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8" r:id="rId1"/>
  </p:sldMasterIdLst>
  <p:notesMasterIdLst>
    <p:notesMasterId r:id="rId65"/>
  </p:notesMasterIdLst>
  <p:sldIdLst>
    <p:sldId id="310" r:id="rId2"/>
    <p:sldId id="413" r:id="rId3"/>
    <p:sldId id="414" r:id="rId4"/>
    <p:sldId id="415" r:id="rId5"/>
    <p:sldId id="416" r:id="rId6"/>
    <p:sldId id="417" r:id="rId7"/>
    <p:sldId id="418" r:id="rId8"/>
    <p:sldId id="419" r:id="rId9"/>
    <p:sldId id="420" r:id="rId10"/>
    <p:sldId id="421" r:id="rId11"/>
    <p:sldId id="422" r:id="rId12"/>
    <p:sldId id="423" r:id="rId13"/>
    <p:sldId id="424" r:id="rId14"/>
    <p:sldId id="425" r:id="rId15"/>
    <p:sldId id="426" r:id="rId16"/>
    <p:sldId id="427" r:id="rId17"/>
    <p:sldId id="428" r:id="rId18"/>
    <p:sldId id="429" r:id="rId19"/>
    <p:sldId id="430" r:id="rId20"/>
    <p:sldId id="431" r:id="rId21"/>
    <p:sldId id="432" r:id="rId22"/>
    <p:sldId id="433" r:id="rId23"/>
    <p:sldId id="434" r:id="rId24"/>
    <p:sldId id="435" r:id="rId25"/>
    <p:sldId id="436" r:id="rId26"/>
    <p:sldId id="437" r:id="rId27"/>
    <p:sldId id="438" r:id="rId28"/>
    <p:sldId id="439" r:id="rId29"/>
    <p:sldId id="440" r:id="rId30"/>
    <p:sldId id="441" r:id="rId31"/>
    <p:sldId id="442" r:id="rId32"/>
    <p:sldId id="443" r:id="rId33"/>
    <p:sldId id="444" r:id="rId34"/>
    <p:sldId id="445" r:id="rId35"/>
    <p:sldId id="446" r:id="rId36"/>
    <p:sldId id="447" r:id="rId37"/>
    <p:sldId id="448" r:id="rId38"/>
    <p:sldId id="449" r:id="rId39"/>
    <p:sldId id="450" r:id="rId40"/>
    <p:sldId id="451" r:id="rId41"/>
    <p:sldId id="452" r:id="rId42"/>
    <p:sldId id="453" r:id="rId43"/>
    <p:sldId id="454" r:id="rId44"/>
    <p:sldId id="455" r:id="rId45"/>
    <p:sldId id="456" r:id="rId46"/>
    <p:sldId id="457" r:id="rId47"/>
    <p:sldId id="458" r:id="rId48"/>
    <p:sldId id="459" r:id="rId49"/>
    <p:sldId id="460" r:id="rId50"/>
    <p:sldId id="461" r:id="rId51"/>
    <p:sldId id="462" r:id="rId52"/>
    <p:sldId id="463" r:id="rId53"/>
    <p:sldId id="464" r:id="rId54"/>
    <p:sldId id="465" r:id="rId55"/>
    <p:sldId id="466" r:id="rId56"/>
    <p:sldId id="467" r:id="rId57"/>
    <p:sldId id="468" r:id="rId58"/>
    <p:sldId id="469" r:id="rId59"/>
    <p:sldId id="470" r:id="rId60"/>
    <p:sldId id="472" r:id="rId61"/>
    <p:sldId id="411" r:id="rId62"/>
    <p:sldId id="320" r:id="rId63"/>
    <p:sldId id="312" r:id="rId6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F5E"/>
    <a:srgbClr val="8ABC4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D0E63-E2DE-40CF-B50D-9EF9588118E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tr-TR"/>
        </a:p>
      </dgm:t>
    </dgm:pt>
    <dgm:pt modelId="{5C084FDA-E067-42DE-8DE9-7AC2D4CEBAF6}">
      <dgm:prSet phldrT="[Metin]" custT="1">
        <dgm:style>
          <a:lnRef idx="1">
            <a:schemeClr val="accent3"/>
          </a:lnRef>
          <a:fillRef idx="2">
            <a:schemeClr val="accent3"/>
          </a:fillRef>
          <a:effectRef idx="1">
            <a:schemeClr val="accent3"/>
          </a:effectRef>
          <a:fontRef idx="minor">
            <a:schemeClr val="dk1"/>
          </a:fontRef>
        </dgm:style>
      </dgm:prSet>
      <dgm:spPr/>
      <dgm:t>
        <a:bodyPr/>
        <a:lstStyle/>
        <a:p>
          <a:r>
            <a:rPr lang="tr-TR" sz="3000" b="1" dirty="0" smtClean="0"/>
            <a:t>Bu Haftaki Konular</a:t>
          </a:r>
          <a:endParaRPr lang="tr-TR" sz="3000" b="1" dirty="0"/>
        </a:p>
      </dgm:t>
    </dgm:pt>
    <dgm:pt modelId="{C3C09D50-4385-409A-8BA9-B999AB043062}" type="parTrans" cxnId="{6F88AA4B-36B1-455D-977A-7E6A831E3608}">
      <dgm:prSet/>
      <dgm:spPr/>
      <dgm:t>
        <a:bodyPr/>
        <a:lstStyle/>
        <a:p>
          <a:endParaRPr lang="tr-TR"/>
        </a:p>
      </dgm:t>
    </dgm:pt>
    <dgm:pt modelId="{6F560F9B-C043-4CCA-B2C9-42E4B2510901}" type="sibTrans" cxnId="{6F88AA4B-36B1-455D-977A-7E6A831E3608}">
      <dgm:prSet/>
      <dgm:spPr/>
      <dgm:t>
        <a:bodyPr/>
        <a:lstStyle/>
        <a:p>
          <a:endParaRPr lang="tr-TR"/>
        </a:p>
      </dgm:t>
    </dgm:pt>
    <dgm:pt modelId="{A8E51B66-C00E-4EB8-9653-68AE5FB7A5EA}">
      <dgm:prSet phldrT="[Metin]" custT="1"/>
      <dgm:spPr/>
      <dgm:t>
        <a:bodyPr/>
        <a:lstStyle/>
        <a:p>
          <a:pPr algn="ctr"/>
          <a:r>
            <a:rPr lang="tr-TR" sz="2200" dirty="0" smtClean="0"/>
            <a:t>Tasarım Kavramları………………………………………........................8</a:t>
          </a:r>
          <a:endParaRPr lang="tr-TR" sz="2200" dirty="0"/>
        </a:p>
      </dgm:t>
    </dgm:pt>
    <dgm:pt modelId="{0F52C69D-845E-4C50-BEEE-74ECADDE4348}" type="sibTrans" cxnId="{CDCC2C6D-B4BF-43F1-8160-D4DC1E4A1657}">
      <dgm:prSet/>
      <dgm:spPr/>
      <dgm:t>
        <a:bodyPr/>
        <a:lstStyle/>
        <a:p>
          <a:endParaRPr lang="tr-TR"/>
        </a:p>
      </dgm:t>
    </dgm:pt>
    <dgm:pt modelId="{279BF474-72BA-4E25-AC4F-0E6274B52409}" type="parTrans" cxnId="{CDCC2C6D-B4BF-43F1-8160-D4DC1E4A1657}">
      <dgm:prSet/>
      <dgm:spPr/>
      <dgm:t>
        <a:bodyPr/>
        <a:lstStyle/>
        <a:p>
          <a:endParaRPr lang="tr-TR"/>
        </a:p>
      </dgm:t>
    </dgm:pt>
    <dgm:pt modelId="{0C193DAB-DA34-4948-83A3-CA1BD862DB2A}">
      <dgm:prSet phldrT="[Metin]" custT="1"/>
      <dgm:spPr/>
      <dgm:t>
        <a:bodyPr/>
        <a:lstStyle/>
        <a:p>
          <a:pPr algn="ctr"/>
          <a:r>
            <a:rPr lang="tr-TR" sz="2200" dirty="0" smtClean="0"/>
            <a:t>Yazılım Tasarımının Önemi…………………………….…………………...4</a:t>
          </a:r>
          <a:endParaRPr lang="tr-TR" sz="2200" dirty="0"/>
        </a:p>
      </dgm:t>
    </dgm:pt>
    <dgm:pt modelId="{55DE0FBA-4973-4BB1-B19C-F99505860BA2}" type="parTrans" cxnId="{4E34B3AF-7CD6-446C-B740-2F289AA85DA4}">
      <dgm:prSet/>
      <dgm:spPr/>
      <dgm:t>
        <a:bodyPr/>
        <a:lstStyle/>
        <a:p>
          <a:endParaRPr lang="tr-TR"/>
        </a:p>
      </dgm:t>
    </dgm:pt>
    <dgm:pt modelId="{22EBA1BB-819C-45BB-A235-34A085356F23}" type="sibTrans" cxnId="{4E34B3AF-7CD6-446C-B740-2F289AA85DA4}">
      <dgm:prSet/>
      <dgm:spPr/>
      <dgm:t>
        <a:bodyPr/>
        <a:lstStyle/>
        <a:p>
          <a:endParaRPr lang="tr-TR"/>
        </a:p>
      </dgm:t>
    </dgm:pt>
    <dgm:pt modelId="{9F230D6E-9957-49BC-B810-39C8CBF60123}">
      <dgm:prSet phldrT="[Metin]" custT="1"/>
      <dgm:spPr/>
      <dgm:t>
        <a:bodyPr/>
        <a:lstStyle/>
        <a:p>
          <a:pPr algn="ctr"/>
          <a:r>
            <a:rPr lang="tr-TR" sz="2200" dirty="0" smtClean="0"/>
            <a:t>Tasarlanması Gereken Ortak Alt Sistemler………………………29</a:t>
          </a:r>
          <a:endParaRPr lang="tr-TR" sz="2200" dirty="0"/>
        </a:p>
      </dgm:t>
    </dgm:pt>
    <dgm:pt modelId="{2FD1B02A-78A2-4F05-8670-002F50998C78}" type="parTrans" cxnId="{F0F67E5A-8868-4D0B-870C-1BC81168E8A5}">
      <dgm:prSet/>
      <dgm:spPr/>
      <dgm:t>
        <a:bodyPr/>
        <a:lstStyle/>
        <a:p>
          <a:endParaRPr lang="tr-TR"/>
        </a:p>
      </dgm:t>
    </dgm:pt>
    <dgm:pt modelId="{D3D3EB35-0A80-485D-B901-128995C92610}" type="sibTrans" cxnId="{F0F67E5A-8868-4D0B-870C-1BC81168E8A5}">
      <dgm:prSet/>
      <dgm:spPr/>
      <dgm:t>
        <a:bodyPr/>
        <a:lstStyle/>
        <a:p>
          <a:endParaRPr lang="tr-TR"/>
        </a:p>
      </dgm:t>
    </dgm:pt>
    <dgm:pt modelId="{6973C239-6873-4501-9095-60D89FF8BA21}">
      <dgm:prSet phldrT="[Metin]" custT="1"/>
      <dgm:spPr/>
      <dgm:t>
        <a:bodyPr/>
        <a:lstStyle/>
        <a:p>
          <a:pPr algn="ctr"/>
          <a:r>
            <a:rPr lang="tr-TR" sz="2200" dirty="0" smtClean="0"/>
            <a:t>Yapısal Tasarım………………………………………………………….….….16</a:t>
          </a:r>
          <a:endParaRPr lang="tr-TR" sz="2200" dirty="0"/>
        </a:p>
      </dgm:t>
    </dgm:pt>
    <dgm:pt modelId="{1DF7D552-C5AE-4193-B42C-541861798270}" type="parTrans" cxnId="{E8EF4517-44A3-443B-B4F8-384EE1976525}">
      <dgm:prSet/>
      <dgm:spPr/>
      <dgm:t>
        <a:bodyPr/>
        <a:lstStyle/>
        <a:p>
          <a:endParaRPr lang="tr-TR"/>
        </a:p>
      </dgm:t>
    </dgm:pt>
    <dgm:pt modelId="{BBC5CDBB-C7B1-40F9-83C4-807A90E02637}" type="sibTrans" cxnId="{E8EF4517-44A3-443B-B4F8-384EE1976525}">
      <dgm:prSet/>
      <dgm:spPr/>
      <dgm:t>
        <a:bodyPr/>
        <a:lstStyle/>
        <a:p>
          <a:endParaRPr lang="tr-TR"/>
        </a:p>
      </dgm:t>
    </dgm:pt>
    <dgm:pt modelId="{9F741137-6C87-42C0-9888-8C0A22969A75}">
      <dgm:prSet phldrT="[Metin]" custT="1"/>
      <dgm:spPr/>
      <dgm:t>
        <a:bodyPr/>
        <a:lstStyle/>
        <a:p>
          <a:pPr algn="ctr"/>
          <a:r>
            <a:rPr lang="tr-TR" sz="2200" dirty="0" smtClean="0"/>
            <a:t>Kullanıcı </a:t>
          </a:r>
          <a:r>
            <a:rPr lang="tr-TR" sz="2200" dirty="0" err="1" smtClean="0"/>
            <a:t>Arayüz</a:t>
          </a:r>
          <a:r>
            <a:rPr lang="tr-TR" sz="2200" dirty="0" smtClean="0"/>
            <a:t> Tasarımı………………………………………………….36</a:t>
          </a:r>
          <a:endParaRPr lang="tr-TR" sz="2200" dirty="0"/>
        </a:p>
      </dgm:t>
    </dgm:pt>
    <dgm:pt modelId="{47BA83AD-F39D-4ADD-ACF1-A22D038C8025}" type="parTrans" cxnId="{BD710340-0B43-40BE-B175-AC2775EC0C3D}">
      <dgm:prSet/>
      <dgm:spPr/>
      <dgm:t>
        <a:bodyPr/>
        <a:lstStyle/>
        <a:p>
          <a:endParaRPr lang="tr-TR"/>
        </a:p>
      </dgm:t>
    </dgm:pt>
    <dgm:pt modelId="{E1C2434B-285D-4ECF-B4A4-CC34F89BD15F}" type="sibTrans" cxnId="{BD710340-0B43-40BE-B175-AC2775EC0C3D}">
      <dgm:prSet/>
      <dgm:spPr/>
      <dgm:t>
        <a:bodyPr/>
        <a:lstStyle/>
        <a:p>
          <a:endParaRPr lang="tr-TR"/>
        </a:p>
      </dgm:t>
    </dgm:pt>
    <dgm:pt modelId="{320A8EC5-D877-4CE7-AEA4-60AF4DE6134D}">
      <dgm:prSet phldrT="[Metin]" custT="1"/>
      <dgm:spPr/>
      <dgm:t>
        <a:bodyPr/>
        <a:lstStyle/>
        <a:p>
          <a:pPr algn="ctr"/>
          <a:r>
            <a:rPr lang="tr-TR" sz="2200" dirty="0" smtClean="0"/>
            <a:t>Yapışıklık………………………………………………………………….……….50</a:t>
          </a:r>
          <a:endParaRPr lang="tr-TR" sz="2200" dirty="0"/>
        </a:p>
      </dgm:t>
    </dgm:pt>
    <dgm:pt modelId="{C7FB8B3F-781C-47E5-8E13-05DBC5B07420}" type="parTrans" cxnId="{BE58C635-2B39-4976-B38A-09E8039102E8}">
      <dgm:prSet/>
      <dgm:spPr/>
      <dgm:t>
        <a:bodyPr/>
        <a:lstStyle/>
        <a:p>
          <a:endParaRPr lang="tr-TR"/>
        </a:p>
      </dgm:t>
    </dgm:pt>
    <dgm:pt modelId="{1DB0F895-AABC-422B-B57D-22F435F3AF1D}" type="sibTrans" cxnId="{BE58C635-2B39-4976-B38A-09E8039102E8}">
      <dgm:prSet/>
      <dgm:spPr/>
      <dgm:t>
        <a:bodyPr/>
        <a:lstStyle/>
        <a:p>
          <a:endParaRPr lang="tr-TR"/>
        </a:p>
      </dgm:t>
    </dgm:pt>
    <dgm:pt modelId="{5B85F207-F2F8-4B14-85EC-A0AFA81BA30D}">
      <dgm:prSet phldrT="[Metin]" custT="1"/>
      <dgm:spPr/>
      <dgm:t>
        <a:bodyPr/>
        <a:lstStyle/>
        <a:p>
          <a:pPr algn="ctr"/>
          <a:r>
            <a:rPr lang="tr-TR" sz="2200" dirty="0" smtClean="0"/>
            <a:t>Tasarım Kalite Ölçütleri……………………………………………….……43</a:t>
          </a:r>
          <a:endParaRPr lang="tr-TR" sz="2200" dirty="0"/>
        </a:p>
      </dgm:t>
    </dgm:pt>
    <dgm:pt modelId="{A45BE2A2-8468-4946-A3E6-45CC5AFEE09F}" type="sibTrans" cxnId="{B08E843C-ED3C-4CE1-860F-3F5A10BFD4BD}">
      <dgm:prSet/>
      <dgm:spPr/>
      <dgm:t>
        <a:bodyPr/>
        <a:lstStyle/>
        <a:p>
          <a:endParaRPr lang="tr-TR"/>
        </a:p>
      </dgm:t>
    </dgm:pt>
    <dgm:pt modelId="{2CA3D3E8-F2D4-4CC7-B847-F32130FABEDD}" type="parTrans" cxnId="{B08E843C-ED3C-4CE1-860F-3F5A10BFD4BD}">
      <dgm:prSet/>
      <dgm:spPr/>
      <dgm:t>
        <a:bodyPr/>
        <a:lstStyle/>
        <a:p>
          <a:endParaRPr lang="tr-TR"/>
        </a:p>
      </dgm:t>
    </dgm:pt>
    <dgm:pt modelId="{06AFDBF1-E0D3-4CC7-942E-050ABCE57DEB}" type="pres">
      <dgm:prSet presAssocID="{2D9D0E63-E2DE-40CF-B50D-9EF9588118E8}" presName="diagram" presStyleCnt="0">
        <dgm:presLayoutVars>
          <dgm:chPref val="1"/>
          <dgm:dir/>
          <dgm:animOne val="branch"/>
          <dgm:animLvl val="lvl"/>
          <dgm:resizeHandles/>
        </dgm:presLayoutVars>
      </dgm:prSet>
      <dgm:spPr/>
      <dgm:t>
        <a:bodyPr/>
        <a:lstStyle/>
        <a:p>
          <a:endParaRPr lang="tr-TR"/>
        </a:p>
      </dgm:t>
    </dgm:pt>
    <dgm:pt modelId="{D5F0E7EB-3A84-4042-9CA1-D2AA90F3E378}" type="pres">
      <dgm:prSet presAssocID="{5C084FDA-E067-42DE-8DE9-7AC2D4CEBAF6}" presName="root" presStyleCnt="0"/>
      <dgm:spPr/>
    </dgm:pt>
    <dgm:pt modelId="{BAFC3C9A-BB48-4407-9D20-0C131D0EAAAE}" type="pres">
      <dgm:prSet presAssocID="{5C084FDA-E067-42DE-8DE9-7AC2D4CEBAF6}" presName="rootComposite" presStyleCnt="0"/>
      <dgm:spPr/>
    </dgm:pt>
    <dgm:pt modelId="{71CDD18D-2096-4C55-9EA5-02CC0761B4F6}" type="pres">
      <dgm:prSet presAssocID="{5C084FDA-E067-42DE-8DE9-7AC2D4CEBAF6}" presName="rootText" presStyleLbl="node1" presStyleIdx="0" presStyleCnt="1" custScaleX="1739225" custScaleY="150643" custLinFactY="-100000" custLinFactNeighborX="19947" custLinFactNeighborY="-162837"/>
      <dgm:spPr/>
      <dgm:t>
        <a:bodyPr/>
        <a:lstStyle/>
        <a:p>
          <a:endParaRPr lang="tr-TR"/>
        </a:p>
      </dgm:t>
    </dgm:pt>
    <dgm:pt modelId="{E007A7CC-8AB0-4F67-9C13-E7E42C4CFDFE}" type="pres">
      <dgm:prSet presAssocID="{5C084FDA-E067-42DE-8DE9-7AC2D4CEBAF6}" presName="rootConnector" presStyleLbl="node1" presStyleIdx="0" presStyleCnt="1"/>
      <dgm:spPr/>
      <dgm:t>
        <a:bodyPr/>
        <a:lstStyle/>
        <a:p>
          <a:endParaRPr lang="tr-TR"/>
        </a:p>
      </dgm:t>
    </dgm:pt>
    <dgm:pt modelId="{3B10E011-82C2-474A-8049-4994E7482812}" type="pres">
      <dgm:prSet presAssocID="{5C084FDA-E067-42DE-8DE9-7AC2D4CEBAF6}" presName="childShape" presStyleCnt="0"/>
      <dgm:spPr/>
    </dgm:pt>
    <dgm:pt modelId="{C2B0D39D-1C1B-4BD8-9FA3-66AFBBD321B4}" type="pres">
      <dgm:prSet presAssocID="{55DE0FBA-4973-4BB1-B19C-F99505860BA2}" presName="Name13" presStyleLbl="parChTrans1D2" presStyleIdx="0" presStyleCnt="7"/>
      <dgm:spPr/>
      <dgm:t>
        <a:bodyPr/>
        <a:lstStyle/>
        <a:p>
          <a:endParaRPr lang="tr-TR"/>
        </a:p>
      </dgm:t>
    </dgm:pt>
    <dgm:pt modelId="{693E9501-AE08-4723-BF00-A45FD7051747}" type="pres">
      <dgm:prSet presAssocID="{0C193DAB-DA34-4948-83A3-CA1BD862DB2A}" presName="childText" presStyleLbl="bgAcc1" presStyleIdx="0" presStyleCnt="7" custScaleX="1813786" custScaleY="143105" custLinFactX="-42777" custLinFactNeighborX="-100000" custLinFactNeighborY="-61740">
        <dgm:presLayoutVars>
          <dgm:bulletEnabled val="1"/>
        </dgm:presLayoutVars>
      </dgm:prSet>
      <dgm:spPr/>
      <dgm:t>
        <a:bodyPr/>
        <a:lstStyle/>
        <a:p>
          <a:endParaRPr lang="tr-TR"/>
        </a:p>
      </dgm:t>
    </dgm:pt>
    <dgm:pt modelId="{5BB36518-CD0F-49DB-8120-96A70C2EC2B4}" type="pres">
      <dgm:prSet presAssocID="{279BF474-72BA-4E25-AC4F-0E6274B52409}" presName="Name13" presStyleLbl="parChTrans1D2" presStyleIdx="1" presStyleCnt="7"/>
      <dgm:spPr/>
      <dgm:t>
        <a:bodyPr/>
        <a:lstStyle/>
        <a:p>
          <a:endParaRPr lang="tr-TR"/>
        </a:p>
      </dgm:t>
    </dgm:pt>
    <dgm:pt modelId="{5902D0BE-5FA6-49C0-93C5-082C281D6571}" type="pres">
      <dgm:prSet presAssocID="{A8E51B66-C00E-4EB8-9653-68AE5FB7A5EA}" presName="childText" presStyleLbl="bgAcc1" presStyleIdx="1" presStyleCnt="7" custScaleX="1813786" custScaleY="131805" custLinFactX="-44615" custLinFactNeighborX="-100000" custLinFactNeighborY="-59074">
        <dgm:presLayoutVars>
          <dgm:bulletEnabled val="1"/>
        </dgm:presLayoutVars>
      </dgm:prSet>
      <dgm:spPr/>
      <dgm:t>
        <a:bodyPr/>
        <a:lstStyle/>
        <a:p>
          <a:endParaRPr lang="tr-TR"/>
        </a:p>
      </dgm:t>
    </dgm:pt>
    <dgm:pt modelId="{1A212F72-146A-42B8-B954-5F01BAD8308A}" type="pres">
      <dgm:prSet presAssocID="{1DF7D552-C5AE-4193-B42C-541861798270}" presName="Name13" presStyleLbl="parChTrans1D2" presStyleIdx="2" presStyleCnt="7"/>
      <dgm:spPr/>
      <dgm:t>
        <a:bodyPr/>
        <a:lstStyle/>
        <a:p>
          <a:endParaRPr lang="tr-TR"/>
        </a:p>
      </dgm:t>
    </dgm:pt>
    <dgm:pt modelId="{E800D9A4-31ED-4D6E-B597-CF6C749AA25D}" type="pres">
      <dgm:prSet presAssocID="{6973C239-6873-4501-9095-60D89FF8BA21}" presName="childText" presStyleLbl="bgAcc1" presStyleIdx="2" presStyleCnt="7" custScaleX="1813786" custScaleY="119019" custLinFactX="-48804" custLinFactNeighborX="-100000" custLinFactNeighborY="-41146">
        <dgm:presLayoutVars>
          <dgm:bulletEnabled val="1"/>
        </dgm:presLayoutVars>
      </dgm:prSet>
      <dgm:spPr/>
      <dgm:t>
        <a:bodyPr/>
        <a:lstStyle/>
        <a:p>
          <a:endParaRPr lang="tr-TR"/>
        </a:p>
      </dgm:t>
    </dgm:pt>
    <dgm:pt modelId="{C64BB9C4-1931-47AB-A098-09B22F367701}" type="pres">
      <dgm:prSet presAssocID="{2FD1B02A-78A2-4F05-8670-002F50998C78}" presName="Name13" presStyleLbl="parChTrans1D2" presStyleIdx="3" presStyleCnt="7"/>
      <dgm:spPr/>
      <dgm:t>
        <a:bodyPr/>
        <a:lstStyle/>
        <a:p>
          <a:endParaRPr lang="tr-TR"/>
        </a:p>
      </dgm:t>
    </dgm:pt>
    <dgm:pt modelId="{667FF643-9071-474D-8492-FE4E8914FEC4}" type="pres">
      <dgm:prSet presAssocID="{9F230D6E-9957-49BC-B810-39C8CBF60123}" presName="childText" presStyleLbl="bgAcc1" presStyleIdx="3" presStyleCnt="7" custScaleX="1813786" custScaleY="142885" custLinFactX="-48804" custLinFactNeighborX="-100000" custLinFactNeighborY="-29890">
        <dgm:presLayoutVars>
          <dgm:bulletEnabled val="1"/>
        </dgm:presLayoutVars>
      </dgm:prSet>
      <dgm:spPr/>
      <dgm:t>
        <a:bodyPr/>
        <a:lstStyle/>
        <a:p>
          <a:endParaRPr lang="tr-TR"/>
        </a:p>
      </dgm:t>
    </dgm:pt>
    <dgm:pt modelId="{39698F85-0583-4755-81FF-17F0333AE836}" type="pres">
      <dgm:prSet presAssocID="{47BA83AD-F39D-4ADD-ACF1-A22D038C8025}" presName="Name13" presStyleLbl="parChTrans1D2" presStyleIdx="4" presStyleCnt="7"/>
      <dgm:spPr/>
      <dgm:t>
        <a:bodyPr/>
        <a:lstStyle/>
        <a:p>
          <a:endParaRPr lang="tr-TR"/>
        </a:p>
      </dgm:t>
    </dgm:pt>
    <dgm:pt modelId="{40D42995-28EF-4F18-97B7-17D34E2CCE6A}" type="pres">
      <dgm:prSet presAssocID="{9F741137-6C87-42C0-9888-8C0A22969A75}" presName="childText" presStyleLbl="bgAcc1" presStyleIdx="4" presStyleCnt="7" custScaleX="1813786" custScaleY="132037" custLinFactX="-42300" custLinFactNeighborX="-100000" custLinFactNeighborY="-2183">
        <dgm:presLayoutVars>
          <dgm:bulletEnabled val="1"/>
        </dgm:presLayoutVars>
      </dgm:prSet>
      <dgm:spPr/>
      <dgm:t>
        <a:bodyPr/>
        <a:lstStyle/>
        <a:p>
          <a:endParaRPr lang="tr-TR"/>
        </a:p>
      </dgm:t>
    </dgm:pt>
    <dgm:pt modelId="{1834C5E3-A779-4CCC-92D3-4BAB0C726243}" type="pres">
      <dgm:prSet presAssocID="{2CA3D3E8-F2D4-4CC7-B847-F32130FABEDD}" presName="Name13" presStyleLbl="parChTrans1D2" presStyleIdx="5" presStyleCnt="7"/>
      <dgm:spPr/>
      <dgm:t>
        <a:bodyPr/>
        <a:lstStyle/>
        <a:p>
          <a:endParaRPr lang="tr-TR"/>
        </a:p>
      </dgm:t>
    </dgm:pt>
    <dgm:pt modelId="{1E241072-F948-4315-BDAA-6F248A8D4D15}" type="pres">
      <dgm:prSet presAssocID="{5B85F207-F2F8-4B14-85EC-A0AFA81BA30D}" presName="childText" presStyleLbl="bgAcc1" presStyleIdx="5" presStyleCnt="7" custScaleX="1813786" custScaleY="167014" custLinFactX="-31839" custLinFactNeighborX="-100000" custLinFactNeighborY="35183">
        <dgm:presLayoutVars>
          <dgm:bulletEnabled val="1"/>
        </dgm:presLayoutVars>
      </dgm:prSet>
      <dgm:spPr/>
      <dgm:t>
        <a:bodyPr/>
        <a:lstStyle/>
        <a:p>
          <a:endParaRPr lang="tr-TR"/>
        </a:p>
      </dgm:t>
    </dgm:pt>
    <dgm:pt modelId="{0E9B9E2E-FB69-4024-8ACE-25B480C7C8C9}" type="pres">
      <dgm:prSet presAssocID="{C7FB8B3F-781C-47E5-8E13-05DBC5B07420}" presName="Name13" presStyleLbl="parChTrans1D2" presStyleIdx="6" presStyleCnt="7"/>
      <dgm:spPr/>
      <dgm:t>
        <a:bodyPr/>
        <a:lstStyle/>
        <a:p>
          <a:endParaRPr lang="tr-TR"/>
        </a:p>
      </dgm:t>
    </dgm:pt>
    <dgm:pt modelId="{EB1261AB-24D0-48EC-939D-741ECA6FE1D0}" type="pres">
      <dgm:prSet presAssocID="{320A8EC5-D877-4CE7-AEA4-60AF4DE6134D}" presName="childText" presStyleLbl="bgAcc1" presStyleIdx="6" presStyleCnt="7" custScaleX="1813786" custScaleY="170767" custLinFactX="-40910" custLinFactNeighborX="-100000" custLinFactNeighborY="65842">
        <dgm:presLayoutVars>
          <dgm:bulletEnabled val="1"/>
        </dgm:presLayoutVars>
      </dgm:prSet>
      <dgm:spPr/>
      <dgm:t>
        <a:bodyPr/>
        <a:lstStyle/>
        <a:p>
          <a:endParaRPr lang="tr-TR"/>
        </a:p>
      </dgm:t>
    </dgm:pt>
  </dgm:ptLst>
  <dgm:cxnLst>
    <dgm:cxn modelId="{F0F67E5A-8868-4D0B-870C-1BC81168E8A5}" srcId="{5C084FDA-E067-42DE-8DE9-7AC2D4CEBAF6}" destId="{9F230D6E-9957-49BC-B810-39C8CBF60123}" srcOrd="3" destOrd="0" parTransId="{2FD1B02A-78A2-4F05-8670-002F50998C78}" sibTransId="{D3D3EB35-0A80-485D-B901-128995C92610}"/>
    <dgm:cxn modelId="{3BA57091-B1C6-47A9-9543-B53C9059B64D}" type="presOf" srcId="{279BF474-72BA-4E25-AC4F-0E6274B52409}" destId="{5BB36518-CD0F-49DB-8120-96A70C2EC2B4}" srcOrd="0" destOrd="0" presId="urn:microsoft.com/office/officeart/2005/8/layout/hierarchy3"/>
    <dgm:cxn modelId="{AA3D3A68-5DCA-4646-B8E4-E1B0232357FB}" type="presOf" srcId="{1DF7D552-C5AE-4193-B42C-541861798270}" destId="{1A212F72-146A-42B8-B954-5F01BAD8308A}" srcOrd="0" destOrd="0" presId="urn:microsoft.com/office/officeart/2005/8/layout/hierarchy3"/>
    <dgm:cxn modelId="{48301338-1E41-46AE-A437-83F95E683B04}" type="presOf" srcId="{6973C239-6873-4501-9095-60D89FF8BA21}" destId="{E800D9A4-31ED-4D6E-B597-CF6C749AA25D}" srcOrd="0" destOrd="0" presId="urn:microsoft.com/office/officeart/2005/8/layout/hierarchy3"/>
    <dgm:cxn modelId="{B7F32355-E3D5-4693-8381-7F7F6D3BE48F}" type="presOf" srcId="{5C084FDA-E067-42DE-8DE9-7AC2D4CEBAF6}" destId="{E007A7CC-8AB0-4F67-9C13-E7E42C4CFDFE}" srcOrd="1" destOrd="0" presId="urn:microsoft.com/office/officeart/2005/8/layout/hierarchy3"/>
    <dgm:cxn modelId="{71B186A4-C4F2-40ED-8BF3-D807D36880EC}" type="presOf" srcId="{2FD1B02A-78A2-4F05-8670-002F50998C78}" destId="{C64BB9C4-1931-47AB-A098-09B22F367701}" srcOrd="0" destOrd="0" presId="urn:microsoft.com/office/officeart/2005/8/layout/hierarchy3"/>
    <dgm:cxn modelId="{CDCC2C6D-B4BF-43F1-8160-D4DC1E4A1657}" srcId="{5C084FDA-E067-42DE-8DE9-7AC2D4CEBAF6}" destId="{A8E51B66-C00E-4EB8-9653-68AE5FB7A5EA}" srcOrd="1" destOrd="0" parTransId="{279BF474-72BA-4E25-AC4F-0E6274B52409}" sibTransId="{0F52C69D-845E-4C50-BEEE-74ECADDE4348}"/>
    <dgm:cxn modelId="{12AD42AD-AF4B-42C5-8A68-7593B4828FBD}" type="presOf" srcId="{5B85F207-F2F8-4B14-85EC-A0AFA81BA30D}" destId="{1E241072-F948-4315-BDAA-6F248A8D4D15}" srcOrd="0" destOrd="0" presId="urn:microsoft.com/office/officeart/2005/8/layout/hierarchy3"/>
    <dgm:cxn modelId="{7B740664-D873-4182-919D-452AF70332B5}" type="presOf" srcId="{55DE0FBA-4973-4BB1-B19C-F99505860BA2}" destId="{C2B0D39D-1C1B-4BD8-9FA3-66AFBBD321B4}" srcOrd="0" destOrd="0" presId="urn:microsoft.com/office/officeart/2005/8/layout/hierarchy3"/>
    <dgm:cxn modelId="{195820CE-C04F-4753-9C67-D5240E86FEF2}" type="presOf" srcId="{5C084FDA-E067-42DE-8DE9-7AC2D4CEBAF6}" destId="{71CDD18D-2096-4C55-9EA5-02CC0761B4F6}" srcOrd="0" destOrd="0" presId="urn:microsoft.com/office/officeart/2005/8/layout/hierarchy3"/>
    <dgm:cxn modelId="{6F88AA4B-36B1-455D-977A-7E6A831E3608}" srcId="{2D9D0E63-E2DE-40CF-B50D-9EF9588118E8}" destId="{5C084FDA-E067-42DE-8DE9-7AC2D4CEBAF6}" srcOrd="0" destOrd="0" parTransId="{C3C09D50-4385-409A-8BA9-B999AB043062}" sibTransId="{6F560F9B-C043-4CCA-B2C9-42E4B2510901}"/>
    <dgm:cxn modelId="{E74C7CAD-9725-4DA5-B2FA-13A783FD6882}" type="presOf" srcId="{A8E51B66-C00E-4EB8-9653-68AE5FB7A5EA}" destId="{5902D0BE-5FA6-49C0-93C5-082C281D6571}" srcOrd="0" destOrd="0" presId="urn:microsoft.com/office/officeart/2005/8/layout/hierarchy3"/>
    <dgm:cxn modelId="{62D9864C-EB4F-4C2A-BC29-E7995662D25E}" type="presOf" srcId="{9F230D6E-9957-49BC-B810-39C8CBF60123}" destId="{667FF643-9071-474D-8492-FE4E8914FEC4}" srcOrd="0" destOrd="0" presId="urn:microsoft.com/office/officeart/2005/8/layout/hierarchy3"/>
    <dgm:cxn modelId="{B08E843C-ED3C-4CE1-860F-3F5A10BFD4BD}" srcId="{5C084FDA-E067-42DE-8DE9-7AC2D4CEBAF6}" destId="{5B85F207-F2F8-4B14-85EC-A0AFA81BA30D}" srcOrd="5" destOrd="0" parTransId="{2CA3D3E8-F2D4-4CC7-B847-F32130FABEDD}" sibTransId="{A45BE2A2-8468-4946-A3E6-45CC5AFEE09F}"/>
    <dgm:cxn modelId="{BE58C635-2B39-4976-B38A-09E8039102E8}" srcId="{5C084FDA-E067-42DE-8DE9-7AC2D4CEBAF6}" destId="{320A8EC5-D877-4CE7-AEA4-60AF4DE6134D}" srcOrd="6" destOrd="0" parTransId="{C7FB8B3F-781C-47E5-8E13-05DBC5B07420}" sibTransId="{1DB0F895-AABC-422B-B57D-22F435F3AF1D}"/>
    <dgm:cxn modelId="{2DA9E1FB-8772-4BD6-BFC7-2A9DD269A5FC}" type="presOf" srcId="{0C193DAB-DA34-4948-83A3-CA1BD862DB2A}" destId="{693E9501-AE08-4723-BF00-A45FD7051747}" srcOrd="0" destOrd="0" presId="urn:microsoft.com/office/officeart/2005/8/layout/hierarchy3"/>
    <dgm:cxn modelId="{E8EF4517-44A3-443B-B4F8-384EE1976525}" srcId="{5C084FDA-E067-42DE-8DE9-7AC2D4CEBAF6}" destId="{6973C239-6873-4501-9095-60D89FF8BA21}" srcOrd="2" destOrd="0" parTransId="{1DF7D552-C5AE-4193-B42C-541861798270}" sibTransId="{BBC5CDBB-C7B1-40F9-83C4-807A90E02637}"/>
    <dgm:cxn modelId="{834DB0CE-35D4-479D-A402-540E122DBACC}" type="presOf" srcId="{320A8EC5-D877-4CE7-AEA4-60AF4DE6134D}" destId="{EB1261AB-24D0-48EC-939D-741ECA6FE1D0}" srcOrd="0" destOrd="0" presId="urn:microsoft.com/office/officeart/2005/8/layout/hierarchy3"/>
    <dgm:cxn modelId="{4E34B3AF-7CD6-446C-B740-2F289AA85DA4}" srcId="{5C084FDA-E067-42DE-8DE9-7AC2D4CEBAF6}" destId="{0C193DAB-DA34-4948-83A3-CA1BD862DB2A}" srcOrd="0" destOrd="0" parTransId="{55DE0FBA-4973-4BB1-B19C-F99505860BA2}" sibTransId="{22EBA1BB-819C-45BB-A235-34A085356F23}"/>
    <dgm:cxn modelId="{9BCD974B-AC1E-4D5E-9FDF-D88B98C013DE}" type="presOf" srcId="{2D9D0E63-E2DE-40CF-B50D-9EF9588118E8}" destId="{06AFDBF1-E0D3-4CC7-942E-050ABCE57DEB}" srcOrd="0" destOrd="0" presId="urn:microsoft.com/office/officeart/2005/8/layout/hierarchy3"/>
    <dgm:cxn modelId="{4F77569C-CA5B-46E7-98E0-9BF44C545C2D}" type="presOf" srcId="{2CA3D3E8-F2D4-4CC7-B847-F32130FABEDD}" destId="{1834C5E3-A779-4CCC-92D3-4BAB0C726243}" srcOrd="0" destOrd="0" presId="urn:microsoft.com/office/officeart/2005/8/layout/hierarchy3"/>
    <dgm:cxn modelId="{7F83FF51-D359-4277-AF30-C08A740C7243}" type="presOf" srcId="{9F741137-6C87-42C0-9888-8C0A22969A75}" destId="{40D42995-28EF-4F18-97B7-17D34E2CCE6A}" srcOrd="0" destOrd="0" presId="urn:microsoft.com/office/officeart/2005/8/layout/hierarchy3"/>
    <dgm:cxn modelId="{DC586866-56CF-49B8-BA94-24813370EC8C}" type="presOf" srcId="{47BA83AD-F39D-4ADD-ACF1-A22D038C8025}" destId="{39698F85-0583-4755-81FF-17F0333AE836}" srcOrd="0" destOrd="0" presId="urn:microsoft.com/office/officeart/2005/8/layout/hierarchy3"/>
    <dgm:cxn modelId="{BD710340-0B43-40BE-B175-AC2775EC0C3D}" srcId="{5C084FDA-E067-42DE-8DE9-7AC2D4CEBAF6}" destId="{9F741137-6C87-42C0-9888-8C0A22969A75}" srcOrd="4" destOrd="0" parTransId="{47BA83AD-F39D-4ADD-ACF1-A22D038C8025}" sibTransId="{E1C2434B-285D-4ECF-B4A4-CC34F89BD15F}"/>
    <dgm:cxn modelId="{F27E785B-45E5-4A87-9E3F-BD6179FD88E2}" type="presOf" srcId="{C7FB8B3F-781C-47E5-8E13-05DBC5B07420}" destId="{0E9B9E2E-FB69-4024-8ACE-25B480C7C8C9}" srcOrd="0" destOrd="0" presId="urn:microsoft.com/office/officeart/2005/8/layout/hierarchy3"/>
    <dgm:cxn modelId="{7E3F50D1-ACD5-464A-9574-DCDC5DE5FB5C}" type="presParOf" srcId="{06AFDBF1-E0D3-4CC7-942E-050ABCE57DEB}" destId="{D5F0E7EB-3A84-4042-9CA1-D2AA90F3E378}" srcOrd="0" destOrd="0" presId="urn:microsoft.com/office/officeart/2005/8/layout/hierarchy3"/>
    <dgm:cxn modelId="{EF8B9055-04F9-4CB8-8280-44A768E83377}" type="presParOf" srcId="{D5F0E7EB-3A84-4042-9CA1-D2AA90F3E378}" destId="{BAFC3C9A-BB48-4407-9D20-0C131D0EAAAE}" srcOrd="0" destOrd="0" presId="urn:microsoft.com/office/officeart/2005/8/layout/hierarchy3"/>
    <dgm:cxn modelId="{D24AFA64-3881-4A96-9DB5-8220D0610056}" type="presParOf" srcId="{BAFC3C9A-BB48-4407-9D20-0C131D0EAAAE}" destId="{71CDD18D-2096-4C55-9EA5-02CC0761B4F6}" srcOrd="0" destOrd="0" presId="urn:microsoft.com/office/officeart/2005/8/layout/hierarchy3"/>
    <dgm:cxn modelId="{2273B3EE-E1A2-41CE-ADC7-D5532A87E606}" type="presParOf" srcId="{BAFC3C9A-BB48-4407-9D20-0C131D0EAAAE}" destId="{E007A7CC-8AB0-4F67-9C13-E7E42C4CFDFE}" srcOrd="1" destOrd="0" presId="urn:microsoft.com/office/officeart/2005/8/layout/hierarchy3"/>
    <dgm:cxn modelId="{8EB37364-8EFC-4411-A587-E2DE7DA18302}" type="presParOf" srcId="{D5F0E7EB-3A84-4042-9CA1-D2AA90F3E378}" destId="{3B10E011-82C2-474A-8049-4994E7482812}" srcOrd="1" destOrd="0" presId="urn:microsoft.com/office/officeart/2005/8/layout/hierarchy3"/>
    <dgm:cxn modelId="{242127AD-0037-4F2C-91C1-8FE2B0C61204}" type="presParOf" srcId="{3B10E011-82C2-474A-8049-4994E7482812}" destId="{C2B0D39D-1C1B-4BD8-9FA3-66AFBBD321B4}" srcOrd="0" destOrd="0" presId="urn:microsoft.com/office/officeart/2005/8/layout/hierarchy3"/>
    <dgm:cxn modelId="{DF623C92-4223-468A-86E0-F095D9F17057}" type="presParOf" srcId="{3B10E011-82C2-474A-8049-4994E7482812}" destId="{693E9501-AE08-4723-BF00-A45FD7051747}" srcOrd="1" destOrd="0" presId="urn:microsoft.com/office/officeart/2005/8/layout/hierarchy3"/>
    <dgm:cxn modelId="{A0EAB4B0-D863-4735-90C1-448861A93779}" type="presParOf" srcId="{3B10E011-82C2-474A-8049-4994E7482812}" destId="{5BB36518-CD0F-49DB-8120-96A70C2EC2B4}" srcOrd="2" destOrd="0" presId="urn:microsoft.com/office/officeart/2005/8/layout/hierarchy3"/>
    <dgm:cxn modelId="{55B8BC1F-11BD-41F4-9760-CDFDF68E889C}" type="presParOf" srcId="{3B10E011-82C2-474A-8049-4994E7482812}" destId="{5902D0BE-5FA6-49C0-93C5-082C281D6571}" srcOrd="3" destOrd="0" presId="urn:microsoft.com/office/officeart/2005/8/layout/hierarchy3"/>
    <dgm:cxn modelId="{49121BE3-EBB2-49C4-9E41-B5A7BC8B724A}" type="presParOf" srcId="{3B10E011-82C2-474A-8049-4994E7482812}" destId="{1A212F72-146A-42B8-B954-5F01BAD8308A}" srcOrd="4" destOrd="0" presId="urn:microsoft.com/office/officeart/2005/8/layout/hierarchy3"/>
    <dgm:cxn modelId="{0B59F441-C34D-4590-B708-435D66C072AC}" type="presParOf" srcId="{3B10E011-82C2-474A-8049-4994E7482812}" destId="{E800D9A4-31ED-4D6E-B597-CF6C749AA25D}" srcOrd="5" destOrd="0" presId="urn:microsoft.com/office/officeart/2005/8/layout/hierarchy3"/>
    <dgm:cxn modelId="{A7AAFE0E-3DE5-4438-97A9-449E34677136}" type="presParOf" srcId="{3B10E011-82C2-474A-8049-4994E7482812}" destId="{C64BB9C4-1931-47AB-A098-09B22F367701}" srcOrd="6" destOrd="0" presId="urn:microsoft.com/office/officeart/2005/8/layout/hierarchy3"/>
    <dgm:cxn modelId="{31BA723E-2B27-4561-A07F-522764E0015D}" type="presParOf" srcId="{3B10E011-82C2-474A-8049-4994E7482812}" destId="{667FF643-9071-474D-8492-FE4E8914FEC4}" srcOrd="7" destOrd="0" presId="urn:microsoft.com/office/officeart/2005/8/layout/hierarchy3"/>
    <dgm:cxn modelId="{CAC06DDD-033A-41AF-9753-B0B455015C0F}" type="presParOf" srcId="{3B10E011-82C2-474A-8049-4994E7482812}" destId="{39698F85-0583-4755-81FF-17F0333AE836}" srcOrd="8" destOrd="0" presId="urn:microsoft.com/office/officeart/2005/8/layout/hierarchy3"/>
    <dgm:cxn modelId="{790A18F6-0448-48ED-877B-60C16F41CD16}" type="presParOf" srcId="{3B10E011-82C2-474A-8049-4994E7482812}" destId="{40D42995-28EF-4F18-97B7-17D34E2CCE6A}" srcOrd="9" destOrd="0" presId="urn:microsoft.com/office/officeart/2005/8/layout/hierarchy3"/>
    <dgm:cxn modelId="{51B18301-9C6D-4146-9E3C-0A3A2F984CF7}" type="presParOf" srcId="{3B10E011-82C2-474A-8049-4994E7482812}" destId="{1834C5E3-A779-4CCC-92D3-4BAB0C726243}" srcOrd="10" destOrd="0" presId="urn:microsoft.com/office/officeart/2005/8/layout/hierarchy3"/>
    <dgm:cxn modelId="{797AAECD-20C1-4BBD-A207-13A3C348D971}" type="presParOf" srcId="{3B10E011-82C2-474A-8049-4994E7482812}" destId="{1E241072-F948-4315-BDAA-6F248A8D4D15}" srcOrd="11" destOrd="0" presId="urn:microsoft.com/office/officeart/2005/8/layout/hierarchy3"/>
    <dgm:cxn modelId="{668BC87F-7B33-4F5F-8A5D-593DD86EA497}" type="presParOf" srcId="{3B10E011-82C2-474A-8049-4994E7482812}" destId="{0E9B9E2E-FB69-4024-8ACE-25B480C7C8C9}" srcOrd="12" destOrd="0" presId="urn:microsoft.com/office/officeart/2005/8/layout/hierarchy3"/>
    <dgm:cxn modelId="{39BE6E37-65E6-4EC1-8960-B79E7FD9937A}" type="presParOf" srcId="{3B10E011-82C2-474A-8049-4994E7482812}" destId="{EB1261AB-24D0-48EC-939D-741ECA6FE1D0}" srcOrd="1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DD18D-2096-4C55-9EA5-02CC0761B4F6}">
      <dsp:nvSpPr>
        <dsp:cNvPr id="0" name=""/>
        <dsp:cNvSpPr/>
      </dsp:nvSpPr>
      <dsp:spPr>
        <a:xfrm>
          <a:off x="100551" y="239032"/>
          <a:ext cx="8436237" cy="365352"/>
        </a:xfrm>
        <a:prstGeom prst="roundRect">
          <a:avLst>
            <a:gd name="adj" fmla="val 10000"/>
          </a:avLst>
        </a:prstGeom>
        <a:gradFill rotWithShape="1">
          <a:gsLst>
            <a:gs pos="0">
              <a:schemeClr val="accent3">
                <a:tint val="65000"/>
                <a:shade val="92000"/>
                <a:satMod val="130000"/>
              </a:schemeClr>
            </a:gs>
            <a:gs pos="45000">
              <a:schemeClr val="accent3">
                <a:tint val="60000"/>
                <a:shade val="99000"/>
                <a:satMod val="120000"/>
              </a:schemeClr>
            </a:gs>
            <a:gs pos="100000">
              <a:schemeClr val="accent3">
                <a:tint val="55000"/>
                <a:satMod val="140000"/>
              </a:schemeClr>
            </a:gs>
          </a:gsLst>
          <a:path path="circle">
            <a:fillToRect l="100000" t="100000" r="100000" b="100000"/>
          </a:path>
        </a:gradFill>
        <a:ln w="12700"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tr-TR" sz="3000" b="1" kern="1200" dirty="0" smtClean="0"/>
            <a:t>Bu Haftaki Konular</a:t>
          </a:r>
          <a:endParaRPr lang="tr-TR" sz="3000" b="1" kern="1200" dirty="0"/>
        </a:p>
      </dsp:txBody>
      <dsp:txXfrm>
        <a:off x="111252" y="249733"/>
        <a:ext cx="8414835" cy="343950"/>
      </dsp:txXfrm>
    </dsp:sp>
    <dsp:sp modelId="{C2B0D39D-1C1B-4BD8-9FA3-66AFBBD321B4}">
      <dsp:nvSpPr>
        <dsp:cNvPr id="0" name=""/>
        <dsp:cNvSpPr/>
      </dsp:nvSpPr>
      <dsp:spPr>
        <a:xfrm>
          <a:off x="944175" y="604385"/>
          <a:ext cx="192829" cy="721885"/>
        </a:xfrm>
        <a:custGeom>
          <a:avLst/>
          <a:gdLst/>
          <a:ahLst/>
          <a:cxnLst/>
          <a:rect l="0" t="0" r="0" b="0"/>
          <a:pathLst>
            <a:path>
              <a:moveTo>
                <a:pt x="0" y="0"/>
              </a:moveTo>
              <a:lnTo>
                <a:pt x="0" y="721885"/>
              </a:lnTo>
              <a:lnTo>
                <a:pt x="192829" y="721885"/>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3E9501-AE08-4723-BF00-A45FD7051747}">
      <dsp:nvSpPr>
        <dsp:cNvPr id="0" name=""/>
        <dsp:cNvSpPr/>
      </dsp:nvSpPr>
      <dsp:spPr>
        <a:xfrm>
          <a:off x="1137004" y="1152735"/>
          <a:ext cx="7038320" cy="3470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tr-TR" sz="2200" kern="1200" dirty="0" smtClean="0"/>
            <a:t>Yazılım Tasarımının Önemi…………………………….…………………...4</a:t>
          </a:r>
          <a:endParaRPr lang="tr-TR" sz="2200" kern="1200" dirty="0"/>
        </a:p>
      </dsp:txBody>
      <dsp:txXfrm>
        <a:off x="1147169" y="1162900"/>
        <a:ext cx="7017990" cy="326740"/>
      </dsp:txXfrm>
    </dsp:sp>
    <dsp:sp modelId="{5BB36518-CD0F-49DB-8120-96A70C2EC2B4}">
      <dsp:nvSpPr>
        <dsp:cNvPr id="0" name=""/>
        <dsp:cNvSpPr/>
      </dsp:nvSpPr>
      <dsp:spPr>
        <a:xfrm>
          <a:off x="944175" y="604385"/>
          <a:ext cx="185696" cy="1122350"/>
        </a:xfrm>
        <a:custGeom>
          <a:avLst/>
          <a:gdLst/>
          <a:ahLst/>
          <a:cxnLst/>
          <a:rect l="0" t="0" r="0" b="0"/>
          <a:pathLst>
            <a:path>
              <a:moveTo>
                <a:pt x="0" y="0"/>
              </a:moveTo>
              <a:lnTo>
                <a:pt x="0" y="1122350"/>
              </a:lnTo>
              <a:lnTo>
                <a:pt x="185696" y="112235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02D0BE-5FA6-49C0-93C5-082C281D6571}">
      <dsp:nvSpPr>
        <dsp:cNvPr id="0" name=""/>
        <dsp:cNvSpPr/>
      </dsp:nvSpPr>
      <dsp:spPr>
        <a:xfrm>
          <a:off x="1129872" y="1566903"/>
          <a:ext cx="7038320" cy="3196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tr-TR" sz="2200" kern="1200" dirty="0" smtClean="0"/>
            <a:t>Tasarım Kavramları………………………………………........................8</a:t>
          </a:r>
          <a:endParaRPr lang="tr-TR" sz="2200" kern="1200" dirty="0"/>
        </a:p>
      </dsp:txBody>
      <dsp:txXfrm>
        <a:off x="1139235" y="1576266"/>
        <a:ext cx="7019594" cy="300938"/>
      </dsp:txXfrm>
    </dsp:sp>
    <dsp:sp modelId="{1A212F72-146A-42B8-B954-5F01BAD8308A}">
      <dsp:nvSpPr>
        <dsp:cNvPr id="0" name=""/>
        <dsp:cNvSpPr/>
      </dsp:nvSpPr>
      <dsp:spPr>
        <a:xfrm>
          <a:off x="944175" y="604385"/>
          <a:ext cx="169441" cy="1530623"/>
        </a:xfrm>
        <a:custGeom>
          <a:avLst/>
          <a:gdLst/>
          <a:ahLst/>
          <a:cxnLst/>
          <a:rect l="0" t="0" r="0" b="0"/>
          <a:pathLst>
            <a:path>
              <a:moveTo>
                <a:pt x="0" y="0"/>
              </a:moveTo>
              <a:lnTo>
                <a:pt x="0" y="1530623"/>
              </a:lnTo>
              <a:lnTo>
                <a:pt x="169441" y="153062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00D9A4-31ED-4D6E-B597-CF6C749AA25D}">
      <dsp:nvSpPr>
        <dsp:cNvPr id="0" name=""/>
        <dsp:cNvSpPr/>
      </dsp:nvSpPr>
      <dsp:spPr>
        <a:xfrm>
          <a:off x="1113617" y="1990681"/>
          <a:ext cx="7038320" cy="2886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tr-TR" sz="2200" kern="1200" dirty="0" smtClean="0"/>
            <a:t>Yapısal Tasarım………………………………………………………….….….16</a:t>
          </a:r>
          <a:endParaRPr lang="tr-TR" sz="2200" kern="1200" dirty="0"/>
        </a:p>
      </dsp:txBody>
      <dsp:txXfrm>
        <a:off x="1122071" y="1999135"/>
        <a:ext cx="7021412" cy="271747"/>
      </dsp:txXfrm>
    </dsp:sp>
    <dsp:sp modelId="{C64BB9C4-1931-47AB-A098-09B22F367701}">
      <dsp:nvSpPr>
        <dsp:cNvPr id="0" name=""/>
        <dsp:cNvSpPr/>
      </dsp:nvSpPr>
      <dsp:spPr>
        <a:xfrm>
          <a:off x="944175" y="604385"/>
          <a:ext cx="169441" cy="1936150"/>
        </a:xfrm>
        <a:custGeom>
          <a:avLst/>
          <a:gdLst/>
          <a:ahLst/>
          <a:cxnLst/>
          <a:rect l="0" t="0" r="0" b="0"/>
          <a:pathLst>
            <a:path>
              <a:moveTo>
                <a:pt x="0" y="0"/>
              </a:moveTo>
              <a:lnTo>
                <a:pt x="0" y="1936150"/>
              </a:lnTo>
              <a:lnTo>
                <a:pt x="169441" y="193615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67FF643-9071-474D-8492-FE4E8914FEC4}">
      <dsp:nvSpPr>
        <dsp:cNvPr id="0" name=""/>
        <dsp:cNvSpPr/>
      </dsp:nvSpPr>
      <dsp:spPr>
        <a:xfrm>
          <a:off x="1113617" y="2367267"/>
          <a:ext cx="7038320" cy="3465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tr-TR" sz="2200" kern="1200" dirty="0" smtClean="0"/>
            <a:t>Tasarlanması Gereken Ortak Alt Sistemler………………………29</a:t>
          </a:r>
          <a:endParaRPr lang="tr-TR" sz="2200" kern="1200" dirty="0"/>
        </a:p>
      </dsp:txBody>
      <dsp:txXfrm>
        <a:off x="1123767" y="2377417"/>
        <a:ext cx="7018020" cy="326237"/>
      </dsp:txXfrm>
    </dsp:sp>
    <dsp:sp modelId="{39698F85-0583-4755-81FF-17F0333AE836}">
      <dsp:nvSpPr>
        <dsp:cNvPr id="0" name=""/>
        <dsp:cNvSpPr/>
      </dsp:nvSpPr>
      <dsp:spPr>
        <a:xfrm>
          <a:off x="944175" y="604385"/>
          <a:ext cx="194680" cy="2397362"/>
        </a:xfrm>
        <a:custGeom>
          <a:avLst/>
          <a:gdLst/>
          <a:ahLst/>
          <a:cxnLst/>
          <a:rect l="0" t="0" r="0" b="0"/>
          <a:pathLst>
            <a:path>
              <a:moveTo>
                <a:pt x="0" y="0"/>
              </a:moveTo>
              <a:lnTo>
                <a:pt x="0" y="2397362"/>
              </a:lnTo>
              <a:lnTo>
                <a:pt x="194680" y="239736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D42995-28EF-4F18-97B7-17D34E2CCE6A}">
      <dsp:nvSpPr>
        <dsp:cNvPr id="0" name=""/>
        <dsp:cNvSpPr/>
      </dsp:nvSpPr>
      <dsp:spPr>
        <a:xfrm>
          <a:off x="1138855" y="2841634"/>
          <a:ext cx="7038320" cy="3202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tr-TR" sz="2200" kern="1200" dirty="0" smtClean="0"/>
            <a:t>Kullanıcı </a:t>
          </a:r>
          <a:r>
            <a:rPr lang="tr-TR" sz="2200" kern="1200" dirty="0" err="1" smtClean="0"/>
            <a:t>Arayüz</a:t>
          </a:r>
          <a:r>
            <a:rPr lang="tr-TR" sz="2200" kern="1200" dirty="0" smtClean="0"/>
            <a:t> Tasarımı………………………………………………….36</a:t>
          </a:r>
          <a:endParaRPr lang="tr-TR" sz="2200" kern="1200" dirty="0"/>
        </a:p>
      </dsp:txBody>
      <dsp:txXfrm>
        <a:off x="1148234" y="2851013"/>
        <a:ext cx="7019562" cy="301469"/>
      </dsp:txXfrm>
    </dsp:sp>
    <dsp:sp modelId="{1834C5E3-A779-4CCC-92D3-4BAB0C726243}">
      <dsp:nvSpPr>
        <dsp:cNvPr id="0" name=""/>
        <dsp:cNvSpPr/>
      </dsp:nvSpPr>
      <dsp:spPr>
        <a:xfrm>
          <a:off x="944175" y="604385"/>
          <a:ext cx="235273" cy="2911260"/>
        </a:xfrm>
        <a:custGeom>
          <a:avLst/>
          <a:gdLst/>
          <a:ahLst/>
          <a:cxnLst/>
          <a:rect l="0" t="0" r="0" b="0"/>
          <a:pathLst>
            <a:path>
              <a:moveTo>
                <a:pt x="0" y="0"/>
              </a:moveTo>
              <a:lnTo>
                <a:pt x="0" y="2911260"/>
              </a:lnTo>
              <a:lnTo>
                <a:pt x="235273" y="291126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241072-F948-4315-BDAA-6F248A8D4D15}">
      <dsp:nvSpPr>
        <dsp:cNvPr id="0" name=""/>
        <dsp:cNvSpPr/>
      </dsp:nvSpPr>
      <dsp:spPr>
        <a:xfrm>
          <a:off x="1179449" y="3313117"/>
          <a:ext cx="7038320" cy="4050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tr-TR" sz="2200" kern="1200" dirty="0" smtClean="0"/>
            <a:t>Tasarım Kalite Ölçütleri……………………………………………….……43</a:t>
          </a:r>
          <a:endParaRPr lang="tr-TR" sz="2200" kern="1200" dirty="0"/>
        </a:p>
      </dsp:txBody>
      <dsp:txXfrm>
        <a:off x="1191313" y="3324981"/>
        <a:ext cx="7014592" cy="381328"/>
      </dsp:txXfrm>
    </dsp:sp>
    <dsp:sp modelId="{0E9B9E2E-FB69-4024-8ACE-25B480C7C8C9}">
      <dsp:nvSpPr>
        <dsp:cNvPr id="0" name=""/>
        <dsp:cNvSpPr/>
      </dsp:nvSpPr>
      <dsp:spPr>
        <a:xfrm>
          <a:off x="944175" y="604385"/>
          <a:ext cx="200073" cy="3455857"/>
        </a:xfrm>
        <a:custGeom>
          <a:avLst/>
          <a:gdLst/>
          <a:ahLst/>
          <a:cxnLst/>
          <a:rect l="0" t="0" r="0" b="0"/>
          <a:pathLst>
            <a:path>
              <a:moveTo>
                <a:pt x="0" y="0"/>
              </a:moveTo>
              <a:lnTo>
                <a:pt x="0" y="3455857"/>
              </a:lnTo>
              <a:lnTo>
                <a:pt x="200073" y="34558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1261AB-24D0-48EC-939D-741ECA6FE1D0}">
      <dsp:nvSpPr>
        <dsp:cNvPr id="0" name=""/>
        <dsp:cNvSpPr/>
      </dsp:nvSpPr>
      <dsp:spPr>
        <a:xfrm>
          <a:off x="1144249" y="3853163"/>
          <a:ext cx="7038320" cy="4141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tr-TR" sz="2200" kern="1200" dirty="0" smtClean="0"/>
            <a:t>Yapışıklık………………………………………………………………….……….50</a:t>
          </a:r>
          <a:endParaRPr lang="tr-TR" sz="2200" kern="1200" dirty="0"/>
        </a:p>
      </dsp:txBody>
      <dsp:txXfrm>
        <a:off x="1156379" y="3865293"/>
        <a:ext cx="7014060" cy="3898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01745-3E7D-415F-BEFD-EA86362BF18A}" type="datetimeFigureOut">
              <a:rPr lang="tr-TR" smtClean="0"/>
              <a:t>14.02.2016</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23C1B-140A-43EF-BA2E-81D885629E09}" type="slidenum">
              <a:rPr lang="tr-TR" smtClean="0"/>
              <a:pPr/>
              <a:t>‹#›</a:t>
            </a:fld>
            <a:r>
              <a:rPr lang="tr-TR" dirty="0" smtClean="0"/>
              <a:t>/47</a:t>
            </a:r>
            <a:endParaRPr lang="tr-TR" dirty="0"/>
          </a:p>
        </p:txBody>
      </p:sp>
    </p:spTree>
    <p:extLst>
      <p:ext uri="{BB962C8B-B14F-4D97-AF65-F5344CB8AC3E}">
        <p14:creationId xmlns:p14="http://schemas.microsoft.com/office/powerpoint/2010/main" val="167633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322F9F1-FA42-42C7-99C4-0B16C1454589}" type="slidenum">
              <a:rPr lang="tr-TR" smtClean="0"/>
              <a:t>1</a:t>
            </a:fld>
            <a:endParaRPr lang="tr-TR" dirty="0"/>
          </a:p>
        </p:txBody>
      </p:sp>
    </p:spTree>
    <p:extLst>
      <p:ext uri="{BB962C8B-B14F-4D97-AF65-F5344CB8AC3E}">
        <p14:creationId xmlns:p14="http://schemas.microsoft.com/office/powerpoint/2010/main" val="403443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33153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02804681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5726204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41354778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8485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p:txBody>
          <a:bodyPr/>
          <a:lstStyle/>
          <a:p>
            <a:r>
              <a:rPr lang="tr-TR" smtClean="0"/>
              <a:t>Doç.Dr.Resul DAŞ</a:t>
            </a:r>
            <a:endParaRPr lang="tr-T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254086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22960" y="2582335"/>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63440" y="2582334"/>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893BF7A-AB1D-4097-84D8-63EC7BEE27D3}" type="datetime1">
              <a:rPr lang="tr-TR" smtClean="0"/>
              <a:t>14.02.2016</a:t>
            </a:fld>
            <a:endParaRPr lang="tr-TR"/>
          </a:p>
        </p:txBody>
      </p:sp>
      <p:sp>
        <p:nvSpPr>
          <p:cNvPr id="8" name="Footer Placeholder 7"/>
          <p:cNvSpPr>
            <a:spLocks noGrp="1"/>
          </p:cNvSpPr>
          <p:nvPr>
            <p:ph type="ftr" sz="quarter" idx="11"/>
          </p:nvPr>
        </p:nvSpPr>
        <p:spPr/>
        <p:txBody>
          <a:bodyPr/>
          <a:lstStyle/>
          <a:p>
            <a:r>
              <a:rPr lang="tr-TR" smtClean="0"/>
              <a:t>Doç.Dr.Resul DAŞ</a:t>
            </a:r>
            <a:endParaRPr lang="tr-T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351552520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893BF7A-AB1D-4097-84D8-63EC7BEE27D3}" type="datetime1">
              <a:rPr lang="tr-TR" smtClean="0"/>
              <a:t>14.02.2016</a:t>
            </a:fld>
            <a:endParaRPr lang="tr-TR"/>
          </a:p>
        </p:txBody>
      </p:sp>
      <p:sp>
        <p:nvSpPr>
          <p:cNvPr id="4" name="Footer Placeholder 3"/>
          <p:cNvSpPr>
            <a:spLocks noGrp="1"/>
          </p:cNvSpPr>
          <p:nvPr>
            <p:ph type="ftr" sz="quarter" idx="11"/>
          </p:nvPr>
        </p:nvSpPr>
        <p:spPr/>
        <p:txBody>
          <a:bodyPr/>
          <a:lstStyle/>
          <a:p>
            <a:r>
              <a:rPr lang="tr-TR" smtClean="0"/>
              <a:t>Doç.Dr.Resul DAŞ</a:t>
            </a:r>
            <a:endParaRPr lang="tr-TR"/>
          </a:p>
        </p:txBody>
      </p:sp>
      <p:sp>
        <p:nvSpPr>
          <p:cNvPr id="5" name="Slide Number Placeholder 4"/>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8677792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93BF7A-AB1D-4097-84D8-63EC7BEE27D3}" type="datetime1">
              <a:rPr lang="tr-TR" smtClean="0"/>
              <a:t>14.02.2016</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smtClean="0"/>
              <a:t>Doç.Dr.Resul DAŞ</a:t>
            </a:r>
            <a:endParaRPr lang="tr-T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921476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tr-TR" smtClean="0"/>
              <a:t>Doç.Dr.Resul DAŞ</a:t>
            </a:r>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046ED2-48BC-4D4D-A18C-EC6704D416AE}" type="slidenum">
              <a:rPr lang="tr-TR" smtClean="0"/>
              <a:t>‹#›</a:t>
            </a:fld>
            <a:endParaRPr lang="tr-TR"/>
          </a:p>
        </p:txBody>
      </p:sp>
    </p:spTree>
    <p:extLst>
      <p:ext uri="{BB962C8B-B14F-4D97-AF65-F5344CB8AC3E}">
        <p14:creationId xmlns:p14="http://schemas.microsoft.com/office/powerpoint/2010/main" val="186656110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p:txBody>
          <a:bodyPr/>
          <a:lstStyle/>
          <a:p>
            <a:r>
              <a:rPr lang="tr-TR" smtClean="0"/>
              <a:t>Doç.Dr.Resul DAŞ</a:t>
            </a:r>
            <a:endParaRPr lang="tr-T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97456792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893BF7A-AB1D-4097-84D8-63EC7BEE27D3}" type="datetime1">
              <a:rPr lang="tr-TR" smtClean="0"/>
              <a:t>14.02.2016</a:t>
            </a:fld>
            <a:endParaRPr lang="tr-T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smtClean="0"/>
              <a:t>Doç.Dr.Resul DAŞ</a:t>
            </a:r>
            <a:endParaRPr lang="tr-T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5046ED2-48BC-4D4D-A18C-EC6704D416AE}" type="slidenum">
              <a:rPr lang="tr-TR" smtClean="0"/>
              <a:t>‹#›</a:t>
            </a:fld>
            <a:endParaRPr lang="tr-T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700709"/>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939" y="736177"/>
            <a:ext cx="8591497" cy="3566160"/>
          </a:xfrm>
        </p:spPr>
        <p:txBody>
          <a:bodyPr>
            <a:normAutofit/>
          </a:bodyPr>
          <a:lstStyle/>
          <a:p>
            <a:pPr algn="ctr"/>
            <a:r>
              <a:rPr lang="tr-TR" sz="4050" dirty="0">
                <a:solidFill>
                  <a:schemeClr val="accent2">
                    <a:lumMod val="50000"/>
                  </a:schemeClr>
                </a:solidFill>
              </a:rPr>
              <a:t>YMT </a:t>
            </a:r>
            <a:r>
              <a:rPr lang="tr-TR" sz="4050" dirty="0" smtClean="0">
                <a:solidFill>
                  <a:schemeClr val="accent2">
                    <a:lumMod val="50000"/>
                  </a:schemeClr>
                </a:solidFill>
              </a:rPr>
              <a:t>312-Yazılım Tasarım Ve Mimarisi</a:t>
            </a:r>
            <a:r>
              <a:rPr lang="tr-TR" sz="4050" dirty="0">
                <a:solidFill>
                  <a:schemeClr val="accent2">
                    <a:lumMod val="50000"/>
                  </a:schemeClr>
                </a:solidFill>
              </a:rPr>
              <a:t/>
            </a:r>
            <a:br>
              <a:rPr lang="tr-TR" sz="4050" dirty="0">
                <a:solidFill>
                  <a:schemeClr val="accent2">
                    <a:lumMod val="50000"/>
                  </a:schemeClr>
                </a:solidFill>
              </a:rPr>
            </a:br>
            <a:r>
              <a:rPr lang="tr-TR" sz="4050" dirty="0">
                <a:solidFill>
                  <a:schemeClr val="accent2">
                    <a:lumMod val="50000"/>
                  </a:schemeClr>
                </a:solidFill>
              </a:rPr>
              <a:t> </a:t>
            </a:r>
            <a:r>
              <a:rPr lang="tr-TR" sz="4050" dirty="0">
                <a:solidFill>
                  <a:schemeClr val="accent2"/>
                </a:solidFill>
              </a:rPr>
              <a:t>Yazılım Tasarımı</a:t>
            </a:r>
            <a:endParaRPr lang="tr-TR" sz="4050" dirty="0"/>
          </a:p>
        </p:txBody>
      </p:sp>
      <p:sp>
        <p:nvSpPr>
          <p:cNvPr id="7" name="Footer Placeholder 6"/>
          <p:cNvSpPr>
            <a:spLocks noGrp="1"/>
          </p:cNvSpPr>
          <p:nvPr>
            <p:ph type="ftr" sz="quarter" idx="11"/>
          </p:nvPr>
        </p:nvSpPr>
        <p:spPr/>
        <p:txBody>
          <a:bodyPr/>
          <a:lstStyle/>
          <a:p>
            <a:r>
              <a:rPr lang="tr-TR" sz="1200" cap="none" dirty="0">
                <a:solidFill>
                  <a:schemeClr val="bg1"/>
                </a:solidFill>
              </a:rPr>
              <a:t>Doç. Dr. Resul DAŞ</a:t>
            </a:r>
            <a:endParaRPr lang="en-US" sz="1200" dirty="0">
              <a:solidFill>
                <a:schemeClr val="bg1"/>
              </a:solidFill>
            </a:endParaRPr>
          </a:p>
        </p:txBody>
      </p:sp>
      <p:sp>
        <p:nvSpPr>
          <p:cNvPr id="8" name="Slide Number Placeholder 7"/>
          <p:cNvSpPr>
            <a:spLocks noGrp="1"/>
          </p:cNvSpPr>
          <p:nvPr>
            <p:ph type="sldNum" sz="quarter" idx="12"/>
          </p:nvPr>
        </p:nvSpPr>
        <p:spPr/>
        <p:txBody>
          <a:bodyPr/>
          <a:lstStyle/>
          <a:p>
            <a:fld id="{E5046ED2-48BC-4D4D-A18C-EC6704D416AE}" type="slidenum">
              <a:rPr lang="tr-TR" sz="1200" smtClean="0"/>
              <a:t>1</a:t>
            </a:fld>
            <a:endParaRPr lang="tr-TR" sz="12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7697" y="4154166"/>
            <a:ext cx="1454739" cy="1403395"/>
          </a:xfrm>
          <a:prstGeom prst="rect">
            <a:avLst/>
          </a:prstGeom>
        </p:spPr>
      </p:pic>
      <p:sp>
        <p:nvSpPr>
          <p:cNvPr id="6" name="TextBox 5"/>
          <p:cNvSpPr txBox="1"/>
          <p:nvPr/>
        </p:nvSpPr>
        <p:spPr>
          <a:xfrm rot="20853070">
            <a:off x="7517012" y="4513963"/>
            <a:ext cx="1127232" cy="415498"/>
          </a:xfrm>
          <a:prstGeom prst="rect">
            <a:avLst/>
          </a:prstGeom>
          <a:noFill/>
        </p:spPr>
        <p:txBody>
          <a:bodyPr wrap="none" rtlCol="0">
            <a:spAutoFit/>
          </a:bodyPr>
          <a:lstStyle/>
          <a:p>
            <a:r>
              <a:rPr lang="tr-TR" sz="2100" b="1" dirty="0" smtClean="0">
                <a:solidFill>
                  <a:schemeClr val="accent2"/>
                </a:solidFill>
              </a:rPr>
              <a:t>Bölüm-5</a:t>
            </a:r>
            <a:endParaRPr lang="tr-TR" sz="2100" b="1" dirty="0">
              <a:solidFill>
                <a:schemeClr val="accent2"/>
              </a:solidFill>
            </a:endParaRPr>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 y="273734"/>
            <a:ext cx="7620000" cy="2857500"/>
          </a:xfrm>
          <a:prstGeom prst="rect">
            <a:avLst/>
          </a:prstGeom>
        </p:spPr>
      </p:pic>
      <p:sp>
        <p:nvSpPr>
          <p:cNvPr id="11" name="Subtitle 2"/>
          <p:cNvSpPr>
            <a:spLocks noGrp="1"/>
          </p:cNvSpPr>
          <p:nvPr/>
        </p:nvSpPr>
        <p:spPr>
          <a:xfrm>
            <a:off x="746760" y="4423046"/>
            <a:ext cx="7543800" cy="8656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50000"/>
              </a:lnSpc>
            </a:pPr>
            <a:r>
              <a:rPr lang="tr-TR" sz="1600" b="1" cap="none" dirty="0">
                <a:solidFill>
                  <a:srgbClr val="C00000"/>
                </a:solidFill>
                <a:effectLst>
                  <a:outerShdw blurRad="38100" dist="38100" dir="2700000" algn="tl">
                    <a:srgbClr val="000000">
                      <a:alpha val="43137"/>
                    </a:srgbClr>
                  </a:outerShdw>
                </a:effectLst>
                <a:latin typeface="+mn-lt"/>
              </a:rPr>
              <a:t>Doç. Dr. Resul DAŞ</a:t>
            </a:r>
            <a:r>
              <a:rPr lang="tr-TR" sz="1350" b="1" cap="none" dirty="0">
                <a:solidFill>
                  <a:srgbClr val="C00000"/>
                </a:solidFill>
                <a:effectLst>
                  <a:outerShdw blurRad="38100" dist="38100" dir="2700000" algn="tl">
                    <a:srgbClr val="000000">
                      <a:alpha val="43137"/>
                    </a:srgbClr>
                  </a:outerShdw>
                </a:effectLst>
                <a:latin typeface="+mn-lt"/>
              </a:rPr>
              <a:t/>
            </a:r>
            <a:br>
              <a:rPr lang="tr-TR" sz="1350" b="1" cap="none" dirty="0">
                <a:solidFill>
                  <a:srgbClr val="C00000"/>
                </a:solidFill>
                <a:effectLst>
                  <a:outerShdw blurRad="38100" dist="38100" dir="2700000" algn="tl">
                    <a:srgbClr val="000000">
                      <a:alpha val="43137"/>
                    </a:srgbClr>
                  </a:outerShdw>
                </a:effectLst>
                <a:latin typeface="+mn-lt"/>
              </a:rPr>
            </a:br>
            <a:r>
              <a:rPr lang="tr-TR" sz="1350" cap="none" dirty="0">
                <a:solidFill>
                  <a:schemeClr val="bg2">
                    <a:lumMod val="10000"/>
                  </a:schemeClr>
                </a:solidFill>
                <a:effectLst>
                  <a:outerShdw blurRad="38100" dist="38100" dir="2700000" algn="tl">
                    <a:srgbClr val="000000">
                      <a:alpha val="43137"/>
                    </a:srgbClr>
                  </a:outerShdw>
                </a:effectLst>
                <a:latin typeface="+mn-lt"/>
              </a:rPr>
              <a:t>Fırat Üniversitesi Yazılım Mühendisliği </a:t>
            </a:r>
            <a:r>
              <a:rPr lang="tr-TR" sz="1350" cap="none" dirty="0" smtClean="0">
                <a:solidFill>
                  <a:schemeClr val="bg2">
                    <a:lumMod val="10000"/>
                  </a:schemeClr>
                </a:solidFill>
                <a:effectLst>
                  <a:outerShdw blurRad="38100" dist="38100" dir="2700000" algn="tl">
                    <a:srgbClr val="000000">
                      <a:alpha val="43137"/>
                    </a:srgbClr>
                  </a:outerShdw>
                </a:effectLst>
                <a:latin typeface="+mn-lt"/>
              </a:rPr>
              <a:t>Bölümü</a:t>
            </a:r>
          </a:p>
          <a:p>
            <a:endParaRPr lang="tr-T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4569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Tasarım Kavramları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10</a:t>
            </a:fld>
            <a:endParaRPr lang="tr-TR" dirty="0"/>
          </a:p>
        </p:txBody>
      </p:sp>
      <p:sp>
        <p:nvSpPr>
          <p:cNvPr id="7" name="Tek Köşesi Kesik Dikdörtgen 6"/>
          <p:cNvSpPr/>
          <p:nvPr/>
        </p:nvSpPr>
        <p:spPr>
          <a:xfrm>
            <a:off x="628649" y="2086961"/>
            <a:ext cx="2729406" cy="331236"/>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b="1" dirty="0"/>
              <a:t>Modülerlik (</a:t>
            </a:r>
            <a:r>
              <a:rPr lang="tr-TR" b="1" dirty="0" err="1"/>
              <a:t>modularity</a:t>
            </a:r>
            <a:r>
              <a:rPr lang="tr-TR" b="1" dirty="0"/>
              <a:t>): </a:t>
            </a:r>
          </a:p>
        </p:txBody>
      </p:sp>
      <p:sp>
        <p:nvSpPr>
          <p:cNvPr id="8" name="Dikdörtgen 7"/>
          <p:cNvSpPr/>
          <p:nvPr/>
        </p:nvSpPr>
        <p:spPr>
          <a:xfrm>
            <a:off x="628651" y="2418196"/>
            <a:ext cx="7738109" cy="3596237"/>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57175" indent="-257175" fontAlgn="base">
              <a:spcBef>
                <a:spcPct val="20000"/>
              </a:spcBef>
              <a:spcAft>
                <a:spcPct val="0"/>
              </a:spcAft>
              <a:buClr>
                <a:srgbClr val="996666"/>
              </a:buClr>
              <a:buSzPct val="80000"/>
              <a:buFont typeface="Wingdings" panose="05000000000000000000" pitchFamily="2" charset="2"/>
              <a:buChar char="l"/>
            </a:pPr>
            <a:endParaRPr lang="tr-TR" altLang="tr-TR" sz="1200" dirty="0">
              <a:solidFill>
                <a:srgbClr val="000000"/>
              </a:solidFill>
              <a:latin typeface="Arial"/>
            </a:endParaRPr>
          </a:p>
          <a:p>
            <a:pPr marL="257175" indent="-257175" algn="just" fontAlgn="base">
              <a:spcBef>
                <a:spcPct val="20000"/>
              </a:spcBef>
              <a:spcAft>
                <a:spcPct val="0"/>
              </a:spcAft>
              <a:buClr>
                <a:srgbClr val="996666"/>
              </a:buClr>
              <a:buSzPct val="80000"/>
              <a:buFont typeface="Wingdings" panose="05000000000000000000" pitchFamily="2" charset="2"/>
              <a:buChar char="l"/>
            </a:pPr>
            <a:r>
              <a:rPr lang="tr-TR" altLang="tr-TR" sz="1600" b="1" dirty="0">
                <a:solidFill>
                  <a:srgbClr val="C00000"/>
                </a:solidFill>
                <a:latin typeface="Arial"/>
              </a:rPr>
              <a:t>Modülerlik (</a:t>
            </a:r>
            <a:r>
              <a:rPr lang="tr-TR" altLang="tr-TR" sz="1600" b="1" dirty="0" err="1">
                <a:solidFill>
                  <a:srgbClr val="C00000"/>
                </a:solidFill>
                <a:latin typeface="Arial"/>
              </a:rPr>
              <a:t>modularity</a:t>
            </a:r>
            <a:r>
              <a:rPr lang="tr-TR" altLang="tr-TR" sz="1600" b="1" dirty="0">
                <a:solidFill>
                  <a:srgbClr val="C00000"/>
                </a:solidFill>
                <a:latin typeface="Arial"/>
              </a:rPr>
              <a:t>): </a:t>
            </a:r>
            <a:r>
              <a:rPr lang="tr-TR" altLang="tr-TR" sz="1600" dirty="0">
                <a:solidFill>
                  <a:srgbClr val="000000"/>
                </a:solidFill>
                <a:latin typeface="Arial"/>
              </a:rPr>
              <a:t>Sistemi </a:t>
            </a:r>
            <a:r>
              <a:rPr lang="tr-TR" altLang="tr-TR" sz="1600" dirty="0">
                <a:solidFill>
                  <a:srgbClr val="373187"/>
                </a:solidFill>
                <a:latin typeface="Arial"/>
              </a:rPr>
              <a:t>istenen kalite faktörleri</a:t>
            </a:r>
            <a:r>
              <a:rPr lang="tr-TR" altLang="tr-TR" sz="1600" dirty="0">
                <a:solidFill>
                  <a:srgbClr val="000000"/>
                </a:solidFill>
                <a:latin typeface="Arial"/>
              </a:rPr>
              <a:t> ışığında parçalara ayrıştırma sonucu elde edilir. Bir işlev için sistemin tümü değil, ayrılmış bir kısmı üzerinde çalışma yapabilme olanağı sağlar.</a:t>
            </a:r>
          </a:p>
          <a:p>
            <a:pPr lvl="0" fontAlgn="base">
              <a:spcBef>
                <a:spcPct val="20000"/>
              </a:spcBef>
              <a:spcAft>
                <a:spcPct val="0"/>
              </a:spcAft>
              <a:buClr>
                <a:srgbClr val="996666"/>
              </a:buClr>
              <a:buSzPct val="80000"/>
            </a:pPr>
            <a:endParaRPr lang="tr-TR" altLang="tr-TR" sz="1050" dirty="0">
              <a:solidFill>
                <a:srgbClr val="000000"/>
              </a:solidFill>
              <a:latin typeface="Arial"/>
            </a:endParaRPr>
          </a:p>
        </p:txBody>
      </p:sp>
      <p:sp>
        <p:nvSpPr>
          <p:cNvPr id="9" name="Dikdörtgen 8"/>
          <p:cNvSpPr/>
          <p:nvPr/>
        </p:nvSpPr>
        <p:spPr>
          <a:xfrm>
            <a:off x="819183" y="3493665"/>
            <a:ext cx="1460668" cy="1241426"/>
          </a:xfrm>
          <a:prstGeom prst="rect">
            <a:avLst/>
          </a:prstGeom>
          <a:solidFill>
            <a:schemeClr val="bg1">
              <a:lumMod val="7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Yuvarlak</a:t>
            </a:r>
            <a:br>
              <a:rPr lang="tr-TR" sz="1500" b="1" dirty="0">
                <a:solidFill>
                  <a:schemeClr val="tx1">
                    <a:lumMod val="95000"/>
                    <a:lumOff val="5000"/>
                  </a:schemeClr>
                </a:solidFill>
              </a:rPr>
            </a:br>
            <a:r>
              <a:rPr lang="tr-TR" sz="1500" b="1" dirty="0">
                <a:solidFill>
                  <a:schemeClr val="tx1">
                    <a:lumMod val="95000"/>
                    <a:lumOff val="5000"/>
                  </a:schemeClr>
                </a:solidFill>
              </a:rPr>
              <a:t>Köşeli</a:t>
            </a:r>
            <a:br>
              <a:rPr lang="tr-TR" sz="1500" b="1" dirty="0">
                <a:solidFill>
                  <a:schemeClr val="tx1">
                    <a:lumMod val="95000"/>
                    <a:lumOff val="5000"/>
                  </a:schemeClr>
                </a:solidFill>
              </a:rPr>
            </a:br>
            <a:r>
              <a:rPr lang="tr-TR" sz="1500" b="1" dirty="0">
                <a:solidFill>
                  <a:schemeClr val="tx1">
                    <a:lumMod val="95000"/>
                    <a:lumOff val="5000"/>
                  </a:schemeClr>
                </a:solidFill>
              </a:rPr>
              <a:t>Uzun</a:t>
            </a:r>
            <a:br>
              <a:rPr lang="tr-TR" sz="1500" b="1" dirty="0">
                <a:solidFill>
                  <a:schemeClr val="tx1">
                    <a:lumMod val="95000"/>
                    <a:lumOff val="5000"/>
                  </a:schemeClr>
                </a:solidFill>
              </a:rPr>
            </a:br>
            <a:r>
              <a:rPr lang="tr-TR" sz="1500" b="1" dirty="0">
                <a:solidFill>
                  <a:schemeClr val="tx1">
                    <a:lumMod val="95000"/>
                    <a:lumOff val="5000"/>
                  </a:schemeClr>
                </a:solidFill>
              </a:rPr>
              <a:t>Kısa</a:t>
            </a:r>
            <a:br>
              <a:rPr lang="tr-TR" sz="1500" b="1" dirty="0">
                <a:solidFill>
                  <a:schemeClr val="tx1">
                    <a:lumMod val="95000"/>
                    <a:lumOff val="5000"/>
                  </a:schemeClr>
                </a:solidFill>
              </a:rPr>
            </a:br>
            <a:r>
              <a:rPr lang="tr-TR" sz="1500" b="1" dirty="0">
                <a:solidFill>
                  <a:schemeClr val="tx1">
                    <a:lumMod val="95000"/>
                    <a:lumOff val="5000"/>
                  </a:schemeClr>
                </a:solidFill>
              </a:rPr>
              <a:t>…</a:t>
            </a:r>
            <a:endParaRPr lang="tr-TR" sz="1350" b="1" dirty="0">
              <a:solidFill>
                <a:schemeClr val="tx1">
                  <a:lumMod val="95000"/>
                  <a:lumOff val="5000"/>
                </a:schemeClr>
              </a:solidFill>
            </a:endParaRPr>
          </a:p>
        </p:txBody>
      </p:sp>
      <p:sp>
        <p:nvSpPr>
          <p:cNvPr id="10" name="Metin kutusu 9"/>
          <p:cNvSpPr txBox="1"/>
          <p:nvPr/>
        </p:nvSpPr>
        <p:spPr>
          <a:xfrm>
            <a:off x="3760075" y="3449963"/>
            <a:ext cx="4067504" cy="2554545"/>
          </a:xfrm>
          <a:prstGeom prst="rect">
            <a:avLst/>
          </a:prstGeom>
          <a:noFill/>
        </p:spPr>
        <p:txBody>
          <a:bodyPr wrap="square" rtlCol="0">
            <a:spAutoFit/>
          </a:bodyPr>
          <a:lstStyle/>
          <a:p>
            <a:pPr algn="just"/>
            <a:r>
              <a:rPr lang="tr-TR" sz="1600" dirty="0"/>
              <a:t>Kapı ve pencerenin de kendi ayrıntılarını, birer kelime ile soyutladığımız isimleri </a:t>
            </a:r>
            <a:r>
              <a:rPr lang="tr-TR" sz="1600" dirty="0" err="1"/>
              <a:t>içersinde</a:t>
            </a:r>
            <a:r>
              <a:rPr lang="tr-TR" sz="1600" dirty="0"/>
              <a:t> saklamaları, onları birer neşene olarak bir oda içerisinde ‘modüler’ bir yapı düzeninde olabilmelerini sağlar. Bir pencerenin yerini değiştirmek, tasarım esnasında onun camı, menteşesi ve malzemesi gibi detayından bağımsız, aynı zamanda da odadaki diğer ‘modüllerden’ hemen hemen bağımsız olarak ele alınabilir.</a:t>
            </a:r>
          </a:p>
        </p:txBody>
      </p:sp>
      <p:sp>
        <p:nvSpPr>
          <p:cNvPr id="11" name="Dikdörtgen 10"/>
          <p:cNvSpPr/>
          <p:nvPr/>
        </p:nvSpPr>
        <p:spPr>
          <a:xfrm>
            <a:off x="2147070" y="3492819"/>
            <a:ext cx="1460668" cy="1241425"/>
          </a:xfrm>
          <a:prstGeom prst="rect">
            <a:avLst/>
          </a:prstGeom>
          <a:solidFill>
            <a:schemeClr val="bg1">
              <a:lumMod val="7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Yay</a:t>
            </a:r>
            <a:br>
              <a:rPr lang="tr-TR" sz="1500" b="1" dirty="0">
                <a:solidFill>
                  <a:schemeClr val="tx1">
                    <a:lumMod val="95000"/>
                    <a:lumOff val="5000"/>
                  </a:schemeClr>
                </a:solidFill>
              </a:rPr>
            </a:br>
            <a:r>
              <a:rPr lang="tr-TR" sz="1500" b="1" dirty="0">
                <a:solidFill>
                  <a:schemeClr val="tx1">
                    <a:lumMod val="95000"/>
                    <a:lumOff val="5000"/>
                  </a:schemeClr>
                </a:solidFill>
              </a:rPr>
              <a:t>Dil</a:t>
            </a:r>
            <a:br>
              <a:rPr lang="tr-TR" sz="1500" b="1" dirty="0">
                <a:solidFill>
                  <a:schemeClr val="tx1">
                    <a:lumMod val="95000"/>
                    <a:lumOff val="5000"/>
                  </a:schemeClr>
                </a:solidFill>
              </a:rPr>
            </a:br>
            <a:r>
              <a:rPr lang="tr-TR" sz="1500" b="1" dirty="0">
                <a:solidFill>
                  <a:schemeClr val="tx1">
                    <a:lumMod val="95000"/>
                    <a:lumOff val="5000"/>
                  </a:schemeClr>
                </a:solidFill>
              </a:rPr>
              <a:t>Vidalar</a:t>
            </a:r>
            <a:br>
              <a:rPr lang="tr-TR" sz="1500" b="1" dirty="0">
                <a:solidFill>
                  <a:schemeClr val="tx1">
                    <a:lumMod val="95000"/>
                    <a:lumOff val="5000"/>
                  </a:schemeClr>
                </a:solidFill>
              </a:rPr>
            </a:br>
            <a:r>
              <a:rPr lang="tr-TR" sz="1500" b="1" dirty="0">
                <a:solidFill>
                  <a:schemeClr val="tx1">
                    <a:lumMod val="95000"/>
                    <a:lumOff val="5000"/>
                  </a:schemeClr>
                </a:solidFill>
              </a:rPr>
              <a:t>…</a:t>
            </a:r>
            <a:endParaRPr lang="tr-TR" sz="1350" b="1" dirty="0">
              <a:solidFill>
                <a:schemeClr val="tx1">
                  <a:lumMod val="95000"/>
                  <a:lumOff val="5000"/>
                </a:schemeClr>
              </a:solidFill>
            </a:endParaRPr>
          </a:p>
        </p:txBody>
      </p:sp>
      <p:sp>
        <p:nvSpPr>
          <p:cNvPr id="12" name="Dikdörtgen 11"/>
          <p:cNvSpPr/>
          <p:nvPr/>
        </p:nvSpPr>
        <p:spPr>
          <a:xfrm>
            <a:off x="819183" y="4661961"/>
            <a:ext cx="1460668" cy="1052622"/>
          </a:xfrm>
          <a:prstGeom prst="rect">
            <a:avLst/>
          </a:prstGeom>
          <a:solidFill>
            <a:schemeClr val="bg1">
              <a:lumMod val="7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Ahşap</a:t>
            </a:r>
            <a:br>
              <a:rPr lang="tr-TR" sz="1500" b="1" dirty="0">
                <a:solidFill>
                  <a:schemeClr val="tx1">
                    <a:lumMod val="95000"/>
                    <a:lumOff val="5000"/>
                  </a:schemeClr>
                </a:solidFill>
              </a:rPr>
            </a:br>
            <a:r>
              <a:rPr lang="tr-TR" sz="1500" b="1" dirty="0">
                <a:solidFill>
                  <a:schemeClr val="tx1">
                    <a:lumMod val="95000"/>
                    <a:lumOff val="5000"/>
                  </a:schemeClr>
                </a:solidFill>
              </a:rPr>
              <a:t>Metal</a:t>
            </a:r>
            <a:br>
              <a:rPr lang="tr-TR" sz="1500" b="1" dirty="0">
                <a:solidFill>
                  <a:schemeClr val="tx1">
                    <a:lumMod val="95000"/>
                    <a:lumOff val="5000"/>
                  </a:schemeClr>
                </a:solidFill>
              </a:rPr>
            </a:br>
            <a:r>
              <a:rPr lang="tr-TR" sz="1500" b="1" dirty="0">
                <a:solidFill>
                  <a:schemeClr val="tx1">
                    <a:lumMod val="95000"/>
                    <a:lumOff val="5000"/>
                  </a:schemeClr>
                </a:solidFill>
              </a:rPr>
              <a:t>Cam</a:t>
            </a:r>
            <a:br>
              <a:rPr lang="tr-TR" sz="1500" b="1" dirty="0">
                <a:solidFill>
                  <a:schemeClr val="tx1">
                    <a:lumMod val="95000"/>
                    <a:lumOff val="5000"/>
                  </a:schemeClr>
                </a:solidFill>
              </a:rPr>
            </a:br>
            <a:r>
              <a:rPr lang="tr-TR" sz="1500" b="1" dirty="0">
                <a:solidFill>
                  <a:schemeClr val="tx1">
                    <a:lumMod val="95000"/>
                    <a:lumOff val="5000"/>
                  </a:schemeClr>
                </a:solidFill>
              </a:rPr>
              <a:t>…</a:t>
            </a:r>
            <a:endParaRPr lang="tr-TR" sz="1350" b="1" dirty="0">
              <a:solidFill>
                <a:schemeClr val="tx1">
                  <a:lumMod val="95000"/>
                  <a:lumOff val="5000"/>
                </a:schemeClr>
              </a:solidFill>
            </a:endParaRPr>
          </a:p>
        </p:txBody>
      </p:sp>
      <p:sp>
        <p:nvSpPr>
          <p:cNvPr id="13" name="Dikdörtgen 12"/>
          <p:cNvSpPr/>
          <p:nvPr/>
        </p:nvSpPr>
        <p:spPr>
          <a:xfrm>
            <a:off x="2147070" y="4661114"/>
            <a:ext cx="1460668" cy="1053552"/>
          </a:xfrm>
          <a:prstGeom prst="rect">
            <a:avLst/>
          </a:prstGeom>
          <a:solidFill>
            <a:schemeClr val="bg1">
              <a:lumMod val="7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Beyaz</a:t>
            </a:r>
            <a:br>
              <a:rPr lang="tr-TR" sz="1500" b="1" dirty="0">
                <a:solidFill>
                  <a:schemeClr val="tx1">
                    <a:lumMod val="95000"/>
                    <a:lumOff val="5000"/>
                  </a:schemeClr>
                </a:solidFill>
              </a:rPr>
            </a:br>
            <a:r>
              <a:rPr lang="tr-TR" sz="1500" b="1" dirty="0">
                <a:solidFill>
                  <a:schemeClr val="tx1">
                    <a:lumMod val="95000"/>
                    <a:lumOff val="5000"/>
                  </a:schemeClr>
                </a:solidFill>
              </a:rPr>
              <a:t>Metalik</a:t>
            </a:r>
            <a:br>
              <a:rPr lang="tr-TR" sz="1500" b="1" dirty="0">
                <a:solidFill>
                  <a:schemeClr val="tx1">
                    <a:lumMod val="95000"/>
                    <a:lumOff val="5000"/>
                  </a:schemeClr>
                </a:solidFill>
              </a:rPr>
            </a:br>
            <a:r>
              <a:rPr lang="tr-TR" sz="1500" b="1" dirty="0">
                <a:solidFill>
                  <a:schemeClr val="tx1">
                    <a:lumMod val="95000"/>
                    <a:lumOff val="5000"/>
                  </a:schemeClr>
                </a:solidFill>
              </a:rPr>
              <a:t>Kahverengi</a:t>
            </a:r>
            <a:br>
              <a:rPr lang="tr-TR" sz="1500" b="1" dirty="0">
                <a:solidFill>
                  <a:schemeClr val="tx1">
                    <a:lumMod val="95000"/>
                    <a:lumOff val="5000"/>
                  </a:schemeClr>
                </a:solidFill>
              </a:rPr>
            </a:br>
            <a:r>
              <a:rPr lang="tr-TR" sz="1500" b="1" dirty="0">
                <a:solidFill>
                  <a:schemeClr val="tx1">
                    <a:lumMod val="95000"/>
                    <a:lumOff val="5000"/>
                  </a:schemeClr>
                </a:solidFill>
              </a:rPr>
              <a:t>…</a:t>
            </a:r>
            <a:endParaRPr lang="tr-TR" sz="1350" b="1" dirty="0">
              <a:solidFill>
                <a:schemeClr val="tx1">
                  <a:lumMod val="95000"/>
                  <a:lumOff val="5000"/>
                </a:schemeClr>
              </a:solidFill>
            </a:endParaRPr>
          </a:p>
        </p:txBody>
      </p:sp>
    </p:spTree>
    <p:extLst>
      <p:ext uri="{BB962C8B-B14F-4D97-AF65-F5344CB8AC3E}">
        <p14:creationId xmlns:p14="http://schemas.microsoft.com/office/powerpoint/2010/main" val="2040713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Modülerlik</a:t>
            </a:r>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Bütün karmaşıklığın tek bir modülde toplanması yerine, anlaşılabilir ve dolayısıyla projenin zihinsel kontrol altında tutulması için sistem bir çok modüle ayrılır. </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1800" dirty="0">
              <a:solidFill>
                <a:srgbClr val="000000"/>
              </a:solidFill>
              <a:latin typeface="Arial"/>
              <a:cs typeface="+mn-cs"/>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Modüller, isimleri olan tanımlanmış işlevleri bulunan ve hedef sistemi gerçekleştirmek üzere </a:t>
            </a:r>
            <a:r>
              <a:rPr lang="tr-TR" altLang="tr-TR" sz="1800" dirty="0" err="1">
                <a:solidFill>
                  <a:srgbClr val="000000"/>
                </a:solidFill>
                <a:latin typeface="Arial"/>
                <a:cs typeface="+mn-cs"/>
              </a:rPr>
              <a:t>tümleştirilen</a:t>
            </a:r>
            <a:r>
              <a:rPr lang="tr-TR" altLang="tr-TR" sz="1800" dirty="0">
                <a:solidFill>
                  <a:srgbClr val="000000"/>
                </a:solidFill>
                <a:latin typeface="Arial"/>
                <a:cs typeface="+mn-cs"/>
              </a:rPr>
              <a:t> birimlerdir.</a:t>
            </a:r>
          </a:p>
          <a:p>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11</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772" y="3857414"/>
            <a:ext cx="2438400" cy="2438400"/>
          </a:xfrm>
          <a:prstGeom prst="rect">
            <a:avLst/>
          </a:prstGeom>
        </p:spPr>
      </p:pic>
    </p:spTree>
    <p:extLst>
      <p:ext uri="{BB962C8B-B14F-4D97-AF65-F5344CB8AC3E}">
        <p14:creationId xmlns:p14="http://schemas.microsoft.com/office/powerpoint/2010/main" val="2674449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Sistem ve </a:t>
            </a:r>
            <a:r>
              <a:rPr lang="tr-TR" dirty="0" smtClean="0"/>
              <a:t>Modülleri</a:t>
            </a:r>
            <a:endParaRPr lang="tr-TR" dirty="0"/>
          </a:p>
        </p:txBody>
      </p:sp>
      <p:sp>
        <p:nvSpPr>
          <p:cNvPr id="4" name="Veri Yer Tutucusu 3"/>
          <p:cNvSpPr>
            <a:spLocks noGrp="1"/>
          </p:cNvSpPr>
          <p:nvPr>
            <p:ph type="dt" sz="half" idx="10"/>
          </p:nvPr>
        </p:nvSpPr>
        <p:spPr/>
        <p:txBody>
          <a:bodyPr/>
          <a:lstStyle/>
          <a:p>
            <a:r>
              <a:rPr lang="tr-TR" dirty="0" smtClean="0"/>
              <a:t>Doç. Dr. Resul DAŞ</a:t>
            </a:r>
            <a:endParaRPr lang="tr-TR" dirty="0"/>
          </a:p>
        </p:txBody>
      </p:sp>
      <p:sp>
        <p:nvSpPr>
          <p:cNvPr id="5" name="Altbilgi Yer Tutucusu 4"/>
          <p:cNvSpPr>
            <a:spLocks noGrp="1"/>
          </p:cNvSpPr>
          <p:nvPr>
            <p:ph type="ftr" sz="quarter" idx="11"/>
          </p:nvPr>
        </p:nvSpPr>
        <p:spPr/>
        <p:txBody>
          <a:bodyPr/>
          <a:lstStyle/>
          <a:p>
            <a:r>
              <a:rPr lang="tr-TR" dirty="0" smtClean="0"/>
              <a:t>YMT312 Yazılım Tasarım ve Mimarisi</a:t>
            </a:r>
            <a:endParaRPr lang="tr-TR" dirty="0"/>
          </a:p>
        </p:txBody>
      </p:sp>
      <p:sp>
        <p:nvSpPr>
          <p:cNvPr id="6" name="Slayt Numarası Yer Tutucusu 5"/>
          <p:cNvSpPr>
            <a:spLocks noGrp="1"/>
          </p:cNvSpPr>
          <p:nvPr>
            <p:ph type="sldNum" sz="quarter" idx="12"/>
          </p:nvPr>
        </p:nvSpPr>
        <p:spPr/>
        <p:txBody>
          <a:bodyPr/>
          <a:lstStyle/>
          <a:p>
            <a:fld id="{1449AE56-6C5E-4AE6-BD47-1CFD8EFBDD83}" type="slidenum">
              <a:rPr lang="tr-TR" smtClean="0"/>
              <a:t>12</a:t>
            </a:fld>
            <a:endParaRPr lang="tr-TR" dirty="0"/>
          </a:p>
        </p:txBody>
      </p:sp>
      <p:sp>
        <p:nvSpPr>
          <p:cNvPr id="10" name="Dikdörtgen 9"/>
          <p:cNvSpPr/>
          <p:nvPr/>
        </p:nvSpPr>
        <p:spPr>
          <a:xfrm>
            <a:off x="4753321" y="2076828"/>
            <a:ext cx="792218" cy="3243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350" b="1" dirty="0"/>
              <a:t>Sistem</a:t>
            </a:r>
          </a:p>
        </p:txBody>
      </p:sp>
      <p:sp>
        <p:nvSpPr>
          <p:cNvPr id="11" name="Dikdörtgen 10"/>
          <p:cNvSpPr/>
          <p:nvPr/>
        </p:nvSpPr>
        <p:spPr>
          <a:xfrm>
            <a:off x="2946187" y="2822874"/>
            <a:ext cx="484790" cy="271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350" dirty="0"/>
              <a:t>A</a:t>
            </a:r>
          </a:p>
        </p:txBody>
      </p:sp>
      <p:sp>
        <p:nvSpPr>
          <p:cNvPr id="12" name="Dikdörtgen 11"/>
          <p:cNvSpPr/>
          <p:nvPr/>
        </p:nvSpPr>
        <p:spPr>
          <a:xfrm>
            <a:off x="1848514" y="3714751"/>
            <a:ext cx="484790" cy="271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350" dirty="0"/>
              <a:t>D</a:t>
            </a:r>
          </a:p>
        </p:txBody>
      </p:sp>
      <p:sp>
        <p:nvSpPr>
          <p:cNvPr id="13" name="Dikdörtgen 12"/>
          <p:cNvSpPr/>
          <p:nvPr/>
        </p:nvSpPr>
        <p:spPr>
          <a:xfrm>
            <a:off x="2946187" y="3718693"/>
            <a:ext cx="484790" cy="271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350" dirty="0"/>
              <a:t>E</a:t>
            </a:r>
          </a:p>
        </p:txBody>
      </p:sp>
      <p:sp>
        <p:nvSpPr>
          <p:cNvPr id="14" name="Dikdörtgen 13"/>
          <p:cNvSpPr/>
          <p:nvPr/>
        </p:nvSpPr>
        <p:spPr>
          <a:xfrm>
            <a:off x="4043861" y="3716722"/>
            <a:ext cx="484790" cy="271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350" dirty="0"/>
              <a:t>F</a:t>
            </a:r>
          </a:p>
        </p:txBody>
      </p:sp>
      <p:sp>
        <p:nvSpPr>
          <p:cNvPr id="15" name="Dikdörtgen 14"/>
          <p:cNvSpPr/>
          <p:nvPr/>
        </p:nvSpPr>
        <p:spPr>
          <a:xfrm>
            <a:off x="1848514" y="4606627"/>
            <a:ext cx="484790" cy="271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350" dirty="0"/>
              <a:t>H</a:t>
            </a:r>
          </a:p>
        </p:txBody>
      </p:sp>
      <p:sp>
        <p:nvSpPr>
          <p:cNvPr id="16" name="Dikdörtgen 15"/>
          <p:cNvSpPr/>
          <p:nvPr/>
        </p:nvSpPr>
        <p:spPr>
          <a:xfrm>
            <a:off x="4043861" y="4506968"/>
            <a:ext cx="484790" cy="271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350" dirty="0"/>
              <a:t>İ</a:t>
            </a:r>
          </a:p>
        </p:txBody>
      </p:sp>
      <p:sp>
        <p:nvSpPr>
          <p:cNvPr id="17" name="Dikdörtgen 16"/>
          <p:cNvSpPr/>
          <p:nvPr/>
        </p:nvSpPr>
        <p:spPr>
          <a:xfrm>
            <a:off x="4907035" y="2834839"/>
            <a:ext cx="484790" cy="271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350" dirty="0"/>
              <a:t>B</a:t>
            </a:r>
          </a:p>
        </p:txBody>
      </p:sp>
      <p:sp>
        <p:nvSpPr>
          <p:cNvPr id="18" name="Dikdörtgen 17"/>
          <p:cNvSpPr/>
          <p:nvPr/>
        </p:nvSpPr>
        <p:spPr>
          <a:xfrm>
            <a:off x="6625487" y="2823720"/>
            <a:ext cx="484790" cy="271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350" dirty="0"/>
              <a:t>C</a:t>
            </a:r>
          </a:p>
        </p:txBody>
      </p:sp>
      <p:sp>
        <p:nvSpPr>
          <p:cNvPr id="19" name="Dikdörtgen 18"/>
          <p:cNvSpPr/>
          <p:nvPr/>
        </p:nvSpPr>
        <p:spPr>
          <a:xfrm>
            <a:off x="6625487" y="3714751"/>
            <a:ext cx="484790" cy="271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350" dirty="0"/>
              <a:t>G</a:t>
            </a:r>
          </a:p>
        </p:txBody>
      </p:sp>
      <p:sp>
        <p:nvSpPr>
          <p:cNvPr id="20" name="Dikdörtgen 19"/>
          <p:cNvSpPr/>
          <p:nvPr/>
        </p:nvSpPr>
        <p:spPr>
          <a:xfrm>
            <a:off x="6195954" y="4506968"/>
            <a:ext cx="484790" cy="271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350" dirty="0"/>
              <a:t>J</a:t>
            </a:r>
          </a:p>
        </p:txBody>
      </p:sp>
      <p:sp>
        <p:nvSpPr>
          <p:cNvPr id="21" name="Dikdörtgen 20"/>
          <p:cNvSpPr/>
          <p:nvPr/>
        </p:nvSpPr>
        <p:spPr>
          <a:xfrm>
            <a:off x="7013868" y="4506968"/>
            <a:ext cx="484790" cy="271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1350" dirty="0"/>
              <a:t>K</a:t>
            </a:r>
          </a:p>
        </p:txBody>
      </p:sp>
      <p:cxnSp>
        <p:nvCxnSpPr>
          <p:cNvPr id="23" name="Düz Bağlayıcı 22"/>
          <p:cNvCxnSpPr>
            <a:stCxn id="10" idx="2"/>
            <a:endCxn id="11" idx="0"/>
          </p:cNvCxnSpPr>
          <p:nvPr/>
        </p:nvCxnSpPr>
        <p:spPr>
          <a:xfrm flipH="1">
            <a:off x="3188583" y="2401147"/>
            <a:ext cx="1960847" cy="421727"/>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Düz Bağlayıcı 24"/>
          <p:cNvCxnSpPr>
            <a:stCxn id="11" idx="2"/>
            <a:endCxn id="12" idx="0"/>
          </p:cNvCxnSpPr>
          <p:nvPr/>
        </p:nvCxnSpPr>
        <p:spPr>
          <a:xfrm flipH="1">
            <a:off x="2090909" y="3094828"/>
            <a:ext cx="1097673" cy="619922"/>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Düz Bağlayıcı 27"/>
          <p:cNvCxnSpPr>
            <a:stCxn id="11" idx="2"/>
            <a:endCxn id="13" idx="0"/>
          </p:cNvCxnSpPr>
          <p:nvPr/>
        </p:nvCxnSpPr>
        <p:spPr>
          <a:xfrm>
            <a:off x="3188582" y="3094828"/>
            <a:ext cx="0" cy="62386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Düz Bağlayıcı 31"/>
          <p:cNvCxnSpPr>
            <a:stCxn id="11" idx="2"/>
            <a:endCxn id="14" idx="0"/>
          </p:cNvCxnSpPr>
          <p:nvPr/>
        </p:nvCxnSpPr>
        <p:spPr>
          <a:xfrm>
            <a:off x="3188583" y="3094828"/>
            <a:ext cx="1097674" cy="621893"/>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a:stCxn id="12" idx="2"/>
            <a:endCxn id="15" idx="0"/>
          </p:cNvCxnSpPr>
          <p:nvPr/>
        </p:nvCxnSpPr>
        <p:spPr>
          <a:xfrm>
            <a:off x="2090909" y="3986705"/>
            <a:ext cx="0" cy="619922"/>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Düz Bağlayıcı 38"/>
          <p:cNvCxnSpPr/>
          <p:nvPr/>
        </p:nvCxnSpPr>
        <p:spPr>
          <a:xfrm>
            <a:off x="4369028" y="3988677"/>
            <a:ext cx="0" cy="518291"/>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a:stCxn id="16" idx="0"/>
            <a:endCxn id="13" idx="2"/>
          </p:cNvCxnSpPr>
          <p:nvPr/>
        </p:nvCxnSpPr>
        <p:spPr>
          <a:xfrm flipH="1" flipV="1">
            <a:off x="3188583" y="3990648"/>
            <a:ext cx="1097674" cy="51632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Düz Bağlayıcı 45"/>
          <p:cNvCxnSpPr>
            <a:stCxn id="10" idx="2"/>
            <a:endCxn id="17" idx="0"/>
          </p:cNvCxnSpPr>
          <p:nvPr/>
        </p:nvCxnSpPr>
        <p:spPr>
          <a:xfrm>
            <a:off x="5149430" y="2401147"/>
            <a:ext cx="0" cy="433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Düz Bağlayıcı 48"/>
          <p:cNvCxnSpPr>
            <a:stCxn id="10" idx="2"/>
            <a:endCxn id="18" idx="0"/>
          </p:cNvCxnSpPr>
          <p:nvPr/>
        </p:nvCxnSpPr>
        <p:spPr>
          <a:xfrm>
            <a:off x="5149429" y="2401147"/>
            <a:ext cx="1718453" cy="422573"/>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a:stCxn id="18" idx="2"/>
            <a:endCxn id="19" idx="0"/>
          </p:cNvCxnSpPr>
          <p:nvPr/>
        </p:nvCxnSpPr>
        <p:spPr>
          <a:xfrm>
            <a:off x="6867882" y="3095674"/>
            <a:ext cx="0" cy="619076"/>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Düz Bağlayıcı 59"/>
          <p:cNvCxnSpPr>
            <a:stCxn id="19" idx="2"/>
            <a:endCxn id="20" idx="0"/>
          </p:cNvCxnSpPr>
          <p:nvPr/>
        </p:nvCxnSpPr>
        <p:spPr>
          <a:xfrm flipH="1">
            <a:off x="6438349" y="3986706"/>
            <a:ext cx="429533" cy="520262"/>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Düz Bağlayıcı 62"/>
          <p:cNvCxnSpPr>
            <a:stCxn id="19" idx="2"/>
            <a:endCxn id="21" idx="0"/>
          </p:cNvCxnSpPr>
          <p:nvPr/>
        </p:nvCxnSpPr>
        <p:spPr>
          <a:xfrm>
            <a:off x="6867882" y="3986706"/>
            <a:ext cx="388381" cy="520262"/>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Düz Ok Bağlayıcısı 87"/>
          <p:cNvCxnSpPr/>
          <p:nvPr/>
        </p:nvCxnSpPr>
        <p:spPr>
          <a:xfrm>
            <a:off x="1332192" y="2076829"/>
            <a:ext cx="2954" cy="293057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2" name="Düz Ok Bağlayıcısı 91"/>
          <p:cNvCxnSpPr/>
          <p:nvPr/>
        </p:nvCxnSpPr>
        <p:spPr>
          <a:xfrm flipV="1">
            <a:off x="1489848" y="5184884"/>
            <a:ext cx="6008810" cy="3710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94" name="Metin kutusu 93"/>
          <p:cNvSpPr txBox="1"/>
          <p:nvPr/>
        </p:nvSpPr>
        <p:spPr>
          <a:xfrm>
            <a:off x="1459950" y="2311351"/>
            <a:ext cx="728084" cy="300082"/>
          </a:xfrm>
          <a:prstGeom prst="rect">
            <a:avLst/>
          </a:prstGeom>
          <a:noFill/>
        </p:spPr>
        <p:txBody>
          <a:bodyPr wrap="none" rtlCol="0">
            <a:spAutoFit/>
          </a:bodyPr>
          <a:lstStyle/>
          <a:p>
            <a:r>
              <a:rPr lang="tr-TR" sz="1350" dirty="0"/>
              <a:t>Derinlik</a:t>
            </a:r>
          </a:p>
        </p:txBody>
      </p:sp>
      <p:sp>
        <p:nvSpPr>
          <p:cNvPr id="95" name="Metin kutusu 94"/>
          <p:cNvSpPr txBox="1"/>
          <p:nvPr/>
        </p:nvSpPr>
        <p:spPr>
          <a:xfrm>
            <a:off x="4183483" y="5251290"/>
            <a:ext cx="737702" cy="300082"/>
          </a:xfrm>
          <a:prstGeom prst="rect">
            <a:avLst/>
          </a:prstGeom>
          <a:noFill/>
        </p:spPr>
        <p:txBody>
          <a:bodyPr wrap="none" rtlCol="0">
            <a:spAutoFit/>
          </a:bodyPr>
          <a:lstStyle/>
          <a:p>
            <a:r>
              <a:rPr lang="tr-TR" sz="1350" dirty="0"/>
              <a:t>Genişlik</a:t>
            </a:r>
          </a:p>
        </p:txBody>
      </p:sp>
      <p:sp>
        <p:nvSpPr>
          <p:cNvPr id="96" name="Metin kutusu 95"/>
          <p:cNvSpPr txBox="1"/>
          <p:nvPr/>
        </p:nvSpPr>
        <p:spPr>
          <a:xfrm>
            <a:off x="5961099" y="2279258"/>
            <a:ext cx="1426673" cy="300082"/>
          </a:xfrm>
          <a:prstGeom prst="rect">
            <a:avLst/>
          </a:prstGeom>
          <a:noFill/>
        </p:spPr>
        <p:txBody>
          <a:bodyPr wrap="none" rtlCol="0">
            <a:spAutoFit/>
          </a:bodyPr>
          <a:lstStyle/>
          <a:p>
            <a:r>
              <a:rPr lang="tr-TR" sz="1350" dirty="0"/>
              <a:t>Çıkış Yelpazesi = 3</a:t>
            </a:r>
          </a:p>
        </p:txBody>
      </p:sp>
      <p:sp>
        <p:nvSpPr>
          <p:cNvPr id="97" name="Metin kutusu 96"/>
          <p:cNvSpPr txBox="1"/>
          <p:nvPr/>
        </p:nvSpPr>
        <p:spPr>
          <a:xfrm>
            <a:off x="2532285" y="4265418"/>
            <a:ext cx="1425070" cy="300082"/>
          </a:xfrm>
          <a:prstGeom prst="rect">
            <a:avLst/>
          </a:prstGeom>
          <a:noFill/>
        </p:spPr>
        <p:txBody>
          <a:bodyPr wrap="none" rtlCol="0">
            <a:spAutoFit/>
          </a:bodyPr>
          <a:lstStyle/>
          <a:p>
            <a:r>
              <a:rPr lang="tr-TR" sz="1350" dirty="0"/>
              <a:t>Giriş Yelpazesi = 2</a:t>
            </a:r>
          </a:p>
        </p:txBody>
      </p:sp>
    </p:spTree>
    <p:extLst>
      <p:ext uri="{BB962C8B-B14F-4D97-AF65-F5344CB8AC3E}">
        <p14:creationId xmlns:p14="http://schemas.microsoft.com/office/powerpoint/2010/main" val="3888654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İşlevsel Bağımsızlık</a:t>
            </a:r>
          </a:p>
        </p:txBody>
      </p:sp>
      <p:sp>
        <p:nvSpPr>
          <p:cNvPr id="3" name="İçerik Yer Tutucusu 2"/>
          <p:cNvSpPr>
            <a:spLocks noGrp="1"/>
          </p:cNvSpPr>
          <p:nvPr>
            <p:ph idx="1"/>
          </p:nvPr>
        </p:nvSpPr>
        <p:spPr/>
        <p:txBody>
          <a:bodyPr/>
          <a:lstStyle/>
          <a:p>
            <a:pPr marL="257175" indent="-257175" algn="just" fontAlgn="base">
              <a:lnSpc>
                <a:spcPct val="100000"/>
              </a:lnSpc>
              <a:spcBef>
                <a:spcPct val="20000"/>
              </a:spcBef>
              <a:spcAft>
                <a:spcPct val="0"/>
              </a:spcAft>
              <a:buSzPct val="80000"/>
              <a:buFont typeface="Wingdings" panose="05000000000000000000" pitchFamily="2" charset="2"/>
              <a:buChar char="l"/>
            </a:pPr>
            <a:r>
              <a:rPr lang="tr-TR" altLang="tr-TR" sz="2400" dirty="0">
                <a:solidFill>
                  <a:srgbClr val="000000"/>
                </a:solidFill>
                <a:latin typeface="Arial"/>
                <a:cs typeface="+mn-cs"/>
              </a:rPr>
              <a:t>Modüllere parametre ile veri gönderilir ve sonuç değer alınır. Bu modülü çağıran program parçası sadece bu sonucu kullanabilir. Çağrılan modülün işlevsel olarak yaptıkları ile ilgili değildir.</a:t>
            </a:r>
          </a:p>
          <a:p>
            <a:endParaRPr lang="tr-TR" dirty="0"/>
          </a:p>
        </p:txBody>
      </p:sp>
      <p:sp>
        <p:nvSpPr>
          <p:cNvPr id="4" name="Veri Yer Tutucusu 3"/>
          <p:cNvSpPr>
            <a:spLocks noGrp="1"/>
          </p:cNvSpPr>
          <p:nvPr>
            <p:ph type="dt" sz="half" idx="10"/>
          </p:nvPr>
        </p:nvSpPr>
        <p:spPr/>
        <p:txBody>
          <a:bodyPr/>
          <a:lstStyle/>
          <a:p>
            <a:r>
              <a:rPr lang="tr-TR" dirty="0" smtClean="0"/>
              <a:t>Doç. Dr. Resul DAŞ</a:t>
            </a:r>
            <a:endParaRPr lang="tr-TR" dirty="0"/>
          </a:p>
        </p:txBody>
      </p:sp>
      <p:sp>
        <p:nvSpPr>
          <p:cNvPr id="5" name="Altbilgi Yer Tutucusu 4"/>
          <p:cNvSpPr>
            <a:spLocks noGrp="1"/>
          </p:cNvSpPr>
          <p:nvPr>
            <p:ph type="ftr" sz="quarter" idx="11"/>
          </p:nvPr>
        </p:nvSpPr>
        <p:spPr/>
        <p:txBody>
          <a:bodyPr/>
          <a:lstStyle/>
          <a:p>
            <a:r>
              <a:rPr lang="tr-TR" dirty="0" smtClean="0"/>
              <a:t>YMT312 Yazılım Tasarım ve Mimarisi</a:t>
            </a:r>
            <a:endParaRPr lang="tr-TR" dirty="0"/>
          </a:p>
        </p:txBody>
      </p:sp>
      <p:sp>
        <p:nvSpPr>
          <p:cNvPr id="6" name="Slayt Numarası Yer Tutucusu 5"/>
          <p:cNvSpPr>
            <a:spLocks noGrp="1"/>
          </p:cNvSpPr>
          <p:nvPr>
            <p:ph type="sldNum" sz="quarter" idx="12"/>
          </p:nvPr>
        </p:nvSpPr>
        <p:spPr/>
        <p:txBody>
          <a:bodyPr/>
          <a:lstStyle/>
          <a:p>
            <a:fld id="{1449AE56-6C5E-4AE6-BD47-1CFD8EFBDD83}" type="slidenum">
              <a:rPr lang="tr-TR" smtClean="0"/>
              <a:t>13</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461" y="3591440"/>
            <a:ext cx="2732281" cy="2573000"/>
          </a:xfrm>
          <a:prstGeom prst="rect">
            <a:avLst/>
          </a:prstGeom>
        </p:spPr>
      </p:pic>
    </p:spTree>
    <p:extLst>
      <p:ext uri="{BB962C8B-B14F-4D97-AF65-F5344CB8AC3E}">
        <p14:creationId xmlns:p14="http://schemas.microsoft.com/office/powerpoint/2010/main" val="1146415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Tasarımı</a:t>
            </a:r>
            <a:endParaRPr lang="tr-TR" dirty="0"/>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2400" dirty="0">
                <a:solidFill>
                  <a:srgbClr val="000000"/>
                </a:solidFill>
                <a:latin typeface="Arial"/>
                <a:cs typeface="+mn-cs"/>
              </a:rPr>
              <a:t>Yapı Tasarımı, </a:t>
            </a:r>
            <a:r>
              <a:rPr lang="tr-TR" altLang="tr-TR" sz="2400" dirty="0" err="1">
                <a:solidFill>
                  <a:srgbClr val="000000"/>
                </a:solidFill>
                <a:latin typeface="Arial"/>
                <a:cs typeface="+mn-cs"/>
              </a:rPr>
              <a:t>arayüz</a:t>
            </a:r>
            <a:r>
              <a:rPr lang="tr-TR" altLang="tr-TR" sz="2400" dirty="0">
                <a:solidFill>
                  <a:srgbClr val="000000"/>
                </a:solidFill>
                <a:latin typeface="Arial"/>
                <a:cs typeface="+mn-cs"/>
              </a:rPr>
              <a:t> tasarımı ve süreç tasarımından önce yapılması gereken ilk tasarım veri tasarımıdır.</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2400" dirty="0">
              <a:solidFill>
                <a:srgbClr val="000000"/>
              </a:solidFill>
              <a:latin typeface="Arial"/>
              <a:cs typeface="+mn-cs"/>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2400" dirty="0">
                <a:solidFill>
                  <a:srgbClr val="000000"/>
                </a:solidFill>
                <a:latin typeface="Arial"/>
                <a:cs typeface="+mn-cs"/>
              </a:rPr>
              <a:t>Bilgi saklama ve soyutlama bu işlem için önemli kavramlardır.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14</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164" y="4178018"/>
            <a:ext cx="4720899" cy="2281768"/>
          </a:xfrm>
          <a:prstGeom prst="rect">
            <a:avLst/>
          </a:prstGeom>
        </p:spPr>
      </p:pic>
    </p:spTree>
    <p:extLst>
      <p:ext uri="{BB962C8B-B14F-4D97-AF65-F5344CB8AC3E}">
        <p14:creationId xmlns:p14="http://schemas.microsoft.com/office/powerpoint/2010/main" val="2996932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smtClean="0"/>
              <a:t>Veri Tasarımında Dikkat Edilecek Konular</a:t>
            </a:r>
            <a:endParaRPr lang="tr-TR" sz="3600" dirty="0"/>
          </a:p>
        </p:txBody>
      </p:sp>
      <p:sp>
        <p:nvSpPr>
          <p:cNvPr id="3" name="İçerik Yer Tutucusu 2"/>
          <p:cNvSpPr>
            <a:spLocks noGrp="1"/>
          </p:cNvSpPr>
          <p:nvPr>
            <p:ph idx="1"/>
          </p:nvPr>
        </p:nvSpPr>
        <p:spPr/>
        <p:txBody>
          <a:bodyPr>
            <a:normAutofit/>
          </a:bodyPr>
          <a:lstStyle/>
          <a:p>
            <a:pPr marL="257175" indent="-257175" algn="l" fontAlgn="base">
              <a:lnSpc>
                <a:spcPct val="95000"/>
              </a:lnSpc>
              <a:spcBef>
                <a:spcPct val="5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Değişik veri yapıları değerlendirilmelidir.</a:t>
            </a:r>
          </a:p>
          <a:p>
            <a:pPr marL="257175" indent="-257175" algn="l" fontAlgn="base">
              <a:lnSpc>
                <a:spcPct val="95000"/>
              </a:lnSpc>
              <a:spcBef>
                <a:spcPct val="50000"/>
              </a:spcBef>
              <a:spcAft>
                <a:spcPct val="0"/>
              </a:spcAft>
              <a:buSzPct val="80000"/>
              <a:buFont typeface="Wingdings" panose="05000000000000000000" pitchFamily="2" charset="2"/>
              <a:buChar char="l"/>
            </a:pPr>
            <a:endParaRPr lang="tr-TR" altLang="tr-TR" sz="1800" dirty="0">
              <a:solidFill>
                <a:srgbClr val="000000"/>
              </a:solidFill>
              <a:latin typeface="Arial"/>
              <a:cs typeface="+mn-cs"/>
            </a:endParaRPr>
          </a:p>
          <a:p>
            <a:pPr marL="257175" indent="-257175" algn="l" fontAlgn="base">
              <a:lnSpc>
                <a:spcPct val="95000"/>
              </a:lnSpc>
              <a:spcBef>
                <a:spcPct val="5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Bütün veri yapıları ve bunlar üzerinde yapılacak işlemler tanımlanmalıdır.</a:t>
            </a:r>
          </a:p>
          <a:p>
            <a:pPr marL="257175" indent="-257175" algn="l" fontAlgn="base">
              <a:lnSpc>
                <a:spcPct val="95000"/>
              </a:lnSpc>
              <a:spcBef>
                <a:spcPct val="50000"/>
              </a:spcBef>
              <a:spcAft>
                <a:spcPct val="0"/>
              </a:spcAft>
              <a:buSzPct val="80000"/>
              <a:buFont typeface="Wingdings" panose="05000000000000000000" pitchFamily="2" charset="2"/>
              <a:buChar char="l"/>
            </a:pPr>
            <a:endParaRPr lang="tr-TR" altLang="tr-TR" sz="1800" dirty="0">
              <a:solidFill>
                <a:srgbClr val="000000"/>
              </a:solidFill>
              <a:latin typeface="Arial"/>
              <a:cs typeface="+mn-cs"/>
            </a:endParaRPr>
          </a:p>
          <a:p>
            <a:pPr marL="257175" indent="-257175" algn="l" fontAlgn="base">
              <a:lnSpc>
                <a:spcPct val="95000"/>
              </a:lnSpc>
              <a:spcBef>
                <a:spcPct val="5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Alt düzeyde tasarım kararları tasarım süreci içerisinde geciktirilmelidir.</a:t>
            </a:r>
          </a:p>
          <a:p>
            <a:pPr marL="257175" indent="-257175" algn="l" fontAlgn="base">
              <a:lnSpc>
                <a:spcPct val="95000"/>
              </a:lnSpc>
              <a:spcBef>
                <a:spcPct val="50000"/>
              </a:spcBef>
              <a:spcAft>
                <a:spcPct val="0"/>
              </a:spcAft>
              <a:buSzPct val="80000"/>
              <a:buFont typeface="Wingdings" panose="05000000000000000000" pitchFamily="2" charset="2"/>
              <a:buChar char="l"/>
            </a:pPr>
            <a:endParaRPr lang="tr-TR" altLang="tr-TR" sz="1800" dirty="0">
              <a:solidFill>
                <a:srgbClr val="000000"/>
              </a:solidFill>
              <a:latin typeface="Arial"/>
              <a:cs typeface="+mn-cs"/>
            </a:endParaRPr>
          </a:p>
          <a:p>
            <a:pPr marL="257175" indent="-257175" algn="l" fontAlgn="base">
              <a:lnSpc>
                <a:spcPct val="95000"/>
              </a:lnSpc>
              <a:spcBef>
                <a:spcPct val="5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Bazı çok kullanılan veri yapıları için bir kütüphane oluşturulmalıdır.</a:t>
            </a:r>
          </a:p>
          <a:p>
            <a:pPr marL="257175" indent="-257175" algn="l" fontAlgn="base">
              <a:lnSpc>
                <a:spcPct val="95000"/>
              </a:lnSpc>
              <a:spcBef>
                <a:spcPct val="50000"/>
              </a:spcBef>
              <a:spcAft>
                <a:spcPct val="0"/>
              </a:spcAft>
              <a:buSzPct val="80000"/>
              <a:buFont typeface="Wingdings" panose="05000000000000000000" pitchFamily="2" charset="2"/>
              <a:buChar char="l"/>
            </a:pPr>
            <a:endParaRPr lang="tr-TR" altLang="tr-TR" sz="1800" dirty="0">
              <a:solidFill>
                <a:srgbClr val="000000"/>
              </a:solidFill>
              <a:latin typeface="Arial"/>
              <a:cs typeface="+mn-cs"/>
            </a:endParaRPr>
          </a:p>
          <a:p>
            <a:pPr marL="257175" indent="-257175" algn="l" fontAlgn="base">
              <a:lnSpc>
                <a:spcPct val="95000"/>
              </a:lnSpc>
              <a:spcBef>
                <a:spcPct val="5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Kullanılacak programlama dili soyut veri tiplerini desteklemelidir.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15</a:t>
            </a:fld>
            <a:endParaRPr lang="tr-TR" dirty="0"/>
          </a:p>
        </p:txBody>
      </p:sp>
    </p:spTree>
    <p:extLst>
      <p:ext uri="{BB962C8B-B14F-4D97-AF65-F5344CB8AC3E}">
        <p14:creationId xmlns:p14="http://schemas.microsoft.com/office/powerpoint/2010/main" val="358487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Yapısal Tasarım</a:t>
            </a:r>
          </a:p>
        </p:txBody>
      </p:sp>
      <p:sp>
        <p:nvSpPr>
          <p:cNvPr id="3" name="İçerik Yer Tutucusu 2"/>
          <p:cNvSpPr>
            <a:spLocks noGrp="1"/>
          </p:cNvSpPr>
          <p:nvPr>
            <p:ph idx="1"/>
          </p:nvPr>
        </p:nvSpPr>
        <p:spPr/>
        <p:txBody>
          <a:bodyPr/>
          <a:lstStyle/>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dirty="0">
                <a:solidFill>
                  <a:srgbClr val="000000"/>
                </a:solidFill>
                <a:latin typeface="Arial"/>
                <a:cs typeface="+mn-cs"/>
              </a:rPr>
              <a:t>Yapısal Tasarımın ana hedefi modüler bir yapı geliştirip modüller arasındaki kontrol ilişkilerini temsil etmektir. </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Ayrıca</a:t>
            </a:r>
            <a:r>
              <a:rPr lang="tr-TR" altLang="tr-TR" dirty="0">
                <a:solidFill>
                  <a:srgbClr val="000000"/>
                </a:solidFill>
                <a:latin typeface="Arial"/>
                <a:cs typeface="+mn-cs"/>
              </a:rPr>
              <a:t> yapısal tasarım bazen de veri akışlarını gösteren biçime dönüştürülebilir.</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dirty="0">
                <a:solidFill>
                  <a:srgbClr val="000000"/>
                </a:solidFill>
                <a:latin typeface="Arial"/>
                <a:cs typeface="+mn-cs"/>
              </a:rPr>
              <a:t>Veri Akışları Üç parçada incelenebilir</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100" dirty="0">
                <a:solidFill>
                  <a:srgbClr val="000000"/>
                </a:solidFill>
                <a:latin typeface="Arial"/>
                <a:cs typeface="+mn-cs"/>
              </a:rPr>
              <a:t>Girdi Akışı</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100" dirty="0">
                <a:solidFill>
                  <a:srgbClr val="000000"/>
                </a:solidFill>
                <a:latin typeface="Arial"/>
                <a:cs typeface="+mn-cs"/>
              </a:rPr>
              <a:t>Çıktı Akışı</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100" dirty="0">
                <a:solidFill>
                  <a:srgbClr val="000000"/>
                </a:solidFill>
                <a:latin typeface="Arial"/>
                <a:cs typeface="+mn-cs"/>
              </a:rPr>
              <a:t>İşlem Akışı</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16</a:t>
            </a:fld>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4304" y="3809174"/>
            <a:ext cx="4112868" cy="2355266"/>
          </a:xfrm>
          <a:prstGeom prst="rect">
            <a:avLst/>
          </a:prstGeom>
        </p:spPr>
      </p:pic>
    </p:spTree>
    <p:extLst>
      <p:ext uri="{BB962C8B-B14F-4D97-AF65-F5344CB8AC3E}">
        <p14:creationId xmlns:p14="http://schemas.microsoft.com/office/powerpoint/2010/main" val="3046451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Ayrıntı Tasarım- Süreç Tasarımı</a:t>
            </a:r>
            <a:endParaRPr lang="tr-TR" dirty="0"/>
          </a:p>
        </p:txBody>
      </p:sp>
      <p:sp>
        <p:nvSpPr>
          <p:cNvPr id="3" name="İçerik Yer Tutucusu 2"/>
          <p:cNvSpPr>
            <a:spLocks noGrp="1"/>
          </p:cNvSpPr>
          <p:nvPr>
            <p:ph idx="1"/>
          </p:nvPr>
        </p:nvSpPr>
        <p:spPr/>
        <p:txBody>
          <a:bodyPr/>
          <a:lstStyle/>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Süreç tasarımı; veri, yapı ve ara yüz tasarımından sonra yapılır.</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İdeal şartlarda bütün </a:t>
            </a:r>
            <a:r>
              <a:rPr lang="tr-TR" altLang="tr-TR" sz="1800" dirty="0" err="1">
                <a:solidFill>
                  <a:srgbClr val="000000"/>
                </a:solidFill>
                <a:latin typeface="Arial"/>
                <a:cs typeface="+mn-cs"/>
              </a:rPr>
              <a:t>algoritmik</a:t>
            </a:r>
            <a:r>
              <a:rPr lang="tr-TR" altLang="tr-TR" sz="1800" dirty="0">
                <a:solidFill>
                  <a:srgbClr val="000000"/>
                </a:solidFill>
                <a:latin typeface="Arial"/>
                <a:cs typeface="+mn-cs"/>
              </a:rPr>
              <a:t> detayın belirtilmesi amaçlanır. </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Ayrıca süreç belirtiminin tek anlamı olması gerekir, değişik şahıslar tarafından farklı yorumlanmamalıdır.</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Doğal diller kullanılabilir (açıklamalarda, çünkü doğal dil tek anlamlı değildir)</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Süreç Tanımlama Dili (PDL)</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17</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24" y="3596217"/>
            <a:ext cx="2381250" cy="2381250"/>
          </a:xfrm>
          <a:prstGeom prst="rect">
            <a:avLst/>
          </a:prstGeom>
        </p:spPr>
      </p:pic>
    </p:spTree>
    <p:extLst>
      <p:ext uri="{BB962C8B-B14F-4D97-AF65-F5344CB8AC3E}">
        <p14:creationId xmlns:p14="http://schemas.microsoft.com/office/powerpoint/2010/main" val="859983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Yapısal Program Yapıları</a:t>
            </a:r>
            <a:endParaRPr lang="tr-TR" dirty="0"/>
          </a:p>
        </p:txBody>
      </p:sp>
      <p:sp>
        <p:nvSpPr>
          <p:cNvPr id="3" name="İçerik Yer Tutucusu 2"/>
          <p:cNvSpPr>
            <a:spLocks noGrp="1"/>
          </p:cNvSpPr>
          <p:nvPr>
            <p:ph idx="1"/>
          </p:nvPr>
        </p:nvSpPr>
        <p:spPr/>
        <p:txBody>
          <a:bodyPr/>
          <a:lstStyle/>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dirty="0">
                <a:solidFill>
                  <a:srgbClr val="000000"/>
                </a:solidFill>
                <a:latin typeface="Arial"/>
                <a:cs typeface="+mn-cs"/>
              </a:rPr>
              <a:t>Yapısal programlamanın temel amacı;</a:t>
            </a:r>
          </a:p>
          <a:p>
            <a:pPr marL="557213" lvl="1" indent="-214313" algn="l" fontAlgn="base">
              <a:lnSpc>
                <a:spcPct val="95000"/>
              </a:lnSpc>
              <a:spcBef>
                <a:spcPct val="20000"/>
              </a:spcBef>
              <a:spcAft>
                <a:spcPct val="0"/>
              </a:spcAft>
              <a:buClr>
                <a:srgbClr val="9999FF"/>
              </a:buClr>
              <a:buSzPct val="70000"/>
              <a:buFont typeface="Wingdings" panose="05000000000000000000" pitchFamily="2" charset="2"/>
              <a:buChar char="l"/>
            </a:pPr>
            <a:r>
              <a:rPr lang="tr-TR" altLang="tr-TR" sz="2025" dirty="0">
                <a:solidFill>
                  <a:srgbClr val="000000"/>
                </a:solidFill>
                <a:latin typeface="Arial"/>
                <a:cs typeface="+mn-cs"/>
              </a:rPr>
              <a:t>program karmaşıklığını en aza indirmek,</a:t>
            </a:r>
          </a:p>
          <a:p>
            <a:pPr marL="557213" lvl="1" indent="-214313" algn="l" fontAlgn="base">
              <a:lnSpc>
                <a:spcPct val="95000"/>
              </a:lnSpc>
              <a:spcBef>
                <a:spcPct val="20000"/>
              </a:spcBef>
              <a:spcAft>
                <a:spcPct val="0"/>
              </a:spcAft>
              <a:buClr>
                <a:srgbClr val="9999FF"/>
              </a:buClr>
              <a:buSzPct val="70000"/>
              <a:buFont typeface="Wingdings" panose="05000000000000000000" pitchFamily="2" charset="2"/>
              <a:buChar char="l"/>
            </a:pPr>
            <a:r>
              <a:rPr lang="tr-TR" altLang="tr-TR" sz="2025" dirty="0">
                <a:solidFill>
                  <a:srgbClr val="000000"/>
                </a:solidFill>
                <a:latin typeface="Arial"/>
                <a:cs typeface="+mn-cs"/>
              </a:rPr>
              <a:t>program </a:t>
            </a:r>
            <a:r>
              <a:rPr lang="tr-TR" altLang="tr-TR" sz="2025" dirty="0" err="1">
                <a:solidFill>
                  <a:srgbClr val="000000"/>
                </a:solidFill>
                <a:latin typeface="Arial"/>
                <a:cs typeface="+mn-cs"/>
              </a:rPr>
              <a:t>anlaşılabilirliğini</a:t>
            </a:r>
            <a:r>
              <a:rPr lang="tr-TR" altLang="tr-TR" sz="2025" dirty="0">
                <a:solidFill>
                  <a:srgbClr val="000000"/>
                </a:solidFill>
                <a:latin typeface="Arial"/>
                <a:cs typeface="+mn-cs"/>
              </a:rPr>
              <a:t> artırmaktır. </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dirty="0">
                <a:solidFill>
                  <a:srgbClr val="000000"/>
                </a:solidFill>
                <a:latin typeface="Arial"/>
                <a:cs typeface="+mn-cs"/>
              </a:rPr>
              <a:t>Bu amaçla şu yapıları kullanılır;</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025" dirty="0" err="1">
                <a:solidFill>
                  <a:srgbClr val="000000"/>
                </a:solidFill>
                <a:latin typeface="Arial"/>
                <a:cs typeface="+mn-cs"/>
              </a:rPr>
              <a:t>Ardışıl</a:t>
            </a:r>
            <a:r>
              <a:rPr lang="tr-TR" altLang="tr-TR" sz="2025" dirty="0">
                <a:solidFill>
                  <a:srgbClr val="000000"/>
                </a:solidFill>
                <a:latin typeface="Arial"/>
                <a:cs typeface="+mn-cs"/>
              </a:rPr>
              <a:t> İşlem yapısı</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025" dirty="0">
                <a:solidFill>
                  <a:srgbClr val="000000"/>
                </a:solidFill>
                <a:latin typeface="Arial"/>
                <a:cs typeface="+mn-cs"/>
              </a:rPr>
              <a:t>Koşullu işlem yapısı</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025" dirty="0">
                <a:solidFill>
                  <a:srgbClr val="000000"/>
                </a:solidFill>
                <a:latin typeface="Arial"/>
                <a:cs typeface="+mn-cs"/>
              </a:rPr>
              <a:t>Döngü yapısı</a:t>
            </a:r>
            <a:endParaRPr lang="tr-TR" altLang="tr-TR" dirty="0">
              <a:solidFill>
                <a:srgbClr val="000000"/>
              </a:solidFill>
              <a:latin typeface="Arial"/>
              <a:cs typeface="+mn-cs"/>
            </a:endParaRPr>
          </a:p>
          <a:p>
            <a:pPr marL="257175" indent="-257175" algn="l" fontAlgn="base">
              <a:lnSpc>
                <a:spcPct val="100000"/>
              </a:lnSpc>
              <a:spcBef>
                <a:spcPct val="60000"/>
              </a:spcBef>
              <a:spcAft>
                <a:spcPct val="0"/>
              </a:spcAft>
              <a:buSzPct val="80000"/>
              <a:buFont typeface="Wingdings" panose="05000000000000000000" pitchFamily="2" charset="2"/>
              <a:buChar char="l"/>
            </a:pPr>
            <a:r>
              <a:rPr lang="tr-TR" altLang="tr-TR" dirty="0">
                <a:solidFill>
                  <a:srgbClr val="000000"/>
                </a:solidFill>
                <a:latin typeface="Arial"/>
                <a:cs typeface="+mn-cs"/>
              </a:rPr>
              <a:t>GOTO kullanımı uygun değildir.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18</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159" y="3018953"/>
            <a:ext cx="3341199" cy="2586735"/>
          </a:xfrm>
          <a:prstGeom prst="rect">
            <a:avLst/>
          </a:prstGeom>
        </p:spPr>
      </p:pic>
    </p:spTree>
    <p:extLst>
      <p:ext uri="{BB962C8B-B14F-4D97-AF65-F5344CB8AC3E}">
        <p14:creationId xmlns:p14="http://schemas.microsoft.com/office/powerpoint/2010/main" val="3817307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smtClean="0"/>
              <a:t>Program Akış Diyagramı Yapıları</a:t>
            </a:r>
            <a:endParaRPr lang="tr-TR" sz="44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19</a:t>
            </a:fld>
            <a:endParaRPr lang="tr-TR" dirty="0"/>
          </a:p>
        </p:txBody>
      </p:sp>
      <p:sp>
        <p:nvSpPr>
          <p:cNvPr id="7" name="Dikdörtgen 6"/>
          <p:cNvSpPr/>
          <p:nvPr/>
        </p:nvSpPr>
        <p:spPr>
          <a:xfrm>
            <a:off x="5424528" y="2638697"/>
            <a:ext cx="1643556" cy="504612"/>
          </a:xfrm>
          <a:prstGeom prst="rect">
            <a:avLst/>
          </a:prstGeom>
          <a:ln w="28575">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tr-TR" b="1" dirty="0"/>
              <a:t>Sayı oku</a:t>
            </a:r>
          </a:p>
        </p:txBody>
      </p:sp>
      <p:sp>
        <p:nvSpPr>
          <p:cNvPr id="8" name="Dikdörtgen 7"/>
          <p:cNvSpPr/>
          <p:nvPr/>
        </p:nvSpPr>
        <p:spPr>
          <a:xfrm>
            <a:off x="5424528" y="3462386"/>
            <a:ext cx="1643556" cy="504612"/>
          </a:xfrm>
          <a:prstGeom prst="rect">
            <a:avLst/>
          </a:prstGeom>
          <a:ln w="28575">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tr-TR" b="1" dirty="0"/>
              <a:t>2 ile Çarp</a:t>
            </a:r>
          </a:p>
        </p:txBody>
      </p:sp>
      <p:sp>
        <p:nvSpPr>
          <p:cNvPr id="9" name="Dikdörtgen 8"/>
          <p:cNvSpPr/>
          <p:nvPr/>
        </p:nvSpPr>
        <p:spPr>
          <a:xfrm>
            <a:off x="5424528" y="4286076"/>
            <a:ext cx="1643556" cy="504612"/>
          </a:xfrm>
          <a:prstGeom prst="rect">
            <a:avLst/>
          </a:prstGeom>
          <a:ln w="28575">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tr-TR" b="1" dirty="0"/>
              <a:t>Sonucu Göster</a:t>
            </a:r>
          </a:p>
        </p:txBody>
      </p:sp>
      <p:cxnSp>
        <p:nvCxnSpPr>
          <p:cNvPr id="11" name="Düz Ok Bağlayıcısı 10"/>
          <p:cNvCxnSpPr>
            <a:stCxn id="7" idx="2"/>
            <a:endCxn id="8" idx="0"/>
          </p:cNvCxnSpPr>
          <p:nvPr/>
        </p:nvCxnSpPr>
        <p:spPr>
          <a:xfrm>
            <a:off x="6246306" y="3143309"/>
            <a:ext cx="0" cy="319078"/>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p:cNvCxnSpPr>
            <a:stCxn id="8" idx="2"/>
            <a:endCxn id="9" idx="0"/>
          </p:cNvCxnSpPr>
          <p:nvPr/>
        </p:nvCxnSpPr>
        <p:spPr>
          <a:xfrm>
            <a:off x="6246306" y="3966999"/>
            <a:ext cx="0" cy="319078"/>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Yuvarlatılmış Dikdörtgen 19"/>
          <p:cNvSpPr/>
          <p:nvPr/>
        </p:nvSpPr>
        <p:spPr>
          <a:xfrm>
            <a:off x="2338429" y="3143309"/>
            <a:ext cx="1476047" cy="878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b="1" dirty="0" err="1">
                <a:solidFill>
                  <a:schemeClr val="tx1">
                    <a:lumMod val="95000"/>
                    <a:lumOff val="5000"/>
                  </a:schemeClr>
                </a:solidFill>
              </a:rPr>
              <a:t>Ardışıl</a:t>
            </a:r>
            <a:r>
              <a:rPr lang="tr-TR" b="1" dirty="0">
                <a:solidFill>
                  <a:schemeClr val="tx1">
                    <a:lumMod val="95000"/>
                    <a:lumOff val="5000"/>
                  </a:schemeClr>
                </a:solidFill>
              </a:rPr>
              <a:t> İşlem Yapısı</a:t>
            </a:r>
          </a:p>
        </p:txBody>
      </p:sp>
      <p:sp>
        <p:nvSpPr>
          <p:cNvPr id="21" name="Sağ Ayraç 20"/>
          <p:cNvSpPr/>
          <p:nvPr/>
        </p:nvSpPr>
        <p:spPr>
          <a:xfrm>
            <a:off x="4188906" y="2796409"/>
            <a:ext cx="685800" cy="1741973"/>
          </a:xfrm>
          <a:prstGeom prst="rightBrace">
            <a:avLst/>
          </a:prstGeom>
          <a:ln w="38100">
            <a:solidFill>
              <a:srgbClr val="99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350"/>
          </a:p>
        </p:txBody>
      </p:sp>
    </p:spTree>
    <p:extLst>
      <p:ext uri="{BB962C8B-B14F-4D97-AF65-F5344CB8AC3E}">
        <p14:creationId xmlns:p14="http://schemas.microsoft.com/office/powerpoint/2010/main" val="3819436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r>
              <a:rPr lang="tr-TR" dirty="0" smtClean="0"/>
              <a:t>Doç. Dr. Resul DAŞ</a:t>
            </a:r>
            <a:endParaRPr lang="tr-TR" dirty="0"/>
          </a:p>
        </p:txBody>
      </p:sp>
      <p:sp>
        <p:nvSpPr>
          <p:cNvPr id="4" name="Altbilgi Yer Tutucusu 3"/>
          <p:cNvSpPr>
            <a:spLocks noGrp="1"/>
          </p:cNvSpPr>
          <p:nvPr>
            <p:ph type="ftr" sz="quarter" idx="11"/>
          </p:nvPr>
        </p:nvSpPr>
        <p:spPr/>
        <p:txBody>
          <a:bodyPr/>
          <a:lstStyle/>
          <a:p>
            <a:r>
              <a:rPr lang="tr-TR" dirty="0" smtClean="0"/>
              <a:t>YMT312 Yazılım Tasarım ve Mimarisi</a:t>
            </a:r>
            <a:endParaRPr lang="tr-TR" dirty="0"/>
          </a:p>
        </p:txBody>
      </p:sp>
      <p:sp>
        <p:nvSpPr>
          <p:cNvPr id="5" name="Slayt Numarası Yer Tutucusu 4"/>
          <p:cNvSpPr>
            <a:spLocks noGrp="1"/>
          </p:cNvSpPr>
          <p:nvPr>
            <p:ph type="sldNum" sz="quarter" idx="12"/>
          </p:nvPr>
        </p:nvSpPr>
        <p:spPr/>
        <p:txBody>
          <a:bodyPr/>
          <a:lstStyle/>
          <a:p>
            <a:fld id="{1449AE56-6C5E-4AE6-BD47-1CFD8EFBDD83}" type="slidenum">
              <a:rPr lang="tr-TR" smtClean="0"/>
              <a:t>2</a:t>
            </a:fld>
            <a:endParaRPr lang="tr-TR" dirty="0"/>
          </a:p>
        </p:txBody>
      </p:sp>
      <p:graphicFrame>
        <p:nvGraphicFramePr>
          <p:cNvPr id="7" name="Diyagram 6"/>
          <p:cNvGraphicFramePr/>
          <p:nvPr>
            <p:extLst>
              <p:ext uri="{D42A27DB-BD31-4B8C-83A1-F6EECF244321}">
                <p14:modId xmlns:p14="http://schemas.microsoft.com/office/powerpoint/2010/main" val="2380735127"/>
              </p:ext>
            </p:extLst>
          </p:nvPr>
        </p:nvGraphicFramePr>
        <p:xfrm>
          <a:off x="206608" y="1004553"/>
          <a:ext cx="8733163" cy="4984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235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Program Akış Diyagramı Yapıları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20</a:t>
            </a:fld>
            <a:endParaRPr lang="tr-TR" dirty="0"/>
          </a:p>
        </p:txBody>
      </p:sp>
      <p:sp>
        <p:nvSpPr>
          <p:cNvPr id="7" name="Yuvarlatılmış Dikdörtgen 6"/>
          <p:cNvSpPr/>
          <p:nvPr/>
        </p:nvSpPr>
        <p:spPr>
          <a:xfrm>
            <a:off x="1385395" y="3143309"/>
            <a:ext cx="1476047" cy="878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b="1" dirty="0">
                <a:solidFill>
                  <a:schemeClr val="tx1">
                    <a:lumMod val="95000"/>
                    <a:lumOff val="5000"/>
                  </a:schemeClr>
                </a:solidFill>
              </a:rPr>
              <a:t>Şartlı İşlem Yapısı</a:t>
            </a:r>
          </a:p>
        </p:txBody>
      </p:sp>
      <p:sp>
        <p:nvSpPr>
          <p:cNvPr id="8" name="Sağ Ayraç 7"/>
          <p:cNvSpPr/>
          <p:nvPr/>
        </p:nvSpPr>
        <p:spPr>
          <a:xfrm>
            <a:off x="3235872" y="2796409"/>
            <a:ext cx="685800" cy="1741973"/>
          </a:xfrm>
          <a:prstGeom prst="rightBrace">
            <a:avLst/>
          </a:prstGeom>
          <a:ln w="38100">
            <a:solidFill>
              <a:srgbClr val="99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350"/>
          </a:p>
        </p:txBody>
      </p:sp>
      <p:sp>
        <p:nvSpPr>
          <p:cNvPr id="9" name="Elmas 8"/>
          <p:cNvSpPr/>
          <p:nvPr/>
        </p:nvSpPr>
        <p:spPr>
          <a:xfrm>
            <a:off x="4717831" y="2353003"/>
            <a:ext cx="1880038" cy="886811"/>
          </a:xfrm>
          <a:prstGeom prst="diamond">
            <a:avLst/>
          </a:prstGeom>
          <a:ln w="28575">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tr-TR" b="1" dirty="0"/>
              <a:t>Sayı &lt; 0</a:t>
            </a:r>
          </a:p>
        </p:txBody>
      </p:sp>
      <p:sp>
        <p:nvSpPr>
          <p:cNvPr id="10" name="Dikdörtgen 9"/>
          <p:cNvSpPr/>
          <p:nvPr/>
        </p:nvSpPr>
        <p:spPr>
          <a:xfrm>
            <a:off x="4836072" y="4037011"/>
            <a:ext cx="1643556" cy="504612"/>
          </a:xfrm>
          <a:prstGeom prst="rect">
            <a:avLst/>
          </a:prstGeom>
          <a:ln w="28575">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tr-TR" b="1" dirty="0"/>
              <a:t>Sayı = - (Sayı)</a:t>
            </a:r>
          </a:p>
        </p:txBody>
      </p:sp>
      <p:cxnSp>
        <p:nvCxnSpPr>
          <p:cNvPr id="11" name="Düz Ok Bağlayıcısı 10"/>
          <p:cNvCxnSpPr>
            <a:stCxn id="9" idx="2"/>
            <a:endCxn id="10" idx="0"/>
          </p:cNvCxnSpPr>
          <p:nvPr/>
        </p:nvCxnSpPr>
        <p:spPr>
          <a:xfrm>
            <a:off x="5657850" y="3239814"/>
            <a:ext cx="0" cy="797197"/>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a:stCxn id="10" idx="2"/>
          </p:cNvCxnSpPr>
          <p:nvPr/>
        </p:nvCxnSpPr>
        <p:spPr>
          <a:xfrm>
            <a:off x="5657850" y="4541623"/>
            <a:ext cx="0" cy="536087"/>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Metin kutusu 16"/>
          <p:cNvSpPr txBox="1"/>
          <p:nvPr/>
        </p:nvSpPr>
        <p:spPr>
          <a:xfrm>
            <a:off x="4885565" y="3418330"/>
            <a:ext cx="768159" cy="369332"/>
          </a:xfrm>
          <a:prstGeom prst="rect">
            <a:avLst/>
          </a:prstGeom>
          <a:noFill/>
        </p:spPr>
        <p:txBody>
          <a:bodyPr wrap="none" rtlCol="0">
            <a:spAutoFit/>
          </a:bodyPr>
          <a:lstStyle/>
          <a:p>
            <a:r>
              <a:rPr lang="tr-TR" b="1" dirty="0"/>
              <a:t>Doğru</a:t>
            </a:r>
          </a:p>
        </p:txBody>
      </p:sp>
      <p:cxnSp>
        <p:nvCxnSpPr>
          <p:cNvPr id="19" name="Dirsek Bağlayıcısı 18"/>
          <p:cNvCxnSpPr>
            <a:stCxn id="9" idx="3"/>
          </p:cNvCxnSpPr>
          <p:nvPr/>
        </p:nvCxnSpPr>
        <p:spPr>
          <a:xfrm flipH="1">
            <a:off x="5657850" y="2796409"/>
            <a:ext cx="940019" cy="2013257"/>
          </a:xfrm>
          <a:prstGeom prst="bentConnector4">
            <a:avLst>
              <a:gd name="adj1" fmla="val -72327"/>
              <a:gd name="adj2" fmla="val 10036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Metin kutusu 24"/>
          <p:cNvSpPr txBox="1"/>
          <p:nvPr/>
        </p:nvSpPr>
        <p:spPr>
          <a:xfrm>
            <a:off x="6596011" y="2457810"/>
            <a:ext cx="729943" cy="369332"/>
          </a:xfrm>
          <a:prstGeom prst="rect">
            <a:avLst/>
          </a:prstGeom>
          <a:noFill/>
        </p:spPr>
        <p:txBody>
          <a:bodyPr wrap="none" rtlCol="0">
            <a:spAutoFit/>
          </a:bodyPr>
          <a:lstStyle/>
          <a:p>
            <a:r>
              <a:rPr lang="tr-TR" b="1" dirty="0"/>
              <a:t>Yanlış</a:t>
            </a:r>
          </a:p>
        </p:txBody>
      </p:sp>
    </p:spTree>
    <p:extLst>
      <p:ext uri="{BB962C8B-B14F-4D97-AF65-F5344CB8AC3E}">
        <p14:creationId xmlns:p14="http://schemas.microsoft.com/office/powerpoint/2010/main" val="2894446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Program Akış Diyagramı Yapıları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21</a:t>
            </a:fld>
            <a:endParaRPr lang="tr-TR" dirty="0"/>
          </a:p>
        </p:txBody>
      </p:sp>
      <p:sp>
        <p:nvSpPr>
          <p:cNvPr id="7" name="Yuvarlatılmış Dikdörtgen 6"/>
          <p:cNvSpPr/>
          <p:nvPr/>
        </p:nvSpPr>
        <p:spPr>
          <a:xfrm>
            <a:off x="670261" y="3158025"/>
            <a:ext cx="1476047" cy="878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b="1" dirty="0">
                <a:solidFill>
                  <a:schemeClr val="tx1">
                    <a:lumMod val="95000"/>
                    <a:lumOff val="5000"/>
                  </a:schemeClr>
                </a:solidFill>
              </a:rPr>
              <a:t>Tekrarlı İşlem Yapıları</a:t>
            </a:r>
          </a:p>
        </p:txBody>
      </p:sp>
      <p:sp>
        <p:nvSpPr>
          <p:cNvPr id="8" name="Sağ Ayraç 7"/>
          <p:cNvSpPr/>
          <p:nvPr/>
        </p:nvSpPr>
        <p:spPr>
          <a:xfrm>
            <a:off x="2060357" y="2811803"/>
            <a:ext cx="685800" cy="1741973"/>
          </a:xfrm>
          <a:prstGeom prst="rightBrace">
            <a:avLst/>
          </a:prstGeom>
          <a:ln w="38100">
            <a:solidFill>
              <a:srgbClr val="99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350"/>
          </a:p>
        </p:txBody>
      </p:sp>
      <p:sp>
        <p:nvSpPr>
          <p:cNvPr id="9" name="Elmas 8"/>
          <p:cNvSpPr/>
          <p:nvPr/>
        </p:nvSpPr>
        <p:spPr>
          <a:xfrm>
            <a:off x="3559066" y="2271214"/>
            <a:ext cx="1880038" cy="886811"/>
          </a:xfrm>
          <a:prstGeom prst="diamond">
            <a:avLst/>
          </a:prstGeom>
          <a:ln w="28575">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tr-TR" b="1" dirty="0"/>
              <a:t>Sayı &lt; 0</a:t>
            </a:r>
          </a:p>
        </p:txBody>
      </p:sp>
      <p:sp>
        <p:nvSpPr>
          <p:cNvPr id="10" name="Dikdörtgen 9"/>
          <p:cNvSpPr/>
          <p:nvPr/>
        </p:nvSpPr>
        <p:spPr>
          <a:xfrm>
            <a:off x="3677307" y="3955222"/>
            <a:ext cx="1643556" cy="504612"/>
          </a:xfrm>
          <a:prstGeom prst="rect">
            <a:avLst/>
          </a:prstGeom>
          <a:ln w="28575">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tr-TR" b="1" dirty="0"/>
              <a:t>Sayı = Sayı + 1</a:t>
            </a:r>
          </a:p>
        </p:txBody>
      </p:sp>
      <p:cxnSp>
        <p:nvCxnSpPr>
          <p:cNvPr id="11" name="Düz Ok Bağlayıcısı 10"/>
          <p:cNvCxnSpPr>
            <a:stCxn id="9" idx="2"/>
            <a:endCxn id="10" idx="0"/>
          </p:cNvCxnSpPr>
          <p:nvPr/>
        </p:nvCxnSpPr>
        <p:spPr>
          <a:xfrm>
            <a:off x="4499085" y="3158025"/>
            <a:ext cx="0" cy="797197"/>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Metin kutusu 12"/>
          <p:cNvSpPr txBox="1"/>
          <p:nvPr/>
        </p:nvSpPr>
        <p:spPr>
          <a:xfrm>
            <a:off x="3726800" y="3336541"/>
            <a:ext cx="768159" cy="369332"/>
          </a:xfrm>
          <a:prstGeom prst="rect">
            <a:avLst/>
          </a:prstGeom>
          <a:noFill/>
        </p:spPr>
        <p:txBody>
          <a:bodyPr wrap="none" rtlCol="0">
            <a:spAutoFit/>
          </a:bodyPr>
          <a:lstStyle/>
          <a:p>
            <a:r>
              <a:rPr lang="tr-TR" b="1" dirty="0"/>
              <a:t>Doğru</a:t>
            </a:r>
          </a:p>
        </p:txBody>
      </p:sp>
      <p:cxnSp>
        <p:nvCxnSpPr>
          <p:cNvPr id="14" name="Dirsek Bağlayıcısı 13"/>
          <p:cNvCxnSpPr>
            <a:stCxn id="9" idx="1"/>
          </p:cNvCxnSpPr>
          <p:nvPr/>
        </p:nvCxnSpPr>
        <p:spPr>
          <a:xfrm rot="10800000" flipV="1">
            <a:off x="3012395" y="2714619"/>
            <a:ext cx="546671" cy="885703"/>
          </a:xfrm>
          <a:prstGeom prst="bentConnector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Metin kutusu 14"/>
          <p:cNvSpPr txBox="1"/>
          <p:nvPr/>
        </p:nvSpPr>
        <p:spPr>
          <a:xfrm>
            <a:off x="2904633" y="2383088"/>
            <a:ext cx="729943" cy="369332"/>
          </a:xfrm>
          <a:prstGeom prst="rect">
            <a:avLst/>
          </a:prstGeom>
          <a:noFill/>
        </p:spPr>
        <p:txBody>
          <a:bodyPr wrap="none" rtlCol="0">
            <a:spAutoFit/>
          </a:bodyPr>
          <a:lstStyle/>
          <a:p>
            <a:r>
              <a:rPr lang="tr-TR" b="1" dirty="0"/>
              <a:t>Yanlış</a:t>
            </a:r>
          </a:p>
        </p:txBody>
      </p:sp>
      <p:cxnSp>
        <p:nvCxnSpPr>
          <p:cNvPr id="20" name="Dirsek Bağlayıcısı 19"/>
          <p:cNvCxnSpPr>
            <a:stCxn id="10" idx="2"/>
            <a:endCxn id="9" idx="3"/>
          </p:cNvCxnSpPr>
          <p:nvPr/>
        </p:nvCxnSpPr>
        <p:spPr>
          <a:xfrm rot="5400000" flipH="1" flipV="1">
            <a:off x="4096487" y="3117217"/>
            <a:ext cx="1745214" cy="940019"/>
          </a:xfrm>
          <a:prstGeom prst="bentConnector4">
            <a:avLst>
              <a:gd name="adj1" fmla="val -9824"/>
              <a:gd name="adj2" fmla="val 118239"/>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Elmas 33"/>
          <p:cNvSpPr/>
          <p:nvPr/>
        </p:nvSpPr>
        <p:spPr>
          <a:xfrm>
            <a:off x="5890394" y="3441835"/>
            <a:ext cx="1880038" cy="886811"/>
          </a:xfrm>
          <a:prstGeom prst="diamond">
            <a:avLst/>
          </a:prstGeom>
          <a:ln w="28575">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tr-TR" b="1" dirty="0"/>
              <a:t>Sayı &lt; 0</a:t>
            </a:r>
          </a:p>
        </p:txBody>
      </p:sp>
      <p:sp>
        <p:nvSpPr>
          <p:cNvPr id="35" name="Dikdörtgen 34"/>
          <p:cNvSpPr/>
          <p:nvPr/>
        </p:nvSpPr>
        <p:spPr>
          <a:xfrm>
            <a:off x="6008634" y="2359010"/>
            <a:ext cx="1643556" cy="504612"/>
          </a:xfrm>
          <a:prstGeom prst="rect">
            <a:avLst/>
          </a:prstGeom>
          <a:ln w="28575">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tr-TR" b="1" dirty="0"/>
              <a:t>Sayı = Sayı + 1</a:t>
            </a:r>
          </a:p>
        </p:txBody>
      </p:sp>
      <p:cxnSp>
        <p:nvCxnSpPr>
          <p:cNvPr id="36" name="Düz Ok Bağlayıcısı 35"/>
          <p:cNvCxnSpPr>
            <a:stCxn id="35" idx="2"/>
            <a:endCxn id="34" idx="0"/>
          </p:cNvCxnSpPr>
          <p:nvPr/>
        </p:nvCxnSpPr>
        <p:spPr>
          <a:xfrm>
            <a:off x="6830412" y="2863622"/>
            <a:ext cx="1" cy="578214"/>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Metin kutusu 36"/>
          <p:cNvSpPr txBox="1"/>
          <p:nvPr/>
        </p:nvSpPr>
        <p:spPr>
          <a:xfrm>
            <a:off x="6107619" y="4402806"/>
            <a:ext cx="768159" cy="369332"/>
          </a:xfrm>
          <a:prstGeom prst="rect">
            <a:avLst/>
          </a:prstGeom>
          <a:noFill/>
        </p:spPr>
        <p:txBody>
          <a:bodyPr wrap="none" rtlCol="0">
            <a:spAutoFit/>
          </a:bodyPr>
          <a:lstStyle/>
          <a:p>
            <a:r>
              <a:rPr lang="tr-TR" b="1" dirty="0"/>
              <a:t>Doğru</a:t>
            </a:r>
          </a:p>
        </p:txBody>
      </p:sp>
      <p:sp>
        <p:nvSpPr>
          <p:cNvPr id="39" name="Metin kutusu 38"/>
          <p:cNvSpPr txBox="1"/>
          <p:nvPr/>
        </p:nvSpPr>
        <p:spPr>
          <a:xfrm>
            <a:off x="7652191" y="3933819"/>
            <a:ext cx="729943" cy="369332"/>
          </a:xfrm>
          <a:prstGeom prst="rect">
            <a:avLst/>
          </a:prstGeom>
          <a:noFill/>
        </p:spPr>
        <p:txBody>
          <a:bodyPr wrap="none" rtlCol="0">
            <a:spAutoFit/>
          </a:bodyPr>
          <a:lstStyle/>
          <a:p>
            <a:r>
              <a:rPr lang="tr-TR" b="1" dirty="0"/>
              <a:t>Yanlış</a:t>
            </a:r>
          </a:p>
        </p:txBody>
      </p:sp>
      <p:cxnSp>
        <p:nvCxnSpPr>
          <p:cNvPr id="40" name="Dirsek Bağlayıcısı 39"/>
          <p:cNvCxnSpPr>
            <a:stCxn id="35" idx="3"/>
            <a:endCxn id="34" idx="3"/>
          </p:cNvCxnSpPr>
          <p:nvPr/>
        </p:nvCxnSpPr>
        <p:spPr>
          <a:xfrm>
            <a:off x="7652191" y="2611316"/>
            <a:ext cx="118241" cy="1273925"/>
          </a:xfrm>
          <a:prstGeom prst="bentConnector3">
            <a:avLst>
              <a:gd name="adj1" fmla="val 44500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Düz Ok Bağlayıcısı 49"/>
          <p:cNvCxnSpPr>
            <a:stCxn id="34" idx="2"/>
          </p:cNvCxnSpPr>
          <p:nvPr/>
        </p:nvCxnSpPr>
        <p:spPr>
          <a:xfrm flipH="1">
            <a:off x="6830412" y="4328646"/>
            <a:ext cx="1" cy="509844"/>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112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Program Akış Diyagramları</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924" y="1945014"/>
            <a:ext cx="6994153" cy="3679499"/>
          </a:xfr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22</a:t>
            </a:fld>
            <a:endParaRPr lang="tr-TR" dirty="0"/>
          </a:p>
        </p:txBody>
      </p:sp>
    </p:spTree>
    <p:extLst>
      <p:ext uri="{BB962C8B-B14F-4D97-AF65-F5344CB8AC3E}">
        <p14:creationId xmlns:p14="http://schemas.microsoft.com/office/powerpoint/2010/main" val="4053215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Kutu Diyagramları</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23</a:t>
            </a:fld>
            <a:endParaRPr lang="tr-TR" dirty="0"/>
          </a:p>
        </p:txBody>
      </p:sp>
      <p:sp>
        <p:nvSpPr>
          <p:cNvPr id="7" name="Yuvarlatılmış Dikdörtgen 6"/>
          <p:cNvSpPr/>
          <p:nvPr/>
        </p:nvSpPr>
        <p:spPr>
          <a:xfrm>
            <a:off x="1210003" y="3166957"/>
            <a:ext cx="1476047" cy="878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b="1" dirty="0" err="1">
                <a:solidFill>
                  <a:schemeClr val="tx1">
                    <a:lumMod val="95000"/>
                    <a:lumOff val="5000"/>
                  </a:schemeClr>
                </a:solidFill>
              </a:rPr>
              <a:t>Ardışıl</a:t>
            </a:r>
            <a:r>
              <a:rPr lang="tr-TR" b="1" dirty="0">
                <a:solidFill>
                  <a:schemeClr val="tx1">
                    <a:lumMod val="95000"/>
                    <a:lumOff val="5000"/>
                  </a:schemeClr>
                </a:solidFill>
              </a:rPr>
              <a:t> İşlem Yapısı</a:t>
            </a:r>
          </a:p>
        </p:txBody>
      </p:sp>
      <p:sp>
        <p:nvSpPr>
          <p:cNvPr id="8" name="Sağ Ayraç 7"/>
          <p:cNvSpPr/>
          <p:nvPr/>
        </p:nvSpPr>
        <p:spPr>
          <a:xfrm>
            <a:off x="2686050" y="2843707"/>
            <a:ext cx="685800" cy="1741973"/>
          </a:xfrm>
          <a:prstGeom prst="rightBrace">
            <a:avLst/>
          </a:prstGeom>
          <a:ln w="38100">
            <a:solidFill>
              <a:srgbClr val="99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350"/>
          </a:p>
        </p:txBody>
      </p:sp>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690" y="2053777"/>
            <a:ext cx="3099672" cy="3321833"/>
          </a:xfrm>
          <a:prstGeom prst="rect">
            <a:avLst/>
          </a:prstGeom>
        </p:spPr>
      </p:pic>
    </p:spTree>
    <p:extLst>
      <p:ext uri="{BB962C8B-B14F-4D97-AF65-F5344CB8AC3E}">
        <p14:creationId xmlns:p14="http://schemas.microsoft.com/office/powerpoint/2010/main" val="2206924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Kutu Diyagramları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24</a:t>
            </a:fld>
            <a:endParaRPr lang="tr-TR" dirty="0"/>
          </a:p>
        </p:txBody>
      </p:sp>
      <p:sp>
        <p:nvSpPr>
          <p:cNvPr id="7" name="Yuvarlatılmış Dikdörtgen 6"/>
          <p:cNvSpPr/>
          <p:nvPr/>
        </p:nvSpPr>
        <p:spPr>
          <a:xfrm>
            <a:off x="695653" y="3141075"/>
            <a:ext cx="1476047" cy="878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b="1" dirty="0">
                <a:solidFill>
                  <a:schemeClr val="tx1">
                    <a:lumMod val="95000"/>
                    <a:lumOff val="5000"/>
                  </a:schemeClr>
                </a:solidFill>
              </a:rPr>
              <a:t>Şartlı İşlem Yapısı</a:t>
            </a:r>
          </a:p>
        </p:txBody>
      </p:sp>
      <p:sp>
        <p:nvSpPr>
          <p:cNvPr id="8" name="Sağ Ayraç 7"/>
          <p:cNvSpPr/>
          <p:nvPr/>
        </p:nvSpPr>
        <p:spPr>
          <a:xfrm>
            <a:off x="2104697" y="2709582"/>
            <a:ext cx="685800" cy="1741973"/>
          </a:xfrm>
          <a:prstGeom prst="rightBrace">
            <a:avLst/>
          </a:prstGeom>
          <a:ln w="38100">
            <a:solidFill>
              <a:srgbClr val="99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350"/>
          </a:p>
        </p:txBody>
      </p:sp>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1" y="2516511"/>
            <a:ext cx="5279477" cy="2128113"/>
          </a:xfrm>
          <a:prstGeom prst="rect">
            <a:avLst/>
          </a:prstGeom>
        </p:spPr>
      </p:pic>
    </p:spTree>
    <p:extLst>
      <p:ext uri="{BB962C8B-B14F-4D97-AF65-F5344CB8AC3E}">
        <p14:creationId xmlns:p14="http://schemas.microsoft.com/office/powerpoint/2010/main" val="3466435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Kutu Diyagramları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25</a:t>
            </a:fld>
            <a:endParaRPr lang="tr-TR" dirty="0"/>
          </a:p>
        </p:txBody>
      </p:sp>
      <p:sp>
        <p:nvSpPr>
          <p:cNvPr id="7" name="Yuvarlatılmış Dikdörtgen 6"/>
          <p:cNvSpPr/>
          <p:nvPr/>
        </p:nvSpPr>
        <p:spPr>
          <a:xfrm>
            <a:off x="1295955" y="3189929"/>
            <a:ext cx="1476047" cy="878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b="1" dirty="0">
                <a:solidFill>
                  <a:schemeClr val="tx1">
                    <a:lumMod val="95000"/>
                    <a:lumOff val="5000"/>
                  </a:schemeClr>
                </a:solidFill>
              </a:rPr>
              <a:t>Tekrarlı İşlem Yapıları</a:t>
            </a:r>
          </a:p>
        </p:txBody>
      </p:sp>
      <p:sp>
        <p:nvSpPr>
          <p:cNvPr id="8" name="Sağ Ayraç 7"/>
          <p:cNvSpPr/>
          <p:nvPr/>
        </p:nvSpPr>
        <p:spPr>
          <a:xfrm>
            <a:off x="3028950" y="2843707"/>
            <a:ext cx="685800" cy="1741973"/>
          </a:xfrm>
          <a:prstGeom prst="rightBrace">
            <a:avLst/>
          </a:prstGeom>
          <a:ln w="38100">
            <a:solidFill>
              <a:srgbClr val="99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350"/>
          </a:p>
        </p:txBody>
      </p:sp>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129" y="2327561"/>
            <a:ext cx="3393234" cy="2603720"/>
          </a:xfrm>
          <a:prstGeom prst="rect">
            <a:avLst/>
          </a:prstGeom>
        </p:spPr>
      </p:pic>
    </p:spTree>
    <p:extLst>
      <p:ext uri="{BB962C8B-B14F-4D97-AF65-F5344CB8AC3E}">
        <p14:creationId xmlns:p14="http://schemas.microsoft.com/office/powerpoint/2010/main" val="19997106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Karar Tabloları</a:t>
            </a:r>
            <a:endParaRPr lang="tr-TR" dirty="0"/>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Bazen karmaşık koşul değerlendirmeleri yapmak gerekir. Bunların düzenli bir gösterilimi karar tablolarında yapılabilir. </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1800" dirty="0">
              <a:solidFill>
                <a:srgbClr val="000000"/>
              </a:solidFill>
              <a:latin typeface="Arial"/>
              <a:cs typeface="+mn-cs"/>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Öncelikle, bütün işlemler saptanmalı, sonra ön koşullar belirlenmelidir. </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1800" dirty="0">
              <a:solidFill>
                <a:srgbClr val="000000"/>
              </a:solidFill>
              <a:latin typeface="Arial"/>
              <a:cs typeface="+mn-cs"/>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Belirli işlemler ile belirli koşulları birleştirerek tablo oluşturulur. </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1800" dirty="0">
              <a:solidFill>
                <a:srgbClr val="000000"/>
              </a:solidFill>
              <a:latin typeface="Arial"/>
              <a:cs typeface="+mn-cs"/>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Alt tarafta ise işlemler benzer satırlar olarak gösterilir.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26</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639" y="4640308"/>
            <a:ext cx="3795089" cy="1524132"/>
          </a:xfrm>
          <a:prstGeom prst="rect">
            <a:avLst/>
          </a:prstGeom>
        </p:spPr>
      </p:pic>
    </p:spTree>
    <p:extLst>
      <p:ext uri="{BB962C8B-B14F-4D97-AF65-F5344CB8AC3E}">
        <p14:creationId xmlns:p14="http://schemas.microsoft.com/office/powerpoint/2010/main" val="3211124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Karar Tabloları</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27</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445" y="2133004"/>
            <a:ext cx="5523929" cy="3267347"/>
          </a:xfrm>
          <a:prstGeom prst="rect">
            <a:avLst/>
          </a:prstGeom>
        </p:spPr>
      </p:pic>
    </p:spTree>
    <p:extLst>
      <p:ext uri="{BB962C8B-B14F-4D97-AF65-F5344CB8AC3E}">
        <p14:creationId xmlns:p14="http://schemas.microsoft.com/office/powerpoint/2010/main" val="1173203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Program </a:t>
            </a:r>
            <a:r>
              <a:rPr lang="tr-TR" altLang="tr-TR" dirty="0" smtClean="0"/>
              <a:t>Tasarım </a:t>
            </a:r>
            <a:r>
              <a:rPr lang="tr-TR" altLang="tr-TR" dirty="0"/>
              <a:t>Dili</a:t>
            </a:r>
            <a:endParaRPr lang="tr-TR" dirty="0"/>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dirty="0">
                <a:solidFill>
                  <a:srgbClr val="9999FF"/>
                </a:solidFill>
                <a:latin typeface="Arial"/>
                <a:cs typeface="+mn-cs"/>
              </a:rPr>
              <a:t>Program Tasarım Dilleri</a:t>
            </a:r>
            <a:r>
              <a:rPr lang="tr-TR" altLang="tr-TR" dirty="0">
                <a:solidFill>
                  <a:srgbClr val="000000"/>
                </a:solidFill>
                <a:latin typeface="Arial"/>
                <a:cs typeface="+mn-cs"/>
              </a:rPr>
              <a:t> süreç belirtiminde doğal dillerin programlama dili ile sentezlenmesi şeklinde ortaya çıkmıştır. </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1100" dirty="0">
              <a:solidFill>
                <a:srgbClr val="000000"/>
              </a:solidFill>
              <a:latin typeface="Arial"/>
              <a:cs typeface="+mn-cs"/>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dirty="0">
                <a:solidFill>
                  <a:srgbClr val="000000"/>
                </a:solidFill>
                <a:latin typeface="Arial"/>
                <a:cs typeface="+mn-cs"/>
              </a:rPr>
              <a:t>Hangi programlama dilinin kullanılacağından bağımsız özellikler bulunmalıdır.</a:t>
            </a:r>
          </a:p>
          <a:p>
            <a:pPr lvl="2" algn="l" fontAlgn="base">
              <a:lnSpc>
                <a:spcPct val="100000"/>
              </a:lnSpc>
              <a:spcBef>
                <a:spcPct val="20000"/>
              </a:spcBef>
              <a:spcAft>
                <a:spcPct val="0"/>
              </a:spcAft>
              <a:buClr>
                <a:srgbClr val="669999"/>
              </a:buClr>
              <a:buSzPct val="65000"/>
              <a:buNone/>
            </a:pPr>
            <a:r>
              <a:rPr lang="tr-TR" altLang="tr-TR" sz="1600" dirty="0">
                <a:solidFill>
                  <a:srgbClr val="000000"/>
                </a:solidFill>
                <a:latin typeface="Arial"/>
                <a:cs typeface="+mn-cs"/>
              </a:rPr>
              <a:t>DO</a:t>
            </a:r>
          </a:p>
          <a:p>
            <a:pPr lvl="3" algn="l" fontAlgn="base">
              <a:lnSpc>
                <a:spcPct val="100000"/>
              </a:lnSpc>
              <a:spcBef>
                <a:spcPct val="20000"/>
              </a:spcBef>
              <a:spcAft>
                <a:spcPct val="0"/>
              </a:spcAft>
              <a:buClr>
                <a:srgbClr val="996666"/>
              </a:buClr>
              <a:buSzPct val="60000"/>
              <a:buNone/>
            </a:pPr>
            <a:r>
              <a:rPr lang="tr-TR" altLang="tr-TR" sz="1600" dirty="0">
                <a:solidFill>
                  <a:srgbClr val="000000"/>
                </a:solidFill>
                <a:latin typeface="Arial"/>
                <a:cs typeface="+mn-cs"/>
              </a:rPr>
              <a:t>Hesap Numarasını Oku</a:t>
            </a:r>
          </a:p>
          <a:p>
            <a:pPr lvl="3" algn="l" fontAlgn="base">
              <a:spcBef>
                <a:spcPct val="20000"/>
              </a:spcBef>
              <a:spcAft>
                <a:spcPct val="0"/>
              </a:spcAft>
              <a:buClr>
                <a:srgbClr val="996666"/>
              </a:buClr>
              <a:buSzPct val="60000"/>
              <a:buNone/>
            </a:pPr>
            <a:r>
              <a:rPr lang="tr-TR" altLang="tr-TR" sz="1600" dirty="0">
                <a:solidFill>
                  <a:srgbClr val="000000"/>
                </a:solidFill>
                <a:latin typeface="Arial"/>
                <a:cs typeface="+mn-cs"/>
              </a:rPr>
              <a:t>IF (hesap numarası geçerli değil) başlangıca dön</a:t>
            </a:r>
          </a:p>
          <a:p>
            <a:pPr lvl="3" algn="l" fontAlgn="base">
              <a:lnSpc>
                <a:spcPct val="80000"/>
              </a:lnSpc>
              <a:spcBef>
                <a:spcPct val="0"/>
              </a:spcBef>
              <a:spcAft>
                <a:spcPct val="0"/>
              </a:spcAft>
              <a:buClr>
                <a:srgbClr val="996666"/>
              </a:buClr>
              <a:buSzPct val="60000"/>
              <a:buNone/>
            </a:pPr>
            <a:r>
              <a:rPr lang="tr-TR" altLang="tr-TR" sz="1600" dirty="0">
                <a:solidFill>
                  <a:srgbClr val="000000"/>
                </a:solidFill>
                <a:latin typeface="Arial"/>
                <a:cs typeface="+mn-cs"/>
              </a:rPr>
              <a:t>	 işlem türünü iste</a:t>
            </a:r>
          </a:p>
          <a:p>
            <a:pPr lvl="3" algn="l" fontAlgn="base">
              <a:lnSpc>
                <a:spcPct val="100000"/>
              </a:lnSpc>
              <a:spcBef>
                <a:spcPct val="20000"/>
              </a:spcBef>
              <a:spcAft>
                <a:spcPct val="0"/>
              </a:spcAft>
              <a:buClr>
                <a:srgbClr val="996666"/>
              </a:buClr>
              <a:buSzPct val="60000"/>
              <a:buNone/>
            </a:pPr>
            <a:r>
              <a:rPr lang="tr-TR" altLang="tr-TR" sz="1600" dirty="0">
                <a:solidFill>
                  <a:srgbClr val="000000"/>
                </a:solidFill>
                <a:latin typeface="Arial"/>
                <a:cs typeface="+mn-cs"/>
              </a:rPr>
              <a:t>IF (para yatırma </a:t>
            </a:r>
            <a:r>
              <a:rPr lang="tr-TR" altLang="tr-TR" sz="1600" dirty="0" err="1">
                <a:solidFill>
                  <a:srgbClr val="000000"/>
                </a:solidFill>
                <a:latin typeface="Arial"/>
                <a:cs typeface="+mn-cs"/>
              </a:rPr>
              <a:t>islemi</a:t>
            </a:r>
            <a:r>
              <a:rPr lang="tr-TR" altLang="tr-TR" sz="1600" dirty="0">
                <a:solidFill>
                  <a:srgbClr val="000000"/>
                </a:solidFill>
                <a:latin typeface="Arial"/>
                <a:cs typeface="+mn-cs"/>
              </a:rPr>
              <a:t>) { </a:t>
            </a:r>
            <a:r>
              <a:rPr lang="tr-TR" altLang="tr-TR" sz="1600" dirty="0" err="1">
                <a:solidFill>
                  <a:srgbClr val="000000"/>
                </a:solidFill>
                <a:latin typeface="Arial"/>
                <a:cs typeface="+mn-cs"/>
              </a:rPr>
              <a:t>para_yatir</a:t>
            </a:r>
            <a:r>
              <a:rPr lang="tr-TR" altLang="tr-TR" sz="1600" dirty="0">
                <a:solidFill>
                  <a:srgbClr val="000000"/>
                </a:solidFill>
                <a:latin typeface="Arial"/>
                <a:cs typeface="+mn-cs"/>
              </a:rPr>
              <a:t>(); Başlangıca dön}</a:t>
            </a:r>
          </a:p>
          <a:p>
            <a:pPr lvl="3" algn="l" fontAlgn="base">
              <a:lnSpc>
                <a:spcPct val="100000"/>
              </a:lnSpc>
              <a:spcBef>
                <a:spcPct val="20000"/>
              </a:spcBef>
              <a:spcAft>
                <a:spcPct val="0"/>
              </a:spcAft>
              <a:buClr>
                <a:srgbClr val="996666"/>
              </a:buClr>
              <a:buSzPct val="60000"/>
              <a:buNone/>
            </a:pPr>
            <a:r>
              <a:rPr lang="tr-TR" altLang="tr-TR" sz="1600" dirty="0">
                <a:solidFill>
                  <a:srgbClr val="000000"/>
                </a:solidFill>
                <a:latin typeface="Arial"/>
                <a:cs typeface="+mn-cs"/>
              </a:rPr>
              <a:t>IF (yeterli bakiye yok) başlangıca dön</a:t>
            </a:r>
          </a:p>
          <a:p>
            <a:pPr lvl="2" algn="l" fontAlgn="base">
              <a:lnSpc>
                <a:spcPct val="100000"/>
              </a:lnSpc>
              <a:spcBef>
                <a:spcPct val="20000"/>
              </a:spcBef>
              <a:spcAft>
                <a:spcPct val="0"/>
              </a:spcAft>
              <a:buClr>
                <a:srgbClr val="669999"/>
              </a:buClr>
              <a:buSzPct val="65000"/>
              <a:buNone/>
            </a:pPr>
            <a:r>
              <a:rPr lang="tr-TR" altLang="tr-TR" sz="1600" dirty="0">
                <a:solidFill>
                  <a:srgbClr val="000000"/>
                </a:solidFill>
                <a:latin typeface="Arial"/>
                <a:cs typeface="+mn-cs"/>
              </a:rPr>
              <a:t>WHILE</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28</a:t>
            </a:fld>
            <a:endParaRPr lang="tr-TR" dirty="0"/>
          </a:p>
        </p:txBody>
      </p:sp>
    </p:spTree>
    <p:extLst>
      <p:ext uri="{BB962C8B-B14F-4D97-AF65-F5344CB8AC3E}">
        <p14:creationId xmlns:p14="http://schemas.microsoft.com/office/powerpoint/2010/main" val="2300288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nb-NO" sz="3600" dirty="0"/>
              <a:t>Tasarlanması Gereken Ortak Alt Sistemler</a:t>
            </a:r>
            <a:endParaRPr lang="tr-TR" sz="3600" dirty="0"/>
          </a:p>
        </p:txBody>
      </p:sp>
      <p:sp>
        <p:nvSpPr>
          <p:cNvPr id="3" name="İçerik Yer Tutucusu 2"/>
          <p:cNvSpPr>
            <a:spLocks noGrp="1"/>
          </p:cNvSpPr>
          <p:nvPr>
            <p:ph idx="1"/>
          </p:nvPr>
        </p:nvSpPr>
        <p:spPr/>
        <p:txBody>
          <a:bodyPr/>
          <a:lstStyle/>
          <a:p>
            <a:pPr marL="600075" lvl="1" indent="-257175" algn="l" fontAlgn="base">
              <a:lnSpc>
                <a:spcPct val="100000"/>
              </a:lnSpc>
              <a:spcBef>
                <a:spcPct val="60000"/>
              </a:spcBef>
              <a:spcAft>
                <a:spcPct val="0"/>
              </a:spcAft>
              <a:buSzPct val="80000"/>
              <a:buFont typeface="Wingdings" panose="05000000000000000000" pitchFamily="2" charset="2"/>
              <a:buChar char="l"/>
            </a:pPr>
            <a:r>
              <a:rPr lang="tr-TR" altLang="tr-TR" sz="2100" dirty="0">
                <a:solidFill>
                  <a:srgbClr val="000000"/>
                </a:solidFill>
                <a:latin typeface="Arial"/>
                <a:cs typeface="+mn-cs"/>
              </a:rPr>
              <a:t>Yetkilendirme </a:t>
            </a:r>
            <a:r>
              <a:rPr lang="tr-TR" altLang="tr-TR" sz="2100" dirty="0" err="1">
                <a:solidFill>
                  <a:srgbClr val="000000"/>
                </a:solidFill>
                <a:latin typeface="Arial"/>
                <a:cs typeface="+mn-cs"/>
              </a:rPr>
              <a:t>altsistemi</a:t>
            </a:r>
            <a:endParaRPr lang="tr-TR" altLang="tr-TR" sz="2100" dirty="0">
              <a:solidFill>
                <a:srgbClr val="000000"/>
              </a:solidFill>
              <a:latin typeface="Arial"/>
              <a:cs typeface="+mn-cs"/>
            </a:endParaRPr>
          </a:p>
          <a:p>
            <a:pPr marL="600075" lvl="1" indent="-257175" algn="l" fontAlgn="base">
              <a:lnSpc>
                <a:spcPct val="100000"/>
              </a:lnSpc>
              <a:spcBef>
                <a:spcPct val="60000"/>
              </a:spcBef>
              <a:spcAft>
                <a:spcPct val="0"/>
              </a:spcAft>
              <a:buSzPct val="80000"/>
              <a:buFont typeface="Wingdings" panose="05000000000000000000" pitchFamily="2" charset="2"/>
              <a:buChar char="l"/>
            </a:pPr>
            <a:r>
              <a:rPr lang="tr-TR" altLang="tr-TR" sz="2100" dirty="0">
                <a:solidFill>
                  <a:srgbClr val="000000"/>
                </a:solidFill>
                <a:latin typeface="Arial"/>
                <a:cs typeface="+mn-cs"/>
              </a:rPr>
              <a:t>Güvenlik </a:t>
            </a:r>
            <a:r>
              <a:rPr lang="tr-TR" altLang="tr-TR" sz="2100" dirty="0" err="1">
                <a:solidFill>
                  <a:srgbClr val="000000"/>
                </a:solidFill>
                <a:latin typeface="Arial"/>
                <a:cs typeface="+mn-cs"/>
              </a:rPr>
              <a:t>altsistemi</a:t>
            </a:r>
            <a:endParaRPr lang="tr-TR" altLang="tr-TR" sz="2100" dirty="0">
              <a:solidFill>
                <a:srgbClr val="000000"/>
              </a:solidFill>
              <a:latin typeface="Arial"/>
              <a:cs typeface="+mn-cs"/>
            </a:endParaRPr>
          </a:p>
          <a:p>
            <a:pPr marL="600075" lvl="1" indent="-257175" algn="l" fontAlgn="base">
              <a:lnSpc>
                <a:spcPct val="100000"/>
              </a:lnSpc>
              <a:spcBef>
                <a:spcPct val="60000"/>
              </a:spcBef>
              <a:spcAft>
                <a:spcPct val="0"/>
              </a:spcAft>
              <a:buSzPct val="80000"/>
              <a:buFont typeface="Wingdings" panose="05000000000000000000" pitchFamily="2" charset="2"/>
              <a:buChar char="l"/>
            </a:pPr>
            <a:r>
              <a:rPr lang="tr-TR" altLang="tr-TR" sz="2100" dirty="0">
                <a:solidFill>
                  <a:srgbClr val="000000"/>
                </a:solidFill>
                <a:latin typeface="Arial"/>
                <a:cs typeface="+mn-cs"/>
              </a:rPr>
              <a:t>Yedekleme </a:t>
            </a:r>
            <a:r>
              <a:rPr lang="tr-TR" altLang="tr-TR" sz="2100" dirty="0" err="1">
                <a:solidFill>
                  <a:srgbClr val="000000"/>
                </a:solidFill>
                <a:latin typeface="Arial"/>
                <a:cs typeface="+mn-cs"/>
              </a:rPr>
              <a:t>altsistemi</a:t>
            </a:r>
            <a:endParaRPr lang="tr-TR" altLang="tr-TR" sz="2100" dirty="0">
              <a:solidFill>
                <a:srgbClr val="000000"/>
              </a:solidFill>
              <a:latin typeface="Arial"/>
              <a:cs typeface="+mn-cs"/>
            </a:endParaRPr>
          </a:p>
          <a:p>
            <a:pPr marL="600075" lvl="1" indent="-257175" algn="l" fontAlgn="base">
              <a:lnSpc>
                <a:spcPct val="100000"/>
              </a:lnSpc>
              <a:spcBef>
                <a:spcPct val="60000"/>
              </a:spcBef>
              <a:spcAft>
                <a:spcPct val="0"/>
              </a:spcAft>
              <a:buSzPct val="80000"/>
              <a:buFont typeface="Wingdings" panose="05000000000000000000" pitchFamily="2" charset="2"/>
              <a:buChar char="l"/>
            </a:pPr>
            <a:r>
              <a:rPr lang="tr-TR" altLang="tr-TR" sz="2100" dirty="0">
                <a:solidFill>
                  <a:srgbClr val="000000"/>
                </a:solidFill>
                <a:latin typeface="Arial"/>
                <a:cs typeface="+mn-cs"/>
              </a:rPr>
              <a:t>Veri transferi </a:t>
            </a:r>
            <a:r>
              <a:rPr lang="tr-TR" altLang="tr-TR" sz="2100" dirty="0" err="1">
                <a:solidFill>
                  <a:srgbClr val="000000"/>
                </a:solidFill>
                <a:latin typeface="Arial"/>
                <a:cs typeface="+mn-cs"/>
              </a:rPr>
              <a:t>altsistemi</a:t>
            </a:r>
            <a:endParaRPr lang="tr-TR" altLang="tr-TR" sz="2100" dirty="0">
              <a:solidFill>
                <a:srgbClr val="000000"/>
              </a:solidFill>
              <a:latin typeface="Arial"/>
              <a:cs typeface="+mn-cs"/>
            </a:endParaRPr>
          </a:p>
          <a:p>
            <a:pPr marL="600075" lvl="1" indent="-257175" algn="l" fontAlgn="base">
              <a:lnSpc>
                <a:spcPct val="100000"/>
              </a:lnSpc>
              <a:spcBef>
                <a:spcPct val="60000"/>
              </a:spcBef>
              <a:spcAft>
                <a:spcPct val="0"/>
              </a:spcAft>
              <a:buSzPct val="80000"/>
              <a:buFont typeface="Wingdings" panose="05000000000000000000" pitchFamily="2" charset="2"/>
              <a:buChar char="l"/>
            </a:pPr>
            <a:r>
              <a:rPr lang="tr-TR" altLang="tr-TR" sz="2100" dirty="0">
                <a:solidFill>
                  <a:srgbClr val="000000"/>
                </a:solidFill>
                <a:latin typeface="Arial"/>
                <a:cs typeface="+mn-cs"/>
              </a:rPr>
              <a:t>Arşiv </a:t>
            </a:r>
            <a:r>
              <a:rPr lang="tr-TR" altLang="tr-TR" sz="2100" dirty="0" err="1">
                <a:solidFill>
                  <a:srgbClr val="000000"/>
                </a:solidFill>
                <a:latin typeface="Arial"/>
                <a:cs typeface="+mn-cs"/>
              </a:rPr>
              <a:t>altsistemi</a:t>
            </a:r>
            <a:endParaRPr lang="tr-TR" altLang="tr-TR" sz="2100" dirty="0">
              <a:solidFill>
                <a:srgbClr val="000000"/>
              </a:solidFill>
              <a:latin typeface="Arial"/>
              <a:cs typeface="+mn-cs"/>
            </a:endParaRPr>
          </a:p>
          <a:p>
            <a:pPr marL="600075" lvl="1" indent="-257175" algn="l" fontAlgn="base">
              <a:lnSpc>
                <a:spcPct val="100000"/>
              </a:lnSpc>
              <a:spcBef>
                <a:spcPct val="60000"/>
              </a:spcBef>
              <a:spcAft>
                <a:spcPct val="0"/>
              </a:spcAft>
              <a:buSzPct val="80000"/>
              <a:buFont typeface="Wingdings" panose="05000000000000000000" pitchFamily="2" charset="2"/>
              <a:buChar char="l"/>
            </a:pPr>
            <a:r>
              <a:rPr lang="tr-TR" altLang="tr-TR" sz="2100" dirty="0">
                <a:solidFill>
                  <a:srgbClr val="000000"/>
                </a:solidFill>
                <a:latin typeface="Arial"/>
                <a:cs typeface="+mn-cs"/>
              </a:rPr>
              <a:t>Dönüştürme </a:t>
            </a:r>
            <a:r>
              <a:rPr lang="tr-TR" altLang="tr-TR" sz="2100" dirty="0" err="1">
                <a:solidFill>
                  <a:srgbClr val="000000"/>
                </a:solidFill>
                <a:latin typeface="Arial"/>
                <a:cs typeface="+mn-cs"/>
              </a:rPr>
              <a:t>altsistemi</a:t>
            </a:r>
            <a:endParaRPr lang="tr-TR" altLang="tr-TR" sz="2100" dirty="0">
              <a:solidFill>
                <a:srgbClr val="000000"/>
              </a:solidFill>
              <a:latin typeface="Arial"/>
              <a:cs typeface="+mn-cs"/>
            </a:endParaRP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29</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345" y="1945270"/>
            <a:ext cx="3250794" cy="3250794"/>
          </a:xfrm>
          <a:prstGeom prst="rect">
            <a:avLst/>
          </a:prstGeom>
        </p:spPr>
      </p:pic>
    </p:spTree>
    <p:extLst>
      <p:ext uri="{BB962C8B-B14F-4D97-AF65-F5344CB8AC3E}">
        <p14:creationId xmlns:p14="http://schemas.microsoft.com/office/powerpoint/2010/main" val="2340204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Amaçlar</a:t>
            </a:r>
            <a:endParaRPr lang="tr-TR" dirty="0"/>
          </a:p>
        </p:txBody>
      </p:sp>
      <p:sp>
        <p:nvSpPr>
          <p:cNvPr id="3" name="İçerik Yer Tutucusu 2"/>
          <p:cNvSpPr>
            <a:spLocks noGrp="1"/>
          </p:cNvSpPr>
          <p:nvPr>
            <p:ph idx="1"/>
          </p:nvPr>
        </p:nvSpPr>
        <p:spPr>
          <a:xfrm>
            <a:off x="786315" y="1874997"/>
            <a:ext cx="6052367" cy="4023360"/>
          </a:xfrm>
        </p:spPr>
        <p:txBody>
          <a:bodyPr>
            <a:normAutofit/>
          </a:bodyPr>
          <a:lstStyle/>
          <a:p>
            <a:pPr marL="257175" indent="-257175"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rPr>
              <a:t>Tasarımın ne olduğunu ve çeşitli tasarım türlerinin ürünün farklı yönleriyle nasıl ilgilendiğini açıklamak</a:t>
            </a:r>
          </a:p>
          <a:p>
            <a:pPr marL="257175" indent="-257175" fontAlgn="base">
              <a:lnSpc>
                <a:spcPct val="100000"/>
              </a:lnSpc>
              <a:spcBef>
                <a:spcPct val="20000"/>
              </a:spcBef>
              <a:spcAft>
                <a:spcPct val="0"/>
              </a:spcAft>
              <a:buSzPct val="80000"/>
              <a:buFont typeface="Wingdings" panose="05000000000000000000" pitchFamily="2" charset="2"/>
              <a:buChar char="l"/>
            </a:pPr>
            <a:endParaRPr lang="tr-TR" altLang="tr-TR" sz="1800" dirty="0">
              <a:solidFill>
                <a:srgbClr val="000000"/>
              </a:solidFill>
              <a:latin typeface="Arial"/>
            </a:endParaRPr>
          </a:p>
          <a:p>
            <a:pPr marL="257175" indent="-257175"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rPr>
              <a:t>Tasarımı bir problem çözme etkinliği olarak sunmak, soyutlama ve modellemenin tasarımdaki rolünü ortaya koymak</a:t>
            </a:r>
          </a:p>
          <a:p>
            <a:pPr marL="257175" indent="-257175" fontAlgn="base">
              <a:lnSpc>
                <a:spcPct val="100000"/>
              </a:lnSpc>
              <a:spcBef>
                <a:spcPct val="20000"/>
              </a:spcBef>
              <a:spcAft>
                <a:spcPct val="0"/>
              </a:spcAft>
              <a:buSzPct val="80000"/>
              <a:buFont typeface="Wingdings" panose="05000000000000000000" pitchFamily="2" charset="2"/>
              <a:buChar char="l"/>
            </a:pPr>
            <a:endParaRPr lang="tr-TR" altLang="tr-TR" sz="1800" dirty="0">
              <a:solidFill>
                <a:srgbClr val="000000"/>
              </a:solidFill>
              <a:latin typeface="Arial"/>
            </a:endParaRPr>
          </a:p>
          <a:p>
            <a:pPr marL="257175" indent="-257175"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rPr>
              <a:t>Yazılım yaşam döngüsünde tasarımın yerini belirlemek</a:t>
            </a:r>
          </a:p>
          <a:p>
            <a:pPr marL="257175" indent="-257175" fontAlgn="base">
              <a:lnSpc>
                <a:spcPct val="100000"/>
              </a:lnSpc>
              <a:spcBef>
                <a:spcPct val="20000"/>
              </a:spcBef>
              <a:spcAft>
                <a:spcPct val="0"/>
              </a:spcAft>
              <a:buSzPct val="80000"/>
              <a:buFont typeface="Wingdings" panose="05000000000000000000" pitchFamily="2" charset="2"/>
              <a:buChar char="l"/>
            </a:pPr>
            <a:endParaRPr lang="tr-TR" altLang="tr-TR" sz="1800" dirty="0">
              <a:solidFill>
                <a:srgbClr val="000000"/>
              </a:solidFill>
              <a:latin typeface="Arial"/>
            </a:endParaRPr>
          </a:p>
          <a:p>
            <a:pPr marL="257175" indent="-257175"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rPr>
              <a:t>Yazılım mühendisliğinde tasarım metotlarını incelemek</a:t>
            </a:r>
          </a:p>
          <a:p>
            <a:pPr marL="257175" indent="-257175" fontAlgn="base">
              <a:lnSpc>
                <a:spcPct val="100000"/>
              </a:lnSpc>
              <a:spcBef>
                <a:spcPct val="20000"/>
              </a:spcBef>
              <a:spcAft>
                <a:spcPct val="0"/>
              </a:spcAft>
              <a:buSzPct val="80000"/>
              <a:buFont typeface="Wingdings" panose="05000000000000000000" pitchFamily="2" charset="2"/>
              <a:buChar char="l"/>
            </a:pPr>
            <a:endParaRPr lang="tr-TR" altLang="tr-TR" sz="1800" dirty="0">
              <a:solidFill>
                <a:srgbClr val="000000"/>
              </a:solidFill>
              <a:latin typeface="Arial"/>
            </a:endParaRP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a:xfrm>
            <a:off x="3028950" y="5624513"/>
            <a:ext cx="3086100" cy="273844"/>
          </a:xfrm>
        </p:spPr>
        <p:txBody>
          <a:bodyPr/>
          <a:lstStyle/>
          <a:p>
            <a:r>
              <a:rPr lang="tr-TR" smtClean="0"/>
              <a:t>YMT312 Yazılım Tasarım ve Mimarisi</a:t>
            </a:r>
            <a:endParaRPr lang="tr-TR" dirty="0"/>
          </a:p>
        </p:txBody>
      </p:sp>
      <p:sp>
        <p:nvSpPr>
          <p:cNvPr id="6" name="Slayt Numarası Yer Tutucusu 5"/>
          <p:cNvSpPr>
            <a:spLocks noGrp="1"/>
          </p:cNvSpPr>
          <p:nvPr>
            <p:ph type="sldNum" sz="quarter" idx="12"/>
          </p:nvPr>
        </p:nvSpPr>
        <p:spPr>
          <a:xfrm>
            <a:off x="6457950" y="5624513"/>
            <a:ext cx="1966826" cy="273844"/>
          </a:xfrm>
        </p:spPr>
        <p:txBody>
          <a:bodyPr/>
          <a:lstStyle/>
          <a:p>
            <a:fld id="{1449AE56-6C5E-4AE6-BD47-1CFD8EFBDD83}" type="slidenum">
              <a:rPr lang="tr-TR" smtClean="0"/>
              <a:t>3</a:t>
            </a:fld>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692" y="904341"/>
            <a:ext cx="2320879" cy="2293681"/>
          </a:xfrm>
          <a:prstGeom prst="rect">
            <a:avLst/>
          </a:prstGeom>
        </p:spPr>
      </p:pic>
      <p:sp>
        <p:nvSpPr>
          <p:cNvPr id="8" name="Altbilgi Yer Tutucusu 4"/>
          <p:cNvSpPr txBox="1">
            <a:spLocks/>
          </p:cNvSpPr>
          <p:nvPr/>
        </p:nvSpPr>
        <p:spPr>
          <a:xfrm>
            <a:off x="2764639" y="6459786"/>
            <a:ext cx="3617103" cy="365125"/>
          </a:xfrm>
          <a:prstGeom prst="rect">
            <a:avLst/>
          </a:prstGeom>
        </p:spPr>
        <p:txBody>
          <a:bodyPr vert="horz" lIns="91440" tIns="45720" rIns="91440" bIns="45720" rtlCol="0" anchor="ctr"/>
          <a:lstStyle>
            <a:defPPr>
              <a:defRPr lang="tr-T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mtClean="0"/>
              <a:t>YMT312 Yazılım Tasarım ve Mimarisi</a:t>
            </a:r>
            <a:endParaRPr lang="tr-TR" dirty="0"/>
          </a:p>
        </p:txBody>
      </p:sp>
      <p:sp>
        <p:nvSpPr>
          <p:cNvPr id="9" name="Slayt Numarası Yer Tutucusu 4"/>
          <p:cNvSpPr txBox="1">
            <a:spLocks/>
          </p:cNvSpPr>
          <p:nvPr/>
        </p:nvSpPr>
        <p:spPr>
          <a:xfrm>
            <a:off x="7425344" y="6459786"/>
            <a:ext cx="984019" cy="365125"/>
          </a:xfrm>
          <a:prstGeom prst="rect">
            <a:avLst/>
          </a:prstGeom>
        </p:spPr>
        <p:txBody>
          <a:bodyPr vert="horz" lIns="91440" tIns="45720" rIns="91440" bIns="45720" rtlCol="0" anchor="ctr"/>
          <a:lstStyle>
            <a:defPPr>
              <a:defRPr lang="tr-TR"/>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smtClean="0"/>
              <a:t>3</a:t>
            </a:r>
            <a:endParaRPr lang="tr-TR" dirty="0"/>
          </a:p>
        </p:txBody>
      </p:sp>
    </p:spTree>
    <p:extLst>
      <p:ext uri="{BB962C8B-B14F-4D97-AF65-F5344CB8AC3E}">
        <p14:creationId xmlns:p14="http://schemas.microsoft.com/office/powerpoint/2010/main" val="3092615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Yetkilendirme Alt Sistemi</a:t>
            </a:r>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dirty="0">
                <a:solidFill>
                  <a:srgbClr val="000000"/>
                </a:solidFill>
                <a:latin typeface="Arial"/>
                <a:cs typeface="+mn-cs"/>
              </a:rPr>
              <a:t>Özellikle kurumsal uygulamalarda farklı kullanıcıların kullanabilecekleri ve kullanamayacakları özellikleri ifade eder.</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025" dirty="0">
                <a:solidFill>
                  <a:srgbClr val="000000"/>
                </a:solidFill>
                <a:latin typeface="Arial"/>
                <a:cs typeface="+mn-cs"/>
              </a:rPr>
              <a:t>İşlev bazında yetkilendirme</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025" dirty="0">
                <a:solidFill>
                  <a:srgbClr val="000000"/>
                </a:solidFill>
                <a:latin typeface="Arial"/>
                <a:cs typeface="+mn-cs"/>
              </a:rPr>
              <a:t>Ekran bazında yetkilendirme</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025" dirty="0">
                <a:solidFill>
                  <a:srgbClr val="000000"/>
                </a:solidFill>
                <a:latin typeface="Arial"/>
                <a:cs typeface="+mn-cs"/>
              </a:rPr>
              <a:t>Ekran alanları bazında yetkilendirme</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dirty="0">
              <a:solidFill>
                <a:srgbClr val="000000"/>
              </a:solidFill>
              <a:latin typeface="Arial"/>
              <a:cs typeface="+mn-cs"/>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dirty="0" err="1">
                <a:solidFill>
                  <a:srgbClr val="000000"/>
                </a:solidFill>
                <a:latin typeface="Arial"/>
                <a:cs typeface="+mn-cs"/>
              </a:rPr>
              <a:t>Oracle</a:t>
            </a:r>
            <a:r>
              <a:rPr lang="tr-TR" altLang="tr-TR" dirty="0">
                <a:solidFill>
                  <a:srgbClr val="000000"/>
                </a:solidFill>
                <a:latin typeface="Arial"/>
                <a:cs typeface="+mn-cs"/>
              </a:rPr>
              <a:t> veri tabanına erişim konusunda yetkilendirme yapmaktadır.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30</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42" y="2527352"/>
            <a:ext cx="1571222" cy="1571222"/>
          </a:xfrm>
          <a:prstGeom prst="rect">
            <a:avLst/>
          </a:prstGeom>
        </p:spPr>
      </p:pic>
    </p:spTree>
    <p:extLst>
      <p:ext uri="{BB962C8B-B14F-4D97-AF65-F5344CB8AC3E}">
        <p14:creationId xmlns:p14="http://schemas.microsoft.com/office/powerpoint/2010/main" val="2353548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Güvenlik Alt Sistemi</a:t>
            </a:r>
          </a:p>
        </p:txBody>
      </p:sp>
      <p:sp>
        <p:nvSpPr>
          <p:cNvPr id="3" name="İçerik Yer Tutucusu 2"/>
          <p:cNvSpPr>
            <a:spLocks noGrp="1"/>
          </p:cNvSpPr>
          <p:nvPr>
            <p:ph idx="1"/>
          </p:nvPr>
        </p:nvSpPr>
        <p:spPr/>
        <p:txBody>
          <a:bodyPr>
            <a:normAutofit/>
          </a:bodyPr>
          <a:lstStyle/>
          <a:p>
            <a:pPr marL="342900" indent="-342900" fontAlgn="base">
              <a:lnSpc>
                <a:spcPct val="100000"/>
              </a:lnSpc>
              <a:spcBef>
                <a:spcPct val="20000"/>
              </a:spcBef>
              <a:spcAft>
                <a:spcPct val="0"/>
              </a:spcAft>
              <a:buSzPct val="80000"/>
              <a:buFont typeface="Wingdings" panose="05000000000000000000" pitchFamily="2" charset="2"/>
              <a:buChar char="l"/>
            </a:pPr>
            <a:r>
              <a:rPr lang="tr-TR" altLang="tr-TR" dirty="0">
                <a:solidFill>
                  <a:srgbClr val="000000"/>
                </a:solidFill>
                <a:latin typeface="Arial"/>
                <a:cs typeface="+mn-cs"/>
              </a:rPr>
              <a:t>Güvenlik alt sistemi, bilgi sisteminde yapılan işlerin ve yapan kullanıcıların izlerinin saklanması ve gereken durumlarda sunulması ile ilgilidir</a:t>
            </a:r>
            <a:r>
              <a:rPr lang="tr-TR" altLang="tr-TR" dirty="0" smtClean="0">
                <a:solidFill>
                  <a:srgbClr val="000000"/>
                </a:solidFill>
                <a:latin typeface="Arial"/>
                <a:cs typeface="+mn-cs"/>
              </a:rPr>
              <a:t>.</a:t>
            </a:r>
          </a:p>
          <a:p>
            <a:pPr marL="342900" indent="-342900" fontAlgn="base">
              <a:lnSpc>
                <a:spcPct val="100000"/>
              </a:lnSpc>
              <a:spcBef>
                <a:spcPct val="20000"/>
              </a:spcBef>
              <a:spcAft>
                <a:spcPct val="0"/>
              </a:spcAft>
              <a:buSzPct val="80000"/>
              <a:buFont typeface="Wingdings" panose="05000000000000000000" pitchFamily="2" charset="2"/>
              <a:buChar char="l"/>
            </a:pPr>
            <a:endParaRPr lang="tr-TR" altLang="tr-TR" dirty="0" smtClean="0">
              <a:solidFill>
                <a:srgbClr val="000000"/>
              </a:solidFill>
              <a:latin typeface="Arial"/>
              <a:cs typeface="+mn-cs"/>
            </a:endParaRPr>
          </a:p>
          <a:p>
            <a:pPr marL="342900" indent="-342900" fontAlgn="base">
              <a:lnSpc>
                <a:spcPct val="100000"/>
              </a:lnSpc>
              <a:spcBef>
                <a:spcPct val="20000"/>
              </a:spcBef>
              <a:spcAft>
                <a:spcPct val="0"/>
              </a:spcAft>
              <a:buSzPct val="80000"/>
              <a:buFont typeface="Wingdings" panose="05000000000000000000" pitchFamily="2" charset="2"/>
              <a:buChar char="l"/>
            </a:pPr>
            <a:r>
              <a:rPr lang="tr-TR" altLang="tr-TR" dirty="0">
                <a:solidFill>
                  <a:srgbClr val="000000"/>
                </a:solidFill>
                <a:latin typeface="Arial"/>
                <a:cs typeface="+mn-cs"/>
              </a:rPr>
              <a:t>Bir çok yazılım geliştirme ortamı ve işletim sistemi, bu amaca yönelik olarak, "</a:t>
            </a:r>
            <a:r>
              <a:rPr lang="tr-TR" altLang="tr-TR" b="1" dirty="0">
                <a:solidFill>
                  <a:schemeClr val="accent1">
                    <a:lumMod val="50000"/>
                  </a:schemeClr>
                </a:solidFill>
                <a:latin typeface="Arial"/>
                <a:cs typeface="+mn-cs"/>
              </a:rPr>
              <a:t>sistem günlüğü</a:t>
            </a:r>
            <a:r>
              <a:rPr lang="tr-TR" altLang="tr-TR" dirty="0">
                <a:solidFill>
                  <a:srgbClr val="000000"/>
                </a:solidFill>
                <a:latin typeface="Arial"/>
                <a:cs typeface="+mn-cs"/>
              </a:rPr>
              <a:t>" olanakları sağlamaktadır</a:t>
            </a:r>
            <a:r>
              <a:rPr lang="tr-TR" altLang="tr-TR" dirty="0" smtClean="0">
                <a:solidFill>
                  <a:srgbClr val="000000"/>
                </a:solidFill>
                <a:latin typeface="Arial"/>
                <a:cs typeface="+mn-cs"/>
              </a:rPr>
              <a:t>.</a:t>
            </a:r>
          </a:p>
          <a:p>
            <a:pPr marL="342900" indent="-342900" fontAlgn="base">
              <a:lnSpc>
                <a:spcPct val="100000"/>
              </a:lnSpc>
              <a:spcBef>
                <a:spcPct val="20000"/>
              </a:spcBef>
              <a:spcAft>
                <a:spcPct val="0"/>
              </a:spcAft>
              <a:buSzPct val="80000"/>
              <a:buFont typeface="Wingdings" panose="05000000000000000000" pitchFamily="2" charset="2"/>
              <a:buChar char="l"/>
            </a:pPr>
            <a:endParaRPr lang="tr-TR" altLang="tr-TR" dirty="0">
              <a:solidFill>
                <a:srgbClr val="000000"/>
              </a:solidFill>
              <a:latin typeface="Arial"/>
              <a:cs typeface="+mn-cs"/>
            </a:endParaRPr>
          </a:p>
          <a:p>
            <a:pPr marL="342900" indent="-342900" fontAlgn="base">
              <a:lnSpc>
                <a:spcPct val="100000"/>
              </a:lnSpc>
              <a:spcBef>
                <a:spcPct val="20000"/>
              </a:spcBef>
              <a:spcAft>
                <a:spcPct val="0"/>
              </a:spcAft>
              <a:buSzPct val="80000"/>
              <a:buFont typeface="Wingdings" panose="05000000000000000000" pitchFamily="2" charset="2"/>
              <a:buChar char="l"/>
            </a:pPr>
            <a:r>
              <a:rPr lang="tr-TR" altLang="tr-TR" dirty="0" smtClean="0">
                <a:solidFill>
                  <a:srgbClr val="000000"/>
                </a:solidFill>
                <a:latin typeface="Arial"/>
                <a:cs typeface="+mn-cs"/>
              </a:rPr>
              <a:t>Sistem </a:t>
            </a:r>
            <a:r>
              <a:rPr lang="tr-TR" altLang="tr-TR" dirty="0">
                <a:solidFill>
                  <a:srgbClr val="000000"/>
                </a:solidFill>
                <a:latin typeface="Arial"/>
                <a:cs typeface="+mn-cs"/>
              </a:rPr>
              <a:t>günlüğü ile sunulanın olanaklar yeterli olmadığı durumlarda ek yazılımlar geliştirilmesi gerekmektedir</a:t>
            </a:r>
            <a:r>
              <a:rPr lang="tr-TR" altLang="tr-TR" dirty="0" smtClean="0">
                <a:solidFill>
                  <a:srgbClr val="000000"/>
                </a:solidFill>
                <a:latin typeface="Arial"/>
                <a:cs typeface="+mn-cs"/>
              </a:rPr>
              <a:t>.</a:t>
            </a:r>
          </a:p>
          <a:p>
            <a:pPr marL="342900" indent="-342900" fontAlgn="base">
              <a:lnSpc>
                <a:spcPct val="100000"/>
              </a:lnSpc>
              <a:spcBef>
                <a:spcPct val="20000"/>
              </a:spcBef>
              <a:spcAft>
                <a:spcPct val="0"/>
              </a:spcAft>
              <a:buSzPct val="80000"/>
              <a:buFont typeface="Wingdings" panose="05000000000000000000" pitchFamily="2" charset="2"/>
              <a:buChar char="l"/>
            </a:pPr>
            <a:endParaRPr lang="tr-TR" altLang="tr-TR" dirty="0">
              <a:solidFill>
                <a:srgbClr val="000000"/>
              </a:solidFill>
              <a:latin typeface="Arial"/>
              <a:cs typeface="+mn-cs"/>
            </a:endParaRPr>
          </a:p>
          <a:p>
            <a:pPr marL="342900" indent="-342900" fontAlgn="base">
              <a:lnSpc>
                <a:spcPct val="100000"/>
              </a:lnSpc>
              <a:spcBef>
                <a:spcPct val="20000"/>
              </a:spcBef>
              <a:spcAft>
                <a:spcPct val="0"/>
              </a:spcAft>
              <a:buSzPct val="80000"/>
              <a:buFont typeface="Wingdings" panose="05000000000000000000" pitchFamily="2" charset="2"/>
              <a:buChar char="l"/>
            </a:pPr>
            <a:r>
              <a:rPr lang="tr-TR" altLang="tr-TR" dirty="0">
                <a:solidFill>
                  <a:srgbClr val="000000"/>
                </a:solidFill>
                <a:latin typeface="Arial"/>
                <a:cs typeface="+mn-cs"/>
              </a:rPr>
              <a:t>LOG </a:t>
            </a:r>
            <a:r>
              <a:rPr lang="tr-TR" altLang="tr-TR" dirty="0" err="1">
                <a:solidFill>
                  <a:srgbClr val="000000"/>
                </a:solidFill>
                <a:latin typeface="Arial"/>
                <a:cs typeface="+mn-cs"/>
              </a:rPr>
              <a:t>files</a:t>
            </a:r>
            <a:r>
              <a:rPr lang="tr-TR" altLang="tr-TR" dirty="0">
                <a:solidFill>
                  <a:srgbClr val="000000"/>
                </a:solidFill>
                <a:latin typeface="Arial"/>
                <a:cs typeface="+mn-cs"/>
              </a:rPr>
              <a:t> (Sistem günlüğü)</a:t>
            </a:r>
          </a:p>
          <a:p>
            <a:pPr marL="342900" indent="-342900" fontAlgn="base">
              <a:lnSpc>
                <a:spcPct val="100000"/>
              </a:lnSpc>
              <a:spcBef>
                <a:spcPct val="20000"/>
              </a:spcBef>
              <a:spcAft>
                <a:spcPct val="0"/>
              </a:spcAft>
              <a:buSzPct val="80000"/>
              <a:buFont typeface="Wingdings" panose="05000000000000000000" pitchFamily="2" charset="2"/>
              <a:buAutoNum type="arabicPeriod"/>
            </a:pPr>
            <a:endParaRPr lang="tr-TR" altLang="tr-TR" dirty="0">
              <a:solidFill>
                <a:srgbClr val="000000"/>
              </a:solidFill>
              <a:latin typeface="Arial"/>
              <a:cs typeface="+mn-cs"/>
            </a:endParaRPr>
          </a:p>
          <a:p>
            <a:pPr marL="342900" indent="-342900" fontAlgn="base">
              <a:lnSpc>
                <a:spcPct val="100000"/>
              </a:lnSpc>
              <a:spcBef>
                <a:spcPct val="20000"/>
              </a:spcBef>
              <a:spcAft>
                <a:spcPct val="0"/>
              </a:spcAft>
              <a:buSzPct val="80000"/>
              <a:buFont typeface="Wingdings" panose="05000000000000000000" pitchFamily="2" charset="2"/>
              <a:buChar char="l"/>
            </a:pPr>
            <a:endParaRPr lang="tr-TR" altLang="tr-TR" dirty="0">
              <a:solidFill>
                <a:srgbClr val="000000"/>
              </a:solidFill>
              <a:latin typeface="Arial"/>
              <a:cs typeface="+mn-cs"/>
            </a:endParaRPr>
          </a:p>
          <a:p>
            <a:endParaRPr lang="tr-TR" sz="18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31</a:t>
            </a:fld>
            <a:endParaRPr lang="tr-TR" dirty="0"/>
          </a:p>
        </p:txBody>
      </p:sp>
    </p:spTree>
    <p:extLst>
      <p:ext uri="{BB962C8B-B14F-4D97-AF65-F5344CB8AC3E}">
        <p14:creationId xmlns:p14="http://schemas.microsoft.com/office/powerpoint/2010/main" val="3768917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Yedekleme Alt Sistemi</a:t>
            </a:r>
          </a:p>
        </p:txBody>
      </p:sp>
      <p:sp>
        <p:nvSpPr>
          <p:cNvPr id="3" name="İçerik Yer Tutucusu 2"/>
          <p:cNvSpPr>
            <a:spLocks noGrp="1"/>
          </p:cNvSpPr>
          <p:nvPr>
            <p:ph idx="1"/>
          </p:nvPr>
        </p:nvSpPr>
        <p:spPr/>
        <p:txBody>
          <a:bodyPr>
            <a:normAutofit fontScale="92500" lnSpcReduction="10000"/>
          </a:bodyPr>
          <a:lstStyle/>
          <a:p>
            <a:pPr marL="257175" indent="-257175" fontAlgn="base">
              <a:lnSpc>
                <a:spcPct val="100000"/>
              </a:lnSpc>
              <a:spcBef>
                <a:spcPct val="20000"/>
              </a:spcBef>
              <a:spcAft>
                <a:spcPct val="0"/>
              </a:spcAft>
              <a:buSzPct val="80000"/>
              <a:buFont typeface="Wingdings" panose="05000000000000000000" pitchFamily="2" charset="2"/>
              <a:buChar char="l"/>
            </a:pPr>
            <a:r>
              <a:rPr lang="tr-TR" altLang="tr-TR" dirty="0">
                <a:solidFill>
                  <a:srgbClr val="000000"/>
                </a:solidFill>
              </a:rPr>
              <a:t>Her bilgi sisteminin olağandışı durumlara hazırlıklı olmak amacıyla kullandıkları veri tabanı (sistem) yedekleme ve yedekten geri alma işlemlerinin olması gerekmektedir</a:t>
            </a:r>
            <a:r>
              <a:rPr lang="tr-TR" altLang="tr-TR" dirty="0" smtClean="0">
                <a:solidFill>
                  <a:srgbClr val="000000"/>
                </a:solidFill>
              </a:rPr>
              <a:t>.</a:t>
            </a:r>
          </a:p>
          <a:p>
            <a:pPr marL="257175" indent="-257175" fontAlgn="base">
              <a:lnSpc>
                <a:spcPct val="100000"/>
              </a:lnSpc>
              <a:spcBef>
                <a:spcPct val="20000"/>
              </a:spcBef>
              <a:spcAft>
                <a:spcPct val="0"/>
              </a:spcAft>
              <a:buSzPct val="80000"/>
              <a:buFont typeface="Wingdings" panose="05000000000000000000" pitchFamily="2" charset="2"/>
              <a:buChar char="l"/>
            </a:pPr>
            <a:endParaRPr lang="tr-TR" altLang="tr-TR" dirty="0" smtClean="0">
              <a:solidFill>
                <a:srgbClr val="000000"/>
              </a:solidFill>
            </a:endParaRPr>
          </a:p>
          <a:p>
            <a:pPr marL="257175" indent="-257175" fontAlgn="base">
              <a:lnSpc>
                <a:spcPct val="100000"/>
              </a:lnSpc>
              <a:spcBef>
                <a:spcPct val="20000"/>
              </a:spcBef>
              <a:spcAft>
                <a:spcPct val="0"/>
              </a:spcAft>
              <a:buSzPct val="80000"/>
              <a:buFont typeface="Wingdings" panose="05000000000000000000" pitchFamily="2" charset="2"/>
              <a:buChar char="l"/>
            </a:pPr>
            <a:r>
              <a:rPr lang="tr-TR" altLang="tr-TR" dirty="0">
                <a:solidFill>
                  <a:srgbClr val="000000"/>
                </a:solidFill>
              </a:rPr>
              <a:t>Günümüzde tüm veri tabanı yönetim sistemi geliştirme platformları, oldukça zengin yedekleme ve yedekten geri alma olanakları </a:t>
            </a:r>
            <a:r>
              <a:rPr lang="tr-TR" altLang="tr-TR" dirty="0" smtClean="0">
                <a:solidFill>
                  <a:srgbClr val="000000"/>
                </a:solidFill>
              </a:rPr>
              <a:t>sağlamaktadır.</a:t>
            </a:r>
          </a:p>
          <a:p>
            <a:pPr marL="257175" indent="-257175" fontAlgn="base">
              <a:lnSpc>
                <a:spcPct val="100000"/>
              </a:lnSpc>
              <a:spcBef>
                <a:spcPct val="20000"/>
              </a:spcBef>
              <a:spcAft>
                <a:spcPct val="0"/>
              </a:spcAft>
              <a:buSzPct val="80000"/>
              <a:buFont typeface="Wingdings" panose="05000000000000000000" pitchFamily="2" charset="2"/>
              <a:buChar char="l"/>
            </a:pPr>
            <a:endParaRPr lang="tr-TR" altLang="tr-TR" dirty="0" smtClean="0">
              <a:solidFill>
                <a:srgbClr val="000000"/>
              </a:solidFill>
            </a:endParaRPr>
          </a:p>
          <a:p>
            <a:pPr marL="257175" indent="-257175" fontAlgn="base">
              <a:lnSpc>
                <a:spcPct val="100000"/>
              </a:lnSpc>
              <a:spcBef>
                <a:spcPct val="20000"/>
              </a:spcBef>
              <a:spcAft>
                <a:spcPct val="0"/>
              </a:spcAft>
              <a:buSzPct val="80000"/>
              <a:buFont typeface="Wingdings" panose="05000000000000000000" pitchFamily="2" charset="2"/>
              <a:buChar char="l"/>
            </a:pPr>
            <a:r>
              <a:rPr lang="tr-TR" altLang="tr-TR" dirty="0" smtClean="0">
                <a:solidFill>
                  <a:srgbClr val="000000"/>
                </a:solidFill>
              </a:rPr>
              <a:t>Bu </a:t>
            </a:r>
            <a:r>
              <a:rPr lang="tr-TR" altLang="tr-TR" dirty="0">
                <a:solidFill>
                  <a:srgbClr val="000000"/>
                </a:solidFill>
              </a:rPr>
              <a:t>konuda, tasarım bağlamında yapılması gereken, yedekleme işleminin düzenlenmesini tasarlamak olmalıdır. </a:t>
            </a:r>
            <a:endParaRPr lang="tr-TR" altLang="tr-TR" dirty="0" smtClean="0">
              <a:solidFill>
                <a:srgbClr val="000000"/>
              </a:solidFill>
            </a:endParaRPr>
          </a:p>
          <a:p>
            <a:pPr marL="257175" indent="-257175" fontAlgn="base">
              <a:lnSpc>
                <a:spcPct val="100000"/>
              </a:lnSpc>
              <a:spcBef>
                <a:spcPct val="20000"/>
              </a:spcBef>
              <a:spcAft>
                <a:spcPct val="0"/>
              </a:spcAft>
              <a:buSzPct val="80000"/>
              <a:buFont typeface="Wingdings" panose="05000000000000000000" pitchFamily="2" charset="2"/>
              <a:buChar char="l"/>
            </a:pPr>
            <a:endParaRPr lang="tr-TR" altLang="tr-TR" dirty="0" smtClean="0">
              <a:solidFill>
                <a:srgbClr val="000000"/>
              </a:solidFill>
            </a:endParaRPr>
          </a:p>
          <a:p>
            <a:pPr marL="257175" indent="-257175" fontAlgn="base">
              <a:lnSpc>
                <a:spcPct val="100000"/>
              </a:lnSpc>
              <a:spcBef>
                <a:spcPct val="20000"/>
              </a:spcBef>
              <a:spcAft>
                <a:spcPct val="0"/>
              </a:spcAft>
              <a:buSzPct val="80000"/>
              <a:buFont typeface="Wingdings" panose="05000000000000000000" pitchFamily="2" charset="2"/>
              <a:buChar char="l"/>
            </a:pPr>
            <a:r>
              <a:rPr lang="tr-TR" altLang="tr-TR" dirty="0" smtClean="0">
                <a:solidFill>
                  <a:srgbClr val="000000"/>
                </a:solidFill>
              </a:rPr>
              <a:t>Yedeklemenin </a:t>
            </a:r>
            <a:r>
              <a:rPr lang="tr-TR" altLang="tr-TR" dirty="0">
                <a:solidFill>
                  <a:srgbClr val="000000"/>
                </a:solidFill>
              </a:rPr>
              <a:t>hangi sıklıkla yapılacağı, ne zaman, elle ya da otomatik olarak yapılıp yapılmayacağı gibi planlamalar, tasarım aşamasında yapılmalıdır.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32</a:t>
            </a:fld>
            <a:endParaRPr lang="tr-TR" dirty="0"/>
          </a:p>
        </p:txBody>
      </p:sp>
    </p:spTree>
    <p:extLst>
      <p:ext uri="{BB962C8B-B14F-4D97-AF65-F5344CB8AC3E}">
        <p14:creationId xmlns:p14="http://schemas.microsoft.com/office/powerpoint/2010/main" val="19825332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İletişim Alt Sistemi</a:t>
            </a:r>
          </a:p>
        </p:txBody>
      </p:sp>
      <p:sp>
        <p:nvSpPr>
          <p:cNvPr id="3" name="İçerik Yer Tutucusu 2"/>
          <p:cNvSpPr>
            <a:spLocks noGrp="1"/>
          </p:cNvSpPr>
          <p:nvPr>
            <p:ph idx="1"/>
          </p:nvPr>
        </p:nvSpPr>
        <p:spPr/>
        <p:txBody>
          <a:bodyPr>
            <a:normAutofit fontScale="77500" lnSpcReduction="20000"/>
          </a:bodyPr>
          <a:lstStyle/>
          <a:p>
            <a:pPr marL="257175" indent="-257175" algn="l" fontAlgn="base">
              <a:lnSpc>
                <a:spcPct val="120000"/>
              </a:lnSpc>
              <a:spcBef>
                <a:spcPct val="20000"/>
              </a:spcBef>
              <a:spcAft>
                <a:spcPct val="0"/>
              </a:spcAft>
              <a:buSzPct val="80000"/>
              <a:buFont typeface="Wingdings" panose="05000000000000000000" pitchFamily="2" charset="2"/>
              <a:buChar char="l"/>
            </a:pPr>
            <a:r>
              <a:rPr lang="tr-TR" altLang="tr-TR" dirty="0">
                <a:solidFill>
                  <a:srgbClr val="000000"/>
                </a:solidFill>
              </a:rPr>
              <a:t>Coğrafi olarak dağıtılmış hizmet birimlerinde çalışan makineler arasında veri akışının sağlanması işlemleri</a:t>
            </a:r>
          </a:p>
          <a:p>
            <a:pPr marL="257175" indent="-257175" algn="l" fontAlgn="base">
              <a:lnSpc>
                <a:spcPct val="120000"/>
              </a:lnSpc>
              <a:spcBef>
                <a:spcPct val="20000"/>
              </a:spcBef>
              <a:spcAft>
                <a:spcPct val="0"/>
              </a:spcAft>
              <a:buSzPct val="80000"/>
              <a:buFont typeface="Wingdings" panose="05000000000000000000" pitchFamily="2" charset="2"/>
              <a:buChar char="l"/>
            </a:pPr>
            <a:endParaRPr lang="tr-TR" altLang="tr-TR" dirty="0">
              <a:solidFill>
                <a:srgbClr val="000000"/>
              </a:solidFill>
            </a:endParaRPr>
          </a:p>
          <a:p>
            <a:pPr marL="257175" indent="-257175" algn="l" fontAlgn="base">
              <a:lnSpc>
                <a:spcPct val="120000"/>
              </a:lnSpc>
              <a:spcBef>
                <a:spcPct val="20000"/>
              </a:spcBef>
              <a:spcAft>
                <a:spcPct val="0"/>
              </a:spcAft>
              <a:buSzPct val="80000"/>
              <a:buFont typeface="Wingdings" panose="05000000000000000000" pitchFamily="2" charset="2"/>
              <a:buChar char="l"/>
            </a:pPr>
            <a:r>
              <a:rPr lang="tr-TR" altLang="tr-TR" b="1" dirty="0">
                <a:solidFill>
                  <a:srgbClr val="C4442A"/>
                </a:solidFill>
              </a:rPr>
              <a:t>Çevirim içi veri iletimi (</a:t>
            </a:r>
            <a:r>
              <a:rPr lang="tr-TR" altLang="tr-TR" b="1" dirty="0" err="1">
                <a:solidFill>
                  <a:srgbClr val="C4442A"/>
                </a:solidFill>
              </a:rPr>
              <a:t>real</a:t>
            </a:r>
            <a:r>
              <a:rPr lang="tr-TR" altLang="tr-TR" b="1" dirty="0">
                <a:solidFill>
                  <a:srgbClr val="C4442A"/>
                </a:solidFill>
              </a:rPr>
              <a:t>-time</a:t>
            </a:r>
            <a:r>
              <a:rPr lang="tr-TR" altLang="tr-TR" b="1" dirty="0" smtClean="0">
                <a:solidFill>
                  <a:srgbClr val="C4442A"/>
                </a:solidFill>
              </a:rPr>
              <a:t>): </a:t>
            </a:r>
            <a:r>
              <a:rPr lang="tr-TR" dirty="0"/>
              <a:t>Verinin bir birimden diğerine anında iletilmesi olarak tanımlanır. </a:t>
            </a:r>
            <a:endParaRPr lang="tr-TR" dirty="0" smtClean="0"/>
          </a:p>
          <a:p>
            <a:pPr marL="600075" lvl="1" indent="-257175" algn="l" fontAlgn="base">
              <a:lnSpc>
                <a:spcPct val="120000"/>
              </a:lnSpc>
              <a:spcBef>
                <a:spcPct val="20000"/>
              </a:spcBef>
              <a:spcAft>
                <a:spcPct val="0"/>
              </a:spcAft>
              <a:buSzPct val="80000"/>
              <a:buFont typeface="Wingdings" panose="05000000000000000000" pitchFamily="2" charset="2"/>
              <a:buChar char="l"/>
            </a:pPr>
            <a:r>
              <a:rPr lang="tr-TR" dirty="0" smtClean="0"/>
              <a:t>Bu </a:t>
            </a:r>
            <a:r>
              <a:rPr lang="tr-TR" dirty="0"/>
              <a:t>tür veri iletişimi, gerçek zamanlı sistemler için oldukça önemlidir. </a:t>
            </a:r>
            <a:endParaRPr lang="tr-TR" dirty="0" smtClean="0"/>
          </a:p>
          <a:p>
            <a:pPr marL="600075" lvl="1" indent="-257175" algn="l" fontAlgn="base">
              <a:lnSpc>
                <a:spcPct val="120000"/>
              </a:lnSpc>
              <a:spcBef>
                <a:spcPct val="20000"/>
              </a:spcBef>
              <a:spcAft>
                <a:spcPct val="0"/>
              </a:spcAft>
              <a:buSzPct val="80000"/>
              <a:buFont typeface="Wingdings" panose="05000000000000000000" pitchFamily="2" charset="2"/>
              <a:buChar char="l"/>
            </a:pPr>
            <a:r>
              <a:rPr lang="tr-TR" dirty="0" smtClean="0"/>
              <a:t>Bilgi </a:t>
            </a:r>
            <a:r>
              <a:rPr lang="tr-TR" dirty="0"/>
              <a:t>sistemi uygulamalarında, - zamansal kritiklik, gerçek zamanlı uygulamalara oranla daha az olduğu için - bu tür iletişim çok yaygın değildir. </a:t>
            </a:r>
            <a:endParaRPr lang="tr-TR" altLang="tr-TR" dirty="0">
              <a:solidFill>
                <a:srgbClr val="000000"/>
              </a:solidFill>
            </a:endParaRPr>
          </a:p>
          <a:p>
            <a:pPr marL="257175" indent="-257175" algn="l" fontAlgn="base">
              <a:lnSpc>
                <a:spcPct val="120000"/>
              </a:lnSpc>
              <a:spcBef>
                <a:spcPct val="20000"/>
              </a:spcBef>
              <a:spcAft>
                <a:spcPct val="0"/>
              </a:spcAft>
              <a:buSzPct val="80000"/>
              <a:buFont typeface="Wingdings" panose="05000000000000000000" pitchFamily="2" charset="2"/>
              <a:buChar char="l"/>
            </a:pPr>
            <a:endParaRPr lang="tr-TR" altLang="tr-TR" dirty="0">
              <a:solidFill>
                <a:srgbClr val="000000"/>
              </a:solidFill>
            </a:endParaRPr>
          </a:p>
          <a:p>
            <a:pPr marL="257175" indent="-257175" algn="l" fontAlgn="base">
              <a:lnSpc>
                <a:spcPct val="120000"/>
              </a:lnSpc>
              <a:spcBef>
                <a:spcPct val="20000"/>
              </a:spcBef>
              <a:spcAft>
                <a:spcPct val="0"/>
              </a:spcAft>
              <a:buSzPct val="80000"/>
              <a:buFont typeface="Wingdings" panose="05000000000000000000" pitchFamily="2" charset="2"/>
              <a:buChar char="l"/>
            </a:pPr>
            <a:r>
              <a:rPr lang="tr-TR" altLang="tr-TR" b="1" dirty="0">
                <a:solidFill>
                  <a:srgbClr val="C4442A"/>
                </a:solidFill>
              </a:rPr>
              <a:t>Çevirim dışı veri iletimi (disketler, teypler</a:t>
            </a:r>
            <a:r>
              <a:rPr lang="tr-TR" altLang="tr-TR" b="1" dirty="0" smtClean="0">
                <a:solidFill>
                  <a:srgbClr val="C4442A"/>
                </a:solidFill>
              </a:rPr>
              <a:t>): </a:t>
            </a:r>
            <a:r>
              <a:rPr lang="tr-TR" dirty="0"/>
              <a:t>Bilgilerin iletişim hatları kanalıyla değil, çevrim dışı ortamlar (teyp, disket, cd vb.) aracılığı ile iletilmesi çevrim dışı iletişim olarak tanımlanmaktadır. </a:t>
            </a:r>
            <a:endParaRPr lang="tr-TR" dirty="0" smtClean="0"/>
          </a:p>
          <a:p>
            <a:pPr marL="600075" lvl="1" indent="-257175" algn="l" fontAlgn="base">
              <a:lnSpc>
                <a:spcPct val="120000"/>
              </a:lnSpc>
              <a:spcBef>
                <a:spcPct val="20000"/>
              </a:spcBef>
              <a:spcAft>
                <a:spcPct val="0"/>
              </a:spcAft>
              <a:buSzPct val="80000"/>
              <a:buFont typeface="Wingdings" panose="05000000000000000000" pitchFamily="2" charset="2"/>
              <a:buChar char="l"/>
            </a:pPr>
            <a:r>
              <a:rPr lang="tr-TR" dirty="0" smtClean="0"/>
              <a:t>Kısacası</a:t>
            </a:r>
            <a:r>
              <a:rPr lang="tr-TR" dirty="0"/>
              <a:t>, </a:t>
            </a:r>
            <a:r>
              <a:rPr lang="tr-TR" dirty="0" smtClean="0"/>
              <a:t>"</a:t>
            </a:r>
            <a:r>
              <a:rPr lang="tr-TR" dirty="0"/>
              <a:t>kargo" olarak tanımlanan iletişimin, el ile yapılan türüdür. </a:t>
            </a:r>
            <a:endParaRPr lang="tr-TR" dirty="0" smtClean="0"/>
          </a:p>
          <a:p>
            <a:pPr marL="600075" lvl="1" indent="-257175" algn="l" fontAlgn="base">
              <a:lnSpc>
                <a:spcPct val="120000"/>
              </a:lnSpc>
              <a:spcBef>
                <a:spcPct val="20000"/>
              </a:spcBef>
              <a:spcAft>
                <a:spcPct val="0"/>
              </a:spcAft>
              <a:buSzPct val="80000"/>
              <a:buFont typeface="Wingdings" panose="05000000000000000000" pitchFamily="2" charset="2"/>
              <a:buChar char="l"/>
            </a:pPr>
            <a:r>
              <a:rPr lang="tr-TR" dirty="0" smtClean="0"/>
              <a:t>Ağ </a:t>
            </a:r>
            <a:r>
              <a:rPr lang="tr-TR" dirty="0"/>
              <a:t>iletişiminin sağlanamadığı durumlarda kullanılan bir yöntemdir. </a:t>
            </a:r>
            <a:endParaRPr lang="tr-TR" dirty="0" smtClean="0"/>
          </a:p>
          <a:p>
            <a:pPr marL="600075" lvl="1" indent="-257175" algn="l" fontAlgn="base">
              <a:lnSpc>
                <a:spcPct val="120000"/>
              </a:lnSpc>
              <a:spcBef>
                <a:spcPct val="20000"/>
              </a:spcBef>
              <a:spcAft>
                <a:spcPct val="0"/>
              </a:spcAft>
              <a:buSzPct val="80000"/>
              <a:buFont typeface="Wingdings" panose="05000000000000000000" pitchFamily="2" charset="2"/>
              <a:buChar char="l"/>
            </a:pPr>
            <a:r>
              <a:rPr lang="tr-TR" dirty="0" smtClean="0"/>
              <a:t>Kullanımı </a:t>
            </a:r>
            <a:r>
              <a:rPr lang="tr-TR" dirty="0"/>
              <a:t>giderek azalmaktadır.</a:t>
            </a:r>
            <a:endParaRPr lang="tr-TR" altLang="tr-TR" b="1" dirty="0">
              <a:solidFill>
                <a:srgbClr val="C4442A"/>
              </a:solidFill>
            </a:endParaRPr>
          </a:p>
          <a:p>
            <a:pPr>
              <a:lnSpc>
                <a:spcPct val="120000"/>
              </a:lnSpc>
            </a:pPr>
            <a:endParaRPr lang="tr-TR" sz="18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33</a:t>
            </a:fld>
            <a:endParaRPr lang="tr-TR" dirty="0"/>
          </a:p>
        </p:txBody>
      </p:sp>
    </p:spTree>
    <p:extLst>
      <p:ext uri="{BB962C8B-B14F-4D97-AF65-F5344CB8AC3E}">
        <p14:creationId xmlns:p14="http://schemas.microsoft.com/office/powerpoint/2010/main" val="3538401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Arşiv Alt Sistemi</a:t>
            </a:r>
          </a:p>
        </p:txBody>
      </p:sp>
      <p:sp>
        <p:nvSpPr>
          <p:cNvPr id="3" name="İçerik Yer Tutucusu 2"/>
          <p:cNvSpPr>
            <a:spLocks noGrp="1"/>
          </p:cNvSpPr>
          <p:nvPr>
            <p:ph idx="1"/>
          </p:nvPr>
        </p:nvSpPr>
        <p:spPr/>
        <p:txBody>
          <a:bodyPr>
            <a:normAutofit fontScale="85000" lnSpcReduction="20000"/>
          </a:bodyPr>
          <a:lstStyle/>
          <a:p>
            <a:pPr marL="257175" indent="-257175" algn="l" fontAlgn="base">
              <a:lnSpc>
                <a:spcPct val="120000"/>
              </a:lnSpc>
              <a:spcBef>
                <a:spcPct val="20000"/>
              </a:spcBef>
              <a:spcAft>
                <a:spcPct val="0"/>
              </a:spcAft>
              <a:buSzPct val="80000"/>
              <a:buFont typeface="Wingdings" panose="05000000000000000000" pitchFamily="2" charset="2"/>
              <a:buChar char="l"/>
            </a:pPr>
            <a:r>
              <a:rPr lang="tr-TR" altLang="tr-TR" dirty="0" smtClean="0">
                <a:solidFill>
                  <a:srgbClr val="000000"/>
                </a:solidFill>
              </a:rPr>
              <a:t>Belirli </a:t>
            </a:r>
            <a:r>
              <a:rPr lang="tr-TR" altLang="tr-TR" dirty="0">
                <a:solidFill>
                  <a:srgbClr val="000000"/>
                </a:solidFill>
              </a:rPr>
              <a:t>bir süre sonrasında sık olarak kullanılmayacak olan bilgilerin ayrılması ve gerektiğinde bu bilgilere erişimi sağlayan alt sistemlerdir</a:t>
            </a:r>
            <a:r>
              <a:rPr lang="tr-TR" altLang="tr-TR" dirty="0" smtClean="0">
                <a:solidFill>
                  <a:srgbClr val="000000"/>
                </a:solidFill>
              </a:rPr>
              <a:t>.</a:t>
            </a:r>
          </a:p>
          <a:p>
            <a:pPr marL="257175" indent="-257175" algn="l" fontAlgn="base">
              <a:lnSpc>
                <a:spcPct val="120000"/>
              </a:lnSpc>
              <a:spcBef>
                <a:spcPct val="20000"/>
              </a:spcBef>
              <a:spcAft>
                <a:spcPct val="0"/>
              </a:spcAft>
              <a:buSzPct val="80000"/>
              <a:buFont typeface="Wingdings" panose="05000000000000000000" pitchFamily="2" charset="2"/>
              <a:buChar char="l"/>
            </a:pPr>
            <a:endParaRPr lang="tr-TR" altLang="tr-TR" dirty="0">
              <a:solidFill>
                <a:srgbClr val="000000"/>
              </a:solidFill>
            </a:endParaRPr>
          </a:p>
          <a:p>
            <a:pPr marL="257175" indent="-257175" algn="l" fontAlgn="base">
              <a:lnSpc>
                <a:spcPct val="120000"/>
              </a:lnSpc>
              <a:spcBef>
                <a:spcPct val="20000"/>
              </a:spcBef>
              <a:spcAft>
                <a:spcPct val="0"/>
              </a:spcAft>
              <a:buSzPct val="80000"/>
              <a:buFont typeface="Wingdings" panose="05000000000000000000" pitchFamily="2" charset="2"/>
              <a:buChar char="l"/>
            </a:pPr>
            <a:r>
              <a:rPr lang="tr-TR" altLang="tr-TR" dirty="0">
                <a:solidFill>
                  <a:srgbClr val="000000"/>
                </a:solidFill>
              </a:rPr>
              <a:t>Örneğin, insan kaynakları yönetimi bilgi sisteminde, emekli olan bir kişiye ilişkin bilgilerin, çevrim-içi olarak tutulan veri tabanından alınarak, çevrim dışı bir ortama alınması ve aradan örneğin beş yıl geçtikten sonra, pasaport işlemleri için gerek duyulabilecek kişi bilgilerine erişilmesini sağlayan işlemler arşiv alt sistemleri tarafından gerçekleştirilmektedir</a:t>
            </a:r>
            <a:r>
              <a:rPr lang="tr-TR" altLang="tr-TR" dirty="0" smtClean="0">
                <a:solidFill>
                  <a:srgbClr val="000000"/>
                </a:solidFill>
              </a:rPr>
              <a:t>.</a:t>
            </a:r>
          </a:p>
          <a:p>
            <a:pPr marL="257175" indent="-257175" algn="l" fontAlgn="base">
              <a:lnSpc>
                <a:spcPct val="120000"/>
              </a:lnSpc>
              <a:spcBef>
                <a:spcPct val="20000"/>
              </a:spcBef>
              <a:spcAft>
                <a:spcPct val="0"/>
              </a:spcAft>
              <a:buSzPct val="80000"/>
              <a:buFont typeface="Wingdings" panose="05000000000000000000" pitchFamily="2" charset="2"/>
              <a:buChar char="l"/>
            </a:pPr>
            <a:endParaRPr lang="tr-TR" altLang="tr-TR" dirty="0" smtClean="0">
              <a:solidFill>
                <a:srgbClr val="000000"/>
              </a:solidFill>
            </a:endParaRPr>
          </a:p>
          <a:p>
            <a:pPr marL="257175" indent="-257175" algn="l" fontAlgn="base">
              <a:lnSpc>
                <a:spcPct val="120000"/>
              </a:lnSpc>
              <a:spcBef>
                <a:spcPct val="20000"/>
              </a:spcBef>
              <a:spcAft>
                <a:spcPct val="0"/>
              </a:spcAft>
              <a:buSzPct val="80000"/>
              <a:buFont typeface="Wingdings" panose="05000000000000000000" pitchFamily="2" charset="2"/>
              <a:buChar char="l"/>
            </a:pPr>
            <a:r>
              <a:rPr lang="tr-TR" altLang="tr-TR" dirty="0">
                <a:solidFill>
                  <a:srgbClr val="000000"/>
                </a:solidFill>
              </a:rPr>
              <a:t>İşlem türü olarak ortak bir çok özellik içeren arşiv alt sistemleri, uygulama bazında az da olsa farklılaşabilmektedir. </a:t>
            </a:r>
            <a:endParaRPr lang="tr-TR" altLang="tr-TR" dirty="0" smtClean="0">
              <a:solidFill>
                <a:srgbClr val="000000"/>
              </a:solidFill>
            </a:endParaRPr>
          </a:p>
          <a:p>
            <a:pPr marL="257175" indent="-257175" algn="l" fontAlgn="base">
              <a:lnSpc>
                <a:spcPct val="120000"/>
              </a:lnSpc>
              <a:spcBef>
                <a:spcPct val="20000"/>
              </a:spcBef>
              <a:spcAft>
                <a:spcPct val="0"/>
              </a:spcAft>
              <a:buSzPct val="80000"/>
              <a:buFont typeface="Wingdings" panose="05000000000000000000" pitchFamily="2" charset="2"/>
              <a:buChar char="l"/>
            </a:pPr>
            <a:endParaRPr lang="tr-TR" altLang="tr-TR" dirty="0">
              <a:solidFill>
                <a:srgbClr val="000000"/>
              </a:solidFill>
            </a:endParaRPr>
          </a:p>
          <a:p>
            <a:pPr marL="257175" indent="-257175" algn="l" fontAlgn="base">
              <a:lnSpc>
                <a:spcPct val="120000"/>
              </a:lnSpc>
              <a:spcBef>
                <a:spcPct val="20000"/>
              </a:spcBef>
              <a:spcAft>
                <a:spcPct val="0"/>
              </a:spcAft>
              <a:buSzPct val="80000"/>
              <a:buFont typeface="Wingdings" panose="05000000000000000000" pitchFamily="2" charset="2"/>
              <a:buChar char="l"/>
            </a:pPr>
            <a:r>
              <a:rPr lang="tr-TR" altLang="tr-TR" dirty="0">
                <a:solidFill>
                  <a:srgbClr val="000000"/>
                </a:solidFill>
              </a:rPr>
              <a:t>Aktif veri tabanı.</a:t>
            </a:r>
          </a:p>
          <a:p>
            <a:pPr>
              <a:lnSpc>
                <a:spcPct val="120000"/>
              </a:lnSpc>
            </a:pPr>
            <a:endParaRPr lang="tr-TR" sz="18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34</a:t>
            </a:fld>
            <a:endParaRPr lang="tr-TR" dirty="0"/>
          </a:p>
        </p:txBody>
      </p:sp>
    </p:spTree>
    <p:extLst>
      <p:ext uri="{BB962C8B-B14F-4D97-AF65-F5344CB8AC3E}">
        <p14:creationId xmlns:p14="http://schemas.microsoft.com/office/powerpoint/2010/main" val="3717586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Dönüştürme Alt Sistemi</a:t>
            </a:r>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dirty="0" smtClean="0">
                <a:solidFill>
                  <a:srgbClr val="000000"/>
                </a:solidFill>
                <a:latin typeface="Arial"/>
                <a:cs typeface="+mn-cs"/>
              </a:rPr>
              <a:t>Geliştirilen bilgi sisteminin uygulamaya alınmadan önce veri dönüştürme (mevcut sistemdeki verilerin yeni bilgi sistemine aktarılması) işlemlerine ihtiyaç vardır.</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dirty="0">
              <a:solidFill>
                <a:srgbClr val="000000"/>
              </a:solidFill>
              <a:latin typeface="Arial"/>
              <a:cs typeface="+mn-cs"/>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dirty="0">
                <a:solidFill>
                  <a:srgbClr val="000000"/>
                </a:solidFill>
                <a:latin typeface="Arial"/>
                <a:cs typeface="+mn-cs"/>
              </a:rPr>
              <a:t>Mevcut uygulamalardaki bilgisayar ortamında saklanan bilgilerin ortam çeşitliliği, dönüştürme işlemlerini zorlaştırır. </a:t>
            </a:r>
            <a:endParaRPr lang="tr-TR" altLang="tr-TR" dirty="0" smtClean="0">
              <a:solidFill>
                <a:srgbClr val="000000"/>
              </a:solidFill>
              <a:latin typeface="Arial"/>
              <a:cs typeface="+mn-cs"/>
            </a:endParaRPr>
          </a:p>
          <a:p>
            <a:endParaRPr lang="tr-TR" dirty="0" smtClean="0"/>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35</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718" y="3857414"/>
            <a:ext cx="2247900" cy="2247900"/>
          </a:xfrm>
          <a:prstGeom prst="rect">
            <a:avLst/>
          </a:prstGeom>
        </p:spPr>
      </p:pic>
    </p:spTree>
    <p:extLst>
      <p:ext uri="{BB962C8B-B14F-4D97-AF65-F5344CB8AC3E}">
        <p14:creationId xmlns:p14="http://schemas.microsoft.com/office/powerpoint/2010/main" val="2020312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Kullanıcı </a:t>
            </a:r>
            <a:r>
              <a:rPr lang="tr-TR" dirty="0" err="1"/>
              <a:t>Arayüz</a:t>
            </a:r>
            <a:r>
              <a:rPr lang="tr-TR" dirty="0"/>
              <a:t> Tasarımı</a:t>
            </a:r>
          </a:p>
        </p:txBody>
      </p:sp>
      <p:sp>
        <p:nvSpPr>
          <p:cNvPr id="8" name="İçerik Yer Tutucusu 7"/>
          <p:cNvSpPr>
            <a:spLocks noGrp="1"/>
          </p:cNvSpPr>
          <p:nvPr>
            <p:ph idx="1"/>
          </p:nvPr>
        </p:nvSpPr>
        <p:spPr>
          <a:xfrm>
            <a:off x="2478215" y="3992299"/>
            <a:ext cx="4947129" cy="2252674"/>
          </a:xfrm>
        </p:spPr>
        <p:txBody>
          <a:bodyPr>
            <a:normAutofit fontScale="77500" lnSpcReduction="20000"/>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2300" dirty="0">
                <a:solidFill>
                  <a:srgbClr val="000000"/>
                </a:solidFill>
              </a:rPr>
              <a:t>Kullanıcı ile ilişkisi olmayan </a:t>
            </a:r>
            <a:r>
              <a:rPr lang="tr-TR" altLang="tr-TR" sz="2300" dirty="0" err="1">
                <a:solidFill>
                  <a:srgbClr val="000000"/>
                </a:solidFill>
              </a:rPr>
              <a:t>arayüzler</a:t>
            </a:r>
            <a:endParaRPr lang="tr-TR" altLang="tr-TR" sz="2300" dirty="0">
              <a:solidFill>
                <a:srgbClr val="000000"/>
              </a:solidFill>
            </a:endParaRP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300" dirty="0">
                <a:solidFill>
                  <a:srgbClr val="000000"/>
                </a:solidFill>
              </a:rPr>
              <a:t>Modüller arası </a:t>
            </a:r>
            <a:r>
              <a:rPr lang="tr-TR" altLang="tr-TR" sz="2300" dirty="0" err="1">
                <a:solidFill>
                  <a:srgbClr val="000000"/>
                </a:solidFill>
              </a:rPr>
              <a:t>arayüz</a:t>
            </a:r>
            <a:endParaRPr lang="tr-TR" altLang="tr-TR" sz="2300" dirty="0">
              <a:solidFill>
                <a:srgbClr val="000000"/>
              </a:solidFill>
            </a:endParaRP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300" dirty="0">
                <a:solidFill>
                  <a:srgbClr val="000000"/>
                </a:solidFill>
              </a:rPr>
              <a:t>Sistem ile dış nesneler arası </a:t>
            </a:r>
            <a:r>
              <a:rPr lang="tr-TR" altLang="tr-TR" sz="2300" dirty="0" err="1">
                <a:solidFill>
                  <a:srgbClr val="000000"/>
                </a:solidFill>
              </a:rPr>
              <a:t>arayüz</a:t>
            </a:r>
            <a:endParaRPr lang="tr-TR" altLang="tr-TR" sz="2300" dirty="0">
              <a:solidFill>
                <a:srgbClr val="000000"/>
              </a:solidFill>
            </a:endParaRPr>
          </a:p>
          <a:p>
            <a:pPr marL="557213" lvl="1" indent="-214313" algn="l" fontAlgn="base">
              <a:lnSpc>
                <a:spcPct val="100000"/>
              </a:lnSpc>
              <a:spcBef>
                <a:spcPct val="20000"/>
              </a:spcBef>
              <a:spcAft>
                <a:spcPct val="0"/>
              </a:spcAft>
              <a:buClr>
                <a:srgbClr val="99CCFF"/>
              </a:buClr>
              <a:buSzPct val="70000"/>
              <a:buNone/>
            </a:pPr>
            <a:endParaRPr lang="tr-TR" altLang="tr-TR" sz="2300" dirty="0">
              <a:solidFill>
                <a:srgbClr val="000000"/>
              </a:solidFill>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2300" dirty="0">
                <a:solidFill>
                  <a:srgbClr val="000000"/>
                </a:solidFill>
              </a:rPr>
              <a:t>Kullanıcı </a:t>
            </a:r>
            <a:r>
              <a:rPr lang="tr-TR" altLang="tr-TR" sz="2300" dirty="0" err="1">
                <a:solidFill>
                  <a:srgbClr val="000000"/>
                </a:solidFill>
              </a:rPr>
              <a:t>arayüzleri</a:t>
            </a:r>
            <a:endParaRPr lang="tr-TR" altLang="tr-TR" sz="2300" dirty="0">
              <a:solidFill>
                <a:srgbClr val="000000"/>
              </a:solidFill>
            </a:endParaRP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300" dirty="0">
                <a:solidFill>
                  <a:srgbClr val="000000"/>
                </a:solidFill>
              </a:rPr>
              <a:t>Kullanım kolaylığı ve öğrenim zamanı esastır.</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300" dirty="0">
                <a:solidFill>
                  <a:srgbClr val="000000"/>
                </a:solidFill>
              </a:rPr>
              <a:t>Program = </a:t>
            </a:r>
            <a:r>
              <a:rPr lang="tr-TR" altLang="tr-TR" sz="2300" dirty="0" err="1">
                <a:solidFill>
                  <a:srgbClr val="000000"/>
                </a:solidFill>
              </a:rPr>
              <a:t>arayüz</a:t>
            </a:r>
            <a:r>
              <a:rPr lang="tr-TR" altLang="tr-TR" sz="2300" dirty="0">
                <a:solidFill>
                  <a:srgbClr val="000000"/>
                </a:solidFill>
              </a:rPr>
              <a:t> yaklaşımı vardır.</a:t>
            </a:r>
          </a:p>
          <a:p>
            <a:endParaRPr lang="tr-TR" sz="15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36</a:t>
            </a:fld>
            <a:endParaRPr lang="tr-TR" dirty="0"/>
          </a:p>
        </p:txBody>
      </p:sp>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583" y="1992091"/>
            <a:ext cx="4845122" cy="1785395"/>
          </a:xfrm>
          <a:prstGeom prst="rect">
            <a:avLst/>
          </a:prstGeom>
        </p:spPr>
      </p:pic>
    </p:spTree>
    <p:extLst>
      <p:ext uri="{BB962C8B-B14F-4D97-AF65-F5344CB8AC3E}">
        <p14:creationId xmlns:p14="http://schemas.microsoft.com/office/powerpoint/2010/main" val="39157564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Genel Prensipler</a:t>
            </a:r>
          </a:p>
        </p:txBody>
      </p:sp>
      <p:sp>
        <p:nvSpPr>
          <p:cNvPr id="3" name="İçerik Yer Tutucusu 2"/>
          <p:cNvSpPr>
            <a:spLocks noGrp="1"/>
          </p:cNvSpPr>
          <p:nvPr>
            <p:ph idx="1"/>
          </p:nvPr>
        </p:nvSpPr>
        <p:spPr/>
        <p:txBody>
          <a:bodyPr>
            <a:normAutofit fontScale="92500" lnSpcReduction="10000"/>
          </a:bodyPr>
          <a:lstStyle/>
          <a:p>
            <a:pPr marL="257175" indent="-257175" fontAlgn="base">
              <a:lnSpc>
                <a:spcPct val="100000"/>
              </a:lnSpc>
              <a:spcBef>
                <a:spcPct val="60000"/>
              </a:spcBef>
              <a:spcAft>
                <a:spcPct val="0"/>
              </a:spcAft>
              <a:buSzPct val="80000"/>
              <a:buFont typeface="Wingdings" panose="05000000000000000000" pitchFamily="2" charset="2"/>
              <a:buChar char="l"/>
            </a:pPr>
            <a:r>
              <a:rPr lang="tr-TR" altLang="tr-TR" sz="1800" dirty="0">
                <a:solidFill>
                  <a:srgbClr val="000000"/>
                </a:solidFill>
              </a:rPr>
              <a:t>Komut seçimi, veri giriş formlarının şekli gibi bir çok konuda tutarlı bir yapı izlenmedir.</a:t>
            </a:r>
          </a:p>
          <a:p>
            <a:pPr marL="257175" indent="-257175" fontAlgn="base">
              <a:lnSpc>
                <a:spcPct val="100000"/>
              </a:lnSpc>
              <a:spcBef>
                <a:spcPct val="60000"/>
              </a:spcBef>
              <a:spcAft>
                <a:spcPct val="0"/>
              </a:spcAft>
              <a:buSzPct val="80000"/>
              <a:buFont typeface="Wingdings" panose="05000000000000000000" pitchFamily="2" charset="2"/>
              <a:buChar char="l"/>
            </a:pPr>
            <a:r>
              <a:rPr lang="tr-TR" altLang="tr-TR" sz="1800" dirty="0">
                <a:solidFill>
                  <a:srgbClr val="000000"/>
                </a:solidFill>
              </a:rPr>
              <a:t>Önemli silmelerde teyit alınmalıdır.</a:t>
            </a:r>
          </a:p>
          <a:p>
            <a:pPr marL="257175" indent="-257175" fontAlgn="base">
              <a:lnSpc>
                <a:spcPct val="100000"/>
              </a:lnSpc>
              <a:spcBef>
                <a:spcPct val="60000"/>
              </a:spcBef>
              <a:spcAft>
                <a:spcPct val="0"/>
              </a:spcAft>
              <a:buSzPct val="80000"/>
              <a:buFont typeface="Wingdings" panose="05000000000000000000" pitchFamily="2" charset="2"/>
              <a:buChar char="l"/>
            </a:pPr>
            <a:r>
              <a:rPr lang="tr-TR" altLang="tr-TR" sz="1800" dirty="0">
                <a:solidFill>
                  <a:srgbClr val="000000"/>
                </a:solidFill>
              </a:rPr>
              <a:t>Yapılan çoğu işlem kolayca geri alınabilmelidir</a:t>
            </a:r>
          </a:p>
          <a:p>
            <a:pPr marL="257175" indent="-257175" fontAlgn="base">
              <a:lnSpc>
                <a:spcPct val="100000"/>
              </a:lnSpc>
              <a:spcBef>
                <a:spcPct val="60000"/>
              </a:spcBef>
              <a:spcAft>
                <a:spcPct val="0"/>
              </a:spcAft>
              <a:buSzPct val="80000"/>
              <a:buFont typeface="Wingdings" panose="05000000000000000000" pitchFamily="2" charset="2"/>
              <a:buChar char="l"/>
            </a:pPr>
            <a:r>
              <a:rPr lang="tr-TR" altLang="tr-TR" sz="1800" dirty="0">
                <a:solidFill>
                  <a:srgbClr val="000000"/>
                </a:solidFill>
              </a:rPr>
              <a:t>İşlemler arasında ezbere tutacak bilgi miktarı azaltılmalıdır.</a:t>
            </a:r>
          </a:p>
          <a:p>
            <a:pPr marL="257175" indent="-257175" fontAlgn="base">
              <a:lnSpc>
                <a:spcPct val="100000"/>
              </a:lnSpc>
              <a:spcBef>
                <a:spcPct val="60000"/>
              </a:spcBef>
              <a:spcAft>
                <a:spcPct val="0"/>
              </a:spcAft>
              <a:buSzPct val="80000"/>
              <a:buFont typeface="Wingdings" panose="05000000000000000000" pitchFamily="2" charset="2"/>
              <a:buChar char="l"/>
            </a:pPr>
            <a:r>
              <a:rPr lang="tr-TR" altLang="tr-TR" sz="1800" dirty="0">
                <a:solidFill>
                  <a:srgbClr val="000000"/>
                </a:solidFill>
              </a:rPr>
              <a:t>Kullanıcı hareketleri, düşünme ve algılamasında verimlilik sağlanmalıdır.</a:t>
            </a:r>
          </a:p>
          <a:p>
            <a:pPr marL="257175" indent="-257175" fontAlgn="base">
              <a:lnSpc>
                <a:spcPct val="100000"/>
              </a:lnSpc>
              <a:spcBef>
                <a:spcPct val="60000"/>
              </a:spcBef>
              <a:spcAft>
                <a:spcPct val="0"/>
              </a:spcAft>
              <a:buSzPct val="80000"/>
              <a:buFont typeface="Wingdings" panose="05000000000000000000" pitchFamily="2" charset="2"/>
              <a:buChar char="l"/>
            </a:pPr>
            <a:r>
              <a:rPr lang="tr-TR" altLang="tr-TR" sz="1800" dirty="0">
                <a:solidFill>
                  <a:srgbClr val="000000"/>
                </a:solidFill>
              </a:rPr>
              <a:t>Hataların affedilmesi, yanlış giriş olduğunda program korunmalı ve düzeltme şansı verilmelidir.</a:t>
            </a:r>
          </a:p>
          <a:p>
            <a:pPr marL="257175" indent="-257175" fontAlgn="base">
              <a:lnSpc>
                <a:spcPct val="100000"/>
              </a:lnSpc>
              <a:spcBef>
                <a:spcPct val="60000"/>
              </a:spcBef>
              <a:spcAft>
                <a:spcPct val="0"/>
              </a:spcAft>
              <a:buSzPct val="80000"/>
              <a:buFont typeface="Wingdings" panose="05000000000000000000" pitchFamily="2" charset="2"/>
              <a:buChar char="l"/>
            </a:pPr>
            <a:r>
              <a:rPr lang="tr-TR" altLang="tr-TR" sz="1800" dirty="0">
                <a:solidFill>
                  <a:srgbClr val="000000"/>
                </a:solidFill>
              </a:rPr>
              <a:t>İşlemleri sınıflandırıp ekran geometrisi buna uygun olarak kullanılmalıdır.</a:t>
            </a:r>
          </a:p>
          <a:p>
            <a:pPr marL="257175" indent="-257175" fontAlgn="base">
              <a:lnSpc>
                <a:spcPct val="100000"/>
              </a:lnSpc>
              <a:spcBef>
                <a:spcPct val="60000"/>
              </a:spcBef>
              <a:spcAft>
                <a:spcPct val="0"/>
              </a:spcAft>
              <a:buSzPct val="80000"/>
              <a:buFont typeface="Wingdings" panose="05000000000000000000" pitchFamily="2" charset="2"/>
              <a:buChar char="l"/>
            </a:pPr>
            <a:r>
              <a:rPr lang="tr-TR" altLang="tr-TR" sz="1800" dirty="0">
                <a:solidFill>
                  <a:srgbClr val="000000"/>
                </a:solidFill>
              </a:rPr>
              <a:t>Komut isimleri kısa ve basit olmalıdır.</a:t>
            </a:r>
          </a:p>
          <a:p>
            <a:pPr marL="257175" indent="-257175" fontAlgn="base">
              <a:lnSpc>
                <a:spcPct val="100000"/>
              </a:lnSpc>
              <a:spcBef>
                <a:spcPct val="60000"/>
              </a:spcBef>
              <a:spcAft>
                <a:spcPct val="0"/>
              </a:spcAft>
              <a:buSzPct val="80000"/>
              <a:buFont typeface="Wingdings" panose="05000000000000000000" pitchFamily="2" charset="2"/>
              <a:buChar char="l"/>
            </a:pPr>
            <a:r>
              <a:rPr lang="tr-TR" altLang="tr-TR" sz="1800" dirty="0">
                <a:solidFill>
                  <a:srgbClr val="000000"/>
                </a:solidFill>
              </a:rPr>
              <a:t>Menülerin ve diğer etkileşimli araçların standart yapıda tasarlanmalıdır.</a:t>
            </a:r>
          </a:p>
          <a:p>
            <a:endParaRPr lang="tr-TR" sz="18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37</a:t>
            </a:fld>
            <a:endParaRPr lang="tr-TR" dirty="0"/>
          </a:p>
        </p:txBody>
      </p:sp>
    </p:spTree>
    <p:extLst>
      <p:ext uri="{BB962C8B-B14F-4D97-AF65-F5344CB8AC3E}">
        <p14:creationId xmlns:p14="http://schemas.microsoft.com/office/powerpoint/2010/main" val="11293916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Bilgi Gösterimi</a:t>
            </a:r>
          </a:p>
        </p:txBody>
      </p:sp>
      <p:sp>
        <p:nvSpPr>
          <p:cNvPr id="3" name="İçerik Yer Tutucusu 2"/>
          <p:cNvSpPr>
            <a:spLocks noGrp="1"/>
          </p:cNvSpPr>
          <p:nvPr>
            <p:ph idx="1"/>
          </p:nvPr>
        </p:nvSpPr>
        <p:spPr>
          <a:xfrm>
            <a:off x="865562" y="1987401"/>
            <a:ext cx="7543801" cy="2855055"/>
          </a:xfrm>
        </p:spPr>
        <p:txBody>
          <a:bodyPr/>
          <a:lstStyle/>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Yalnızca içinde bulunulan konu çerçevesi ile ilgili bilgi gösterilmeli</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Veri çokluğu ile kullanıcı bunaltılmamalı, grafik ve resimler kullanılmalı</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Tutarlı başlık, renkleme ve kısaltma kullanılmalı</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Hata mesajları açıklayıcı ve anlaşılır olmalı</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Değişik tür bilgiler kendi içinde sınıflandırılmalı</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Rakamsal ifadelerde analog görüntü verilmeli (%89 değil)</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38</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192" y="2336949"/>
            <a:ext cx="2245568" cy="2245568"/>
          </a:xfrm>
          <a:prstGeom prst="rect">
            <a:avLst/>
          </a:prstGeom>
        </p:spPr>
      </p:pic>
    </p:spTree>
    <p:extLst>
      <p:ext uri="{BB962C8B-B14F-4D97-AF65-F5344CB8AC3E}">
        <p14:creationId xmlns:p14="http://schemas.microsoft.com/office/powerpoint/2010/main" val="29771827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Girişi</a:t>
            </a:r>
          </a:p>
        </p:txBody>
      </p:sp>
      <p:sp>
        <p:nvSpPr>
          <p:cNvPr id="3" name="İçerik Yer Tutucusu 2"/>
          <p:cNvSpPr>
            <a:spLocks noGrp="1"/>
          </p:cNvSpPr>
          <p:nvPr>
            <p:ph idx="1"/>
          </p:nvPr>
        </p:nvSpPr>
        <p:spPr/>
        <p:txBody>
          <a:bodyPr>
            <a:normAutofit/>
          </a:bodyPr>
          <a:lstStyle/>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dirty="0">
                <a:solidFill>
                  <a:srgbClr val="000000"/>
                </a:solidFill>
              </a:rPr>
              <a:t>Kullanıcı hareketleri en aza indirilmelidir. Yazma yerine ekrandaki listelerden seçme, bir komuta en az sayıda fare tıklamasıyla erişme gibi.</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dirty="0">
                <a:solidFill>
                  <a:srgbClr val="000000"/>
                </a:solidFill>
              </a:rPr>
              <a:t>Gösterim ve girdi sahaları birbirinden ayırt edecek biçemler (renk, büyüklük, yerleşim vb.) tutarlı olarak kullanılmalıdır.</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dirty="0">
                <a:solidFill>
                  <a:srgbClr val="000000"/>
                </a:solidFill>
              </a:rPr>
              <a:t>Kullanıcı uyarlamasına izin verilmelidir: kullanıcı bazı özellikleri tanımlayabilir, bazı uyarı mesajlarını istemeyebilir.</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dirty="0">
                <a:solidFill>
                  <a:srgbClr val="000000"/>
                </a:solidFill>
              </a:rPr>
              <a:t>Kullanılan konu ile ilgili gereksiz komutlar geçici olarak etkisizleştirilmelidir.</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dirty="0">
                <a:solidFill>
                  <a:srgbClr val="000000"/>
                </a:solidFill>
              </a:rPr>
              <a:t>Bütün girdiler için yardım kolaylıkları olmalıdır.</a:t>
            </a:r>
          </a:p>
          <a:p>
            <a:endParaRPr lang="tr-TR" sz="18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39</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444" y="4739425"/>
            <a:ext cx="1886761" cy="1553803"/>
          </a:xfrm>
          <a:prstGeom prst="rect">
            <a:avLst/>
          </a:prstGeom>
        </p:spPr>
      </p:pic>
    </p:spTree>
    <p:extLst>
      <p:ext uri="{BB962C8B-B14F-4D97-AF65-F5344CB8AC3E}">
        <p14:creationId xmlns:p14="http://schemas.microsoft.com/office/powerpoint/2010/main" val="3610249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Yazılım Tasarımının </a:t>
            </a:r>
            <a:r>
              <a:rPr lang="tr-TR" dirty="0" smtClean="0"/>
              <a:t>Önemi</a:t>
            </a:r>
            <a:endParaRPr lang="tr-TR" dirty="0"/>
          </a:p>
        </p:txBody>
      </p:sp>
      <p:sp>
        <p:nvSpPr>
          <p:cNvPr id="3" name="İçerik Yer Tutucusu 2"/>
          <p:cNvSpPr>
            <a:spLocks noGrp="1"/>
          </p:cNvSpPr>
          <p:nvPr>
            <p:ph idx="1"/>
          </p:nvPr>
        </p:nvSpPr>
        <p:spPr/>
        <p:txBody>
          <a:bodyPr>
            <a:normAutofit/>
          </a:bodyPr>
          <a:lstStyle/>
          <a:p>
            <a:pPr marL="257175" indent="-257175"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rPr>
              <a:t>Tasarlanmış (</a:t>
            </a:r>
            <a:r>
              <a:rPr lang="tr-TR" altLang="tr-TR" sz="1800" dirty="0" err="1">
                <a:solidFill>
                  <a:srgbClr val="000000"/>
                </a:solidFill>
                <a:latin typeface="Arial"/>
              </a:rPr>
              <a:t>designed</a:t>
            </a:r>
            <a:r>
              <a:rPr lang="tr-TR" altLang="tr-TR" sz="1800" dirty="0">
                <a:solidFill>
                  <a:srgbClr val="000000"/>
                </a:solidFill>
                <a:latin typeface="Arial"/>
              </a:rPr>
              <a:t>) bir dünyada yaşıyoruz.</a:t>
            </a:r>
          </a:p>
          <a:p>
            <a:pPr marL="257175" indent="-257175" fontAlgn="base">
              <a:lnSpc>
                <a:spcPct val="100000"/>
              </a:lnSpc>
              <a:spcBef>
                <a:spcPct val="20000"/>
              </a:spcBef>
              <a:spcAft>
                <a:spcPct val="0"/>
              </a:spcAft>
              <a:buSzPct val="80000"/>
              <a:buFont typeface="Wingdings" panose="05000000000000000000" pitchFamily="2" charset="2"/>
              <a:buChar char="l"/>
            </a:pPr>
            <a:endParaRPr lang="tr-TR" altLang="tr-TR" sz="1800" dirty="0">
              <a:solidFill>
                <a:srgbClr val="000000"/>
              </a:solidFill>
              <a:latin typeface="Arial"/>
            </a:endParaRPr>
          </a:p>
          <a:p>
            <a:pPr marL="257175" indent="-257175"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rPr>
              <a:t>Tasarım ekonomik olarak öneme sahiptir ve yaşam kalitemizi doğrudan etkiler.</a:t>
            </a:r>
          </a:p>
          <a:p>
            <a:pPr marL="257175" indent="-257175" fontAlgn="base">
              <a:lnSpc>
                <a:spcPct val="100000"/>
              </a:lnSpc>
              <a:spcBef>
                <a:spcPct val="20000"/>
              </a:spcBef>
              <a:spcAft>
                <a:spcPct val="0"/>
              </a:spcAft>
              <a:buSzPct val="80000"/>
              <a:buFont typeface="Wingdings" panose="05000000000000000000" pitchFamily="2" charset="2"/>
              <a:buChar char="l"/>
            </a:pPr>
            <a:endParaRPr lang="tr-TR" altLang="tr-TR" sz="1800" dirty="0">
              <a:solidFill>
                <a:srgbClr val="000000"/>
              </a:solidFill>
              <a:latin typeface="Arial"/>
            </a:endParaRPr>
          </a:p>
          <a:p>
            <a:pPr marL="257175" indent="-257175"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rPr>
              <a:t>Yazılım son derece yaygın hale gelmektedir.</a:t>
            </a:r>
          </a:p>
          <a:p>
            <a:pPr marL="257175" indent="-257175" fontAlgn="base">
              <a:lnSpc>
                <a:spcPct val="100000"/>
              </a:lnSpc>
              <a:spcBef>
                <a:spcPct val="20000"/>
              </a:spcBef>
              <a:spcAft>
                <a:spcPct val="0"/>
              </a:spcAft>
              <a:buSzPct val="80000"/>
              <a:buFont typeface="Wingdings" panose="05000000000000000000" pitchFamily="2" charset="2"/>
              <a:buChar char="l"/>
            </a:pPr>
            <a:endParaRPr lang="tr-TR" altLang="tr-TR" sz="1800" dirty="0">
              <a:solidFill>
                <a:srgbClr val="000000"/>
              </a:solidFill>
              <a:latin typeface="Arial"/>
            </a:endParaRPr>
          </a:p>
          <a:p>
            <a:pPr marL="257175" indent="-257175"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rPr>
              <a:t>Yazılım tasarımının kalitesinin önemli sonuçları olmaktadır ve yazılım tasarımcıları bunların farkında olmalı, bunları ciddiye almalıdır.</a:t>
            </a:r>
          </a:p>
          <a:p>
            <a:endParaRPr lang="tr-TR" dirty="0" smtClean="0"/>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dirty="0" smtClean="0"/>
              <a:t>YMT312 Yazılım Tasarım ve Mimarisi</a:t>
            </a:r>
            <a:endParaRPr lang="tr-TR" dirty="0"/>
          </a:p>
        </p:txBody>
      </p:sp>
      <p:sp>
        <p:nvSpPr>
          <p:cNvPr id="6" name="Slayt Numarası Yer Tutucusu 5"/>
          <p:cNvSpPr>
            <a:spLocks noGrp="1"/>
          </p:cNvSpPr>
          <p:nvPr>
            <p:ph type="sldNum" sz="quarter" idx="12"/>
          </p:nvPr>
        </p:nvSpPr>
        <p:spPr/>
        <p:txBody>
          <a:bodyPr/>
          <a:lstStyle/>
          <a:p>
            <a:fld id="{1449AE56-6C5E-4AE6-BD47-1CFD8EFBDD83}" type="slidenum">
              <a:rPr lang="tr-TR" smtClean="0"/>
              <a:t>4</a:t>
            </a:fld>
            <a:endParaRPr lang="tr-TR" dirty="0"/>
          </a:p>
        </p:txBody>
      </p:sp>
    </p:spTree>
    <p:extLst>
      <p:ext uri="{BB962C8B-B14F-4D97-AF65-F5344CB8AC3E}">
        <p14:creationId xmlns:p14="http://schemas.microsoft.com/office/powerpoint/2010/main" val="1076503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Kullanıcı </a:t>
            </a:r>
            <a:r>
              <a:rPr lang="tr-TR" dirty="0" err="1"/>
              <a:t>Arayüz</a:t>
            </a:r>
            <a:r>
              <a:rPr lang="tr-TR" dirty="0"/>
              <a:t> Prototipi</a:t>
            </a:r>
          </a:p>
        </p:txBody>
      </p:sp>
      <p:sp>
        <p:nvSpPr>
          <p:cNvPr id="3" name="İçerik Yer Tutucusu 2"/>
          <p:cNvSpPr>
            <a:spLocks noGrp="1"/>
          </p:cNvSpPr>
          <p:nvPr>
            <p:ph idx="1"/>
          </p:nvPr>
        </p:nvSpPr>
        <p:spPr/>
        <p:txBody>
          <a:bodyPr/>
          <a:lstStyle/>
          <a:p>
            <a:pPr marL="257175" indent="-257175" algn="l" fontAlgn="base">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Tasarım çalışması sonucunda, daha önceden gereksinim çalışması sırasında hazırlanmış olan kullanıcı </a:t>
            </a:r>
            <a:r>
              <a:rPr lang="tr-TR" altLang="tr-TR" sz="1800" dirty="0" err="1">
                <a:solidFill>
                  <a:srgbClr val="000000"/>
                </a:solidFill>
                <a:latin typeface="Arial"/>
                <a:cs typeface="+mn-cs"/>
              </a:rPr>
              <a:t>arayüz</a:t>
            </a:r>
            <a:r>
              <a:rPr lang="tr-TR" altLang="tr-TR" sz="1800" dirty="0">
                <a:solidFill>
                  <a:srgbClr val="000000"/>
                </a:solidFill>
                <a:latin typeface="Arial"/>
                <a:cs typeface="+mn-cs"/>
              </a:rPr>
              <a:t> prototipi, ekran ve rapor tasarımları biçimine dönüşür. Ekranlar son halini alır, raporlar kesinleşir. Kullanıcıya gösterilerek onay alınır.</a:t>
            </a:r>
          </a:p>
          <a:p>
            <a:pPr marL="257175" indent="-257175" algn="l" fontAlgn="base">
              <a:spcBef>
                <a:spcPct val="20000"/>
              </a:spcBef>
              <a:spcAft>
                <a:spcPct val="0"/>
              </a:spcAft>
              <a:buSzPct val="80000"/>
              <a:buFont typeface="Wingdings" panose="05000000000000000000" pitchFamily="2" charset="2"/>
              <a:buChar char="l"/>
            </a:pPr>
            <a:endParaRPr lang="tr-TR" altLang="tr-TR" sz="1800" dirty="0">
              <a:solidFill>
                <a:srgbClr val="000000"/>
              </a:solidFill>
              <a:latin typeface="Arial"/>
              <a:cs typeface="+mn-cs"/>
            </a:endParaRPr>
          </a:p>
          <a:p>
            <a:pPr marL="257175" indent="-257175" algn="l" fontAlgn="base">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Tüm programın tek elden çıktığının ifade edilebilmesi açısından tüm ekranların aynı şablon üzerine oturtulması önerilmektedir. </a:t>
            </a:r>
          </a:p>
          <a:p>
            <a:pPr marL="557213" lvl="1" indent="-214313" algn="l" fontAlgn="base">
              <a:spcBef>
                <a:spcPct val="20000"/>
              </a:spcBef>
              <a:spcAft>
                <a:spcPct val="0"/>
              </a:spcAft>
              <a:buClr>
                <a:srgbClr val="9999FF"/>
              </a:buClr>
              <a:buSzPct val="70000"/>
              <a:buFont typeface="Wingdings" panose="05000000000000000000" pitchFamily="2" charset="2"/>
              <a:buChar char="l"/>
            </a:pPr>
            <a:r>
              <a:rPr lang="tr-TR" altLang="tr-TR" sz="1500" b="1" dirty="0">
                <a:solidFill>
                  <a:srgbClr val="000000"/>
                </a:solidFill>
                <a:latin typeface="Arial"/>
                <a:cs typeface="+mn-cs"/>
              </a:rPr>
              <a:t>Menü Çubuğu</a:t>
            </a:r>
          </a:p>
          <a:p>
            <a:pPr marL="557213" lvl="1" indent="-214313" algn="l" fontAlgn="base">
              <a:spcBef>
                <a:spcPct val="20000"/>
              </a:spcBef>
              <a:spcAft>
                <a:spcPct val="0"/>
              </a:spcAft>
              <a:buClr>
                <a:srgbClr val="9999FF"/>
              </a:buClr>
              <a:buSzPct val="70000"/>
              <a:buFont typeface="Wingdings" panose="05000000000000000000" pitchFamily="2" charset="2"/>
              <a:buChar char="l"/>
            </a:pPr>
            <a:r>
              <a:rPr lang="tr-TR" altLang="tr-TR" sz="1500" b="1" dirty="0">
                <a:solidFill>
                  <a:srgbClr val="000000"/>
                </a:solidFill>
                <a:latin typeface="Arial"/>
                <a:cs typeface="+mn-cs"/>
              </a:rPr>
              <a:t>Araç Çubuğu</a:t>
            </a:r>
          </a:p>
          <a:p>
            <a:pPr marL="557213" lvl="1" indent="-214313" algn="l" fontAlgn="base">
              <a:spcBef>
                <a:spcPct val="20000"/>
              </a:spcBef>
              <a:spcAft>
                <a:spcPct val="0"/>
              </a:spcAft>
              <a:buClr>
                <a:srgbClr val="9999FF"/>
              </a:buClr>
              <a:buSzPct val="70000"/>
              <a:buFont typeface="Wingdings" panose="05000000000000000000" pitchFamily="2" charset="2"/>
              <a:buChar char="l"/>
            </a:pPr>
            <a:r>
              <a:rPr lang="tr-TR" altLang="tr-TR" sz="1500" b="1" dirty="0">
                <a:solidFill>
                  <a:srgbClr val="373187"/>
                </a:solidFill>
                <a:latin typeface="Arial"/>
                <a:cs typeface="+mn-cs"/>
              </a:rPr>
              <a:t>Gövde (Değişebilir)</a:t>
            </a:r>
          </a:p>
          <a:p>
            <a:pPr marL="557213" lvl="1" indent="-214313" algn="l" fontAlgn="base">
              <a:spcBef>
                <a:spcPct val="20000"/>
              </a:spcBef>
              <a:spcAft>
                <a:spcPct val="0"/>
              </a:spcAft>
              <a:buClr>
                <a:srgbClr val="9999FF"/>
              </a:buClr>
              <a:buSzPct val="70000"/>
              <a:buFont typeface="Wingdings" panose="05000000000000000000" pitchFamily="2" charset="2"/>
              <a:buChar char="l"/>
            </a:pPr>
            <a:r>
              <a:rPr lang="tr-TR" altLang="tr-TR" sz="1500" b="1" dirty="0">
                <a:solidFill>
                  <a:srgbClr val="000000"/>
                </a:solidFill>
                <a:latin typeface="Arial"/>
                <a:cs typeface="+mn-cs"/>
              </a:rPr>
              <a:t>Durum Çubuğu</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40</a:t>
            </a:fld>
            <a:endParaRPr lang="tr-TR" dirty="0"/>
          </a:p>
        </p:txBody>
      </p:sp>
    </p:spTree>
    <p:extLst>
      <p:ext uri="{BB962C8B-B14F-4D97-AF65-F5344CB8AC3E}">
        <p14:creationId xmlns:p14="http://schemas.microsoft.com/office/powerpoint/2010/main" val="2153184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Başlangıç Tasarım Gözden Geçirme</a:t>
            </a:r>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dirty="0">
                <a:solidFill>
                  <a:srgbClr val="000000"/>
                </a:solidFill>
                <a:latin typeface="Arial"/>
                <a:cs typeface="+mn-cs"/>
              </a:rPr>
              <a:t>Yapılan tasarım çalışmasının bir önceki geliştirme aşaması olan analiz aşamasında belirlenen gereksinimleri karşılayıp karşılamadığının belirlenmesidir.</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000" dirty="0">
                <a:solidFill>
                  <a:srgbClr val="000000"/>
                </a:solidFill>
                <a:latin typeface="Arial"/>
                <a:cs typeface="+mn-cs"/>
              </a:rPr>
              <a:t>Sistem gereksinimlerine yardımcı olan kullanıcılar</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000" dirty="0">
                <a:solidFill>
                  <a:srgbClr val="000000"/>
                </a:solidFill>
                <a:latin typeface="Arial"/>
                <a:cs typeface="+mn-cs"/>
              </a:rPr>
              <a:t>Sistem analizini yapan çözümleyiciler</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000" dirty="0">
                <a:solidFill>
                  <a:srgbClr val="000000"/>
                </a:solidFill>
                <a:latin typeface="Arial"/>
                <a:cs typeface="+mn-cs"/>
              </a:rPr>
              <a:t>Sistemin kullanıcıları</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000" dirty="0">
                <a:solidFill>
                  <a:srgbClr val="000000"/>
                </a:solidFill>
                <a:latin typeface="Arial"/>
                <a:cs typeface="+mn-cs"/>
              </a:rPr>
              <a:t>Tasarımcılar</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000" dirty="0">
                <a:solidFill>
                  <a:srgbClr val="000000"/>
                </a:solidFill>
                <a:latin typeface="Arial"/>
                <a:cs typeface="+mn-cs"/>
              </a:rPr>
              <a:t>Yönlendirici</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000" dirty="0">
                <a:solidFill>
                  <a:srgbClr val="000000"/>
                </a:solidFill>
                <a:latin typeface="Arial"/>
                <a:cs typeface="+mn-cs"/>
              </a:rPr>
              <a:t>Sekreter</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2000" dirty="0">
                <a:solidFill>
                  <a:srgbClr val="000000"/>
                </a:solidFill>
                <a:latin typeface="Arial"/>
                <a:cs typeface="+mn-cs"/>
              </a:rPr>
              <a:t>Sistemi geliştirecek programcılar</a:t>
            </a:r>
          </a:p>
          <a:p>
            <a:pPr marL="557213" lvl="1" indent="-214313" algn="l" fontAlgn="base">
              <a:lnSpc>
                <a:spcPct val="100000"/>
              </a:lnSpc>
              <a:spcBef>
                <a:spcPct val="20000"/>
              </a:spcBef>
              <a:spcAft>
                <a:spcPct val="0"/>
              </a:spcAft>
              <a:buClr>
                <a:srgbClr val="99CCFF"/>
              </a:buClr>
              <a:buSzPct val="70000"/>
              <a:buNone/>
            </a:pPr>
            <a:r>
              <a:rPr lang="tr-TR" altLang="tr-TR" sz="2000" dirty="0">
                <a:solidFill>
                  <a:srgbClr val="000000"/>
                </a:solidFill>
                <a:latin typeface="Arial"/>
                <a:cs typeface="+mn-cs"/>
              </a:rPr>
              <a:t>dan oluşan bir grup tarafından yapılır.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41</a:t>
            </a:fld>
            <a:endParaRPr lang="tr-TR" dirty="0"/>
          </a:p>
        </p:txBody>
      </p:sp>
    </p:spTree>
    <p:extLst>
      <p:ext uri="{BB962C8B-B14F-4D97-AF65-F5344CB8AC3E}">
        <p14:creationId xmlns:p14="http://schemas.microsoft.com/office/powerpoint/2010/main" val="2274175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a:t>Ayrıntılı Tasarım Gözden Geçirme</a:t>
            </a:r>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Başlangıç tasarımı gözden geçirme çalışmasının başarılı bir biçimde tamamlanmasından sonra, tasarımın teknik uygunluğunu belirlemek için </a:t>
            </a:r>
            <a:r>
              <a:rPr lang="tr-TR" altLang="tr-TR" sz="1800" dirty="0">
                <a:solidFill>
                  <a:srgbClr val="373187"/>
                </a:solidFill>
                <a:latin typeface="Arial"/>
                <a:cs typeface="+mn-cs"/>
              </a:rPr>
              <a:t>Ayrıntılı Tasarım Gözden Geçirme</a:t>
            </a:r>
            <a:r>
              <a:rPr lang="tr-TR" altLang="tr-TR" sz="1800" dirty="0">
                <a:solidFill>
                  <a:srgbClr val="000000"/>
                </a:solidFill>
                <a:latin typeface="Arial"/>
                <a:cs typeface="+mn-cs"/>
              </a:rPr>
              <a:t> çalışması yapılır. Bu çalışmada;</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1725" dirty="0">
                <a:solidFill>
                  <a:srgbClr val="000000"/>
                </a:solidFill>
                <a:latin typeface="Arial"/>
                <a:cs typeface="+mn-cs"/>
              </a:rPr>
              <a:t>Çözümleyiciler</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1725" dirty="0">
                <a:solidFill>
                  <a:srgbClr val="000000"/>
                </a:solidFill>
                <a:latin typeface="Arial"/>
                <a:cs typeface="+mn-cs"/>
              </a:rPr>
              <a:t>Sistem Tasarımcıları</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1725" dirty="0">
                <a:solidFill>
                  <a:srgbClr val="000000"/>
                </a:solidFill>
                <a:latin typeface="Arial"/>
                <a:cs typeface="+mn-cs"/>
              </a:rPr>
              <a:t>Sistem Geliştiriciler</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1725" dirty="0">
                <a:solidFill>
                  <a:srgbClr val="000000"/>
                </a:solidFill>
                <a:latin typeface="Arial"/>
                <a:cs typeface="+mn-cs"/>
              </a:rPr>
              <a:t>Sekreter</a:t>
            </a:r>
          </a:p>
          <a:p>
            <a:pPr marL="557213" lvl="1" indent="-214313" algn="l" fontAlgn="base">
              <a:lnSpc>
                <a:spcPct val="100000"/>
              </a:lnSpc>
              <a:spcBef>
                <a:spcPct val="20000"/>
              </a:spcBef>
              <a:spcAft>
                <a:spcPct val="0"/>
              </a:spcAft>
              <a:buClr>
                <a:srgbClr val="99CCFF"/>
              </a:buClr>
              <a:buSzPct val="70000"/>
              <a:buNone/>
            </a:pPr>
            <a:r>
              <a:rPr lang="tr-TR" altLang="tr-TR" dirty="0">
                <a:solidFill>
                  <a:srgbClr val="000000"/>
                </a:solidFill>
                <a:latin typeface="Arial"/>
                <a:cs typeface="+mn-cs"/>
              </a:rPr>
              <a:t>den oluşan bir ekip kullanılır.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42</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522" y="3349375"/>
            <a:ext cx="3518831" cy="2815065"/>
          </a:xfrm>
          <a:prstGeom prst="rect">
            <a:avLst/>
          </a:prstGeom>
        </p:spPr>
      </p:pic>
    </p:spTree>
    <p:extLst>
      <p:ext uri="{BB962C8B-B14F-4D97-AF65-F5344CB8AC3E}">
        <p14:creationId xmlns:p14="http://schemas.microsoft.com/office/powerpoint/2010/main" val="36698314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Tasarım Kalite Ölçütleri</a:t>
            </a:r>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2400" dirty="0">
              <a:solidFill>
                <a:srgbClr val="000000"/>
              </a:solidFill>
              <a:latin typeface="Arial"/>
              <a:cs typeface="+mn-cs"/>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2400" dirty="0">
                <a:solidFill>
                  <a:srgbClr val="9999FF"/>
                </a:solidFill>
                <a:latin typeface="Arial"/>
                <a:cs typeface="+mn-cs"/>
              </a:rPr>
              <a:t>Bağlaşım (</a:t>
            </a:r>
            <a:r>
              <a:rPr lang="tr-TR" altLang="tr-TR" sz="2400" dirty="0" err="1">
                <a:solidFill>
                  <a:srgbClr val="9999FF"/>
                </a:solidFill>
                <a:latin typeface="Arial"/>
                <a:cs typeface="+mn-cs"/>
              </a:rPr>
              <a:t>Coupling</a:t>
            </a:r>
            <a:r>
              <a:rPr lang="tr-TR" altLang="tr-TR" sz="2400" dirty="0">
                <a:solidFill>
                  <a:srgbClr val="9999FF"/>
                </a:solidFill>
                <a:latin typeface="Arial"/>
                <a:cs typeface="+mn-cs"/>
              </a:rPr>
              <a:t>)</a:t>
            </a:r>
          </a:p>
          <a:p>
            <a:pPr marL="257175" indent="-257175" algn="l" fontAlgn="base">
              <a:lnSpc>
                <a:spcPct val="100000"/>
              </a:lnSpc>
              <a:spcBef>
                <a:spcPct val="20000"/>
              </a:spcBef>
              <a:spcAft>
                <a:spcPct val="0"/>
              </a:spcAft>
              <a:buSzPct val="80000"/>
              <a:buNone/>
            </a:pPr>
            <a:r>
              <a:rPr lang="tr-TR" altLang="tr-TR" sz="2400" dirty="0">
                <a:solidFill>
                  <a:srgbClr val="000000"/>
                </a:solidFill>
                <a:latin typeface="Arial"/>
                <a:cs typeface="+mn-cs"/>
              </a:rPr>
              <a:t>	Tasarımı oluşturan modüller arası ilişki ile ilgilidir.</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2400" dirty="0">
              <a:solidFill>
                <a:srgbClr val="000000"/>
              </a:solidFill>
              <a:latin typeface="Arial"/>
              <a:cs typeface="+mn-cs"/>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2400" dirty="0">
                <a:solidFill>
                  <a:srgbClr val="9999FF"/>
                </a:solidFill>
                <a:latin typeface="Arial"/>
                <a:cs typeface="+mn-cs"/>
              </a:rPr>
              <a:t>Yapışıklık (</a:t>
            </a:r>
            <a:r>
              <a:rPr lang="tr-TR" altLang="tr-TR" sz="2400" dirty="0" err="1">
                <a:solidFill>
                  <a:srgbClr val="9999FF"/>
                </a:solidFill>
                <a:latin typeface="Arial"/>
                <a:cs typeface="+mn-cs"/>
              </a:rPr>
              <a:t>Cohesion</a:t>
            </a:r>
            <a:r>
              <a:rPr lang="tr-TR" altLang="tr-TR" sz="2400" dirty="0">
                <a:solidFill>
                  <a:srgbClr val="9999FF"/>
                </a:solidFill>
                <a:latin typeface="Arial"/>
                <a:cs typeface="+mn-cs"/>
              </a:rPr>
              <a:t>)</a:t>
            </a:r>
          </a:p>
          <a:p>
            <a:pPr marL="257175" indent="-257175" algn="l" fontAlgn="base">
              <a:lnSpc>
                <a:spcPct val="100000"/>
              </a:lnSpc>
              <a:spcBef>
                <a:spcPct val="20000"/>
              </a:spcBef>
              <a:spcAft>
                <a:spcPct val="0"/>
              </a:spcAft>
              <a:buSzPct val="80000"/>
              <a:buNone/>
            </a:pPr>
            <a:r>
              <a:rPr lang="tr-TR" altLang="tr-TR" sz="2400" dirty="0">
                <a:solidFill>
                  <a:srgbClr val="000000"/>
                </a:solidFill>
                <a:latin typeface="Arial"/>
                <a:cs typeface="+mn-cs"/>
              </a:rPr>
              <a:t>	Modüllerin iç yapısı ile ilgilidir.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43</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251" y="3451078"/>
            <a:ext cx="2930560" cy="2093257"/>
          </a:xfrm>
          <a:prstGeom prst="rect">
            <a:avLst/>
          </a:prstGeom>
        </p:spPr>
      </p:pic>
    </p:spTree>
    <p:extLst>
      <p:ext uri="{BB962C8B-B14F-4D97-AF65-F5344CB8AC3E}">
        <p14:creationId xmlns:p14="http://schemas.microsoft.com/office/powerpoint/2010/main" val="24455465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Bağlaşım</a:t>
            </a:r>
          </a:p>
        </p:txBody>
      </p:sp>
      <p:sp>
        <p:nvSpPr>
          <p:cNvPr id="3" name="İçerik Yer Tutucusu 2"/>
          <p:cNvSpPr>
            <a:spLocks noGrp="1"/>
          </p:cNvSpPr>
          <p:nvPr>
            <p:ph idx="1"/>
          </p:nvPr>
        </p:nvSpPr>
        <p:spPr/>
        <p:txBody>
          <a:bodyPr/>
          <a:lstStyle/>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dirty="0">
                <a:solidFill>
                  <a:srgbClr val="000000"/>
                </a:solidFill>
                <a:latin typeface="Arial"/>
                <a:cs typeface="+mn-cs"/>
              </a:rPr>
              <a:t>Modüller arası bağlılığın ölçülmesi için kullanılan bir ölçüttür. </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dirty="0">
                <a:solidFill>
                  <a:srgbClr val="000000"/>
                </a:solidFill>
                <a:latin typeface="Arial"/>
                <a:cs typeface="+mn-cs"/>
              </a:rPr>
              <a:t>Yüksek kaliteli bir tasarımda bağlaşım ölçümü az olmalıdır.</a:t>
            </a:r>
          </a:p>
          <a:p>
            <a:pPr marL="257175" indent="-257175" algn="l" fontAlgn="base">
              <a:lnSpc>
                <a:spcPct val="100000"/>
              </a:lnSpc>
              <a:spcBef>
                <a:spcPct val="60000"/>
              </a:spcBef>
              <a:spcAft>
                <a:spcPct val="0"/>
              </a:spcAft>
              <a:buSzPct val="80000"/>
              <a:buFont typeface="Wingdings" panose="05000000000000000000" pitchFamily="2" charset="2"/>
              <a:buChar char="l"/>
            </a:pPr>
            <a:r>
              <a:rPr lang="tr-TR" altLang="tr-TR" dirty="0">
                <a:solidFill>
                  <a:srgbClr val="000000"/>
                </a:solidFill>
                <a:latin typeface="Arial"/>
                <a:cs typeface="+mn-cs"/>
              </a:rPr>
              <a:t>Bağlaşımın düşük olması</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dirty="0">
                <a:solidFill>
                  <a:srgbClr val="000000"/>
                </a:solidFill>
                <a:latin typeface="Arial"/>
                <a:cs typeface="+mn-cs"/>
              </a:rPr>
              <a:t>Hatanın dalgasal yayılma özelliğinin azaltılması</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dirty="0">
                <a:solidFill>
                  <a:srgbClr val="000000"/>
                </a:solidFill>
                <a:latin typeface="Arial"/>
                <a:cs typeface="+mn-cs"/>
              </a:rPr>
              <a:t>Modüllerin bakım kolaylığı</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dirty="0">
                <a:solidFill>
                  <a:srgbClr val="000000"/>
                </a:solidFill>
                <a:latin typeface="Arial"/>
                <a:cs typeface="+mn-cs"/>
              </a:rPr>
              <a:t>Modüller arası ilişkilerde karmaşıklığın azaltılması</a:t>
            </a:r>
          </a:p>
          <a:p>
            <a:pPr marL="257175" indent="-257175" algn="l" fontAlgn="base">
              <a:lnSpc>
                <a:spcPct val="100000"/>
              </a:lnSpc>
              <a:spcBef>
                <a:spcPct val="20000"/>
              </a:spcBef>
              <a:spcAft>
                <a:spcPct val="0"/>
              </a:spcAft>
              <a:buSzPct val="80000"/>
              <a:buNone/>
            </a:pPr>
            <a:r>
              <a:rPr lang="tr-TR" altLang="tr-TR" dirty="0">
                <a:solidFill>
                  <a:srgbClr val="000000"/>
                </a:solidFill>
                <a:latin typeface="Arial"/>
                <a:cs typeface="+mn-cs"/>
              </a:rPr>
              <a:t>	nedenleri ile istenmektedir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44</a:t>
            </a:fld>
            <a:endParaRPr lang="tr-TR" dirty="0"/>
          </a:p>
        </p:txBody>
      </p:sp>
    </p:spTree>
    <p:extLst>
      <p:ext uri="{BB962C8B-B14F-4D97-AF65-F5344CB8AC3E}">
        <p14:creationId xmlns:p14="http://schemas.microsoft.com/office/powerpoint/2010/main" val="20883222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Yalın Veri Bağlaşımı </a:t>
            </a:r>
          </a:p>
        </p:txBody>
      </p:sp>
      <p:sp>
        <p:nvSpPr>
          <p:cNvPr id="3" name="İçerik Yer Tutucusu 2"/>
          <p:cNvSpPr>
            <a:spLocks noGrp="1"/>
          </p:cNvSpPr>
          <p:nvPr>
            <p:ph idx="1"/>
          </p:nvPr>
        </p:nvSpPr>
        <p:spPr/>
        <p:txBody>
          <a:bodyPr/>
          <a:lstStyle/>
          <a:p>
            <a:pPr marL="257175" indent="-257175" algn="just" fontAlgn="base">
              <a:lnSpc>
                <a:spcPct val="100000"/>
              </a:lnSpc>
              <a:spcBef>
                <a:spcPct val="20000"/>
              </a:spcBef>
              <a:spcAft>
                <a:spcPct val="0"/>
              </a:spcAft>
              <a:buSzPct val="80000"/>
              <a:buFont typeface="Wingdings" panose="05000000000000000000" pitchFamily="2" charset="2"/>
              <a:buChar char="l"/>
            </a:pPr>
            <a:r>
              <a:rPr lang="tr-TR" altLang="tr-TR" sz="2400" dirty="0">
                <a:solidFill>
                  <a:srgbClr val="000000"/>
                </a:solidFill>
                <a:latin typeface="Arial"/>
                <a:cs typeface="+mn-cs"/>
              </a:rPr>
              <a:t>Herhangi iki modül arası iletişim yalın veriler </a:t>
            </a:r>
            <a:r>
              <a:rPr lang="tr-TR" altLang="tr-TR" sz="2400" dirty="0">
                <a:solidFill>
                  <a:srgbClr val="879CDF"/>
                </a:solidFill>
                <a:latin typeface="Arial"/>
                <a:cs typeface="+mn-cs"/>
              </a:rPr>
              <a:t>(tamsayı, karakter, </a:t>
            </a:r>
            <a:r>
              <a:rPr lang="tr-TR" altLang="tr-TR" sz="2400" dirty="0" err="1">
                <a:solidFill>
                  <a:srgbClr val="879CDF"/>
                </a:solidFill>
                <a:latin typeface="Arial"/>
                <a:cs typeface="+mn-cs"/>
              </a:rPr>
              <a:t>boolean</a:t>
            </a:r>
            <a:r>
              <a:rPr lang="tr-TR" altLang="tr-TR" sz="2400" dirty="0">
                <a:solidFill>
                  <a:srgbClr val="879CDF"/>
                </a:solidFill>
                <a:latin typeface="Arial"/>
                <a:cs typeface="+mn-cs"/>
              </a:rPr>
              <a:t>, </a:t>
            </a:r>
            <a:r>
              <a:rPr lang="tr-TR" altLang="tr-TR" sz="2400" dirty="0" err="1">
                <a:solidFill>
                  <a:srgbClr val="879CDF"/>
                </a:solidFill>
                <a:latin typeface="Arial"/>
                <a:cs typeface="+mn-cs"/>
              </a:rPr>
              <a:t>vs</a:t>
            </a:r>
            <a:r>
              <a:rPr lang="tr-TR" altLang="tr-TR" sz="2400" dirty="0">
                <a:solidFill>
                  <a:srgbClr val="879CDF"/>
                </a:solidFill>
                <a:latin typeface="Arial"/>
                <a:cs typeface="+mn-cs"/>
              </a:rPr>
              <a:t>)</a:t>
            </a:r>
            <a:r>
              <a:rPr lang="tr-TR" altLang="tr-TR" sz="2400" dirty="0">
                <a:solidFill>
                  <a:srgbClr val="000000"/>
                </a:solidFill>
                <a:latin typeface="Arial"/>
                <a:cs typeface="+mn-cs"/>
              </a:rPr>
              <a:t> aracılığı ile gerçekleştiriliyorsa bu iki modül yalın veri bağlaşımlıdır şeklinde tanımlanır.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45</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484" y="4021315"/>
            <a:ext cx="1428750" cy="1428750"/>
          </a:xfrm>
          <a:prstGeom prst="rect">
            <a:avLst/>
          </a:prstGeom>
        </p:spPr>
      </p:pic>
    </p:spTree>
    <p:extLst>
      <p:ext uri="{BB962C8B-B14F-4D97-AF65-F5344CB8AC3E}">
        <p14:creationId xmlns:p14="http://schemas.microsoft.com/office/powerpoint/2010/main" val="31112900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Karmaşık Veri Bağlaşımı</a:t>
            </a:r>
          </a:p>
        </p:txBody>
      </p:sp>
      <p:sp>
        <p:nvSpPr>
          <p:cNvPr id="3" name="İçerik Yer Tutucusu 2"/>
          <p:cNvSpPr>
            <a:spLocks noGrp="1"/>
          </p:cNvSpPr>
          <p:nvPr>
            <p:ph idx="1"/>
          </p:nvPr>
        </p:nvSpPr>
        <p:spPr/>
        <p:txBody>
          <a:bodyPr/>
          <a:lstStyle/>
          <a:p>
            <a:pPr marL="257175" indent="-257175" algn="just" fontAlgn="base">
              <a:lnSpc>
                <a:spcPct val="100000"/>
              </a:lnSpc>
              <a:spcBef>
                <a:spcPct val="20000"/>
              </a:spcBef>
              <a:spcAft>
                <a:spcPct val="0"/>
              </a:spcAft>
              <a:buSzPct val="80000"/>
              <a:buFont typeface="Wingdings" panose="05000000000000000000" pitchFamily="2" charset="2"/>
              <a:buChar char="l"/>
            </a:pPr>
            <a:r>
              <a:rPr lang="tr-TR" altLang="tr-TR" sz="2400" dirty="0">
                <a:solidFill>
                  <a:srgbClr val="000000"/>
                </a:solidFill>
                <a:latin typeface="Arial"/>
                <a:cs typeface="+mn-cs"/>
              </a:rPr>
              <a:t>Herhangi iki modül arasındaki iletişimde kullanılan parametrelerin karmaşık veri yapısı </a:t>
            </a:r>
            <a:r>
              <a:rPr lang="tr-TR" altLang="tr-TR" sz="2400" dirty="0">
                <a:solidFill>
                  <a:srgbClr val="879CDF"/>
                </a:solidFill>
                <a:latin typeface="Arial"/>
                <a:cs typeface="+mn-cs"/>
              </a:rPr>
              <a:t>(kayıt, dizi, nesne, </a:t>
            </a:r>
            <a:r>
              <a:rPr lang="tr-TR" altLang="tr-TR" sz="2400" dirty="0" err="1">
                <a:solidFill>
                  <a:srgbClr val="879CDF"/>
                </a:solidFill>
                <a:latin typeface="Arial"/>
                <a:cs typeface="+mn-cs"/>
              </a:rPr>
              <a:t>vs</a:t>
            </a:r>
            <a:r>
              <a:rPr lang="tr-TR" altLang="tr-TR" sz="2400" dirty="0">
                <a:solidFill>
                  <a:srgbClr val="879CDF"/>
                </a:solidFill>
                <a:latin typeface="Arial"/>
                <a:cs typeface="+mn-cs"/>
              </a:rPr>
              <a:t>)</a:t>
            </a:r>
            <a:r>
              <a:rPr lang="tr-TR" altLang="tr-TR" sz="2400" dirty="0">
                <a:solidFill>
                  <a:srgbClr val="000000"/>
                </a:solidFill>
                <a:latin typeface="Arial"/>
                <a:cs typeface="+mn-cs"/>
              </a:rPr>
              <a:t> olması durumunda modüller karmaşık veri paylaşımlı olarak tanımlanır.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46</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211" y="3857414"/>
            <a:ext cx="1938841" cy="1938841"/>
          </a:xfrm>
          <a:prstGeom prst="rect">
            <a:avLst/>
          </a:prstGeom>
        </p:spPr>
      </p:pic>
    </p:spTree>
    <p:extLst>
      <p:ext uri="{BB962C8B-B14F-4D97-AF65-F5344CB8AC3E}">
        <p14:creationId xmlns:p14="http://schemas.microsoft.com/office/powerpoint/2010/main" val="4023057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Denetim Bağlaşımı</a:t>
            </a:r>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2700" dirty="0">
                <a:solidFill>
                  <a:srgbClr val="000000"/>
                </a:solidFill>
                <a:latin typeface="Arial"/>
                <a:cs typeface="+mn-cs"/>
              </a:rPr>
              <a:t>İki Modül arasında iletişim parametresi olarak </a:t>
            </a:r>
            <a:r>
              <a:rPr lang="tr-TR" altLang="tr-TR" sz="2700" dirty="0">
                <a:solidFill>
                  <a:srgbClr val="879CDF"/>
                </a:solidFill>
                <a:latin typeface="Arial"/>
                <a:cs typeface="+mn-cs"/>
              </a:rPr>
              <a:t>denetim verisi</a:t>
            </a:r>
            <a:r>
              <a:rPr lang="tr-TR" altLang="tr-TR" sz="2700" dirty="0">
                <a:solidFill>
                  <a:srgbClr val="000000"/>
                </a:solidFill>
                <a:latin typeface="Arial"/>
                <a:cs typeface="+mn-cs"/>
              </a:rPr>
              <a:t> kullanılıyorsa bu iki modül denetim bağlaşımlı olarak tanımlanır.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47</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672" y="3516419"/>
            <a:ext cx="3276600" cy="2352675"/>
          </a:xfrm>
          <a:prstGeom prst="rect">
            <a:avLst/>
          </a:prstGeom>
        </p:spPr>
      </p:pic>
    </p:spTree>
    <p:extLst>
      <p:ext uri="{BB962C8B-B14F-4D97-AF65-F5344CB8AC3E}">
        <p14:creationId xmlns:p14="http://schemas.microsoft.com/office/powerpoint/2010/main" val="31940007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Ortak Veri Bağlaşımı</a:t>
            </a:r>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Eğer iki modül ortak bir alanda tanımlanmış verilere ulaşabiliyorsa bu iki modül </a:t>
            </a:r>
            <a:r>
              <a:rPr lang="tr-TR" altLang="tr-TR" sz="1800" dirty="0">
                <a:solidFill>
                  <a:srgbClr val="879CDF"/>
                </a:solidFill>
                <a:latin typeface="Arial"/>
                <a:cs typeface="+mn-cs"/>
              </a:rPr>
              <a:t>ortak veri bağlaşımlı</a:t>
            </a:r>
            <a:r>
              <a:rPr lang="tr-TR" altLang="tr-TR" sz="1800" dirty="0">
                <a:solidFill>
                  <a:srgbClr val="000000"/>
                </a:solidFill>
                <a:latin typeface="Arial"/>
                <a:cs typeface="+mn-cs"/>
              </a:rPr>
              <a:t> olarak tanımlanır. </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1800" dirty="0">
              <a:solidFill>
                <a:srgbClr val="000000"/>
              </a:solidFill>
              <a:latin typeface="Arial"/>
              <a:cs typeface="+mn-cs"/>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Verilerin ortak veri bağlaşımlı olmaları şu nedenlerden dolayı fazla istenmez;</a:t>
            </a:r>
          </a:p>
          <a:p>
            <a:pPr marL="557213" lvl="1" indent="-214313" algn="l" fontAlgn="base">
              <a:lnSpc>
                <a:spcPct val="95000"/>
              </a:lnSpc>
              <a:spcBef>
                <a:spcPct val="30000"/>
              </a:spcBef>
              <a:spcAft>
                <a:spcPct val="0"/>
              </a:spcAft>
              <a:buClr>
                <a:srgbClr val="9999FF"/>
              </a:buClr>
              <a:buSzPct val="70000"/>
              <a:buFont typeface="Wingdings" panose="05000000000000000000" pitchFamily="2" charset="2"/>
              <a:buChar char="l"/>
            </a:pPr>
            <a:r>
              <a:rPr lang="tr-TR" altLang="tr-TR" sz="1725" dirty="0">
                <a:solidFill>
                  <a:srgbClr val="000000"/>
                </a:solidFill>
                <a:latin typeface="Arial"/>
                <a:cs typeface="+mn-cs"/>
              </a:rPr>
              <a:t>Ortak veri alanını izlemek zordur.</a:t>
            </a:r>
          </a:p>
          <a:p>
            <a:pPr marL="557213" lvl="1" indent="-214313" algn="l" fontAlgn="base">
              <a:lnSpc>
                <a:spcPct val="95000"/>
              </a:lnSpc>
              <a:spcBef>
                <a:spcPct val="30000"/>
              </a:spcBef>
              <a:spcAft>
                <a:spcPct val="0"/>
              </a:spcAft>
              <a:buClr>
                <a:srgbClr val="9999FF"/>
              </a:buClr>
              <a:buSzPct val="70000"/>
              <a:buFont typeface="Wingdings" panose="05000000000000000000" pitchFamily="2" charset="2"/>
              <a:buChar char="l"/>
            </a:pPr>
            <a:r>
              <a:rPr lang="tr-TR" altLang="tr-TR" sz="1725" dirty="0">
                <a:solidFill>
                  <a:srgbClr val="000000"/>
                </a:solidFill>
                <a:latin typeface="Arial"/>
                <a:cs typeface="+mn-cs"/>
              </a:rPr>
              <a:t>Ortak veri kullanan modüllerde yapılan değişiklikler diğer modülleri etkiler.</a:t>
            </a:r>
          </a:p>
          <a:p>
            <a:pPr marL="557213" lvl="1" indent="-214313" algn="l" fontAlgn="base">
              <a:lnSpc>
                <a:spcPct val="95000"/>
              </a:lnSpc>
              <a:spcBef>
                <a:spcPct val="30000"/>
              </a:spcBef>
              <a:spcAft>
                <a:spcPct val="0"/>
              </a:spcAft>
              <a:buClr>
                <a:srgbClr val="9999FF"/>
              </a:buClr>
              <a:buSzPct val="70000"/>
              <a:buFont typeface="Wingdings" panose="05000000000000000000" pitchFamily="2" charset="2"/>
              <a:buChar char="l"/>
            </a:pPr>
            <a:r>
              <a:rPr lang="tr-TR" altLang="tr-TR" sz="1725" dirty="0">
                <a:solidFill>
                  <a:srgbClr val="000000"/>
                </a:solidFill>
                <a:latin typeface="Arial"/>
                <a:cs typeface="+mn-cs"/>
              </a:rPr>
              <a:t>Ortak veri üzerinde yapılacak değişikliklerde bu veriyi kullanacak bütün modüller göz önüne alınmalıdır.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48</a:t>
            </a:fld>
            <a:endParaRPr lang="tr-TR" dirty="0"/>
          </a:p>
        </p:txBody>
      </p:sp>
    </p:spTree>
    <p:extLst>
      <p:ext uri="{BB962C8B-B14F-4D97-AF65-F5344CB8AC3E}">
        <p14:creationId xmlns:p14="http://schemas.microsoft.com/office/powerpoint/2010/main" val="22953231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İçerik Bağlaşımı</a:t>
            </a:r>
          </a:p>
        </p:txBody>
      </p:sp>
      <p:sp>
        <p:nvSpPr>
          <p:cNvPr id="3" name="İçerik Yer Tutucusu 2"/>
          <p:cNvSpPr>
            <a:spLocks noGrp="1"/>
          </p:cNvSpPr>
          <p:nvPr>
            <p:ph idx="1"/>
          </p:nvPr>
        </p:nvSpPr>
        <p:spPr/>
        <p:txBody>
          <a:bodyPr/>
          <a:lstStyle/>
          <a:p>
            <a:pPr marL="257175" indent="-257175" algn="just" fontAlgn="base">
              <a:lnSpc>
                <a:spcPct val="100000"/>
              </a:lnSpc>
              <a:spcBef>
                <a:spcPct val="20000"/>
              </a:spcBef>
              <a:spcAft>
                <a:spcPct val="0"/>
              </a:spcAft>
              <a:buSzPct val="80000"/>
              <a:buFont typeface="Wingdings" panose="05000000000000000000" pitchFamily="2" charset="2"/>
              <a:buChar char="l"/>
            </a:pPr>
            <a:r>
              <a:rPr lang="tr-TR" altLang="tr-TR" sz="2400" dirty="0">
                <a:solidFill>
                  <a:srgbClr val="000000"/>
                </a:solidFill>
                <a:latin typeface="Arial"/>
                <a:cs typeface="+mn-cs"/>
              </a:rPr>
              <a:t>Modüllerin iç içe tasarlanması sonucu, bir modülün başka bir modül içerisinde tanımlanmış veri alanına erişebilmesi </a:t>
            </a:r>
            <a:r>
              <a:rPr lang="tr-TR" altLang="tr-TR" sz="2400" dirty="0" err="1">
                <a:solidFill>
                  <a:srgbClr val="000000"/>
                </a:solidFill>
                <a:latin typeface="Arial"/>
                <a:cs typeface="+mn-cs"/>
              </a:rPr>
              <a:t>olanaklaşır</a:t>
            </a:r>
            <a:r>
              <a:rPr lang="tr-TR" altLang="tr-TR" sz="2400" dirty="0">
                <a:solidFill>
                  <a:srgbClr val="000000"/>
                </a:solidFill>
                <a:latin typeface="Arial"/>
                <a:cs typeface="+mn-cs"/>
              </a:rPr>
              <a:t> ve bu durum </a:t>
            </a:r>
            <a:r>
              <a:rPr lang="tr-TR" altLang="tr-TR" sz="2400" dirty="0">
                <a:solidFill>
                  <a:srgbClr val="879CDF"/>
                </a:solidFill>
                <a:latin typeface="Arial"/>
                <a:cs typeface="+mn-cs"/>
              </a:rPr>
              <a:t>içerik bağlaşımına</a:t>
            </a:r>
            <a:r>
              <a:rPr lang="tr-TR" altLang="tr-TR" sz="2400" dirty="0">
                <a:solidFill>
                  <a:srgbClr val="000000"/>
                </a:solidFill>
                <a:latin typeface="Arial"/>
                <a:cs typeface="+mn-cs"/>
              </a:rPr>
              <a:t> yol açar.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49</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347" y="3716444"/>
            <a:ext cx="3857625" cy="2152650"/>
          </a:xfrm>
          <a:prstGeom prst="rect">
            <a:avLst/>
          </a:prstGeom>
        </p:spPr>
      </p:pic>
    </p:spTree>
    <p:extLst>
      <p:ext uri="{BB962C8B-B14F-4D97-AF65-F5344CB8AC3E}">
        <p14:creationId xmlns:p14="http://schemas.microsoft.com/office/powerpoint/2010/main" val="695670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Tasarım, Sistem Analizi çalışması sonucunda üretilen </a:t>
            </a:r>
            <a:r>
              <a:rPr lang="tr-TR" altLang="tr-TR" sz="1800" dirty="0">
                <a:solidFill>
                  <a:srgbClr val="373187"/>
                </a:solidFill>
                <a:latin typeface="Arial"/>
                <a:cs typeface="+mn-cs"/>
              </a:rPr>
              <a:t>Mantıksal Modelin Fiziksel Modele dönüştürülme çalışmasıdır.</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900" dirty="0">
              <a:solidFill>
                <a:srgbClr val="000000"/>
              </a:solidFill>
              <a:latin typeface="Arial"/>
              <a:cs typeface="+mn-cs"/>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1800" dirty="0">
                <a:solidFill>
                  <a:srgbClr val="000000"/>
                </a:solidFill>
                <a:latin typeface="Arial"/>
                <a:cs typeface="+mn-cs"/>
              </a:rPr>
              <a:t>Fiziksel Model geliştirilecek yazılımın;</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1725" dirty="0">
                <a:solidFill>
                  <a:srgbClr val="000000"/>
                </a:solidFill>
                <a:latin typeface="Arial"/>
                <a:cs typeface="+mn-cs"/>
              </a:rPr>
              <a:t>hangi parçalardan oluşacağını, </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1725" dirty="0">
                <a:solidFill>
                  <a:srgbClr val="000000"/>
                </a:solidFill>
                <a:latin typeface="Arial"/>
                <a:cs typeface="+mn-cs"/>
              </a:rPr>
              <a:t>bu parçalar arasındaki ilişkilerin neler olacağını,</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1725" dirty="0">
                <a:solidFill>
                  <a:srgbClr val="000000"/>
                </a:solidFill>
                <a:latin typeface="Arial"/>
                <a:cs typeface="+mn-cs"/>
              </a:rPr>
              <a:t>parçaların iç yapısının ayrıntılarını, </a:t>
            </a:r>
          </a:p>
          <a:p>
            <a:pPr marL="557213" lvl="1" indent="-214313" algn="l" fontAlgn="base">
              <a:lnSpc>
                <a:spcPct val="100000"/>
              </a:lnSpc>
              <a:spcBef>
                <a:spcPct val="20000"/>
              </a:spcBef>
              <a:spcAft>
                <a:spcPct val="0"/>
              </a:spcAft>
              <a:buClr>
                <a:srgbClr val="9999FF"/>
              </a:buClr>
              <a:buSzPct val="70000"/>
              <a:buFont typeface="Wingdings" panose="05000000000000000000" pitchFamily="2" charset="2"/>
              <a:buChar char="l"/>
            </a:pPr>
            <a:r>
              <a:rPr lang="tr-TR" altLang="tr-TR" sz="1725" dirty="0">
                <a:solidFill>
                  <a:srgbClr val="000000"/>
                </a:solidFill>
                <a:latin typeface="Arial"/>
                <a:cs typeface="+mn-cs"/>
              </a:rPr>
              <a:t>gerekecek veri yapısının fiziksel biçimini (dosya, veri tabanı, </a:t>
            </a:r>
            <a:r>
              <a:rPr lang="tr-TR" altLang="tr-TR" sz="1725" dirty="0" err="1">
                <a:solidFill>
                  <a:srgbClr val="000000"/>
                </a:solidFill>
                <a:latin typeface="Arial"/>
                <a:cs typeface="+mn-cs"/>
              </a:rPr>
              <a:t>hash</a:t>
            </a:r>
            <a:r>
              <a:rPr lang="tr-TR" altLang="tr-TR" sz="1725" dirty="0">
                <a:solidFill>
                  <a:srgbClr val="000000"/>
                </a:solidFill>
                <a:latin typeface="Arial"/>
                <a:cs typeface="+mn-cs"/>
              </a:rPr>
              <a:t> tablosu, vektör, vs.) </a:t>
            </a:r>
          </a:p>
          <a:p>
            <a:pPr marL="257175" indent="-257175" algn="l" fontAlgn="base">
              <a:lnSpc>
                <a:spcPct val="100000"/>
              </a:lnSpc>
              <a:spcBef>
                <a:spcPct val="20000"/>
              </a:spcBef>
              <a:spcAft>
                <a:spcPct val="0"/>
              </a:spcAft>
              <a:buSzPct val="80000"/>
              <a:buNone/>
            </a:pPr>
            <a:r>
              <a:rPr lang="tr-TR" altLang="tr-TR" sz="1800" dirty="0">
                <a:solidFill>
                  <a:srgbClr val="000000"/>
                </a:solidFill>
                <a:latin typeface="Arial"/>
                <a:cs typeface="+mn-cs"/>
              </a:rPr>
              <a:t>	tasarımını içerir.</a:t>
            </a:r>
          </a:p>
          <a:p>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a:t>
            </a:fld>
            <a:endParaRPr lang="tr-TR" dirty="0"/>
          </a:p>
        </p:txBody>
      </p:sp>
    </p:spTree>
    <p:extLst>
      <p:ext uri="{BB962C8B-B14F-4D97-AF65-F5344CB8AC3E}">
        <p14:creationId xmlns:p14="http://schemas.microsoft.com/office/powerpoint/2010/main" val="6388162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Yapışıklık</a:t>
            </a:r>
          </a:p>
        </p:txBody>
      </p:sp>
      <p:sp>
        <p:nvSpPr>
          <p:cNvPr id="3" name="İçerik Yer Tutucusu 2"/>
          <p:cNvSpPr>
            <a:spLocks noGrp="1"/>
          </p:cNvSpPr>
          <p:nvPr>
            <p:ph idx="1"/>
          </p:nvPr>
        </p:nvSpPr>
        <p:spPr/>
        <p:txBody>
          <a:bodyPr/>
          <a:lstStyle/>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2400" dirty="0">
                <a:solidFill>
                  <a:srgbClr val="000000"/>
                </a:solidFill>
                <a:latin typeface="Arial"/>
                <a:cs typeface="+mn-cs"/>
              </a:rPr>
              <a:t>Bir modülün kendi içindeki işlemler arasındaki ilişkilere ilişkin bir ölçüttür. </a:t>
            </a:r>
            <a:r>
              <a:rPr lang="tr-TR" altLang="tr-TR" sz="2400" dirty="0">
                <a:solidFill>
                  <a:srgbClr val="879CDF"/>
                </a:solidFill>
                <a:latin typeface="Arial"/>
                <a:cs typeface="+mn-cs"/>
              </a:rPr>
              <a:t>Modül gücü</a:t>
            </a:r>
            <a:r>
              <a:rPr lang="tr-TR" altLang="tr-TR" sz="2400" dirty="0">
                <a:solidFill>
                  <a:srgbClr val="000000"/>
                </a:solidFill>
                <a:latin typeface="Arial"/>
                <a:cs typeface="+mn-cs"/>
              </a:rPr>
              <a:t> olarak ta tanımlanır. </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2400" dirty="0">
                <a:solidFill>
                  <a:srgbClr val="000000"/>
                </a:solidFill>
                <a:latin typeface="Arial"/>
                <a:cs typeface="+mn-cs"/>
              </a:rPr>
              <a:t>Tasarımda </a:t>
            </a:r>
            <a:r>
              <a:rPr lang="tr-TR" altLang="tr-TR" sz="2400" dirty="0">
                <a:solidFill>
                  <a:srgbClr val="879CDF"/>
                </a:solidFill>
                <a:latin typeface="Arial"/>
                <a:cs typeface="+mn-cs"/>
              </a:rPr>
              <a:t>yapışıklık</a:t>
            </a:r>
            <a:r>
              <a:rPr lang="tr-TR" altLang="tr-TR" sz="2400" dirty="0">
                <a:solidFill>
                  <a:srgbClr val="000000"/>
                </a:solidFill>
                <a:latin typeface="Arial"/>
                <a:cs typeface="+mn-cs"/>
              </a:rPr>
              <a:t> özelliğinin yüksek olması tercih edilir.</a:t>
            </a:r>
          </a:p>
          <a:p>
            <a:pPr marL="257175" indent="-257175" algn="l" fontAlgn="base">
              <a:lnSpc>
                <a:spcPct val="95000"/>
              </a:lnSpc>
              <a:spcBef>
                <a:spcPct val="60000"/>
              </a:spcBef>
              <a:spcAft>
                <a:spcPct val="0"/>
              </a:spcAft>
              <a:buSzPct val="80000"/>
              <a:buFont typeface="Wingdings" panose="05000000000000000000" pitchFamily="2" charset="2"/>
              <a:buChar char="l"/>
            </a:pPr>
            <a:r>
              <a:rPr lang="tr-TR" altLang="tr-TR" sz="2400" dirty="0">
                <a:solidFill>
                  <a:srgbClr val="000000"/>
                </a:solidFill>
                <a:latin typeface="Arial"/>
                <a:cs typeface="+mn-cs"/>
              </a:rPr>
              <a:t>Yapışıklık ile Bağlaşım ters orantılıdır.</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2400" dirty="0">
              <a:solidFill>
                <a:srgbClr val="000000"/>
              </a:solidFill>
              <a:latin typeface="Arial"/>
              <a:cs typeface="+mn-cs"/>
            </a:endParaRP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50</a:t>
            </a:fld>
            <a:endParaRPr lang="tr-TR" dirty="0"/>
          </a:p>
        </p:txBody>
      </p:sp>
    </p:spTree>
    <p:extLst>
      <p:ext uri="{BB962C8B-B14F-4D97-AF65-F5344CB8AC3E}">
        <p14:creationId xmlns:p14="http://schemas.microsoft.com/office/powerpoint/2010/main" val="2369634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İşlevsel Yapışıklık</a:t>
            </a:r>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2400" dirty="0">
                <a:solidFill>
                  <a:srgbClr val="000000"/>
                </a:solidFill>
                <a:latin typeface="Arial"/>
                <a:cs typeface="+mn-cs"/>
              </a:rPr>
              <a:t>İşlevsel Yapışık bir modül, tek bir iş problemine ilişkin sorunu çözen modül olarak tanımlanır.</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2400" dirty="0">
              <a:solidFill>
                <a:srgbClr val="000000"/>
              </a:solidFill>
              <a:latin typeface="Arial"/>
              <a:cs typeface="+mn-cs"/>
            </a:endParaRPr>
          </a:p>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2400" dirty="0" err="1">
                <a:solidFill>
                  <a:srgbClr val="000000"/>
                </a:solidFill>
                <a:latin typeface="Arial"/>
                <a:cs typeface="+mn-cs"/>
              </a:rPr>
              <a:t>Maas_Hesapla</a:t>
            </a:r>
            <a:r>
              <a:rPr lang="tr-TR" altLang="tr-TR" sz="2400" dirty="0">
                <a:solidFill>
                  <a:srgbClr val="000000"/>
                </a:solidFill>
                <a:latin typeface="Arial"/>
                <a:cs typeface="+mn-cs"/>
              </a:rPr>
              <a:t>, </a:t>
            </a:r>
            <a:r>
              <a:rPr lang="tr-TR" altLang="tr-TR" sz="2400" dirty="0" err="1">
                <a:solidFill>
                  <a:srgbClr val="000000"/>
                </a:solidFill>
                <a:latin typeface="Arial"/>
                <a:cs typeface="+mn-cs"/>
              </a:rPr>
              <a:t>Alan_Hesapla</a:t>
            </a:r>
            <a:r>
              <a:rPr lang="tr-TR" altLang="tr-TR" sz="2400" dirty="0">
                <a:solidFill>
                  <a:srgbClr val="000000"/>
                </a:solidFill>
                <a:latin typeface="Arial"/>
                <a:cs typeface="+mn-cs"/>
              </a:rPr>
              <a:t> gibi</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51</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288" y="3000777"/>
            <a:ext cx="2652517" cy="2468203"/>
          </a:xfrm>
          <a:prstGeom prst="rect">
            <a:avLst/>
          </a:prstGeom>
        </p:spPr>
      </p:pic>
    </p:spTree>
    <p:extLst>
      <p:ext uri="{BB962C8B-B14F-4D97-AF65-F5344CB8AC3E}">
        <p14:creationId xmlns:p14="http://schemas.microsoft.com/office/powerpoint/2010/main" val="40207765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Sırasal</a:t>
            </a:r>
            <a:r>
              <a:rPr lang="tr-TR" dirty="0"/>
              <a:t> Yapışıklık</a:t>
            </a:r>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dirty="0">
                <a:solidFill>
                  <a:srgbClr val="000000"/>
                </a:solidFill>
                <a:latin typeface="Arial"/>
                <a:cs typeface="+mn-cs"/>
              </a:rPr>
              <a:t>Bir modülün içindeki işlemler incelendiğinde, bir işlemin çıktısı, diğer bir işlemin girdisi olarak kullanılıyorsa bu modül </a:t>
            </a:r>
            <a:r>
              <a:rPr lang="tr-TR" altLang="tr-TR" dirty="0" err="1">
                <a:solidFill>
                  <a:srgbClr val="879CDF"/>
                </a:solidFill>
                <a:latin typeface="Arial"/>
                <a:cs typeface="+mn-cs"/>
              </a:rPr>
              <a:t>sırasal</a:t>
            </a:r>
            <a:r>
              <a:rPr lang="tr-TR" altLang="tr-TR" dirty="0">
                <a:solidFill>
                  <a:srgbClr val="879CDF"/>
                </a:solidFill>
                <a:latin typeface="Arial"/>
                <a:cs typeface="+mn-cs"/>
              </a:rPr>
              <a:t> yapışık</a:t>
            </a:r>
            <a:r>
              <a:rPr lang="tr-TR" altLang="tr-TR" dirty="0">
                <a:solidFill>
                  <a:srgbClr val="000000"/>
                </a:solidFill>
                <a:latin typeface="Arial"/>
                <a:cs typeface="+mn-cs"/>
              </a:rPr>
              <a:t> bir modül olarak adlandırılır.</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dirty="0">
              <a:solidFill>
                <a:srgbClr val="000000"/>
              </a:solidFill>
              <a:latin typeface="Arial"/>
              <a:cs typeface="+mn-cs"/>
            </a:endParaRPr>
          </a:p>
          <a:p>
            <a:pPr lvl="2" algn="l" fontAlgn="base">
              <a:lnSpc>
                <a:spcPct val="100000"/>
              </a:lnSpc>
              <a:spcBef>
                <a:spcPct val="20000"/>
              </a:spcBef>
              <a:spcAft>
                <a:spcPct val="0"/>
              </a:spcAft>
              <a:buClr>
                <a:srgbClr val="669999"/>
              </a:buClr>
              <a:buSzPct val="65000"/>
              <a:buNone/>
            </a:pPr>
            <a:r>
              <a:rPr lang="tr-TR" altLang="tr-TR" sz="1800" dirty="0" err="1">
                <a:solidFill>
                  <a:srgbClr val="000000"/>
                </a:solidFill>
                <a:latin typeface="Arial"/>
                <a:cs typeface="+mn-cs"/>
              </a:rPr>
              <a:t>Ham_Veri_Kaydını_Düzelt</a:t>
            </a:r>
            <a:endParaRPr lang="tr-TR" altLang="tr-TR" sz="1800" dirty="0">
              <a:solidFill>
                <a:srgbClr val="000000"/>
              </a:solidFill>
              <a:latin typeface="Arial"/>
              <a:cs typeface="+mn-cs"/>
            </a:endParaRPr>
          </a:p>
          <a:p>
            <a:pPr lvl="2" algn="l" fontAlgn="base">
              <a:lnSpc>
                <a:spcPct val="100000"/>
              </a:lnSpc>
              <a:spcBef>
                <a:spcPct val="20000"/>
              </a:spcBef>
              <a:spcAft>
                <a:spcPct val="0"/>
              </a:spcAft>
              <a:buClr>
                <a:srgbClr val="669999"/>
              </a:buClr>
              <a:buSzPct val="65000"/>
              <a:buNone/>
            </a:pPr>
            <a:r>
              <a:rPr lang="tr-TR" altLang="tr-TR" sz="1800" dirty="0" err="1">
                <a:solidFill>
                  <a:srgbClr val="000000"/>
                </a:solidFill>
                <a:latin typeface="Arial"/>
                <a:cs typeface="+mn-cs"/>
              </a:rPr>
              <a:t>Duzeltilmis_Ham_Veri_Kaydini_Dogrula</a:t>
            </a:r>
            <a:endParaRPr lang="tr-TR" altLang="tr-TR" sz="1800" dirty="0">
              <a:solidFill>
                <a:srgbClr val="000000"/>
              </a:solidFill>
              <a:latin typeface="Arial"/>
              <a:cs typeface="+mn-cs"/>
            </a:endParaRPr>
          </a:p>
          <a:p>
            <a:pPr lvl="2" algn="l" fontAlgn="base">
              <a:lnSpc>
                <a:spcPct val="100000"/>
              </a:lnSpc>
              <a:spcBef>
                <a:spcPct val="20000"/>
              </a:spcBef>
              <a:spcAft>
                <a:spcPct val="0"/>
              </a:spcAft>
              <a:buClr>
                <a:srgbClr val="669999"/>
              </a:buClr>
              <a:buSzPct val="65000"/>
              <a:buNone/>
            </a:pPr>
            <a:r>
              <a:rPr lang="tr-TR" altLang="tr-TR" sz="1800" dirty="0" err="1">
                <a:solidFill>
                  <a:srgbClr val="000000"/>
                </a:solidFill>
                <a:latin typeface="Arial"/>
                <a:cs typeface="+mn-cs"/>
              </a:rPr>
              <a:t>Dogrulanmis_Kaydi_Gonder</a:t>
            </a:r>
            <a:endParaRPr lang="tr-TR" altLang="tr-TR" sz="1800" dirty="0">
              <a:solidFill>
                <a:srgbClr val="000000"/>
              </a:solidFill>
              <a:latin typeface="Arial"/>
              <a:cs typeface="+mn-cs"/>
            </a:endParaRP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52</a:t>
            </a:fld>
            <a:endParaRPr lang="tr-TR" dirty="0"/>
          </a:p>
        </p:txBody>
      </p:sp>
    </p:spTree>
    <p:extLst>
      <p:ext uri="{BB962C8B-B14F-4D97-AF65-F5344CB8AC3E}">
        <p14:creationId xmlns:p14="http://schemas.microsoft.com/office/powerpoint/2010/main" val="282215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İletişimsel Yapışıklık</a:t>
            </a:r>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dirty="0">
                <a:solidFill>
                  <a:srgbClr val="000000"/>
                </a:solidFill>
                <a:latin typeface="Arial"/>
                <a:cs typeface="+mn-cs"/>
              </a:rPr>
              <a:t>Bir modülün içindeki farklı işlemler aynı girdi ya da çıktıyı kullanıyorlarsa bu modül </a:t>
            </a:r>
            <a:r>
              <a:rPr lang="tr-TR" altLang="tr-TR" dirty="0">
                <a:solidFill>
                  <a:srgbClr val="879CDF"/>
                </a:solidFill>
                <a:latin typeface="Arial"/>
                <a:cs typeface="+mn-cs"/>
              </a:rPr>
              <a:t>iletişimsel yapışık</a:t>
            </a:r>
            <a:r>
              <a:rPr lang="tr-TR" altLang="tr-TR" dirty="0">
                <a:solidFill>
                  <a:srgbClr val="000000"/>
                </a:solidFill>
                <a:latin typeface="Arial"/>
                <a:cs typeface="+mn-cs"/>
              </a:rPr>
              <a:t> bir modül olarak adlandırılır.</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dirty="0">
              <a:solidFill>
                <a:srgbClr val="000000"/>
              </a:solidFill>
              <a:latin typeface="Arial"/>
              <a:cs typeface="+mn-cs"/>
            </a:endParaRPr>
          </a:p>
          <a:p>
            <a:pPr lvl="3" algn="l" fontAlgn="base">
              <a:lnSpc>
                <a:spcPct val="100000"/>
              </a:lnSpc>
              <a:spcBef>
                <a:spcPct val="20000"/>
              </a:spcBef>
              <a:spcAft>
                <a:spcPct val="0"/>
              </a:spcAft>
              <a:buClr>
                <a:srgbClr val="996666"/>
              </a:buClr>
              <a:buSzPct val="60000"/>
              <a:buNone/>
            </a:pPr>
            <a:r>
              <a:rPr lang="tr-TR" altLang="tr-TR" sz="1725" dirty="0" err="1">
                <a:solidFill>
                  <a:srgbClr val="000000"/>
                </a:solidFill>
                <a:latin typeface="Arial"/>
                <a:cs typeface="+mn-cs"/>
              </a:rPr>
              <a:t>Sicil_No_yu_Al</a:t>
            </a:r>
            <a:endParaRPr lang="tr-TR" altLang="tr-TR" sz="1725" dirty="0">
              <a:solidFill>
                <a:srgbClr val="000000"/>
              </a:solidFill>
              <a:latin typeface="Arial"/>
              <a:cs typeface="+mn-cs"/>
            </a:endParaRPr>
          </a:p>
          <a:p>
            <a:pPr lvl="3" algn="l" fontAlgn="base">
              <a:lnSpc>
                <a:spcPct val="100000"/>
              </a:lnSpc>
              <a:spcBef>
                <a:spcPct val="20000"/>
              </a:spcBef>
              <a:spcAft>
                <a:spcPct val="0"/>
              </a:spcAft>
              <a:buClr>
                <a:srgbClr val="996666"/>
              </a:buClr>
              <a:buSzPct val="60000"/>
              <a:buNone/>
            </a:pPr>
            <a:r>
              <a:rPr lang="tr-TR" altLang="tr-TR" sz="1725" dirty="0" err="1">
                <a:solidFill>
                  <a:srgbClr val="000000"/>
                </a:solidFill>
                <a:latin typeface="Arial"/>
                <a:cs typeface="+mn-cs"/>
              </a:rPr>
              <a:t>Adres_Bilgisini_Bul</a:t>
            </a:r>
            <a:endParaRPr lang="tr-TR" altLang="tr-TR" sz="1725" dirty="0">
              <a:solidFill>
                <a:srgbClr val="000000"/>
              </a:solidFill>
              <a:latin typeface="Arial"/>
              <a:cs typeface="+mn-cs"/>
            </a:endParaRPr>
          </a:p>
          <a:p>
            <a:pPr lvl="3" algn="l" fontAlgn="base">
              <a:lnSpc>
                <a:spcPct val="100000"/>
              </a:lnSpc>
              <a:spcBef>
                <a:spcPct val="20000"/>
              </a:spcBef>
              <a:spcAft>
                <a:spcPct val="0"/>
              </a:spcAft>
              <a:buClr>
                <a:srgbClr val="996666"/>
              </a:buClr>
              <a:buSzPct val="60000"/>
              <a:buNone/>
            </a:pPr>
            <a:r>
              <a:rPr lang="tr-TR" altLang="tr-TR" sz="1725" dirty="0" err="1">
                <a:solidFill>
                  <a:srgbClr val="000000"/>
                </a:solidFill>
                <a:latin typeface="Arial"/>
                <a:cs typeface="+mn-cs"/>
              </a:rPr>
              <a:t>Telefon_Bilgisini_Bul</a:t>
            </a:r>
            <a:endParaRPr lang="tr-TR" altLang="tr-TR" sz="1725" dirty="0">
              <a:solidFill>
                <a:srgbClr val="000000"/>
              </a:solidFill>
              <a:latin typeface="Arial"/>
              <a:cs typeface="+mn-cs"/>
            </a:endParaRPr>
          </a:p>
          <a:p>
            <a:pPr lvl="3" algn="l" fontAlgn="base">
              <a:lnSpc>
                <a:spcPct val="100000"/>
              </a:lnSpc>
              <a:spcBef>
                <a:spcPct val="20000"/>
              </a:spcBef>
              <a:spcAft>
                <a:spcPct val="0"/>
              </a:spcAft>
              <a:buClr>
                <a:srgbClr val="996666"/>
              </a:buClr>
              <a:buSzPct val="60000"/>
              <a:buNone/>
            </a:pPr>
            <a:r>
              <a:rPr lang="tr-TR" altLang="tr-TR" sz="1725" dirty="0" err="1">
                <a:solidFill>
                  <a:srgbClr val="000000"/>
                </a:solidFill>
                <a:latin typeface="Arial"/>
                <a:cs typeface="+mn-cs"/>
              </a:rPr>
              <a:t>Maas_Bilgisini_Bul</a:t>
            </a:r>
            <a:endParaRPr lang="tr-TR" altLang="tr-TR" sz="1725" dirty="0">
              <a:solidFill>
                <a:srgbClr val="000000"/>
              </a:solidFill>
              <a:latin typeface="Arial"/>
              <a:cs typeface="+mn-cs"/>
            </a:endParaRP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53</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772" y="2701804"/>
            <a:ext cx="3715581" cy="2561719"/>
          </a:xfrm>
          <a:prstGeom prst="rect">
            <a:avLst/>
          </a:prstGeom>
        </p:spPr>
      </p:pic>
    </p:spTree>
    <p:extLst>
      <p:ext uri="{BB962C8B-B14F-4D97-AF65-F5344CB8AC3E}">
        <p14:creationId xmlns:p14="http://schemas.microsoft.com/office/powerpoint/2010/main" val="6956677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Yordamsal</a:t>
            </a:r>
            <a:r>
              <a:rPr lang="tr-TR" dirty="0"/>
              <a:t> Yapışıklık</a:t>
            </a:r>
          </a:p>
        </p:txBody>
      </p:sp>
      <p:sp>
        <p:nvSpPr>
          <p:cNvPr id="3" name="İçerik Yer Tutucusu 2"/>
          <p:cNvSpPr>
            <a:spLocks noGrp="1"/>
          </p:cNvSpPr>
          <p:nvPr>
            <p:ph idx="1"/>
          </p:nvPr>
        </p:nvSpPr>
        <p:spPr/>
        <p:txBody>
          <a:bodyPr/>
          <a:lstStyle/>
          <a:p>
            <a:pPr marL="257175" indent="-257175" algn="just" fontAlgn="base">
              <a:lnSpc>
                <a:spcPct val="95000"/>
              </a:lnSpc>
              <a:spcBef>
                <a:spcPct val="60000"/>
              </a:spcBef>
              <a:spcAft>
                <a:spcPct val="0"/>
              </a:spcAft>
              <a:buSzPct val="80000"/>
              <a:buFont typeface="Wingdings" panose="05000000000000000000" pitchFamily="2" charset="2"/>
              <a:buChar char="l"/>
            </a:pPr>
            <a:r>
              <a:rPr lang="tr-TR" altLang="tr-TR" sz="2400" dirty="0" err="1">
                <a:solidFill>
                  <a:srgbClr val="000000"/>
                </a:solidFill>
                <a:latin typeface="Arial"/>
                <a:cs typeface="+mn-cs"/>
              </a:rPr>
              <a:t>Yordamsal</a:t>
            </a:r>
            <a:r>
              <a:rPr lang="tr-TR" altLang="tr-TR" sz="2400" dirty="0">
                <a:solidFill>
                  <a:srgbClr val="000000"/>
                </a:solidFill>
                <a:latin typeface="Arial"/>
                <a:cs typeface="+mn-cs"/>
              </a:rPr>
              <a:t> Yapışık modüldeki işlemler arasında denetim ilişkisi bulunmaktadır.</a:t>
            </a:r>
          </a:p>
          <a:p>
            <a:pPr marL="257175" indent="-257175" algn="just" fontAlgn="base">
              <a:lnSpc>
                <a:spcPct val="95000"/>
              </a:lnSpc>
              <a:spcBef>
                <a:spcPct val="60000"/>
              </a:spcBef>
              <a:spcAft>
                <a:spcPct val="0"/>
              </a:spcAft>
              <a:buSzPct val="80000"/>
              <a:buFont typeface="Wingdings" panose="05000000000000000000" pitchFamily="2" charset="2"/>
              <a:buChar char="l"/>
            </a:pPr>
            <a:r>
              <a:rPr lang="tr-TR" altLang="tr-TR" sz="2400" dirty="0">
                <a:solidFill>
                  <a:srgbClr val="000000"/>
                </a:solidFill>
                <a:latin typeface="Arial"/>
                <a:cs typeface="+mn-cs"/>
              </a:rPr>
              <a:t>İşlemlerin birbirleri ile veri ilişkisi yoktur, ancak işlem sırası önemlidir.</a:t>
            </a:r>
          </a:p>
          <a:p>
            <a:pPr marL="257175" indent="-257175" algn="just" fontAlgn="base">
              <a:lnSpc>
                <a:spcPct val="100000"/>
              </a:lnSpc>
              <a:spcBef>
                <a:spcPct val="20000"/>
              </a:spcBef>
              <a:spcAft>
                <a:spcPct val="0"/>
              </a:spcAft>
              <a:buSzPct val="80000"/>
              <a:buFont typeface="Wingdings" panose="05000000000000000000" pitchFamily="2" charset="2"/>
              <a:buChar char="l"/>
            </a:pPr>
            <a:endParaRPr lang="tr-TR" altLang="tr-TR" sz="2400" dirty="0">
              <a:solidFill>
                <a:srgbClr val="000000"/>
              </a:solidFill>
              <a:latin typeface="Arial"/>
              <a:cs typeface="+mn-cs"/>
            </a:endParaRPr>
          </a:p>
          <a:p>
            <a:pPr lvl="3" algn="just" fontAlgn="base">
              <a:lnSpc>
                <a:spcPct val="100000"/>
              </a:lnSpc>
              <a:spcBef>
                <a:spcPct val="20000"/>
              </a:spcBef>
              <a:spcAft>
                <a:spcPct val="0"/>
              </a:spcAft>
              <a:buClr>
                <a:srgbClr val="996666"/>
              </a:buClr>
              <a:buSzPct val="60000"/>
              <a:buNone/>
            </a:pPr>
            <a:r>
              <a:rPr lang="tr-TR" altLang="tr-TR" sz="2400" dirty="0" err="1">
                <a:solidFill>
                  <a:srgbClr val="000000"/>
                </a:solidFill>
                <a:latin typeface="Arial"/>
                <a:cs typeface="+mn-cs"/>
              </a:rPr>
              <a:t>Ekran_Goruntusunu_Yaz</a:t>
            </a:r>
            <a:endParaRPr lang="tr-TR" altLang="tr-TR" sz="2400" dirty="0">
              <a:solidFill>
                <a:srgbClr val="000000"/>
              </a:solidFill>
              <a:latin typeface="Arial"/>
              <a:cs typeface="+mn-cs"/>
            </a:endParaRPr>
          </a:p>
          <a:p>
            <a:pPr lvl="3" algn="just" fontAlgn="base">
              <a:lnSpc>
                <a:spcPct val="100000"/>
              </a:lnSpc>
              <a:spcBef>
                <a:spcPct val="20000"/>
              </a:spcBef>
              <a:spcAft>
                <a:spcPct val="0"/>
              </a:spcAft>
              <a:buClr>
                <a:srgbClr val="996666"/>
              </a:buClr>
              <a:buSzPct val="60000"/>
              <a:buNone/>
            </a:pPr>
            <a:r>
              <a:rPr lang="tr-TR" altLang="tr-TR" sz="2400" dirty="0" err="1">
                <a:solidFill>
                  <a:srgbClr val="000000"/>
                </a:solidFill>
                <a:latin typeface="Arial"/>
                <a:cs typeface="+mn-cs"/>
              </a:rPr>
              <a:t>Giris_Kaydini_Oku</a:t>
            </a:r>
            <a:endParaRPr lang="tr-TR" altLang="tr-TR" sz="2400" dirty="0">
              <a:solidFill>
                <a:srgbClr val="000000"/>
              </a:solidFill>
              <a:latin typeface="Arial"/>
              <a:cs typeface="+mn-cs"/>
            </a:endParaRP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54</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8772" y="3857414"/>
            <a:ext cx="3048000" cy="1276350"/>
          </a:xfrm>
          <a:prstGeom prst="rect">
            <a:avLst/>
          </a:prstGeom>
        </p:spPr>
      </p:pic>
    </p:spTree>
    <p:extLst>
      <p:ext uri="{BB962C8B-B14F-4D97-AF65-F5344CB8AC3E}">
        <p14:creationId xmlns:p14="http://schemas.microsoft.com/office/powerpoint/2010/main" val="10447860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Zamansal Yapışıklık</a:t>
            </a:r>
          </a:p>
        </p:txBody>
      </p:sp>
      <p:sp>
        <p:nvSpPr>
          <p:cNvPr id="3" name="İçerik Yer Tutucusu 2"/>
          <p:cNvSpPr>
            <a:spLocks noGrp="1"/>
          </p:cNvSpPr>
          <p:nvPr>
            <p:ph idx="1"/>
          </p:nvPr>
        </p:nvSpPr>
        <p:spPr/>
        <p:txBody>
          <a:bodyPr/>
          <a:lstStyle/>
          <a:p>
            <a:pPr marL="257175" indent="-257175" algn="just" fontAlgn="base">
              <a:lnSpc>
                <a:spcPct val="100000"/>
              </a:lnSpc>
              <a:spcBef>
                <a:spcPct val="20000"/>
              </a:spcBef>
              <a:spcAft>
                <a:spcPct val="0"/>
              </a:spcAft>
              <a:buSzPct val="80000"/>
              <a:buFont typeface="Wingdings" panose="05000000000000000000" pitchFamily="2" charset="2"/>
              <a:buChar char="l"/>
            </a:pPr>
            <a:r>
              <a:rPr lang="tr-TR" altLang="tr-TR" sz="2400" dirty="0">
                <a:solidFill>
                  <a:srgbClr val="000000"/>
                </a:solidFill>
                <a:latin typeface="Arial"/>
                <a:cs typeface="+mn-cs"/>
              </a:rPr>
              <a:t>Bir modül içindeki işlemlerin belirli bir zamanda uygulanması gerekiyor ve bu işlemlerin kendi aralarında herhangi bir ilişkisi yok, yani işlemlerin sırası önemli değil ise, </a:t>
            </a:r>
            <a:r>
              <a:rPr lang="tr-TR" altLang="tr-TR" sz="2400" dirty="0">
                <a:solidFill>
                  <a:srgbClr val="879CDF"/>
                </a:solidFill>
                <a:latin typeface="Arial"/>
                <a:cs typeface="+mn-cs"/>
              </a:rPr>
              <a:t>zamansal yapışıklık</a:t>
            </a:r>
            <a:r>
              <a:rPr lang="tr-TR" altLang="tr-TR" sz="2400" dirty="0">
                <a:solidFill>
                  <a:srgbClr val="000000"/>
                </a:solidFill>
                <a:latin typeface="Arial"/>
                <a:cs typeface="+mn-cs"/>
              </a:rPr>
              <a:t> vardır. </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2400" dirty="0">
              <a:solidFill>
                <a:srgbClr val="000000"/>
              </a:solidFill>
              <a:latin typeface="Arial"/>
              <a:cs typeface="+mn-cs"/>
            </a:endParaRPr>
          </a:p>
          <a:p>
            <a:pPr lvl="3" algn="l" fontAlgn="base">
              <a:lnSpc>
                <a:spcPct val="100000"/>
              </a:lnSpc>
              <a:spcBef>
                <a:spcPct val="20000"/>
              </a:spcBef>
              <a:spcAft>
                <a:spcPct val="0"/>
              </a:spcAft>
              <a:buClr>
                <a:srgbClr val="996666"/>
              </a:buClr>
              <a:buSzPct val="60000"/>
              <a:buNone/>
            </a:pPr>
            <a:r>
              <a:rPr lang="tr-TR" altLang="tr-TR" sz="2025" dirty="0" err="1">
                <a:solidFill>
                  <a:srgbClr val="000000"/>
                </a:solidFill>
                <a:latin typeface="Arial"/>
                <a:cs typeface="+mn-cs"/>
              </a:rPr>
              <a:t>Alarm_Zilini_Ac</a:t>
            </a:r>
            <a:endParaRPr lang="tr-TR" altLang="tr-TR" sz="2025" dirty="0">
              <a:solidFill>
                <a:srgbClr val="000000"/>
              </a:solidFill>
              <a:latin typeface="Arial"/>
              <a:cs typeface="+mn-cs"/>
            </a:endParaRPr>
          </a:p>
          <a:p>
            <a:pPr lvl="3" algn="l" fontAlgn="base">
              <a:lnSpc>
                <a:spcPct val="100000"/>
              </a:lnSpc>
              <a:spcBef>
                <a:spcPct val="20000"/>
              </a:spcBef>
              <a:spcAft>
                <a:spcPct val="0"/>
              </a:spcAft>
              <a:buClr>
                <a:srgbClr val="996666"/>
              </a:buClr>
              <a:buSzPct val="60000"/>
              <a:buNone/>
            </a:pPr>
            <a:r>
              <a:rPr lang="tr-TR" altLang="tr-TR" sz="2025" dirty="0" err="1">
                <a:solidFill>
                  <a:srgbClr val="000000"/>
                </a:solidFill>
                <a:latin typeface="Arial"/>
                <a:cs typeface="+mn-cs"/>
              </a:rPr>
              <a:t>Kapiyi_Ac</a:t>
            </a:r>
            <a:endParaRPr lang="tr-TR" altLang="tr-TR" sz="2025" dirty="0">
              <a:solidFill>
                <a:srgbClr val="000000"/>
              </a:solidFill>
              <a:latin typeface="Arial"/>
              <a:cs typeface="+mn-cs"/>
            </a:endParaRPr>
          </a:p>
          <a:p>
            <a:pPr lvl="3" algn="l" fontAlgn="base">
              <a:lnSpc>
                <a:spcPct val="100000"/>
              </a:lnSpc>
              <a:spcBef>
                <a:spcPct val="20000"/>
              </a:spcBef>
              <a:spcAft>
                <a:spcPct val="0"/>
              </a:spcAft>
              <a:buClr>
                <a:srgbClr val="996666"/>
              </a:buClr>
              <a:buSzPct val="60000"/>
              <a:buNone/>
            </a:pPr>
            <a:r>
              <a:rPr lang="tr-TR" altLang="tr-TR" sz="2025" dirty="0" err="1">
                <a:solidFill>
                  <a:srgbClr val="000000"/>
                </a:solidFill>
                <a:latin typeface="Arial"/>
                <a:cs typeface="+mn-cs"/>
              </a:rPr>
              <a:t>Kamerayi_Calistir</a:t>
            </a:r>
            <a:endParaRPr lang="tr-TR" altLang="tr-TR" sz="2025" dirty="0">
              <a:solidFill>
                <a:srgbClr val="000000"/>
              </a:solidFill>
              <a:latin typeface="Arial"/>
              <a:cs typeface="+mn-cs"/>
            </a:endParaRP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55</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203" y="3773271"/>
            <a:ext cx="3673660" cy="2204196"/>
          </a:xfrm>
          <a:prstGeom prst="rect">
            <a:avLst/>
          </a:prstGeom>
        </p:spPr>
      </p:pic>
    </p:spTree>
    <p:extLst>
      <p:ext uri="{BB962C8B-B14F-4D97-AF65-F5344CB8AC3E}">
        <p14:creationId xmlns:p14="http://schemas.microsoft.com/office/powerpoint/2010/main" val="19815430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Mantıksal Yapışıklık</a:t>
            </a:r>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2700" dirty="0">
                <a:solidFill>
                  <a:srgbClr val="000000"/>
                </a:solidFill>
                <a:latin typeface="Arial"/>
                <a:cs typeface="+mn-cs"/>
              </a:rPr>
              <a:t>Mantıksal olarak aynı türdeki işlemlerin bir araya toplandığı modüller </a:t>
            </a:r>
            <a:r>
              <a:rPr lang="tr-TR" altLang="tr-TR" sz="2700" dirty="0">
                <a:solidFill>
                  <a:srgbClr val="879CDF"/>
                </a:solidFill>
                <a:latin typeface="Arial"/>
                <a:cs typeface="+mn-cs"/>
              </a:rPr>
              <a:t>mantıksal yapışık</a:t>
            </a:r>
            <a:r>
              <a:rPr lang="tr-TR" altLang="tr-TR" sz="2700" dirty="0">
                <a:solidFill>
                  <a:srgbClr val="000000"/>
                </a:solidFill>
                <a:latin typeface="Arial"/>
                <a:cs typeface="+mn-cs"/>
              </a:rPr>
              <a:t> olarak adlandırılır.</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2700" dirty="0">
              <a:solidFill>
                <a:srgbClr val="000000"/>
              </a:solidFill>
              <a:latin typeface="Arial"/>
              <a:cs typeface="+mn-cs"/>
            </a:endParaRPr>
          </a:p>
          <a:p>
            <a:pPr marL="257175" indent="-257175" algn="l" fontAlgn="base">
              <a:lnSpc>
                <a:spcPct val="100000"/>
              </a:lnSpc>
              <a:spcBef>
                <a:spcPct val="20000"/>
              </a:spcBef>
              <a:spcAft>
                <a:spcPct val="0"/>
              </a:spcAft>
              <a:buSzPct val="80000"/>
              <a:buNone/>
            </a:pPr>
            <a:r>
              <a:rPr lang="tr-TR" altLang="tr-TR" sz="2325" dirty="0">
                <a:solidFill>
                  <a:srgbClr val="000000"/>
                </a:solidFill>
                <a:latin typeface="Arial"/>
                <a:cs typeface="+mn-cs"/>
              </a:rPr>
              <a:t>		Dizilere değer atama işlemleri</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56</a:t>
            </a:fld>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3367" y="3379716"/>
            <a:ext cx="2733393" cy="2548168"/>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384" y="4298731"/>
            <a:ext cx="1825126" cy="1687943"/>
          </a:xfrm>
          <a:prstGeom prst="rect">
            <a:avLst/>
          </a:prstGeom>
        </p:spPr>
      </p:pic>
      <p:sp>
        <p:nvSpPr>
          <p:cNvPr id="10" name="Sol Sağ Ok 9"/>
          <p:cNvSpPr/>
          <p:nvPr/>
        </p:nvSpPr>
        <p:spPr>
          <a:xfrm>
            <a:off x="4606510" y="4782093"/>
            <a:ext cx="1060177" cy="3606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3899171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Gelişigüzel Yapışıklık</a:t>
            </a:r>
          </a:p>
        </p:txBody>
      </p:sp>
      <p:sp>
        <p:nvSpPr>
          <p:cNvPr id="3" name="İçerik Yer Tutucusu 2"/>
          <p:cNvSpPr>
            <a:spLocks noGrp="1"/>
          </p:cNvSpPr>
          <p:nvPr>
            <p:ph idx="1"/>
          </p:nvPr>
        </p:nvSpPr>
        <p:spPr/>
        <p:txBody>
          <a:bodyPr/>
          <a:lstStyle/>
          <a:p>
            <a:pPr marL="257175" indent="-257175" algn="l" fontAlgn="base">
              <a:lnSpc>
                <a:spcPct val="100000"/>
              </a:lnSpc>
              <a:spcBef>
                <a:spcPct val="20000"/>
              </a:spcBef>
              <a:spcAft>
                <a:spcPct val="0"/>
              </a:spcAft>
              <a:buSzPct val="80000"/>
              <a:buFont typeface="Wingdings" panose="05000000000000000000" pitchFamily="2" charset="2"/>
              <a:buChar char="l"/>
            </a:pPr>
            <a:r>
              <a:rPr lang="tr-TR" altLang="tr-TR" sz="2700" dirty="0">
                <a:solidFill>
                  <a:srgbClr val="000000"/>
                </a:solidFill>
                <a:latin typeface="Arial"/>
                <a:cs typeface="+mn-cs"/>
              </a:rPr>
              <a:t>İşlemler arasında herhangi bir ilişki bulunmaz.</a:t>
            </a:r>
          </a:p>
          <a:p>
            <a:pPr marL="257175" indent="-257175" algn="l" fontAlgn="base">
              <a:lnSpc>
                <a:spcPct val="100000"/>
              </a:lnSpc>
              <a:spcBef>
                <a:spcPct val="20000"/>
              </a:spcBef>
              <a:spcAft>
                <a:spcPct val="0"/>
              </a:spcAft>
              <a:buSzPct val="80000"/>
              <a:buFont typeface="Wingdings" panose="05000000000000000000" pitchFamily="2" charset="2"/>
              <a:buChar char="l"/>
            </a:pPr>
            <a:endParaRPr lang="tr-TR" altLang="tr-TR" sz="2700" dirty="0">
              <a:solidFill>
                <a:srgbClr val="000000"/>
              </a:solidFill>
              <a:latin typeface="Arial"/>
              <a:cs typeface="+mn-cs"/>
            </a:endParaRPr>
          </a:p>
          <a:p>
            <a:pPr lvl="3" algn="l" fontAlgn="base">
              <a:lnSpc>
                <a:spcPct val="100000"/>
              </a:lnSpc>
              <a:spcBef>
                <a:spcPct val="20000"/>
              </a:spcBef>
              <a:spcAft>
                <a:spcPct val="0"/>
              </a:spcAft>
              <a:buClr>
                <a:srgbClr val="996666"/>
              </a:buClr>
              <a:buSzPct val="60000"/>
              <a:buNone/>
            </a:pPr>
            <a:r>
              <a:rPr lang="tr-TR" altLang="tr-TR" sz="2325" dirty="0" err="1">
                <a:solidFill>
                  <a:srgbClr val="000000"/>
                </a:solidFill>
                <a:latin typeface="Arial"/>
                <a:cs typeface="+mn-cs"/>
              </a:rPr>
              <a:t>Ara_Kayit_Oku</a:t>
            </a:r>
            <a:endParaRPr lang="tr-TR" altLang="tr-TR" sz="2325" dirty="0">
              <a:solidFill>
                <a:srgbClr val="000000"/>
              </a:solidFill>
              <a:latin typeface="Arial"/>
              <a:cs typeface="+mn-cs"/>
            </a:endParaRPr>
          </a:p>
          <a:p>
            <a:pPr lvl="3" algn="l" fontAlgn="base">
              <a:lnSpc>
                <a:spcPct val="100000"/>
              </a:lnSpc>
              <a:spcBef>
                <a:spcPct val="20000"/>
              </a:spcBef>
              <a:spcAft>
                <a:spcPct val="0"/>
              </a:spcAft>
              <a:buClr>
                <a:srgbClr val="996666"/>
              </a:buClr>
              <a:buSzPct val="60000"/>
              <a:buNone/>
            </a:pPr>
            <a:r>
              <a:rPr lang="tr-TR" altLang="tr-TR" sz="2325" dirty="0" err="1">
                <a:solidFill>
                  <a:srgbClr val="000000"/>
                </a:solidFill>
                <a:latin typeface="Arial"/>
                <a:cs typeface="+mn-cs"/>
              </a:rPr>
              <a:t>B_dizisine_baslangic_deger_ata</a:t>
            </a:r>
            <a:endParaRPr lang="tr-TR" altLang="tr-TR" sz="2325" dirty="0">
              <a:solidFill>
                <a:srgbClr val="000000"/>
              </a:solidFill>
              <a:latin typeface="Arial"/>
              <a:cs typeface="+mn-cs"/>
            </a:endParaRPr>
          </a:p>
          <a:p>
            <a:pPr lvl="3" algn="l" fontAlgn="base">
              <a:lnSpc>
                <a:spcPct val="100000"/>
              </a:lnSpc>
              <a:spcBef>
                <a:spcPct val="20000"/>
              </a:spcBef>
              <a:spcAft>
                <a:spcPct val="0"/>
              </a:spcAft>
              <a:buClr>
                <a:srgbClr val="996666"/>
              </a:buClr>
              <a:buSzPct val="60000"/>
              <a:buNone/>
            </a:pPr>
            <a:r>
              <a:rPr lang="tr-TR" altLang="tr-TR" sz="2325" dirty="0" err="1">
                <a:solidFill>
                  <a:srgbClr val="000000"/>
                </a:solidFill>
                <a:latin typeface="Arial"/>
                <a:cs typeface="+mn-cs"/>
              </a:rPr>
              <a:t>Stok_kutugu_oku</a:t>
            </a:r>
            <a:endParaRPr lang="tr-TR" altLang="tr-TR" sz="2325" dirty="0">
              <a:solidFill>
                <a:srgbClr val="000000"/>
              </a:solidFill>
              <a:latin typeface="Arial"/>
              <a:cs typeface="+mn-cs"/>
            </a:endParaRPr>
          </a:p>
          <a:p>
            <a:pPr lvl="3" algn="l" fontAlgn="base">
              <a:lnSpc>
                <a:spcPct val="100000"/>
              </a:lnSpc>
              <a:spcBef>
                <a:spcPct val="20000"/>
              </a:spcBef>
              <a:spcAft>
                <a:spcPct val="0"/>
              </a:spcAft>
              <a:buClr>
                <a:srgbClr val="996666"/>
              </a:buClr>
              <a:buSzPct val="60000"/>
              <a:buNone/>
            </a:pPr>
            <a:r>
              <a:rPr lang="tr-TR" altLang="tr-TR" sz="2325" dirty="0" err="1">
                <a:solidFill>
                  <a:srgbClr val="000000"/>
                </a:solidFill>
                <a:latin typeface="Arial"/>
                <a:cs typeface="+mn-cs"/>
              </a:rPr>
              <a:t>Hata_iletisi_yaz</a:t>
            </a:r>
            <a:endParaRPr lang="tr-TR" altLang="tr-TR" sz="2325" dirty="0">
              <a:solidFill>
                <a:srgbClr val="000000"/>
              </a:solidFill>
              <a:latin typeface="Arial"/>
              <a:cs typeface="+mn-cs"/>
            </a:endParaRP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57</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205" y="3041260"/>
            <a:ext cx="3637074" cy="2448963"/>
          </a:xfrm>
          <a:prstGeom prst="rect">
            <a:avLst/>
          </a:prstGeom>
        </p:spPr>
      </p:pic>
    </p:spTree>
    <p:extLst>
      <p:ext uri="{BB962C8B-B14F-4D97-AF65-F5344CB8AC3E}">
        <p14:creationId xmlns:p14="http://schemas.microsoft.com/office/powerpoint/2010/main" val="6506042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Özet</a:t>
            </a:r>
          </a:p>
        </p:txBody>
      </p:sp>
      <p:sp>
        <p:nvSpPr>
          <p:cNvPr id="3" name="İçerik Yer Tutucusu 2"/>
          <p:cNvSpPr>
            <a:spLocks noGrp="1"/>
          </p:cNvSpPr>
          <p:nvPr>
            <p:ph idx="1"/>
          </p:nvPr>
        </p:nvSpPr>
        <p:spPr>
          <a:xfrm>
            <a:off x="629840" y="1737361"/>
            <a:ext cx="7886700" cy="4526539"/>
          </a:xfrm>
        </p:spPr>
        <p:txBody>
          <a:bodyPr>
            <a:noAutofit/>
          </a:bodyPr>
          <a:lstStyle/>
          <a:p>
            <a:pPr lvl="0">
              <a:lnSpc>
                <a:spcPct val="100000"/>
              </a:lnSpc>
              <a:buFont typeface="Wingdings" panose="05000000000000000000" pitchFamily="2" charset="2"/>
              <a:buChar char="Ø"/>
            </a:pPr>
            <a:r>
              <a:rPr lang="tr-TR" altLang="tr-TR" sz="1400" dirty="0">
                <a:latin typeface="Arial"/>
              </a:rPr>
              <a:t>Tasarım, Sistem Analizi çalışması sonucunda üretilen Mantıksal Modelin Fiziksel Modele dönüştürülme çalışmasıdır.</a:t>
            </a:r>
          </a:p>
          <a:p>
            <a:pPr lvl="0">
              <a:lnSpc>
                <a:spcPct val="100000"/>
              </a:lnSpc>
              <a:buFont typeface="Wingdings" panose="05000000000000000000" pitchFamily="2" charset="2"/>
              <a:buChar char="Ø"/>
            </a:pPr>
            <a:r>
              <a:rPr lang="tr-TR" altLang="tr-TR" sz="1400" dirty="0">
                <a:latin typeface="Arial"/>
              </a:rPr>
              <a:t>Tasarım kavramları: Soyutlama, İyileştirme ve Modülerlik olmak üzere 3 çeşittir.</a:t>
            </a:r>
          </a:p>
          <a:p>
            <a:pPr lvl="0">
              <a:lnSpc>
                <a:spcPct val="100000"/>
              </a:lnSpc>
              <a:buFont typeface="Wingdings" panose="05000000000000000000" pitchFamily="2" charset="2"/>
              <a:buChar char="Ø"/>
            </a:pPr>
            <a:r>
              <a:rPr lang="tr-TR" altLang="tr-TR" sz="1400" dirty="0">
                <a:solidFill>
                  <a:srgbClr val="000000"/>
                </a:solidFill>
                <a:latin typeface="Arial"/>
              </a:rPr>
              <a:t>Yapı Tasarımı, </a:t>
            </a:r>
            <a:r>
              <a:rPr lang="tr-TR" altLang="tr-TR" sz="1400" dirty="0" err="1">
                <a:solidFill>
                  <a:srgbClr val="000000"/>
                </a:solidFill>
                <a:latin typeface="Arial"/>
              </a:rPr>
              <a:t>arayüz</a:t>
            </a:r>
            <a:r>
              <a:rPr lang="tr-TR" altLang="tr-TR" sz="1400" dirty="0">
                <a:solidFill>
                  <a:srgbClr val="000000"/>
                </a:solidFill>
                <a:latin typeface="Arial"/>
              </a:rPr>
              <a:t> tasarımı ve süreç tasarımından önce yapılması gereken ilk tasarım veri tasarımıdır.</a:t>
            </a:r>
          </a:p>
          <a:p>
            <a:pPr lvl="0">
              <a:lnSpc>
                <a:spcPct val="100000"/>
              </a:lnSpc>
              <a:buFont typeface="Wingdings" panose="05000000000000000000" pitchFamily="2" charset="2"/>
              <a:buChar char="Ø"/>
            </a:pPr>
            <a:r>
              <a:rPr lang="tr-TR" altLang="tr-TR" sz="1400" dirty="0">
                <a:solidFill>
                  <a:srgbClr val="000000"/>
                </a:solidFill>
                <a:latin typeface="Arial"/>
              </a:rPr>
              <a:t>Veri Akışları Üç parçada incelenebilir: Girdi Akışı, Çıktı Akışı ve İşlem Akışı</a:t>
            </a:r>
          </a:p>
          <a:p>
            <a:pPr lvl="0">
              <a:lnSpc>
                <a:spcPct val="100000"/>
              </a:lnSpc>
              <a:buFont typeface="Wingdings" panose="05000000000000000000" pitchFamily="2" charset="2"/>
              <a:buChar char="Ø"/>
            </a:pPr>
            <a:r>
              <a:rPr lang="tr-TR" altLang="tr-TR" sz="1400" dirty="0">
                <a:solidFill>
                  <a:srgbClr val="000000"/>
                </a:solidFill>
                <a:latin typeface="Arial"/>
              </a:rPr>
              <a:t>Süreç tasarımı; veri, yapı ve ara yüz tasarımından sonra yapılır.</a:t>
            </a:r>
          </a:p>
          <a:p>
            <a:pPr lvl="0">
              <a:lnSpc>
                <a:spcPct val="100000"/>
              </a:lnSpc>
              <a:buFont typeface="Wingdings" panose="05000000000000000000" pitchFamily="2" charset="2"/>
              <a:buChar char="Ø"/>
            </a:pPr>
            <a:r>
              <a:rPr lang="tr-TR" altLang="tr-TR" sz="1400" dirty="0">
                <a:solidFill>
                  <a:srgbClr val="000000"/>
                </a:solidFill>
                <a:latin typeface="Arial"/>
              </a:rPr>
              <a:t>Program Akış Diyagramları: Tekrarlı, </a:t>
            </a:r>
            <a:r>
              <a:rPr lang="tr-TR" altLang="tr-TR" sz="1400" dirty="0" err="1">
                <a:solidFill>
                  <a:srgbClr val="000000"/>
                </a:solidFill>
                <a:latin typeface="Arial"/>
              </a:rPr>
              <a:t>ardışıl</a:t>
            </a:r>
            <a:r>
              <a:rPr lang="tr-TR" altLang="tr-TR" sz="1400" dirty="0">
                <a:solidFill>
                  <a:srgbClr val="000000"/>
                </a:solidFill>
                <a:latin typeface="Arial"/>
              </a:rPr>
              <a:t> ve koşullu şeklindedir.</a:t>
            </a:r>
          </a:p>
          <a:p>
            <a:pPr lvl="0">
              <a:lnSpc>
                <a:spcPct val="100000"/>
              </a:lnSpc>
            </a:pPr>
            <a:r>
              <a:rPr lang="nb-NO" sz="1400" dirty="0"/>
              <a:t>Tasarlanması Gereken Ortak Alt Sistemler</a:t>
            </a:r>
            <a:r>
              <a:rPr lang="tr-TR" sz="1400" dirty="0"/>
              <a:t>;</a:t>
            </a:r>
          </a:p>
          <a:p>
            <a:pPr lvl="1" algn="l" fontAlgn="base">
              <a:lnSpc>
                <a:spcPct val="100000"/>
              </a:lnSpc>
              <a:spcBef>
                <a:spcPts val="0"/>
              </a:spcBef>
              <a:spcAft>
                <a:spcPct val="0"/>
              </a:spcAft>
              <a:buSzPct val="80000"/>
            </a:pPr>
            <a:r>
              <a:rPr lang="tr-TR" altLang="tr-TR" sz="1400" dirty="0">
                <a:solidFill>
                  <a:srgbClr val="000000"/>
                </a:solidFill>
                <a:latin typeface="Arial"/>
              </a:rPr>
              <a:t>Yetkilendirme </a:t>
            </a:r>
            <a:r>
              <a:rPr lang="tr-TR" altLang="tr-TR" sz="1400" dirty="0" err="1">
                <a:solidFill>
                  <a:srgbClr val="000000"/>
                </a:solidFill>
                <a:latin typeface="Arial"/>
              </a:rPr>
              <a:t>altsistemi</a:t>
            </a:r>
            <a:endParaRPr lang="tr-TR" altLang="tr-TR" sz="1400" dirty="0">
              <a:solidFill>
                <a:srgbClr val="000000"/>
              </a:solidFill>
              <a:latin typeface="Arial"/>
            </a:endParaRPr>
          </a:p>
          <a:p>
            <a:pPr lvl="1" algn="l" fontAlgn="base">
              <a:lnSpc>
                <a:spcPct val="100000"/>
              </a:lnSpc>
              <a:spcBef>
                <a:spcPts val="0"/>
              </a:spcBef>
              <a:spcAft>
                <a:spcPct val="0"/>
              </a:spcAft>
              <a:buSzPct val="80000"/>
            </a:pPr>
            <a:r>
              <a:rPr lang="tr-TR" altLang="tr-TR" sz="1400" dirty="0">
                <a:solidFill>
                  <a:srgbClr val="000000"/>
                </a:solidFill>
                <a:latin typeface="Arial"/>
              </a:rPr>
              <a:t>Güvenlik </a:t>
            </a:r>
            <a:r>
              <a:rPr lang="tr-TR" altLang="tr-TR" sz="1400" dirty="0" err="1">
                <a:solidFill>
                  <a:srgbClr val="000000"/>
                </a:solidFill>
                <a:latin typeface="Arial"/>
              </a:rPr>
              <a:t>altsistemi</a:t>
            </a:r>
            <a:endParaRPr lang="tr-TR" altLang="tr-TR" sz="1400" dirty="0">
              <a:solidFill>
                <a:srgbClr val="000000"/>
              </a:solidFill>
              <a:latin typeface="Arial"/>
            </a:endParaRPr>
          </a:p>
          <a:p>
            <a:pPr lvl="1" algn="l" fontAlgn="base">
              <a:lnSpc>
                <a:spcPct val="100000"/>
              </a:lnSpc>
              <a:spcBef>
                <a:spcPts val="0"/>
              </a:spcBef>
              <a:spcAft>
                <a:spcPct val="0"/>
              </a:spcAft>
              <a:buSzPct val="80000"/>
            </a:pPr>
            <a:r>
              <a:rPr lang="tr-TR" altLang="tr-TR" sz="1400" dirty="0">
                <a:solidFill>
                  <a:srgbClr val="000000"/>
                </a:solidFill>
                <a:latin typeface="Arial"/>
              </a:rPr>
              <a:t>Yedekleme </a:t>
            </a:r>
            <a:r>
              <a:rPr lang="tr-TR" altLang="tr-TR" sz="1400" dirty="0" err="1">
                <a:solidFill>
                  <a:srgbClr val="000000"/>
                </a:solidFill>
                <a:latin typeface="Arial"/>
              </a:rPr>
              <a:t>altsistemi</a:t>
            </a:r>
            <a:endParaRPr lang="tr-TR" altLang="tr-TR" sz="1400" dirty="0">
              <a:solidFill>
                <a:srgbClr val="000000"/>
              </a:solidFill>
              <a:latin typeface="Arial"/>
            </a:endParaRPr>
          </a:p>
          <a:p>
            <a:pPr lvl="1" algn="l" fontAlgn="base">
              <a:lnSpc>
                <a:spcPct val="100000"/>
              </a:lnSpc>
              <a:spcBef>
                <a:spcPts val="0"/>
              </a:spcBef>
              <a:spcAft>
                <a:spcPct val="0"/>
              </a:spcAft>
              <a:buSzPct val="80000"/>
            </a:pPr>
            <a:r>
              <a:rPr lang="tr-TR" altLang="tr-TR" sz="1400" dirty="0">
                <a:solidFill>
                  <a:srgbClr val="000000"/>
                </a:solidFill>
                <a:latin typeface="Arial"/>
              </a:rPr>
              <a:t>Veri transferi </a:t>
            </a:r>
            <a:r>
              <a:rPr lang="tr-TR" altLang="tr-TR" sz="1400" dirty="0" err="1">
                <a:solidFill>
                  <a:srgbClr val="000000"/>
                </a:solidFill>
                <a:latin typeface="Arial"/>
              </a:rPr>
              <a:t>altsistemi</a:t>
            </a:r>
            <a:endParaRPr lang="tr-TR" altLang="tr-TR" sz="1400" dirty="0">
              <a:solidFill>
                <a:srgbClr val="000000"/>
              </a:solidFill>
              <a:latin typeface="Arial"/>
            </a:endParaRPr>
          </a:p>
          <a:p>
            <a:pPr lvl="1" algn="l" fontAlgn="base">
              <a:lnSpc>
                <a:spcPct val="100000"/>
              </a:lnSpc>
              <a:spcBef>
                <a:spcPts val="0"/>
              </a:spcBef>
              <a:spcAft>
                <a:spcPct val="0"/>
              </a:spcAft>
              <a:buSzPct val="80000"/>
            </a:pPr>
            <a:r>
              <a:rPr lang="tr-TR" altLang="tr-TR" sz="1400" dirty="0">
                <a:solidFill>
                  <a:srgbClr val="000000"/>
                </a:solidFill>
                <a:latin typeface="Arial"/>
              </a:rPr>
              <a:t>Arşiv </a:t>
            </a:r>
            <a:r>
              <a:rPr lang="tr-TR" altLang="tr-TR" sz="1400" dirty="0" err="1">
                <a:solidFill>
                  <a:srgbClr val="000000"/>
                </a:solidFill>
                <a:latin typeface="Arial"/>
              </a:rPr>
              <a:t>altsistemi</a:t>
            </a:r>
            <a:endParaRPr lang="tr-TR" altLang="tr-TR" sz="1400" dirty="0">
              <a:solidFill>
                <a:srgbClr val="000000"/>
              </a:solidFill>
              <a:latin typeface="Arial"/>
            </a:endParaRPr>
          </a:p>
          <a:p>
            <a:pPr lvl="1" algn="l" fontAlgn="base">
              <a:lnSpc>
                <a:spcPct val="100000"/>
              </a:lnSpc>
              <a:spcBef>
                <a:spcPts val="0"/>
              </a:spcBef>
              <a:spcAft>
                <a:spcPct val="0"/>
              </a:spcAft>
              <a:buSzPct val="80000"/>
            </a:pPr>
            <a:r>
              <a:rPr lang="tr-TR" altLang="tr-TR" sz="1400" dirty="0">
                <a:solidFill>
                  <a:srgbClr val="000000"/>
                </a:solidFill>
                <a:latin typeface="Arial"/>
              </a:rPr>
              <a:t>Dönüştürme </a:t>
            </a:r>
            <a:r>
              <a:rPr lang="tr-TR" altLang="tr-TR" sz="1400" dirty="0" err="1" smtClean="0">
                <a:solidFill>
                  <a:srgbClr val="000000"/>
                </a:solidFill>
                <a:latin typeface="Arial"/>
              </a:rPr>
              <a:t>altsistemi</a:t>
            </a:r>
            <a:r>
              <a:rPr lang="tr-TR" altLang="tr-TR" sz="1400" dirty="0"/>
              <a:t> </a:t>
            </a:r>
            <a:r>
              <a:rPr lang="tr-TR" altLang="tr-TR" sz="1400" dirty="0" smtClean="0"/>
              <a:t>       </a:t>
            </a:r>
            <a:r>
              <a:rPr lang="tr-TR" altLang="tr-TR" sz="1400" dirty="0" smtClean="0">
                <a:solidFill>
                  <a:srgbClr val="000000"/>
                </a:solidFill>
                <a:latin typeface="Arial"/>
              </a:rPr>
              <a:t>şeklindedir</a:t>
            </a:r>
            <a:r>
              <a:rPr lang="tr-TR" altLang="tr-TR" sz="1400" dirty="0">
                <a:solidFill>
                  <a:srgbClr val="000000"/>
                </a:solidFill>
                <a:latin typeface="Arial"/>
              </a:rPr>
              <a:t>.</a:t>
            </a:r>
          </a:p>
        </p:txBody>
      </p:sp>
      <p:sp>
        <p:nvSpPr>
          <p:cNvPr id="6" name="Veri Yer Tutucusu 5"/>
          <p:cNvSpPr>
            <a:spLocks noGrp="1"/>
          </p:cNvSpPr>
          <p:nvPr>
            <p:ph type="dt" sz="half" idx="10"/>
          </p:nvPr>
        </p:nvSpPr>
        <p:spPr/>
        <p:txBody>
          <a:bodyPr/>
          <a:lstStyle/>
          <a:p>
            <a:r>
              <a:rPr lang="tr-TR" smtClean="0"/>
              <a:t>Doç. Dr. Resul DAŞ</a:t>
            </a:r>
            <a:endParaRPr lang="tr-T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58</a:t>
            </a:fld>
            <a:endParaRPr lang="tr-TR" dirty="0"/>
          </a:p>
        </p:txBody>
      </p:sp>
    </p:spTree>
    <p:extLst>
      <p:ext uri="{BB962C8B-B14F-4D97-AF65-F5344CB8AC3E}">
        <p14:creationId xmlns:p14="http://schemas.microsoft.com/office/powerpoint/2010/main" val="35972061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Sorular</a:t>
            </a:r>
          </a:p>
        </p:txBody>
      </p:sp>
      <p:sp>
        <p:nvSpPr>
          <p:cNvPr id="3" name="İçerik Yer Tutucusu 2"/>
          <p:cNvSpPr>
            <a:spLocks noGrp="1"/>
          </p:cNvSpPr>
          <p:nvPr>
            <p:ph idx="1"/>
          </p:nvPr>
        </p:nvSpPr>
        <p:spPr>
          <a:xfrm>
            <a:off x="629840" y="1737361"/>
            <a:ext cx="7886700" cy="4573287"/>
          </a:xfrm>
        </p:spPr>
        <p:txBody>
          <a:bodyPr>
            <a:noAutofit/>
          </a:bodyPr>
          <a:lstStyle/>
          <a:p>
            <a:pPr marL="342900" indent="-342900">
              <a:buFont typeface="+mj-lt"/>
              <a:buAutoNum type="arabicPeriod"/>
            </a:pPr>
            <a:r>
              <a:rPr lang="tr-TR" sz="1400" dirty="0"/>
              <a:t>Yazılım tasarım sürecinin temel işlemlerini sayınız. E-R diyagramı çizerek ilişkilerini gösteriniz.</a:t>
            </a:r>
          </a:p>
          <a:p>
            <a:pPr marL="342900" indent="-342900">
              <a:buFont typeface="+mj-lt"/>
              <a:buAutoNum type="arabicPeriod"/>
            </a:pPr>
            <a:r>
              <a:rPr lang="tr-TR" sz="1400" dirty="0"/>
              <a:t>Geliştireceğiniz bir uygulama için ekran şablonunuzu belirleyiniz.</a:t>
            </a:r>
          </a:p>
          <a:p>
            <a:pPr marL="342900" indent="-342900">
              <a:buFont typeface="+mj-lt"/>
              <a:buAutoNum type="arabicPeriod"/>
            </a:pPr>
            <a:r>
              <a:rPr lang="tr-TR" sz="1400" dirty="0"/>
              <a:t>Bağlaşım ve yapışıklık kavramlarını açıklayınız. Program bakımı ile ilişkilerini belirtiniz.</a:t>
            </a:r>
          </a:p>
          <a:p>
            <a:pPr marL="342900" indent="-342900">
              <a:buFont typeface="+mj-lt"/>
              <a:buAutoNum type="arabicPeriod"/>
            </a:pPr>
            <a:r>
              <a:rPr lang="tr-TR" sz="1400" dirty="0"/>
              <a:t>Bir sistem tümüyle </a:t>
            </a:r>
            <a:r>
              <a:rPr lang="tr-TR" sz="1400" dirty="0" err="1"/>
              <a:t>bağlaşımsız</a:t>
            </a:r>
            <a:r>
              <a:rPr lang="tr-TR" sz="1400" dirty="0"/>
              <a:t> biçimde tasarlanabilir mi? Yani sistemin tüm modülleri arasında hiç bağlaşım olmadan tasarım yapılabilir mi?</a:t>
            </a:r>
          </a:p>
          <a:p>
            <a:pPr marL="342900" indent="-342900">
              <a:buFont typeface="+mj-lt"/>
              <a:buAutoNum type="arabicPeriod"/>
            </a:pPr>
            <a:r>
              <a:rPr lang="tr-TR" sz="1400" dirty="0"/>
              <a:t>Tümüyle işlevsel yapışık modüllerden oluşan bir sistem tasarlanabilir mi? Neden yapılabilir? Neden yapılamaz?</a:t>
            </a:r>
          </a:p>
          <a:p>
            <a:pPr marL="342900" indent="-342900">
              <a:buFont typeface="+mj-lt"/>
              <a:buAutoNum type="arabicPeriod"/>
            </a:pPr>
            <a:r>
              <a:rPr lang="tr-TR" sz="1400" dirty="0"/>
              <a:t>Bağlaşım ile Yazılım </a:t>
            </a:r>
            <a:r>
              <a:rPr lang="tr-TR" sz="1400" dirty="0" err="1"/>
              <a:t>Taşınabilriliği</a:t>
            </a:r>
            <a:r>
              <a:rPr lang="tr-TR" sz="1400" dirty="0"/>
              <a:t> arasındaki ilişkiyi belirtiniz.</a:t>
            </a:r>
          </a:p>
          <a:p>
            <a:pPr marL="342900" indent="-342900">
              <a:buFont typeface="+mj-lt"/>
              <a:buAutoNum type="arabicPeriod"/>
            </a:pPr>
            <a:r>
              <a:rPr lang="tr-TR" sz="1400" dirty="0"/>
              <a:t>Tasarım gözden geçirmenin önemi nedir? Yapılmaması ne tür sonuçlara yol açar?</a:t>
            </a:r>
          </a:p>
          <a:p>
            <a:pPr marL="342900" indent="-342900">
              <a:buFont typeface="+mj-lt"/>
              <a:buAutoNum type="arabicPeriod"/>
            </a:pPr>
            <a:r>
              <a:rPr lang="tr-TR" sz="1400" dirty="0"/>
              <a:t>Arşiv alt sistemi ile yedekleme alt sistemi arasındaki benzerlikleri ve farklılıkları belirtiniz.</a:t>
            </a:r>
          </a:p>
          <a:p>
            <a:pPr marL="342900" indent="-342900">
              <a:buFont typeface="+mj-lt"/>
              <a:buAutoNum type="arabicPeriod"/>
            </a:pPr>
            <a:r>
              <a:rPr lang="tr-TR" sz="1400" dirty="0"/>
              <a:t>Tasarım ile sınama arasındaki ilişkiyi belirtiniz.</a:t>
            </a:r>
          </a:p>
          <a:p>
            <a:pPr marL="342900" indent="-342900">
              <a:buFont typeface="+mj-lt"/>
              <a:buAutoNum type="arabicPeriod"/>
            </a:pPr>
            <a:r>
              <a:rPr lang="tr-TR" sz="1400" dirty="0"/>
              <a:t>13. Geliştirdiğiniz bir uygulama tasarımı için </a:t>
            </a:r>
          </a:p>
          <a:p>
            <a:pPr marL="342900" lvl="1" indent="0">
              <a:buNone/>
            </a:pPr>
            <a:r>
              <a:rPr lang="tr-TR" sz="1000" dirty="0"/>
              <a:t>(a) Bir birim sınama belirtimi</a:t>
            </a:r>
          </a:p>
          <a:p>
            <a:pPr marL="342900" lvl="1" indent="0">
              <a:buNone/>
            </a:pPr>
            <a:r>
              <a:rPr lang="tr-TR" sz="1000" dirty="0"/>
              <a:t>(b) İki sistem sınama belirtimi (senaryo) </a:t>
            </a:r>
            <a:r>
              <a:rPr lang="tr-TR" sz="1400" dirty="0"/>
              <a:t> </a:t>
            </a:r>
            <a:r>
              <a:rPr lang="tr-TR" sz="1400" dirty="0" smtClean="0"/>
              <a:t>    hazırlayınız</a:t>
            </a:r>
            <a:r>
              <a:rPr lang="tr-TR" sz="1400" dirty="0"/>
              <a:t>.</a:t>
            </a:r>
          </a:p>
        </p:txBody>
      </p:sp>
      <p:sp>
        <p:nvSpPr>
          <p:cNvPr id="6" name="Veri Yer Tutucusu 5"/>
          <p:cNvSpPr>
            <a:spLocks noGrp="1"/>
          </p:cNvSpPr>
          <p:nvPr>
            <p:ph type="dt" sz="half" idx="10"/>
          </p:nvPr>
        </p:nvSpPr>
        <p:spPr/>
        <p:txBody>
          <a:bodyPr/>
          <a:lstStyle/>
          <a:p>
            <a:r>
              <a:rPr lang="tr-TR" smtClean="0"/>
              <a:t>Doç. Dr. Resul DAŞ</a:t>
            </a:r>
            <a:endParaRPr lang="tr-TR"/>
          </a:p>
        </p:txBody>
      </p:sp>
      <p:sp>
        <p:nvSpPr>
          <p:cNvPr id="4" name="Altbilgi Yer Tutucusu 3"/>
          <p:cNvSpPr>
            <a:spLocks noGrp="1"/>
          </p:cNvSpPr>
          <p:nvPr>
            <p:ph type="ftr" sz="quarter" idx="11"/>
          </p:nvPr>
        </p:nvSpPr>
        <p:spPr/>
        <p:txBody>
          <a:bodyPr/>
          <a:lstStyle/>
          <a:p>
            <a:r>
              <a:rPr lang="tr-TR" dirty="0" smtClean="0"/>
              <a:t>YMT312 Yazılım Tasarım ve Mimarisi</a:t>
            </a:r>
            <a:endParaRPr lang="tr-TR" dirty="0"/>
          </a:p>
        </p:txBody>
      </p:sp>
      <p:sp>
        <p:nvSpPr>
          <p:cNvPr id="5" name="Slayt Numarası Yer Tutucusu 4"/>
          <p:cNvSpPr>
            <a:spLocks noGrp="1"/>
          </p:cNvSpPr>
          <p:nvPr>
            <p:ph type="sldNum" sz="quarter" idx="12"/>
          </p:nvPr>
        </p:nvSpPr>
        <p:spPr/>
        <p:txBody>
          <a:bodyPr/>
          <a:lstStyle/>
          <a:p>
            <a:fld id="{1449AE56-6C5E-4AE6-BD47-1CFD8EFBDD83}" type="slidenum">
              <a:rPr lang="tr-TR" smtClean="0"/>
              <a:t>59</a:t>
            </a:fld>
            <a:endParaRPr lang="tr-TR" dirty="0"/>
          </a:p>
        </p:txBody>
      </p:sp>
    </p:spTree>
    <p:extLst>
      <p:ext uri="{BB962C8B-B14F-4D97-AF65-F5344CB8AC3E}">
        <p14:creationId xmlns:p14="http://schemas.microsoft.com/office/powerpoint/2010/main" val="2450253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Yazılım </a:t>
            </a:r>
            <a:r>
              <a:rPr lang="tr-TR" dirty="0" smtClean="0"/>
              <a:t>Ürünleri</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a:t>
            </a:fld>
            <a:endParaRPr lang="tr-TR" dirty="0"/>
          </a:p>
        </p:txBody>
      </p:sp>
      <p:sp>
        <p:nvSpPr>
          <p:cNvPr id="8" name="Yuvarlatılmış Dikdörtgen 7"/>
          <p:cNvSpPr/>
          <p:nvPr/>
        </p:nvSpPr>
        <p:spPr>
          <a:xfrm>
            <a:off x="1750062" y="2063977"/>
            <a:ext cx="6100866" cy="270120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9" name="Yuvarlatılmış Dikdörtgen 8"/>
          <p:cNvSpPr/>
          <p:nvPr/>
        </p:nvSpPr>
        <p:spPr>
          <a:xfrm>
            <a:off x="1899425" y="2261907"/>
            <a:ext cx="5715915" cy="230534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dirty="0">
                <a:solidFill>
                  <a:schemeClr val="bg2">
                    <a:lumMod val="10000"/>
                  </a:schemeClr>
                </a:solidFill>
                <a:latin typeface="Times New Roman" panose="02020603050405020304" pitchFamily="18" charset="0"/>
                <a:cs typeface="Times New Roman" panose="02020603050405020304" pitchFamily="18" charset="0"/>
              </a:rPr>
              <a:t>Bir yazılım ürünü, müşterinin gereksinim ve isteklerini karşılayan bir veya daha fazla programdan, verilerden, ve destekleyici materyal ve hizmetlerden oluşan bir varlıktır. Bu ürün, tek başına bir ürün olabileceği gibi başka bir ürünün temel bileşeni de olabilir.</a:t>
            </a:r>
          </a:p>
        </p:txBody>
      </p:sp>
    </p:spTree>
    <p:extLst>
      <p:ext uri="{BB962C8B-B14F-4D97-AF65-F5344CB8AC3E}">
        <p14:creationId xmlns:p14="http://schemas.microsoft.com/office/powerpoint/2010/main" val="23398181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idx="1"/>
          </p:nvPr>
        </p:nvSpPr>
        <p:spPr/>
        <p:txBody>
          <a:bodyPr>
            <a:normAutofit fontScale="70000" lnSpcReduction="20000"/>
          </a:bodyPr>
          <a:lstStyle/>
          <a:p>
            <a:pPr>
              <a:lnSpc>
                <a:spcPct val="120000"/>
              </a:lnSpc>
            </a:pPr>
            <a:r>
              <a:rPr lang="tr-TR" dirty="0" smtClean="0"/>
              <a:t>“</a:t>
            </a:r>
            <a:r>
              <a:rPr lang="tr-TR" dirty="0"/>
              <a:t>Software </a:t>
            </a:r>
            <a:r>
              <a:rPr lang="tr-TR" dirty="0" err="1"/>
              <a:t>Engineering</a:t>
            </a:r>
            <a:r>
              <a:rPr lang="tr-TR" dirty="0"/>
              <a:t> A </a:t>
            </a:r>
            <a:r>
              <a:rPr lang="tr-TR" dirty="0" err="1"/>
              <a:t>Practitioner’s</a:t>
            </a:r>
            <a:r>
              <a:rPr lang="tr-TR" dirty="0"/>
              <a:t> </a:t>
            </a:r>
            <a:r>
              <a:rPr lang="tr-TR" dirty="0" err="1"/>
              <a:t>Approach</a:t>
            </a:r>
            <a:r>
              <a:rPr lang="tr-TR" dirty="0"/>
              <a:t>” (7th. Ed.), </a:t>
            </a:r>
            <a:r>
              <a:rPr lang="tr-TR" dirty="0" err="1"/>
              <a:t>Roger</a:t>
            </a:r>
            <a:r>
              <a:rPr lang="tr-TR" dirty="0"/>
              <a:t> S. </a:t>
            </a:r>
            <a:r>
              <a:rPr lang="tr-TR" dirty="0" err="1"/>
              <a:t>Pressman</a:t>
            </a:r>
            <a:r>
              <a:rPr lang="tr-TR" dirty="0"/>
              <a:t>, 2013.</a:t>
            </a:r>
          </a:p>
          <a:p>
            <a:pPr>
              <a:lnSpc>
                <a:spcPct val="120000"/>
              </a:lnSpc>
            </a:pPr>
            <a:r>
              <a:rPr lang="tr-TR" dirty="0"/>
              <a:t>“Software </a:t>
            </a:r>
            <a:r>
              <a:rPr lang="tr-TR" dirty="0" err="1"/>
              <a:t>Engineering</a:t>
            </a:r>
            <a:r>
              <a:rPr lang="tr-TR" dirty="0"/>
              <a:t>” (8th. Ed.), </a:t>
            </a:r>
            <a:r>
              <a:rPr lang="tr-TR" dirty="0" err="1"/>
              <a:t>Ian</a:t>
            </a:r>
            <a:r>
              <a:rPr lang="tr-TR" dirty="0"/>
              <a:t> </a:t>
            </a:r>
            <a:r>
              <a:rPr lang="tr-TR" dirty="0" err="1"/>
              <a:t>Sommerville</a:t>
            </a:r>
            <a:r>
              <a:rPr lang="tr-TR" dirty="0"/>
              <a:t>, 2007.</a:t>
            </a:r>
          </a:p>
          <a:p>
            <a:pPr>
              <a:lnSpc>
                <a:spcPct val="120000"/>
              </a:lnSpc>
            </a:pPr>
            <a:r>
              <a:rPr lang="tr-TR" dirty="0"/>
              <a:t>“Guide </a:t>
            </a:r>
            <a:r>
              <a:rPr lang="tr-TR" dirty="0" err="1"/>
              <a:t>to</a:t>
            </a:r>
            <a:r>
              <a:rPr lang="tr-TR" dirty="0"/>
              <a:t> </a:t>
            </a:r>
            <a:r>
              <a:rPr lang="tr-TR" dirty="0" err="1"/>
              <a:t>the</a:t>
            </a:r>
            <a:r>
              <a:rPr lang="tr-TR" dirty="0"/>
              <a:t> Software </a:t>
            </a:r>
            <a:r>
              <a:rPr lang="tr-TR" dirty="0" err="1"/>
              <a:t>Engineering</a:t>
            </a:r>
            <a:r>
              <a:rPr lang="tr-TR" dirty="0"/>
              <a:t> Body of Knowledge”, 2004.</a:t>
            </a:r>
          </a:p>
          <a:p>
            <a:pPr>
              <a:lnSpc>
                <a:spcPct val="120000"/>
              </a:lnSpc>
            </a:pPr>
            <a:r>
              <a:rPr lang="tr-TR" dirty="0"/>
              <a:t>” Yazılım Mühendisliğine </a:t>
            </a:r>
            <a:r>
              <a:rPr lang="tr-TR" dirty="0" smtClean="0"/>
              <a:t>Giriş ”, </a:t>
            </a:r>
            <a:r>
              <a:rPr lang="tr-TR" dirty="0"/>
              <a:t>TBİL-211, Dr. Ali Arifoğlu.</a:t>
            </a:r>
          </a:p>
          <a:p>
            <a:pPr>
              <a:lnSpc>
                <a:spcPct val="120000"/>
              </a:lnSpc>
            </a:pPr>
            <a:r>
              <a:rPr lang="tr-TR" dirty="0" smtClean="0"/>
              <a:t>” Yazılım Mühendisliği ” </a:t>
            </a:r>
            <a:r>
              <a:rPr lang="tr-TR" dirty="0"/>
              <a:t>(2. Basım), Dr. M. Erhan </a:t>
            </a:r>
            <a:r>
              <a:rPr lang="tr-TR" dirty="0" err="1"/>
              <a:t>Sarıdoğan</a:t>
            </a:r>
            <a:r>
              <a:rPr lang="tr-TR" dirty="0"/>
              <a:t>, 2008, İstanbul: Papatya Yayıncılık.</a:t>
            </a:r>
          </a:p>
          <a:p>
            <a:pPr>
              <a:lnSpc>
                <a:spcPct val="120000"/>
              </a:lnSpc>
            </a:pPr>
            <a:r>
              <a:rPr lang="tr-TR" dirty="0" err="1"/>
              <a:t>Kalıpsiz</a:t>
            </a:r>
            <a:r>
              <a:rPr lang="tr-TR" dirty="0"/>
              <a:t>, O., Buharalı, A., Biricik, G. (2005). Bilgisayar Bilimlerinde Sistem Analizi ve Tasarımı Nesneye Yönelik Modelleme. İstanbul: Papatya Yayıncılık.</a:t>
            </a:r>
          </a:p>
          <a:p>
            <a:pPr>
              <a:lnSpc>
                <a:spcPct val="120000"/>
              </a:lnSpc>
            </a:pPr>
            <a:r>
              <a:rPr lang="tr-TR" dirty="0" err="1"/>
              <a:t>Buzluca</a:t>
            </a:r>
            <a:r>
              <a:rPr lang="tr-TR" dirty="0"/>
              <a:t>, F. (2010) Yazılım Modelleme ve Tasarımı ders notları (http://www.buzluca.info/dersler.html)</a:t>
            </a:r>
          </a:p>
          <a:p>
            <a:pPr>
              <a:lnSpc>
                <a:spcPct val="120000"/>
              </a:lnSpc>
            </a:pPr>
            <a:r>
              <a:rPr lang="tr-TR" dirty="0"/>
              <a:t>Hacettepe Üniversitesi BBS-651, A. Tarhan, 2010.</a:t>
            </a:r>
          </a:p>
          <a:p>
            <a:pPr algn="l">
              <a:lnSpc>
                <a:spcPct val="120000"/>
              </a:lnSpc>
            </a:pPr>
            <a:r>
              <a:rPr lang="tr-TR" dirty="0"/>
              <a:t>Yazılım Proje Yönetimi, Yrd. Doç. Dr. Hacer </a:t>
            </a:r>
            <a:r>
              <a:rPr lang="tr-TR" dirty="0" smtClean="0"/>
              <a:t>KARACAN</a:t>
            </a:r>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60</a:t>
            </a:fld>
            <a:endParaRPr lang="tr-TR" dirty="0"/>
          </a:p>
        </p:txBody>
      </p:sp>
    </p:spTree>
    <p:extLst>
      <p:ext uri="{BB962C8B-B14F-4D97-AF65-F5344CB8AC3E}">
        <p14:creationId xmlns:p14="http://schemas.microsoft.com/office/powerpoint/2010/main" val="30773674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idx="1"/>
          </p:nvPr>
        </p:nvSpPr>
        <p:spPr/>
        <p:txBody>
          <a:bodyPr>
            <a:noAutofit/>
          </a:bodyPr>
          <a:lstStyle/>
          <a:p>
            <a:pPr>
              <a:lnSpc>
                <a:spcPct val="120000"/>
              </a:lnSpc>
            </a:pPr>
            <a:r>
              <a:rPr lang="tr-TR" sz="1400" dirty="0" smtClean="0"/>
              <a:t>“</a:t>
            </a:r>
            <a:r>
              <a:rPr lang="tr-TR" sz="1400" dirty="0"/>
              <a:t>Software </a:t>
            </a:r>
            <a:r>
              <a:rPr lang="tr-TR" sz="1400" dirty="0" err="1"/>
              <a:t>Engineering</a:t>
            </a:r>
            <a:r>
              <a:rPr lang="tr-TR" sz="1400" dirty="0"/>
              <a:t> A </a:t>
            </a:r>
            <a:r>
              <a:rPr lang="tr-TR" sz="1400" dirty="0" err="1"/>
              <a:t>Practitioner’s</a:t>
            </a:r>
            <a:r>
              <a:rPr lang="tr-TR" sz="1400" dirty="0"/>
              <a:t> </a:t>
            </a:r>
            <a:r>
              <a:rPr lang="tr-TR" sz="1400" dirty="0" err="1"/>
              <a:t>Approach</a:t>
            </a:r>
            <a:r>
              <a:rPr lang="tr-TR" sz="1400" dirty="0"/>
              <a:t>” (7th. Ed.), </a:t>
            </a:r>
            <a:r>
              <a:rPr lang="tr-TR" sz="1400" dirty="0" err="1"/>
              <a:t>Roger</a:t>
            </a:r>
            <a:r>
              <a:rPr lang="tr-TR" sz="1400" dirty="0"/>
              <a:t> S. </a:t>
            </a:r>
            <a:r>
              <a:rPr lang="tr-TR" sz="1400" dirty="0" err="1"/>
              <a:t>Pressman</a:t>
            </a:r>
            <a:r>
              <a:rPr lang="tr-TR" sz="1400" dirty="0"/>
              <a:t>, 2013.</a:t>
            </a:r>
          </a:p>
          <a:p>
            <a:pPr>
              <a:lnSpc>
                <a:spcPct val="120000"/>
              </a:lnSpc>
            </a:pPr>
            <a:r>
              <a:rPr lang="tr-TR" sz="1400" dirty="0"/>
              <a:t>“Software </a:t>
            </a:r>
            <a:r>
              <a:rPr lang="tr-TR" sz="1400" dirty="0" err="1"/>
              <a:t>Engineering</a:t>
            </a:r>
            <a:r>
              <a:rPr lang="tr-TR" sz="1400" dirty="0"/>
              <a:t>” (8th. Ed.), </a:t>
            </a:r>
            <a:r>
              <a:rPr lang="tr-TR" sz="1400" dirty="0" err="1"/>
              <a:t>Ian</a:t>
            </a:r>
            <a:r>
              <a:rPr lang="tr-TR" sz="1400" dirty="0"/>
              <a:t> </a:t>
            </a:r>
            <a:r>
              <a:rPr lang="tr-TR" sz="1400" dirty="0" err="1"/>
              <a:t>Sommerville</a:t>
            </a:r>
            <a:r>
              <a:rPr lang="tr-TR" sz="1400" dirty="0"/>
              <a:t>, 2007.</a:t>
            </a:r>
          </a:p>
          <a:p>
            <a:pPr>
              <a:lnSpc>
                <a:spcPct val="120000"/>
              </a:lnSpc>
            </a:pPr>
            <a:r>
              <a:rPr lang="tr-TR" sz="1400" dirty="0"/>
              <a:t>“Guide </a:t>
            </a:r>
            <a:r>
              <a:rPr lang="tr-TR" sz="1400" dirty="0" err="1"/>
              <a:t>to</a:t>
            </a:r>
            <a:r>
              <a:rPr lang="tr-TR" sz="1400" dirty="0"/>
              <a:t> </a:t>
            </a:r>
            <a:r>
              <a:rPr lang="tr-TR" sz="1400" dirty="0" err="1"/>
              <a:t>the</a:t>
            </a:r>
            <a:r>
              <a:rPr lang="tr-TR" sz="1400" dirty="0"/>
              <a:t> Software </a:t>
            </a:r>
            <a:r>
              <a:rPr lang="tr-TR" sz="1400" dirty="0" err="1"/>
              <a:t>Engineering</a:t>
            </a:r>
            <a:r>
              <a:rPr lang="tr-TR" sz="1400" dirty="0"/>
              <a:t> Body of Knowledge”, 2004.</a:t>
            </a:r>
          </a:p>
          <a:p>
            <a:pPr>
              <a:lnSpc>
                <a:spcPct val="120000"/>
              </a:lnSpc>
            </a:pPr>
            <a:r>
              <a:rPr lang="tr-TR" sz="1400" dirty="0"/>
              <a:t>” Yazılım Mühendisliğine Giriş”, TBİL-211, Dr. Ali Arifoğlu.</a:t>
            </a:r>
          </a:p>
          <a:p>
            <a:pPr>
              <a:lnSpc>
                <a:spcPct val="120000"/>
              </a:lnSpc>
            </a:pPr>
            <a:r>
              <a:rPr lang="tr-TR" sz="1400" dirty="0"/>
              <a:t>”Yazılım Mühendisliği” (2. Basım), Dr. M. Erhan </a:t>
            </a:r>
            <a:r>
              <a:rPr lang="tr-TR" sz="1400" dirty="0" err="1"/>
              <a:t>Sarıdoğan</a:t>
            </a:r>
            <a:r>
              <a:rPr lang="tr-TR" sz="1400" dirty="0"/>
              <a:t>, 2008, İstanbul: Papatya Yayıncılık.</a:t>
            </a:r>
          </a:p>
          <a:p>
            <a:pPr>
              <a:lnSpc>
                <a:spcPct val="120000"/>
              </a:lnSpc>
            </a:pPr>
            <a:r>
              <a:rPr lang="tr-TR" sz="1400" dirty="0" err="1"/>
              <a:t>Kalıpsiz</a:t>
            </a:r>
            <a:r>
              <a:rPr lang="tr-TR" sz="1400" dirty="0"/>
              <a:t>, O., Buharalı, A., Biricik, G. (2005). Bilgisayar Bilimlerinde Sistem Analizi ve Tasarımı Nesneye Yönelik Modelleme. İstanbul: Papatya Yayıncılık.</a:t>
            </a:r>
          </a:p>
          <a:p>
            <a:pPr>
              <a:lnSpc>
                <a:spcPct val="120000"/>
              </a:lnSpc>
            </a:pPr>
            <a:r>
              <a:rPr lang="tr-TR" sz="1400" dirty="0" err="1"/>
              <a:t>Buzluca</a:t>
            </a:r>
            <a:r>
              <a:rPr lang="tr-TR" sz="1400" dirty="0"/>
              <a:t>, F. (2010) Yazılım Modelleme ve Tasarımı ders notları (http://www.buzluca.info/dersler.html)</a:t>
            </a:r>
          </a:p>
          <a:p>
            <a:pPr>
              <a:lnSpc>
                <a:spcPct val="120000"/>
              </a:lnSpc>
            </a:pPr>
            <a:r>
              <a:rPr lang="tr-TR" sz="1400" dirty="0"/>
              <a:t>Hacettepe Üniversitesi BBS-651, A. Tarhan, 2010.</a:t>
            </a:r>
          </a:p>
          <a:p>
            <a:pPr algn="l">
              <a:lnSpc>
                <a:spcPct val="120000"/>
              </a:lnSpc>
            </a:pPr>
            <a:r>
              <a:rPr lang="tr-TR" sz="1400" dirty="0"/>
              <a:t>Yazılım Proje Yönetimi, Yrd. Doç. Dr. Hacer </a:t>
            </a:r>
            <a:r>
              <a:rPr lang="tr-TR" sz="1400" dirty="0" smtClean="0"/>
              <a:t>KARACAN</a:t>
            </a:r>
            <a:endParaRPr lang="tr-TR" sz="1400"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61</a:t>
            </a:fld>
            <a:endParaRPr lang="tr-TR" dirty="0"/>
          </a:p>
        </p:txBody>
      </p:sp>
      <p:sp>
        <p:nvSpPr>
          <p:cNvPr id="7" name="Veri Yer Tutucusu 6"/>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5225876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a:xfrm>
            <a:off x="7529780" y="6492875"/>
            <a:ext cx="984019" cy="365125"/>
          </a:xfrm>
        </p:spPr>
        <p:txBody>
          <a:bodyPr/>
          <a:lstStyle/>
          <a:p>
            <a:r>
              <a:rPr lang="tr-TR" sz="1200" dirty="0" smtClean="0"/>
              <a:t>62</a:t>
            </a:r>
            <a:endParaRPr lang="tr-TR" dirty="0"/>
          </a:p>
          <a:p>
            <a:endParaRPr lang="tr-TR" dirty="0"/>
          </a:p>
        </p:txBody>
      </p:sp>
      <p:sp>
        <p:nvSpPr>
          <p:cNvPr id="6" name="Unvan 1"/>
          <p:cNvSpPr>
            <a:spLocks noGrp="1"/>
          </p:cNvSpPr>
          <p:nvPr/>
        </p:nvSpPr>
        <p:spPr>
          <a:xfrm>
            <a:off x="800100" y="257662"/>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dirty="0" smtClean="0"/>
              <a:t>Ödev</a:t>
            </a:r>
            <a:endParaRPr lang="tr-TR" dirty="0"/>
          </a:p>
        </p:txBody>
      </p:sp>
      <p:sp>
        <p:nvSpPr>
          <p:cNvPr id="7" name="İçerik Yer Tutucusu 2"/>
          <p:cNvSpPr>
            <a:spLocks noGrp="1"/>
          </p:cNvSpPr>
          <p:nvPr/>
        </p:nvSpPr>
        <p:spPr>
          <a:xfrm>
            <a:off x="800100" y="2078183"/>
            <a:ext cx="7543801" cy="10648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buFont typeface="+mj-lt"/>
              <a:buAutoNum type="arabicPeriod"/>
            </a:pPr>
            <a:endParaRPr lang="tr-TR" dirty="0"/>
          </a:p>
        </p:txBody>
      </p:sp>
      <p:pic>
        <p:nvPicPr>
          <p:cNvPr id="8" name="Resi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3020" y="950531"/>
            <a:ext cx="1908770" cy="1849683"/>
          </a:xfrm>
          <a:prstGeom prst="rect">
            <a:avLst/>
          </a:prstGeom>
        </p:spPr>
      </p:pic>
      <p:sp>
        <p:nvSpPr>
          <p:cNvPr id="2" name="Dikdörtgen 1"/>
          <p:cNvSpPr/>
          <p:nvPr/>
        </p:nvSpPr>
        <p:spPr>
          <a:xfrm>
            <a:off x="800100" y="2031956"/>
            <a:ext cx="6227800" cy="369332"/>
          </a:xfrm>
          <a:prstGeom prst="rect">
            <a:avLst/>
          </a:prstGeom>
        </p:spPr>
        <p:txBody>
          <a:bodyPr wrap="square">
            <a:spAutoFit/>
          </a:bodyPr>
          <a:lstStyle/>
          <a:p>
            <a:r>
              <a:rPr lang="tr-TR" dirty="0"/>
              <a:t>Yazılım Tasarım Kalıpları hakkında araştırma yapınız.</a:t>
            </a: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465" y="2678287"/>
            <a:ext cx="3301587" cy="3390476"/>
          </a:xfrm>
          <a:prstGeom prst="rect">
            <a:avLst/>
          </a:prstGeom>
        </p:spPr>
      </p:pic>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0766" y="2885563"/>
            <a:ext cx="2381250" cy="2381250"/>
          </a:xfrm>
          <a:prstGeom prst="rect">
            <a:avLst/>
          </a:prstGeom>
        </p:spPr>
      </p:pic>
      <p:sp>
        <p:nvSpPr>
          <p:cNvPr id="10" name="Altbilgi Yer Tutucusu 3"/>
          <p:cNvSpPr>
            <a:spLocks noGrp="1"/>
          </p:cNvSpPr>
          <p:nvPr>
            <p:ph type="ftr" sz="quarter" idx="11"/>
          </p:nvPr>
        </p:nvSpPr>
        <p:spPr>
          <a:xfrm>
            <a:off x="2764639" y="6459786"/>
            <a:ext cx="3617103" cy="365125"/>
          </a:xfrm>
        </p:spPr>
        <p:txBody>
          <a:bodyPr/>
          <a:lstStyle/>
          <a:p>
            <a:r>
              <a:rPr lang="tr-TR" smtClean="0"/>
              <a:t>YMT312 Yazılım Tasarım ve Mimarisi</a:t>
            </a:r>
            <a:endParaRPr lang="tr-TR"/>
          </a:p>
        </p:txBody>
      </p:sp>
      <p:sp>
        <p:nvSpPr>
          <p:cNvPr id="11" name="Veri Yer Tutucusu 6"/>
          <p:cNvSpPr>
            <a:spLocks noGrp="1"/>
          </p:cNvSpPr>
          <p:nvPr>
            <p:ph type="dt" sz="half" idx="10"/>
          </p:nvPr>
        </p:nvSpPr>
        <p:spPr>
          <a:xfrm>
            <a:off x="822961" y="6459786"/>
            <a:ext cx="1854203" cy="365125"/>
          </a:xfrm>
        </p:spPr>
        <p:txBody>
          <a:bodyPr/>
          <a:lstStyle/>
          <a:p>
            <a:r>
              <a:rPr lang="tr-TR" smtClean="0"/>
              <a:t>Doç. Dr. Resul DAŞ</a:t>
            </a:r>
            <a:endParaRPr lang="tr-TR"/>
          </a:p>
        </p:txBody>
      </p:sp>
    </p:spTree>
    <p:extLst>
      <p:ext uri="{BB962C8B-B14F-4D97-AF65-F5344CB8AC3E}">
        <p14:creationId xmlns:p14="http://schemas.microsoft.com/office/powerpoint/2010/main" val="38765764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Sorularınız</a:t>
            </a:r>
            <a:endParaRPr lang="tr-TR" dirty="0"/>
          </a:p>
        </p:txBody>
      </p:sp>
      <p:sp>
        <p:nvSpPr>
          <p:cNvPr id="5" name="Footer Placeholder 4"/>
          <p:cNvSpPr>
            <a:spLocks noGrp="1"/>
          </p:cNvSpPr>
          <p:nvPr>
            <p:ph type="ftr" sz="quarter" idx="11"/>
          </p:nvPr>
        </p:nvSpPr>
        <p:spPr/>
        <p:txBody>
          <a:bodyPr/>
          <a:lstStyle/>
          <a:p>
            <a:r>
              <a:rPr lang="tr-TR" sz="1200" cap="none" dirty="0">
                <a:solidFill>
                  <a:schemeClr val="bg1"/>
                </a:solidFill>
              </a:rPr>
              <a:t>Doç. Dr. Resul DAŞ</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4CE482DC-2269-4F26-9D2A-7E44B1A4CD85}" type="slidenum">
              <a:rPr lang="en-US" sz="1200" smtClean="0"/>
              <a:t>63</a:t>
            </a:fld>
            <a:endParaRPr lang="en-US" sz="1200" dirty="0"/>
          </a:p>
        </p:txBody>
      </p:sp>
      <p:pic>
        <p:nvPicPr>
          <p:cNvPr id="4"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322" y="2425104"/>
            <a:ext cx="2965076" cy="2833967"/>
          </a:xfrm>
          <a:prstGeom prst="rect">
            <a:avLst/>
          </a:prstGeom>
        </p:spPr>
      </p:pic>
    </p:spTree>
    <p:extLst>
      <p:ext uri="{BB962C8B-B14F-4D97-AF65-F5344CB8AC3E}">
        <p14:creationId xmlns:p14="http://schemas.microsoft.com/office/powerpoint/2010/main" val="1665233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Yazılım Tasarımı Nedir</a:t>
            </a:r>
            <a:r>
              <a:rPr lang="tr-TR" dirty="0" smtClean="0"/>
              <a:t>?</a:t>
            </a:r>
            <a:endParaRPr lang="tr-TR" dirty="0"/>
          </a:p>
        </p:txBody>
      </p:sp>
      <p:sp>
        <p:nvSpPr>
          <p:cNvPr id="3" name="İçerik Yer Tutucusu 2"/>
          <p:cNvSpPr>
            <a:spLocks noGrp="1"/>
          </p:cNvSpPr>
          <p:nvPr>
            <p:ph idx="1"/>
          </p:nvPr>
        </p:nvSpPr>
        <p:spPr/>
        <p:txBody>
          <a:bodyPr/>
          <a:lstStyle/>
          <a:p>
            <a:pPr marL="257175" indent="-257175" fontAlgn="base">
              <a:lnSpc>
                <a:spcPct val="100000"/>
              </a:lnSpc>
              <a:spcBef>
                <a:spcPct val="20000"/>
              </a:spcBef>
              <a:spcAft>
                <a:spcPct val="0"/>
              </a:spcAft>
              <a:buSzPct val="80000"/>
              <a:buFont typeface="Wingdings" panose="05000000000000000000" pitchFamily="2" charset="2"/>
              <a:buChar char="l"/>
            </a:pPr>
            <a:r>
              <a:rPr lang="tr-TR" sz="1800" dirty="0">
                <a:solidFill>
                  <a:srgbClr val="000000"/>
                </a:solidFill>
                <a:latin typeface="Arial"/>
              </a:rPr>
              <a:t>Yazılım tasarımcıları da temelde diğer disiplinlerdeki tasarımcıların yaptığı işi yapar.</a:t>
            </a:r>
          </a:p>
          <a:p>
            <a:pPr marL="257175" indent="-257175" fontAlgn="base">
              <a:lnSpc>
                <a:spcPct val="100000"/>
              </a:lnSpc>
              <a:spcBef>
                <a:spcPct val="20000"/>
              </a:spcBef>
              <a:spcAft>
                <a:spcPct val="0"/>
              </a:spcAft>
              <a:buSzPct val="80000"/>
              <a:buFont typeface="Wingdings" panose="05000000000000000000" pitchFamily="2" charset="2"/>
              <a:buChar char="l"/>
            </a:pPr>
            <a:r>
              <a:rPr lang="tr-TR" sz="1800" dirty="0">
                <a:solidFill>
                  <a:srgbClr val="000000"/>
                </a:solidFill>
                <a:latin typeface="Arial"/>
              </a:rPr>
              <a:t>Tasarlanan şey bir yazılım ürünüdür.</a:t>
            </a:r>
          </a:p>
          <a:p>
            <a:pPr marL="0" indent="0">
              <a:buNone/>
            </a:pP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dirty="0" smtClean="0"/>
              <a:t>YMT312 Yazılım Tasarım ve Mimarisi</a:t>
            </a:r>
            <a:endParaRPr lang="tr-TR" dirty="0"/>
          </a:p>
        </p:txBody>
      </p:sp>
      <p:sp>
        <p:nvSpPr>
          <p:cNvPr id="6" name="Slayt Numarası Yer Tutucusu 5"/>
          <p:cNvSpPr>
            <a:spLocks noGrp="1"/>
          </p:cNvSpPr>
          <p:nvPr>
            <p:ph type="sldNum" sz="quarter" idx="12"/>
          </p:nvPr>
        </p:nvSpPr>
        <p:spPr/>
        <p:txBody>
          <a:bodyPr/>
          <a:lstStyle/>
          <a:p>
            <a:fld id="{1449AE56-6C5E-4AE6-BD47-1CFD8EFBDD83}" type="slidenum">
              <a:rPr lang="tr-TR" smtClean="0"/>
              <a:t>7</a:t>
            </a:fld>
            <a:endParaRPr lang="tr-TR" dirty="0"/>
          </a:p>
        </p:txBody>
      </p:sp>
      <p:sp>
        <p:nvSpPr>
          <p:cNvPr id="7" name="Yuvarlatılmış Dikdörtgen 6"/>
          <p:cNvSpPr/>
          <p:nvPr/>
        </p:nvSpPr>
        <p:spPr>
          <a:xfrm>
            <a:off x="2007314" y="3581350"/>
            <a:ext cx="5051696" cy="141434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8" name="Yuvarlatılmış Dikdörtgen 7"/>
          <p:cNvSpPr/>
          <p:nvPr/>
        </p:nvSpPr>
        <p:spPr>
          <a:xfrm>
            <a:off x="1903685" y="3482208"/>
            <a:ext cx="5063058" cy="143095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525" marR="34324">
              <a:lnSpc>
                <a:spcPts val="1909"/>
              </a:lnSpc>
              <a:spcBef>
                <a:spcPts val="95"/>
              </a:spcBef>
            </a:pPr>
            <a:r>
              <a:rPr lang="tr-TR" sz="2700" b="1" spc="-123" baseline="3413" dirty="0">
                <a:solidFill>
                  <a:srgbClr val="501720"/>
                </a:solidFill>
                <a:cs typeface="Calibri"/>
              </a:rPr>
              <a:t>Y</a:t>
            </a:r>
            <a:r>
              <a:rPr lang="tr-TR" sz="2700" b="1" baseline="3413" dirty="0">
                <a:solidFill>
                  <a:srgbClr val="501720"/>
                </a:solidFill>
                <a:cs typeface="Calibri"/>
              </a:rPr>
              <a:t>az</a:t>
            </a:r>
            <a:r>
              <a:rPr lang="tr-TR" sz="2700" b="1" spc="7" baseline="3413" dirty="0">
                <a:solidFill>
                  <a:srgbClr val="501720"/>
                </a:solidFill>
                <a:cs typeface="Calibri"/>
              </a:rPr>
              <a:t>ı</a:t>
            </a:r>
            <a:r>
              <a:rPr lang="tr-TR" sz="2700" b="1" spc="3" baseline="3413" dirty="0">
                <a:solidFill>
                  <a:srgbClr val="501720"/>
                </a:solidFill>
                <a:cs typeface="Calibri"/>
              </a:rPr>
              <a:t>lı</a:t>
            </a:r>
            <a:r>
              <a:rPr lang="tr-TR" sz="2700" b="1" baseline="3413" dirty="0">
                <a:solidFill>
                  <a:srgbClr val="501720"/>
                </a:solidFill>
                <a:cs typeface="Calibri"/>
              </a:rPr>
              <a:t>m</a:t>
            </a:r>
            <a:r>
              <a:rPr lang="tr-TR" sz="2700" b="1" spc="-52" baseline="3413" dirty="0">
                <a:solidFill>
                  <a:srgbClr val="501720"/>
                </a:solidFill>
                <a:cs typeface="Calibri"/>
              </a:rPr>
              <a:t> </a:t>
            </a:r>
            <a:r>
              <a:rPr lang="tr-TR" sz="2700" b="1" spc="-11" baseline="3413" dirty="0">
                <a:solidFill>
                  <a:srgbClr val="501720"/>
                </a:solidFill>
                <a:cs typeface="Calibri"/>
              </a:rPr>
              <a:t>t</a:t>
            </a:r>
            <a:r>
              <a:rPr lang="tr-TR" sz="2700" b="1" baseline="3413" dirty="0">
                <a:solidFill>
                  <a:srgbClr val="501720"/>
                </a:solidFill>
                <a:cs typeface="Calibri"/>
              </a:rPr>
              <a:t>as</a:t>
            </a:r>
            <a:r>
              <a:rPr lang="tr-TR" sz="2700" b="1" spc="-7" baseline="3413" dirty="0">
                <a:solidFill>
                  <a:srgbClr val="501720"/>
                </a:solidFill>
                <a:cs typeface="Calibri"/>
              </a:rPr>
              <a:t>a</a:t>
            </a:r>
            <a:r>
              <a:rPr lang="tr-TR" sz="2700" b="1" spc="7" baseline="3413" dirty="0">
                <a:solidFill>
                  <a:srgbClr val="501720"/>
                </a:solidFill>
                <a:cs typeface="Calibri"/>
              </a:rPr>
              <a:t>r</a:t>
            </a:r>
            <a:r>
              <a:rPr lang="tr-TR" sz="2700" b="1" spc="3" baseline="3413" dirty="0">
                <a:solidFill>
                  <a:srgbClr val="501720"/>
                </a:solidFill>
                <a:cs typeface="Calibri"/>
              </a:rPr>
              <a:t>ı</a:t>
            </a:r>
            <a:r>
              <a:rPr lang="tr-TR" sz="2700" b="1" baseline="3413" dirty="0">
                <a:solidFill>
                  <a:srgbClr val="501720"/>
                </a:solidFill>
                <a:cs typeface="Calibri"/>
              </a:rPr>
              <a:t>mı</a:t>
            </a:r>
            <a:r>
              <a:rPr lang="tr-TR" sz="2700" baseline="3413" dirty="0">
                <a:solidFill>
                  <a:srgbClr val="501720"/>
                </a:solidFill>
                <a:cs typeface="Calibri"/>
              </a:rPr>
              <a:t>,</a:t>
            </a:r>
            <a:r>
              <a:rPr lang="tr-TR" sz="2700" spc="-7" baseline="3413" dirty="0">
                <a:solidFill>
                  <a:srgbClr val="501720"/>
                </a:solidFill>
                <a:cs typeface="Calibri"/>
              </a:rPr>
              <a:t> </a:t>
            </a:r>
            <a:r>
              <a:rPr lang="tr-TR" sz="2700" baseline="3413" dirty="0">
                <a:solidFill>
                  <a:srgbClr val="501720"/>
                </a:solidFill>
                <a:cs typeface="Calibri"/>
              </a:rPr>
              <a:t>m</a:t>
            </a:r>
            <a:r>
              <a:rPr lang="tr-TR" sz="2700" spc="11" baseline="3413" dirty="0">
                <a:solidFill>
                  <a:srgbClr val="501720"/>
                </a:solidFill>
                <a:cs typeface="Calibri"/>
              </a:rPr>
              <a:t>ü</a:t>
            </a:r>
            <a:r>
              <a:rPr lang="tr-TR" sz="2700" spc="-19" baseline="3413" dirty="0">
                <a:solidFill>
                  <a:srgbClr val="501720"/>
                </a:solidFill>
                <a:cs typeface="Calibri"/>
              </a:rPr>
              <a:t>ş</a:t>
            </a:r>
            <a:r>
              <a:rPr lang="tr-TR" sz="2700" spc="-7" baseline="3413" dirty="0">
                <a:solidFill>
                  <a:srgbClr val="501720"/>
                </a:solidFill>
                <a:cs typeface="Calibri"/>
              </a:rPr>
              <a:t>t</a:t>
            </a:r>
            <a:r>
              <a:rPr lang="tr-TR" sz="2700" baseline="3413" dirty="0">
                <a:solidFill>
                  <a:srgbClr val="501720"/>
                </a:solidFill>
                <a:cs typeface="Calibri"/>
              </a:rPr>
              <a:t>e</a:t>
            </a:r>
            <a:r>
              <a:rPr lang="tr-TR" sz="2700" spc="3" baseline="3413" dirty="0">
                <a:solidFill>
                  <a:srgbClr val="501720"/>
                </a:solidFill>
                <a:cs typeface="Calibri"/>
              </a:rPr>
              <a:t>r</a:t>
            </a:r>
            <a:r>
              <a:rPr lang="tr-TR" sz="2700" baseline="3413" dirty="0">
                <a:solidFill>
                  <a:srgbClr val="501720"/>
                </a:solidFill>
                <a:cs typeface="Calibri"/>
              </a:rPr>
              <a:t>i</a:t>
            </a:r>
            <a:r>
              <a:rPr lang="tr-TR" sz="2700" spc="7" baseline="3413" dirty="0">
                <a:solidFill>
                  <a:srgbClr val="501720"/>
                </a:solidFill>
                <a:cs typeface="Calibri"/>
              </a:rPr>
              <a:t>n</a:t>
            </a:r>
            <a:r>
              <a:rPr lang="tr-TR" sz="2700" baseline="3413" dirty="0">
                <a:solidFill>
                  <a:srgbClr val="501720"/>
                </a:solidFill>
                <a:cs typeface="Calibri"/>
              </a:rPr>
              <a:t>in</a:t>
            </a:r>
            <a:r>
              <a:rPr lang="tr-TR" sz="2700" spc="-38" baseline="3413" dirty="0">
                <a:solidFill>
                  <a:srgbClr val="501720"/>
                </a:solidFill>
                <a:cs typeface="Calibri"/>
              </a:rPr>
              <a:t> </a:t>
            </a:r>
            <a:r>
              <a:rPr lang="tr-TR" sz="2700" spc="-19" baseline="3413" dirty="0">
                <a:solidFill>
                  <a:srgbClr val="501720"/>
                </a:solidFill>
                <a:cs typeface="Calibri"/>
              </a:rPr>
              <a:t>g</a:t>
            </a:r>
            <a:r>
              <a:rPr lang="tr-TR" sz="2700" baseline="3413" dirty="0">
                <a:solidFill>
                  <a:srgbClr val="501720"/>
                </a:solidFill>
                <a:cs typeface="Calibri"/>
              </a:rPr>
              <a:t>e</a:t>
            </a:r>
            <a:r>
              <a:rPr lang="tr-TR" sz="2700" spc="-7" baseline="3413" dirty="0">
                <a:solidFill>
                  <a:srgbClr val="501720"/>
                </a:solidFill>
                <a:cs typeface="Calibri"/>
              </a:rPr>
              <a:t>r</a:t>
            </a:r>
            <a:r>
              <a:rPr lang="tr-TR" sz="2700" baseline="3413" dirty="0">
                <a:solidFill>
                  <a:srgbClr val="501720"/>
                </a:solidFill>
                <a:cs typeface="Calibri"/>
              </a:rPr>
              <a:t>e</a:t>
            </a:r>
            <a:r>
              <a:rPr lang="tr-TR" sz="2700" spc="-19" baseline="3413" dirty="0">
                <a:solidFill>
                  <a:srgbClr val="501720"/>
                </a:solidFill>
                <a:cs typeface="Calibri"/>
              </a:rPr>
              <a:t>k</a:t>
            </a:r>
            <a:r>
              <a:rPr lang="tr-TR" sz="2700" baseline="3413" dirty="0">
                <a:solidFill>
                  <a:srgbClr val="501720"/>
                </a:solidFill>
                <a:cs typeface="Calibri"/>
              </a:rPr>
              <a:t>si</a:t>
            </a:r>
            <a:r>
              <a:rPr lang="tr-TR" sz="2700" spc="7" baseline="3413" dirty="0">
                <a:solidFill>
                  <a:srgbClr val="501720"/>
                </a:solidFill>
                <a:cs typeface="Calibri"/>
              </a:rPr>
              <a:t>n</a:t>
            </a:r>
            <a:r>
              <a:rPr lang="tr-TR" sz="2700" baseline="3413" dirty="0">
                <a:solidFill>
                  <a:srgbClr val="501720"/>
                </a:solidFill>
                <a:cs typeface="Calibri"/>
              </a:rPr>
              <a:t>im</a:t>
            </a:r>
            <a:r>
              <a:rPr lang="tr-TR" sz="2700" spc="-11" baseline="3413" dirty="0">
                <a:solidFill>
                  <a:srgbClr val="501720"/>
                </a:solidFill>
                <a:cs typeface="Calibri"/>
              </a:rPr>
              <a:t> </a:t>
            </a:r>
            <a:r>
              <a:rPr lang="tr-TR" sz="2700" spc="-19" baseline="3413" dirty="0">
                <a:solidFill>
                  <a:srgbClr val="501720"/>
                </a:solidFill>
                <a:cs typeface="Calibri"/>
              </a:rPr>
              <a:t>ve</a:t>
            </a:r>
            <a:endParaRPr lang="tr-TR" dirty="0">
              <a:solidFill>
                <a:prstClr val="black"/>
              </a:solidFill>
              <a:cs typeface="Calibri"/>
            </a:endParaRPr>
          </a:p>
          <a:p>
            <a:pPr marL="9525">
              <a:lnSpc>
                <a:spcPts val="2164"/>
              </a:lnSpc>
              <a:spcBef>
                <a:spcPts val="13"/>
              </a:spcBef>
            </a:pPr>
            <a:r>
              <a:rPr lang="tr-TR" sz="2700" baseline="1137" dirty="0">
                <a:solidFill>
                  <a:srgbClr val="501720"/>
                </a:solidFill>
                <a:cs typeface="Calibri"/>
              </a:rPr>
              <a:t>i</a:t>
            </a:r>
            <a:r>
              <a:rPr lang="tr-TR" sz="2700" spc="-22" baseline="1137" dirty="0">
                <a:solidFill>
                  <a:srgbClr val="501720"/>
                </a:solidFill>
                <a:cs typeface="Calibri"/>
              </a:rPr>
              <a:t>s</a:t>
            </a:r>
            <a:r>
              <a:rPr lang="tr-TR" sz="2700" spc="-7" baseline="1137" dirty="0">
                <a:solidFill>
                  <a:srgbClr val="501720"/>
                </a:solidFill>
                <a:cs typeface="Calibri"/>
              </a:rPr>
              <a:t>t</a:t>
            </a:r>
            <a:r>
              <a:rPr lang="tr-TR" sz="2700" baseline="1137" dirty="0">
                <a:solidFill>
                  <a:srgbClr val="501720"/>
                </a:solidFill>
                <a:cs typeface="Calibri"/>
              </a:rPr>
              <a:t>ekleri</a:t>
            </a:r>
            <a:r>
              <a:rPr lang="tr-TR" sz="2700" spc="14" baseline="1137" dirty="0">
                <a:solidFill>
                  <a:srgbClr val="501720"/>
                </a:solidFill>
                <a:cs typeface="Calibri"/>
              </a:rPr>
              <a:t>n</a:t>
            </a:r>
            <a:r>
              <a:rPr lang="tr-TR" sz="2700" baseline="1137" dirty="0">
                <a:solidFill>
                  <a:srgbClr val="501720"/>
                </a:solidFill>
                <a:cs typeface="Calibri"/>
              </a:rPr>
              <a:t>i</a:t>
            </a:r>
            <a:r>
              <a:rPr lang="tr-TR" sz="2700" spc="-48" baseline="1137" dirty="0">
                <a:solidFill>
                  <a:srgbClr val="501720"/>
                </a:solidFill>
                <a:cs typeface="Calibri"/>
              </a:rPr>
              <a:t> </a:t>
            </a:r>
            <a:r>
              <a:rPr lang="tr-TR" sz="2700" spc="-44" baseline="1137" dirty="0">
                <a:solidFill>
                  <a:srgbClr val="501720"/>
                </a:solidFill>
                <a:cs typeface="Calibri"/>
              </a:rPr>
              <a:t>k</a:t>
            </a:r>
            <a:r>
              <a:rPr lang="tr-TR" sz="2700" baseline="1137" dirty="0">
                <a:solidFill>
                  <a:srgbClr val="501720"/>
                </a:solidFill>
                <a:cs typeface="Calibri"/>
              </a:rPr>
              <a:t>a</a:t>
            </a:r>
            <a:r>
              <a:rPr lang="tr-TR" sz="2700" spc="-33" baseline="1137" dirty="0">
                <a:solidFill>
                  <a:srgbClr val="501720"/>
                </a:solidFill>
                <a:cs typeface="Calibri"/>
              </a:rPr>
              <a:t>r</a:t>
            </a:r>
            <a:r>
              <a:rPr lang="tr-TR" sz="2700" baseline="1137" dirty="0">
                <a:solidFill>
                  <a:srgbClr val="501720"/>
                </a:solidFill>
                <a:cs typeface="Calibri"/>
              </a:rPr>
              <a:t>şıl</a:t>
            </a:r>
            <a:r>
              <a:rPr lang="tr-TR" sz="2700" spc="-33" baseline="1137" dirty="0">
                <a:solidFill>
                  <a:srgbClr val="501720"/>
                </a:solidFill>
                <a:cs typeface="Calibri"/>
              </a:rPr>
              <a:t>a</a:t>
            </a:r>
            <a:r>
              <a:rPr lang="tr-TR" sz="2700" spc="-41" baseline="1137" dirty="0">
                <a:solidFill>
                  <a:srgbClr val="501720"/>
                </a:solidFill>
                <a:cs typeface="Calibri"/>
              </a:rPr>
              <a:t>y</a:t>
            </a:r>
            <a:r>
              <a:rPr lang="tr-TR" sz="2700" baseline="1137" dirty="0">
                <a:solidFill>
                  <a:srgbClr val="501720"/>
                </a:solidFill>
                <a:cs typeface="Calibri"/>
              </a:rPr>
              <a:t>an</a:t>
            </a:r>
            <a:r>
              <a:rPr lang="tr-TR" sz="2700" spc="7" baseline="1137" dirty="0">
                <a:solidFill>
                  <a:srgbClr val="501720"/>
                </a:solidFill>
                <a:cs typeface="Calibri"/>
              </a:rPr>
              <a:t> </a:t>
            </a:r>
            <a:r>
              <a:rPr lang="tr-TR" sz="2700" spc="-41" baseline="1137" dirty="0">
                <a:solidFill>
                  <a:srgbClr val="501720"/>
                </a:solidFill>
                <a:cs typeface="Calibri"/>
              </a:rPr>
              <a:t>y</a:t>
            </a:r>
            <a:r>
              <a:rPr lang="tr-TR" sz="2700" baseline="1137" dirty="0">
                <a:solidFill>
                  <a:srgbClr val="501720"/>
                </a:solidFill>
                <a:cs typeface="Calibri"/>
              </a:rPr>
              <a:t>a</a:t>
            </a:r>
            <a:r>
              <a:rPr lang="tr-TR" sz="2700" spc="11" baseline="1137" dirty="0">
                <a:solidFill>
                  <a:srgbClr val="501720"/>
                </a:solidFill>
                <a:cs typeface="Calibri"/>
              </a:rPr>
              <a:t>z</a:t>
            </a:r>
            <a:r>
              <a:rPr lang="tr-TR" sz="2700" baseline="1137" dirty="0">
                <a:solidFill>
                  <a:srgbClr val="501720"/>
                </a:solidFill>
                <a:cs typeface="Calibri"/>
              </a:rPr>
              <a:t>ılım </a:t>
            </a:r>
            <a:r>
              <a:rPr lang="tr-TR" sz="2700" spc="7" baseline="1137" dirty="0">
                <a:solidFill>
                  <a:srgbClr val="501720"/>
                </a:solidFill>
                <a:cs typeface="Calibri"/>
              </a:rPr>
              <a:t>ü</a:t>
            </a:r>
            <a:r>
              <a:rPr lang="tr-TR" sz="2700" baseline="1137" dirty="0">
                <a:solidFill>
                  <a:srgbClr val="501720"/>
                </a:solidFill>
                <a:cs typeface="Calibri"/>
              </a:rPr>
              <a:t>r</a:t>
            </a:r>
            <a:r>
              <a:rPr lang="tr-TR" sz="2700" spc="7" baseline="1137" dirty="0">
                <a:solidFill>
                  <a:srgbClr val="501720"/>
                </a:solidFill>
                <a:cs typeface="Calibri"/>
              </a:rPr>
              <a:t>ününü</a:t>
            </a:r>
            <a:r>
              <a:rPr lang="tr-TR" sz="2700" baseline="1137" dirty="0">
                <a:solidFill>
                  <a:srgbClr val="501720"/>
                </a:solidFill>
                <a:cs typeface="Calibri"/>
              </a:rPr>
              <a:t>n</a:t>
            </a:r>
            <a:r>
              <a:rPr lang="tr-TR" sz="2700" spc="-48" baseline="1137" dirty="0">
                <a:solidFill>
                  <a:srgbClr val="501720"/>
                </a:solidFill>
                <a:cs typeface="Calibri"/>
              </a:rPr>
              <a:t> </a:t>
            </a:r>
            <a:r>
              <a:rPr lang="tr-TR" sz="2700" spc="7" baseline="1137" dirty="0">
                <a:solidFill>
                  <a:srgbClr val="501720"/>
                </a:solidFill>
                <a:cs typeface="Calibri"/>
              </a:rPr>
              <a:t>d</a:t>
            </a:r>
            <a:r>
              <a:rPr lang="tr-TR" sz="2700" spc="3" baseline="1137" dirty="0">
                <a:solidFill>
                  <a:srgbClr val="501720"/>
                </a:solidFill>
                <a:cs typeface="Calibri"/>
              </a:rPr>
              <a:t>o</a:t>
            </a:r>
            <a:r>
              <a:rPr lang="tr-TR" sz="2700" spc="-38" baseline="1137" dirty="0">
                <a:solidFill>
                  <a:srgbClr val="501720"/>
                </a:solidFill>
                <a:cs typeface="Calibri"/>
              </a:rPr>
              <a:t>ğ</a:t>
            </a:r>
            <a:r>
              <a:rPr lang="tr-TR" sz="2700" baseline="1137" dirty="0">
                <a:solidFill>
                  <a:srgbClr val="501720"/>
                </a:solidFill>
                <a:cs typeface="Calibri"/>
              </a:rPr>
              <a:t>ası</a:t>
            </a:r>
            <a:r>
              <a:rPr lang="tr-TR" sz="2700" spc="7" baseline="1137" dirty="0">
                <a:solidFill>
                  <a:srgbClr val="501720"/>
                </a:solidFill>
                <a:cs typeface="Calibri"/>
              </a:rPr>
              <a:t>n</a:t>
            </a:r>
            <a:r>
              <a:rPr lang="tr-TR" sz="2700" baseline="1137" dirty="0">
                <a:solidFill>
                  <a:srgbClr val="501720"/>
                </a:solidFill>
                <a:cs typeface="Calibri"/>
              </a:rPr>
              <a:t>ı</a:t>
            </a:r>
            <a:endParaRPr lang="tr-TR" dirty="0">
              <a:solidFill>
                <a:prstClr val="black"/>
              </a:solidFill>
              <a:cs typeface="Calibri"/>
            </a:endParaRPr>
          </a:p>
          <a:p>
            <a:pPr marL="9525" marR="34324">
              <a:lnSpc>
                <a:spcPts val="2160"/>
              </a:lnSpc>
            </a:pPr>
            <a:r>
              <a:rPr lang="tr-TR" sz="2700" spc="-19" baseline="1137" dirty="0">
                <a:solidFill>
                  <a:srgbClr val="501720"/>
                </a:solidFill>
                <a:cs typeface="Calibri"/>
              </a:rPr>
              <a:t>v</a:t>
            </a:r>
            <a:r>
              <a:rPr lang="tr-TR" sz="2700" baseline="1137" dirty="0">
                <a:solidFill>
                  <a:srgbClr val="501720"/>
                </a:solidFill>
                <a:cs typeface="Calibri"/>
              </a:rPr>
              <a:t>e</a:t>
            </a:r>
            <a:r>
              <a:rPr lang="tr-TR" sz="2700" spc="-7" baseline="1137" dirty="0">
                <a:solidFill>
                  <a:srgbClr val="501720"/>
                </a:solidFill>
                <a:cs typeface="Calibri"/>
              </a:rPr>
              <a:t> </a:t>
            </a:r>
            <a:r>
              <a:rPr lang="tr-TR" sz="2700" spc="7" baseline="1137" dirty="0">
                <a:solidFill>
                  <a:srgbClr val="501720"/>
                </a:solidFill>
                <a:cs typeface="Calibri"/>
              </a:rPr>
              <a:t>b</a:t>
            </a:r>
            <a:r>
              <a:rPr lang="tr-TR" sz="2700" baseline="1137" dirty="0">
                <a:solidFill>
                  <a:srgbClr val="501720"/>
                </a:solidFill>
                <a:cs typeface="Calibri"/>
              </a:rPr>
              <a:t>il</a:t>
            </a:r>
            <a:r>
              <a:rPr lang="tr-TR" sz="2700" spc="3" baseline="1137" dirty="0">
                <a:solidFill>
                  <a:srgbClr val="501720"/>
                </a:solidFill>
                <a:cs typeface="Calibri"/>
              </a:rPr>
              <a:t>e</a:t>
            </a:r>
            <a:r>
              <a:rPr lang="tr-TR" sz="2700" baseline="1137" dirty="0">
                <a:solidFill>
                  <a:srgbClr val="501720"/>
                </a:solidFill>
                <a:cs typeface="Calibri"/>
              </a:rPr>
              <a:t>şimi</a:t>
            </a:r>
            <a:r>
              <a:rPr lang="tr-TR" sz="2700" spc="11" baseline="1137" dirty="0">
                <a:solidFill>
                  <a:srgbClr val="501720"/>
                </a:solidFill>
                <a:cs typeface="Calibri"/>
              </a:rPr>
              <a:t>n</a:t>
            </a:r>
            <a:r>
              <a:rPr lang="tr-TR" sz="2700" baseline="1137" dirty="0">
                <a:solidFill>
                  <a:srgbClr val="501720"/>
                </a:solidFill>
                <a:cs typeface="Calibri"/>
              </a:rPr>
              <a:t>i</a:t>
            </a:r>
            <a:r>
              <a:rPr lang="tr-TR" sz="2700" spc="-29" baseline="1137" dirty="0">
                <a:solidFill>
                  <a:srgbClr val="501720"/>
                </a:solidFill>
                <a:cs typeface="Calibri"/>
              </a:rPr>
              <a:t> </a:t>
            </a:r>
            <a:r>
              <a:rPr lang="tr-TR" sz="2700" spc="7" baseline="1137" dirty="0">
                <a:solidFill>
                  <a:srgbClr val="501720"/>
                </a:solidFill>
                <a:cs typeface="Calibri"/>
              </a:rPr>
              <a:t>b</a:t>
            </a:r>
            <a:r>
              <a:rPr lang="tr-TR" sz="2700" baseline="1137" dirty="0">
                <a:solidFill>
                  <a:srgbClr val="501720"/>
                </a:solidFill>
                <a:cs typeface="Calibri"/>
              </a:rPr>
              <a:t>e</a:t>
            </a:r>
            <a:r>
              <a:rPr lang="tr-TR" sz="2700" spc="3" baseline="1137" dirty="0">
                <a:solidFill>
                  <a:srgbClr val="501720"/>
                </a:solidFill>
                <a:cs typeface="Calibri"/>
              </a:rPr>
              <a:t>l</a:t>
            </a:r>
            <a:r>
              <a:rPr lang="tr-TR" sz="2700" baseline="1137" dirty="0">
                <a:solidFill>
                  <a:srgbClr val="501720"/>
                </a:solidFill>
                <a:cs typeface="Calibri"/>
              </a:rPr>
              <a:t>irl</a:t>
            </a:r>
            <a:r>
              <a:rPr lang="tr-TR" sz="2700" spc="7" baseline="1137" dirty="0">
                <a:solidFill>
                  <a:srgbClr val="501720"/>
                </a:solidFill>
                <a:cs typeface="Calibri"/>
              </a:rPr>
              <a:t>e</a:t>
            </a:r>
            <a:r>
              <a:rPr lang="tr-TR" sz="2700" baseline="1137" dirty="0">
                <a:solidFill>
                  <a:srgbClr val="501720"/>
                </a:solidFill>
                <a:cs typeface="Calibri"/>
              </a:rPr>
              <a:t>me</a:t>
            </a:r>
            <a:r>
              <a:rPr lang="tr-TR" sz="2700" spc="-18" baseline="1137" dirty="0">
                <a:solidFill>
                  <a:srgbClr val="501720"/>
                </a:solidFill>
                <a:cs typeface="Calibri"/>
              </a:rPr>
              <a:t> </a:t>
            </a:r>
            <a:r>
              <a:rPr lang="tr-TR" sz="2700" spc="-11" baseline="1137" dirty="0">
                <a:solidFill>
                  <a:srgbClr val="501720"/>
                </a:solidFill>
                <a:cs typeface="Calibri"/>
              </a:rPr>
              <a:t>e</a:t>
            </a:r>
            <a:r>
              <a:rPr lang="tr-TR" sz="2700" spc="7" baseline="1137" dirty="0">
                <a:solidFill>
                  <a:srgbClr val="501720"/>
                </a:solidFill>
                <a:cs typeface="Calibri"/>
              </a:rPr>
              <a:t>t</a:t>
            </a:r>
            <a:r>
              <a:rPr lang="tr-TR" sz="2700" spc="-7" baseline="1137" dirty="0">
                <a:solidFill>
                  <a:srgbClr val="501720"/>
                </a:solidFill>
                <a:cs typeface="Calibri"/>
              </a:rPr>
              <a:t>k</a:t>
            </a:r>
            <a:r>
              <a:rPr lang="tr-TR" sz="2700" baseline="1137" dirty="0">
                <a:solidFill>
                  <a:srgbClr val="501720"/>
                </a:solidFill>
                <a:cs typeface="Calibri"/>
              </a:rPr>
              <a:t>i</a:t>
            </a:r>
            <a:r>
              <a:rPr lang="tr-TR" sz="2700" spc="7" baseline="1137" dirty="0">
                <a:solidFill>
                  <a:srgbClr val="501720"/>
                </a:solidFill>
                <a:cs typeface="Calibri"/>
              </a:rPr>
              <a:t>n</a:t>
            </a:r>
            <a:r>
              <a:rPr lang="tr-TR" sz="2700" baseline="1137" dirty="0">
                <a:solidFill>
                  <a:srgbClr val="501720"/>
                </a:solidFill>
                <a:cs typeface="Calibri"/>
              </a:rPr>
              <a:t>liği</a:t>
            </a:r>
            <a:r>
              <a:rPr lang="tr-TR" sz="2700" spc="7" baseline="1137" dirty="0">
                <a:solidFill>
                  <a:srgbClr val="501720"/>
                </a:solidFill>
                <a:cs typeface="Calibri"/>
              </a:rPr>
              <a:t>d</a:t>
            </a:r>
            <a:r>
              <a:rPr lang="tr-TR" sz="2700" baseline="1137" dirty="0">
                <a:solidFill>
                  <a:srgbClr val="501720"/>
                </a:solidFill>
                <a:cs typeface="Calibri"/>
              </a:rPr>
              <a:t>i</a:t>
            </a:r>
            <a:r>
              <a:rPr lang="tr-TR" sz="2700" spc="-176" baseline="1137" dirty="0">
                <a:solidFill>
                  <a:srgbClr val="501720"/>
                </a:solidFill>
                <a:cs typeface="Calibri"/>
              </a:rPr>
              <a:t>r</a:t>
            </a:r>
            <a:r>
              <a:rPr lang="tr-TR" sz="2700" baseline="1137" dirty="0">
                <a:solidFill>
                  <a:srgbClr val="501720"/>
                </a:solidFill>
                <a:cs typeface="Calibri"/>
              </a:rPr>
              <a:t>.</a:t>
            </a:r>
            <a:endParaRPr lang="tr-TR" dirty="0">
              <a:solidFill>
                <a:prstClr val="black"/>
              </a:solidFill>
              <a:cs typeface="Calibri"/>
            </a:endParaRPr>
          </a:p>
        </p:txBody>
      </p:sp>
    </p:spTree>
    <p:extLst>
      <p:ext uri="{BB962C8B-B14F-4D97-AF65-F5344CB8AC3E}">
        <p14:creationId xmlns:p14="http://schemas.microsoft.com/office/powerpoint/2010/main" val="2538605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Tasarım Kavramları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8</a:t>
            </a:fld>
            <a:endParaRPr lang="tr-TR" dirty="0"/>
          </a:p>
        </p:txBody>
      </p:sp>
      <p:sp>
        <p:nvSpPr>
          <p:cNvPr id="9" name="Tek Köşesi Kesik Dikdörtgen 8"/>
          <p:cNvSpPr/>
          <p:nvPr/>
        </p:nvSpPr>
        <p:spPr>
          <a:xfrm>
            <a:off x="744560" y="1893195"/>
            <a:ext cx="3157739" cy="563639"/>
          </a:xfrm>
          <a:prstGeom prst="snip1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b="1" dirty="0"/>
              <a:t>Soyutlama (</a:t>
            </a:r>
            <a:r>
              <a:rPr lang="tr-TR" b="1" dirty="0" err="1"/>
              <a:t>abstraction</a:t>
            </a:r>
            <a:r>
              <a:rPr lang="tr-TR" b="1" dirty="0"/>
              <a:t>): </a:t>
            </a:r>
          </a:p>
        </p:txBody>
      </p:sp>
      <p:sp>
        <p:nvSpPr>
          <p:cNvPr id="10" name="Dikdörtgen 9"/>
          <p:cNvSpPr/>
          <p:nvPr/>
        </p:nvSpPr>
        <p:spPr>
          <a:xfrm>
            <a:off x="744560" y="2456834"/>
            <a:ext cx="7738109" cy="306820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57175" indent="-257175" fontAlgn="base">
              <a:spcBef>
                <a:spcPct val="20000"/>
              </a:spcBef>
              <a:spcAft>
                <a:spcPct val="0"/>
              </a:spcAft>
              <a:buClr>
                <a:srgbClr val="996666"/>
              </a:buClr>
              <a:buSzPct val="80000"/>
              <a:buFont typeface="Wingdings" panose="05000000000000000000" pitchFamily="2" charset="2"/>
              <a:buChar char="l"/>
            </a:pPr>
            <a:endParaRPr lang="tr-TR" altLang="tr-TR" dirty="0">
              <a:solidFill>
                <a:srgbClr val="000000"/>
              </a:solidFill>
              <a:latin typeface="Arial"/>
            </a:endParaRPr>
          </a:p>
          <a:p>
            <a:pPr marL="257175" indent="-257175" fontAlgn="base">
              <a:spcBef>
                <a:spcPct val="20000"/>
              </a:spcBef>
              <a:spcAft>
                <a:spcPct val="0"/>
              </a:spcAft>
              <a:buClr>
                <a:srgbClr val="996666"/>
              </a:buClr>
              <a:buSzPct val="80000"/>
              <a:buFont typeface="Wingdings" panose="05000000000000000000" pitchFamily="2" charset="2"/>
              <a:buChar char="l"/>
            </a:pPr>
            <a:r>
              <a:rPr lang="tr-TR" altLang="tr-TR" b="1" dirty="0">
                <a:solidFill>
                  <a:srgbClr val="C00000"/>
                </a:solidFill>
                <a:latin typeface="Arial"/>
                <a:cs typeface="Times New Roman" panose="02020603050405020304" pitchFamily="18" charset="0"/>
              </a:rPr>
              <a:t>Soyutlama (</a:t>
            </a:r>
            <a:r>
              <a:rPr lang="tr-TR" altLang="tr-TR" b="1" dirty="0" err="1">
                <a:solidFill>
                  <a:srgbClr val="C00000"/>
                </a:solidFill>
                <a:latin typeface="Arial"/>
                <a:cs typeface="Times New Roman" panose="02020603050405020304" pitchFamily="18" charset="0"/>
              </a:rPr>
              <a:t>abstraction</a:t>
            </a:r>
            <a:r>
              <a:rPr lang="tr-TR" altLang="tr-TR" b="1" dirty="0">
                <a:solidFill>
                  <a:srgbClr val="C00000"/>
                </a:solidFill>
                <a:latin typeface="Arial"/>
                <a:cs typeface="Times New Roman" panose="02020603050405020304" pitchFamily="18" charset="0"/>
              </a:rPr>
              <a:t>): </a:t>
            </a:r>
            <a:r>
              <a:rPr lang="tr-TR" altLang="tr-TR" dirty="0">
                <a:solidFill>
                  <a:srgbClr val="000000"/>
                </a:solidFill>
                <a:latin typeface="Arial"/>
                <a:cs typeface="Times New Roman" panose="02020603050405020304" pitchFamily="18" charset="0"/>
              </a:rPr>
              <a:t>Detayları gizleyerek </a:t>
            </a:r>
            <a:r>
              <a:rPr lang="tr-TR" altLang="tr-TR" dirty="0">
                <a:solidFill>
                  <a:srgbClr val="373187"/>
                </a:solidFill>
                <a:latin typeface="Arial"/>
                <a:cs typeface="Times New Roman" panose="02020603050405020304" pitchFamily="18" charset="0"/>
              </a:rPr>
              <a:t>yukarıdan bakabilme imkanı sağlanır.</a:t>
            </a:r>
            <a:r>
              <a:rPr lang="tr-TR" altLang="tr-TR" dirty="0">
                <a:solidFill>
                  <a:srgbClr val="000000"/>
                </a:solidFill>
                <a:latin typeface="Arial"/>
                <a:cs typeface="Times New Roman" panose="02020603050405020304" pitchFamily="18" charset="0"/>
              </a:rPr>
              <a:t> </a:t>
            </a:r>
          </a:p>
          <a:p>
            <a:pPr lvl="0" fontAlgn="base">
              <a:spcBef>
                <a:spcPct val="20000"/>
              </a:spcBef>
              <a:spcAft>
                <a:spcPct val="0"/>
              </a:spcAft>
              <a:buClr>
                <a:srgbClr val="996666"/>
              </a:buClr>
              <a:buSzPct val="80000"/>
            </a:pPr>
            <a:endParaRPr lang="tr-TR" altLang="tr-TR" sz="1400" dirty="0">
              <a:solidFill>
                <a:srgbClr val="000000"/>
              </a:solidFill>
              <a:latin typeface="Arial"/>
            </a:endParaRPr>
          </a:p>
        </p:txBody>
      </p:sp>
      <p:sp>
        <p:nvSpPr>
          <p:cNvPr id="11" name="Dikdörtgen 10"/>
          <p:cNvSpPr/>
          <p:nvPr/>
        </p:nvSpPr>
        <p:spPr>
          <a:xfrm>
            <a:off x="1307193" y="3535689"/>
            <a:ext cx="932137" cy="1315745"/>
          </a:xfrm>
          <a:prstGeom prst="rect">
            <a:avLst/>
          </a:prstGeom>
          <a:solidFill>
            <a:schemeClr val="bg1">
              <a:lumMod val="7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KAPI</a:t>
            </a:r>
            <a:endParaRPr lang="tr-TR" sz="1350" b="1" dirty="0">
              <a:solidFill>
                <a:schemeClr val="tx1">
                  <a:lumMod val="95000"/>
                  <a:lumOff val="5000"/>
                </a:schemeClr>
              </a:solidFill>
            </a:endParaRPr>
          </a:p>
        </p:txBody>
      </p:sp>
      <p:sp>
        <p:nvSpPr>
          <p:cNvPr id="12" name="Metin kutusu 11"/>
          <p:cNvSpPr txBox="1"/>
          <p:nvPr/>
        </p:nvSpPr>
        <p:spPr>
          <a:xfrm>
            <a:off x="2880550" y="3287798"/>
            <a:ext cx="5414761" cy="2031325"/>
          </a:xfrm>
          <a:prstGeom prst="rect">
            <a:avLst/>
          </a:prstGeom>
          <a:noFill/>
        </p:spPr>
        <p:txBody>
          <a:bodyPr wrap="square" rtlCol="0">
            <a:spAutoFit/>
          </a:bodyPr>
          <a:lstStyle/>
          <a:p>
            <a:pPr algn="just"/>
            <a:r>
              <a:rPr lang="tr-TR" dirty="0"/>
              <a:t>Soyutlama kavramı veri, işlev ve yapısal açılar için geçerlidir. Örneğin bir kapı nesne olarak ele alındığında onun kulpu, rengi menteşeleri, malzemesi gibi detayları düşünmeden kapıyı bir ev mimarisi içinde değerlendirebiliriz.  Aksi taktirde diğer detaylara yoğunlaşan bir tasarımcı ‘oda’ düzeyinde görsel canlandırmalara hakim olamaz.</a:t>
            </a:r>
          </a:p>
        </p:txBody>
      </p:sp>
    </p:spTree>
    <p:extLst>
      <p:ext uri="{BB962C8B-B14F-4D97-AF65-F5344CB8AC3E}">
        <p14:creationId xmlns:p14="http://schemas.microsoft.com/office/powerpoint/2010/main" val="3176302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Tasarım Kavramları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9</a:t>
            </a:fld>
            <a:endParaRPr lang="tr-TR" dirty="0"/>
          </a:p>
        </p:txBody>
      </p:sp>
      <p:sp>
        <p:nvSpPr>
          <p:cNvPr id="7" name="Tek Köşesi Kesik Dikdörtgen 6"/>
          <p:cNvSpPr/>
          <p:nvPr/>
        </p:nvSpPr>
        <p:spPr>
          <a:xfrm>
            <a:off x="950623" y="1957504"/>
            <a:ext cx="2887283" cy="653878"/>
          </a:xfrm>
          <a:prstGeom prst="snip1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b="1" dirty="0"/>
              <a:t>İyileştirme (</a:t>
            </a:r>
            <a:r>
              <a:rPr lang="tr-TR" b="1" dirty="0" err="1"/>
              <a:t>enhancement</a:t>
            </a:r>
            <a:r>
              <a:rPr lang="tr-TR" b="1" dirty="0"/>
              <a:t>): </a:t>
            </a:r>
          </a:p>
        </p:txBody>
      </p:sp>
      <p:sp>
        <p:nvSpPr>
          <p:cNvPr id="8" name="Dikdörtgen 7"/>
          <p:cNvSpPr/>
          <p:nvPr/>
        </p:nvSpPr>
        <p:spPr>
          <a:xfrm>
            <a:off x="950626" y="2611381"/>
            <a:ext cx="7351265" cy="327426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57175" indent="-257175" fontAlgn="base">
              <a:spcBef>
                <a:spcPct val="20000"/>
              </a:spcBef>
              <a:spcAft>
                <a:spcPct val="0"/>
              </a:spcAft>
              <a:buClr>
                <a:srgbClr val="996666"/>
              </a:buClr>
              <a:buSzPct val="80000"/>
              <a:buFont typeface="Wingdings" panose="05000000000000000000" pitchFamily="2" charset="2"/>
              <a:buChar char="l"/>
            </a:pPr>
            <a:endParaRPr lang="tr-TR" altLang="tr-TR" sz="1600" dirty="0">
              <a:solidFill>
                <a:srgbClr val="000000"/>
              </a:solidFill>
              <a:latin typeface="Arial"/>
            </a:endParaRPr>
          </a:p>
          <a:p>
            <a:pPr marL="257175" indent="-257175" algn="just" fontAlgn="base">
              <a:spcBef>
                <a:spcPct val="20000"/>
              </a:spcBef>
              <a:spcAft>
                <a:spcPct val="0"/>
              </a:spcAft>
              <a:buClr>
                <a:srgbClr val="996666"/>
              </a:buClr>
              <a:buSzPct val="80000"/>
              <a:buFont typeface="Wingdings" panose="05000000000000000000" pitchFamily="2" charset="2"/>
              <a:buChar char="l"/>
            </a:pPr>
            <a:r>
              <a:rPr lang="tr-TR" altLang="tr-TR" sz="1600" b="1" dirty="0">
                <a:solidFill>
                  <a:srgbClr val="C00000"/>
                </a:solidFill>
                <a:latin typeface="Arial"/>
              </a:rPr>
              <a:t>İyileştirme (</a:t>
            </a:r>
            <a:r>
              <a:rPr lang="tr-TR" altLang="tr-TR" sz="1600" b="1" dirty="0" err="1">
                <a:solidFill>
                  <a:srgbClr val="C00000"/>
                </a:solidFill>
                <a:latin typeface="Arial"/>
              </a:rPr>
              <a:t>enhancement</a:t>
            </a:r>
            <a:r>
              <a:rPr lang="tr-TR" altLang="tr-TR" sz="1600" b="1" dirty="0">
                <a:solidFill>
                  <a:srgbClr val="C00000"/>
                </a:solidFill>
                <a:latin typeface="Arial"/>
              </a:rPr>
              <a:t>): </a:t>
            </a:r>
            <a:r>
              <a:rPr lang="tr-TR" altLang="tr-TR" sz="1600" dirty="0">
                <a:solidFill>
                  <a:srgbClr val="000000"/>
                </a:solidFill>
                <a:latin typeface="Arial"/>
              </a:rPr>
              <a:t>Soyutlama düzeyinde irdeleme bittikten sonra, daha alt seviyelere inilerek tanımlamalarda ayrıntı, bazen de düzeltme yapılarak </a:t>
            </a:r>
            <a:r>
              <a:rPr lang="tr-TR" altLang="tr-TR" sz="1600" dirty="0">
                <a:solidFill>
                  <a:srgbClr val="373187"/>
                </a:solidFill>
                <a:latin typeface="Arial"/>
              </a:rPr>
              <a:t>tasarımın daha kesinlik kazanması sağlanır.</a:t>
            </a:r>
          </a:p>
          <a:p>
            <a:pPr lvl="0" fontAlgn="base">
              <a:spcBef>
                <a:spcPct val="20000"/>
              </a:spcBef>
              <a:spcAft>
                <a:spcPct val="0"/>
              </a:spcAft>
              <a:buClr>
                <a:srgbClr val="996666"/>
              </a:buClr>
              <a:buSzPct val="80000"/>
            </a:pPr>
            <a:endParaRPr lang="tr-TR" altLang="tr-TR" sz="1050" dirty="0">
              <a:solidFill>
                <a:srgbClr val="000000"/>
              </a:solidFill>
              <a:latin typeface="Arial"/>
            </a:endParaRPr>
          </a:p>
        </p:txBody>
      </p:sp>
      <p:sp>
        <p:nvSpPr>
          <p:cNvPr id="9" name="Dikdörtgen 8"/>
          <p:cNvSpPr/>
          <p:nvPr/>
        </p:nvSpPr>
        <p:spPr>
          <a:xfrm>
            <a:off x="1177686" y="4133393"/>
            <a:ext cx="866119" cy="559565"/>
          </a:xfrm>
          <a:prstGeom prst="rect">
            <a:avLst/>
          </a:prstGeom>
          <a:solidFill>
            <a:schemeClr val="bg1">
              <a:lumMod val="7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Kulp</a:t>
            </a:r>
            <a:endParaRPr lang="tr-TR" sz="1350" b="1" dirty="0">
              <a:solidFill>
                <a:schemeClr val="tx1">
                  <a:lumMod val="95000"/>
                  <a:lumOff val="5000"/>
                </a:schemeClr>
              </a:solidFill>
            </a:endParaRPr>
          </a:p>
        </p:txBody>
      </p:sp>
      <p:sp>
        <p:nvSpPr>
          <p:cNvPr id="10" name="Metin kutusu 9"/>
          <p:cNvSpPr txBox="1"/>
          <p:nvPr/>
        </p:nvSpPr>
        <p:spPr>
          <a:xfrm>
            <a:off x="3205141" y="3865091"/>
            <a:ext cx="4978220" cy="1815882"/>
          </a:xfrm>
          <a:prstGeom prst="rect">
            <a:avLst/>
          </a:prstGeom>
          <a:noFill/>
        </p:spPr>
        <p:txBody>
          <a:bodyPr wrap="square" rtlCol="0">
            <a:spAutoFit/>
          </a:bodyPr>
          <a:lstStyle/>
          <a:p>
            <a:pPr algn="just"/>
            <a:r>
              <a:rPr lang="tr-TR" sz="1600" dirty="0"/>
              <a:t>Soyutlama kavramı veri, işlev ve yapısal açılar için geçerlidir. Örneğin bir kapı nesne olarak ele alındığında onun kulpu, rengi menteşeleri, malzemesi gibi detayları düşünmeden kapıyı bir ev mimarisi içinde değerlendirebiliriz.  Aksi taktirde diğer detaylara yoğunlaşan bir tasarımcı ‘oda’ düzeyinde görsel canlandırmalara hakim olamaz.</a:t>
            </a:r>
          </a:p>
        </p:txBody>
      </p:sp>
      <p:sp>
        <p:nvSpPr>
          <p:cNvPr id="11" name="Dikdörtgen 10"/>
          <p:cNvSpPr/>
          <p:nvPr/>
        </p:nvSpPr>
        <p:spPr>
          <a:xfrm>
            <a:off x="2068074" y="4132547"/>
            <a:ext cx="1031419" cy="559565"/>
          </a:xfrm>
          <a:prstGeom prst="rect">
            <a:avLst/>
          </a:prstGeom>
          <a:solidFill>
            <a:schemeClr val="bg1">
              <a:lumMod val="7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Menteşe</a:t>
            </a:r>
            <a:endParaRPr lang="tr-TR" sz="1350" b="1" dirty="0">
              <a:solidFill>
                <a:schemeClr val="tx1">
                  <a:lumMod val="95000"/>
                  <a:lumOff val="5000"/>
                </a:schemeClr>
              </a:solidFill>
            </a:endParaRPr>
          </a:p>
        </p:txBody>
      </p:sp>
      <p:sp>
        <p:nvSpPr>
          <p:cNvPr id="12" name="Dikdörtgen 11"/>
          <p:cNvSpPr/>
          <p:nvPr/>
        </p:nvSpPr>
        <p:spPr>
          <a:xfrm>
            <a:off x="1177686" y="4719917"/>
            <a:ext cx="866119" cy="559565"/>
          </a:xfrm>
          <a:prstGeom prst="rect">
            <a:avLst/>
          </a:prstGeom>
          <a:solidFill>
            <a:schemeClr val="bg1">
              <a:lumMod val="7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Renk</a:t>
            </a:r>
            <a:endParaRPr lang="tr-TR" sz="1350" b="1" dirty="0">
              <a:solidFill>
                <a:schemeClr val="tx1">
                  <a:lumMod val="95000"/>
                  <a:lumOff val="5000"/>
                </a:schemeClr>
              </a:solidFill>
            </a:endParaRPr>
          </a:p>
        </p:txBody>
      </p:sp>
      <p:sp>
        <p:nvSpPr>
          <p:cNvPr id="13" name="Dikdörtgen 12"/>
          <p:cNvSpPr/>
          <p:nvPr/>
        </p:nvSpPr>
        <p:spPr>
          <a:xfrm>
            <a:off x="2068073" y="4719070"/>
            <a:ext cx="1031419" cy="559565"/>
          </a:xfrm>
          <a:prstGeom prst="rect">
            <a:avLst/>
          </a:prstGeom>
          <a:solidFill>
            <a:schemeClr val="bg1">
              <a:lumMod val="7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Malzeme</a:t>
            </a:r>
            <a:endParaRPr lang="tr-TR" sz="1350" b="1" dirty="0">
              <a:solidFill>
                <a:schemeClr val="tx1">
                  <a:lumMod val="95000"/>
                  <a:lumOff val="5000"/>
                </a:schemeClr>
              </a:solidFill>
            </a:endParaRPr>
          </a:p>
        </p:txBody>
      </p:sp>
    </p:spTree>
    <p:extLst>
      <p:ext uri="{BB962C8B-B14F-4D97-AF65-F5344CB8AC3E}">
        <p14:creationId xmlns:p14="http://schemas.microsoft.com/office/powerpoint/2010/main" val="2390805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4395</TotalTime>
  <Words>3562</Words>
  <Application>Microsoft Office PowerPoint</Application>
  <PresentationFormat>Ekran Gösterisi (4:3)</PresentationFormat>
  <Paragraphs>599</Paragraphs>
  <Slides>63</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63</vt:i4>
      </vt:variant>
    </vt:vector>
  </HeadingPairs>
  <TitlesOfParts>
    <vt:vector size="69" baseType="lpstr">
      <vt:lpstr>Arial</vt:lpstr>
      <vt:lpstr>Calibri</vt:lpstr>
      <vt:lpstr>Calibri Light</vt:lpstr>
      <vt:lpstr>Times New Roman</vt:lpstr>
      <vt:lpstr>Wingdings</vt:lpstr>
      <vt:lpstr>Geçmişe bakış</vt:lpstr>
      <vt:lpstr>YMT 312-Yazılım Tasarım Ve Mimarisi  Yazılım Tasarımı</vt:lpstr>
      <vt:lpstr>PowerPoint Sunusu</vt:lpstr>
      <vt:lpstr>Amaçlar</vt:lpstr>
      <vt:lpstr>Yazılım Tasarımının Önemi</vt:lpstr>
      <vt:lpstr>Giriş</vt:lpstr>
      <vt:lpstr>Yazılım Ürünleri</vt:lpstr>
      <vt:lpstr>Yazılım Tasarımı Nedir?</vt:lpstr>
      <vt:lpstr>Tasarım Kavramları</vt:lpstr>
      <vt:lpstr>Tasarım Kavramları</vt:lpstr>
      <vt:lpstr>Tasarım Kavramları</vt:lpstr>
      <vt:lpstr>Modülerlik</vt:lpstr>
      <vt:lpstr>Sistem ve Modülleri</vt:lpstr>
      <vt:lpstr>İşlevsel Bağımsızlık</vt:lpstr>
      <vt:lpstr>Veri Tasarımı</vt:lpstr>
      <vt:lpstr>Veri Tasarımında Dikkat Edilecek Konular</vt:lpstr>
      <vt:lpstr>Yapısal Tasarım</vt:lpstr>
      <vt:lpstr>Ayrıntı Tasarım- Süreç Tasarımı</vt:lpstr>
      <vt:lpstr>Yapısal Program Yapıları</vt:lpstr>
      <vt:lpstr>Program Akış Diyagramı Yapıları</vt:lpstr>
      <vt:lpstr>Program Akış Diyagramı Yapıları</vt:lpstr>
      <vt:lpstr>Program Akış Diyagramı Yapıları</vt:lpstr>
      <vt:lpstr>Program Akış Diyagramları</vt:lpstr>
      <vt:lpstr>Kutu Diyagramları</vt:lpstr>
      <vt:lpstr>Kutu Diyagramları</vt:lpstr>
      <vt:lpstr>Kutu Diyagramları</vt:lpstr>
      <vt:lpstr>Karar Tabloları</vt:lpstr>
      <vt:lpstr>Karar Tabloları</vt:lpstr>
      <vt:lpstr>Program Tasarım Dili</vt:lpstr>
      <vt:lpstr>Tasarlanması Gereken Ortak Alt Sistemler</vt:lpstr>
      <vt:lpstr>Yetkilendirme Alt Sistemi</vt:lpstr>
      <vt:lpstr>Güvenlik Alt Sistemi</vt:lpstr>
      <vt:lpstr>Yedekleme Alt Sistemi</vt:lpstr>
      <vt:lpstr>Veri İletişim Alt Sistemi</vt:lpstr>
      <vt:lpstr>Arşiv Alt Sistemi</vt:lpstr>
      <vt:lpstr>Dönüştürme Alt Sistemi</vt:lpstr>
      <vt:lpstr>Kullanıcı Arayüz Tasarımı</vt:lpstr>
      <vt:lpstr>Genel Prensipler</vt:lpstr>
      <vt:lpstr>Bilgi Gösterimi</vt:lpstr>
      <vt:lpstr>Veri Girişi</vt:lpstr>
      <vt:lpstr>Kullanıcı Arayüz Prototipi</vt:lpstr>
      <vt:lpstr>Başlangıç Tasarım Gözden Geçirme</vt:lpstr>
      <vt:lpstr>Ayrıntılı Tasarım Gözden Geçirme</vt:lpstr>
      <vt:lpstr>Tasarım Kalite Ölçütleri</vt:lpstr>
      <vt:lpstr>Bağlaşım</vt:lpstr>
      <vt:lpstr>Yalın Veri Bağlaşımı </vt:lpstr>
      <vt:lpstr>Karmaşık Veri Bağlaşımı</vt:lpstr>
      <vt:lpstr>Denetim Bağlaşımı</vt:lpstr>
      <vt:lpstr>Ortak Veri Bağlaşımı</vt:lpstr>
      <vt:lpstr>İçerik Bağlaşımı</vt:lpstr>
      <vt:lpstr>Yapışıklık</vt:lpstr>
      <vt:lpstr>İşlevsel Yapışıklık</vt:lpstr>
      <vt:lpstr>Sırasal Yapışıklık</vt:lpstr>
      <vt:lpstr>İletişimsel Yapışıklık</vt:lpstr>
      <vt:lpstr>Yordamsal Yapışıklık</vt:lpstr>
      <vt:lpstr>Zamansal Yapışıklık</vt:lpstr>
      <vt:lpstr>Mantıksal Yapışıklık</vt:lpstr>
      <vt:lpstr>Gelişigüzel Yapışıklık</vt:lpstr>
      <vt:lpstr>Özet</vt:lpstr>
      <vt:lpstr>Sorular</vt:lpstr>
      <vt:lpstr>Kaynaklar</vt:lpstr>
      <vt:lpstr>Kaynaklar</vt:lpstr>
      <vt:lpstr>PowerPoint Sunusu</vt:lpstr>
      <vt:lpstr>Sorularınız</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DAŞ</dc:creator>
  <cp:lastModifiedBy>Uğur</cp:lastModifiedBy>
  <cp:revision>145</cp:revision>
  <dcterms:created xsi:type="dcterms:W3CDTF">2014-10-21T15:52:16Z</dcterms:created>
  <dcterms:modified xsi:type="dcterms:W3CDTF">2016-02-14T08:56:59Z</dcterms:modified>
</cp:coreProperties>
</file>