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76"/>
  </p:notesMasterIdLst>
  <p:sldIdLst>
    <p:sldId id="310" r:id="rId2"/>
    <p:sldId id="416" r:id="rId3"/>
    <p:sldId id="417" r:id="rId4"/>
    <p:sldId id="418"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 id="447" r:id="rId34"/>
    <p:sldId id="448" r:id="rId35"/>
    <p:sldId id="449" r:id="rId36"/>
    <p:sldId id="450" r:id="rId37"/>
    <p:sldId id="451" r:id="rId38"/>
    <p:sldId id="452" r:id="rId39"/>
    <p:sldId id="453" r:id="rId40"/>
    <p:sldId id="454" r:id="rId41"/>
    <p:sldId id="455" r:id="rId42"/>
    <p:sldId id="456" r:id="rId43"/>
    <p:sldId id="457" r:id="rId44"/>
    <p:sldId id="458" r:id="rId45"/>
    <p:sldId id="459" r:id="rId46"/>
    <p:sldId id="460" r:id="rId47"/>
    <p:sldId id="461" r:id="rId48"/>
    <p:sldId id="462" r:id="rId49"/>
    <p:sldId id="463" r:id="rId50"/>
    <p:sldId id="464" r:id="rId51"/>
    <p:sldId id="465" r:id="rId52"/>
    <p:sldId id="466" r:id="rId53"/>
    <p:sldId id="467" r:id="rId54"/>
    <p:sldId id="468" r:id="rId55"/>
    <p:sldId id="469" r:id="rId56"/>
    <p:sldId id="470" r:id="rId57"/>
    <p:sldId id="471" r:id="rId58"/>
    <p:sldId id="472" r:id="rId59"/>
    <p:sldId id="473" r:id="rId60"/>
    <p:sldId id="474" r:id="rId61"/>
    <p:sldId id="475" r:id="rId62"/>
    <p:sldId id="476" r:id="rId63"/>
    <p:sldId id="477" r:id="rId64"/>
    <p:sldId id="478" r:id="rId65"/>
    <p:sldId id="479" r:id="rId66"/>
    <p:sldId id="480" r:id="rId67"/>
    <p:sldId id="481" r:id="rId68"/>
    <p:sldId id="482" r:id="rId69"/>
    <p:sldId id="483" r:id="rId70"/>
    <p:sldId id="484" r:id="rId71"/>
    <p:sldId id="485" r:id="rId72"/>
    <p:sldId id="487" r:id="rId73"/>
    <p:sldId id="320" r:id="rId74"/>
    <p:sldId id="312" r:id="rId7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F5E"/>
    <a:srgbClr val="8ABC4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0E63-E2DE-40CF-B50D-9EF9588118E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tr-TR"/>
        </a:p>
      </dgm:t>
    </dgm:pt>
    <dgm:pt modelId="{5C084FDA-E067-42DE-8DE9-7AC2D4CEBAF6}">
      <dgm:prSet phldrT="[Metin]" custT="1">
        <dgm:style>
          <a:lnRef idx="1">
            <a:schemeClr val="accent3"/>
          </a:lnRef>
          <a:fillRef idx="2">
            <a:schemeClr val="accent3"/>
          </a:fillRef>
          <a:effectRef idx="1">
            <a:schemeClr val="accent3"/>
          </a:effectRef>
          <a:fontRef idx="minor">
            <a:schemeClr val="dk1"/>
          </a:fontRef>
        </dgm:style>
      </dgm:prSet>
      <dgm:spPr/>
      <dgm:t>
        <a:bodyPr/>
        <a:lstStyle/>
        <a:p>
          <a:r>
            <a:rPr lang="tr-TR" sz="3000" b="1" dirty="0" smtClean="0"/>
            <a:t>Bu Haftaki Konular</a:t>
          </a:r>
          <a:endParaRPr lang="tr-TR" sz="3000" b="1" dirty="0"/>
        </a:p>
      </dgm:t>
    </dgm:pt>
    <dgm:pt modelId="{C3C09D50-4385-409A-8BA9-B999AB043062}" type="parTrans" cxnId="{6F88AA4B-36B1-455D-977A-7E6A831E3608}">
      <dgm:prSet/>
      <dgm:spPr/>
      <dgm:t>
        <a:bodyPr/>
        <a:lstStyle/>
        <a:p>
          <a:endParaRPr lang="tr-TR"/>
        </a:p>
      </dgm:t>
    </dgm:pt>
    <dgm:pt modelId="{6F560F9B-C043-4CCA-B2C9-42E4B2510901}" type="sibTrans" cxnId="{6F88AA4B-36B1-455D-977A-7E6A831E3608}">
      <dgm:prSet/>
      <dgm:spPr/>
      <dgm:t>
        <a:bodyPr/>
        <a:lstStyle/>
        <a:p>
          <a:endParaRPr lang="tr-TR"/>
        </a:p>
      </dgm:t>
    </dgm:pt>
    <dgm:pt modelId="{A8E51B66-C00E-4EB8-9653-68AE5FB7A5EA}">
      <dgm:prSet phldrT="[Metin]"/>
      <dgm:spPr/>
      <dgm:t>
        <a:bodyPr/>
        <a:lstStyle/>
        <a:p>
          <a:pPr algn="ctr"/>
          <a:r>
            <a:rPr lang="tr-TR" dirty="0" smtClean="0"/>
            <a:t>Nesne Yönelimli Sistemleri Destekleyen Kavramlar….........................…...10</a:t>
          </a:r>
          <a:endParaRPr lang="tr-TR" dirty="0"/>
        </a:p>
      </dgm:t>
    </dgm:pt>
    <dgm:pt modelId="{0F52C69D-845E-4C50-BEEE-74ECADDE4348}" type="sibTrans" cxnId="{CDCC2C6D-B4BF-43F1-8160-D4DC1E4A1657}">
      <dgm:prSet/>
      <dgm:spPr/>
      <dgm:t>
        <a:bodyPr/>
        <a:lstStyle/>
        <a:p>
          <a:endParaRPr lang="tr-TR"/>
        </a:p>
      </dgm:t>
    </dgm:pt>
    <dgm:pt modelId="{279BF474-72BA-4E25-AC4F-0E6274B52409}" type="parTrans" cxnId="{CDCC2C6D-B4BF-43F1-8160-D4DC1E4A1657}">
      <dgm:prSet/>
      <dgm:spPr/>
      <dgm:t>
        <a:bodyPr/>
        <a:lstStyle/>
        <a:p>
          <a:endParaRPr lang="tr-TR"/>
        </a:p>
      </dgm:t>
    </dgm:pt>
    <dgm:pt modelId="{0C193DAB-DA34-4948-83A3-CA1BD862DB2A}">
      <dgm:prSet phldrT="[Metin]"/>
      <dgm:spPr/>
      <dgm:t>
        <a:bodyPr/>
        <a:lstStyle/>
        <a:p>
          <a:pPr algn="ctr"/>
          <a:r>
            <a:rPr lang="tr-TR" dirty="0" smtClean="0"/>
            <a:t>Nesneye Yönelik Kavramlar……………………………………..………………………..…...5</a:t>
          </a:r>
          <a:endParaRPr lang="tr-TR" dirty="0"/>
        </a:p>
      </dgm:t>
    </dgm:pt>
    <dgm:pt modelId="{55DE0FBA-4973-4BB1-B19C-F99505860BA2}" type="parTrans" cxnId="{4E34B3AF-7CD6-446C-B740-2F289AA85DA4}">
      <dgm:prSet/>
      <dgm:spPr/>
      <dgm:t>
        <a:bodyPr/>
        <a:lstStyle/>
        <a:p>
          <a:endParaRPr lang="tr-TR"/>
        </a:p>
      </dgm:t>
    </dgm:pt>
    <dgm:pt modelId="{22EBA1BB-819C-45BB-A235-34A085356F23}" type="sibTrans" cxnId="{4E34B3AF-7CD6-446C-B740-2F289AA85DA4}">
      <dgm:prSet/>
      <dgm:spPr/>
      <dgm:t>
        <a:bodyPr/>
        <a:lstStyle/>
        <a:p>
          <a:endParaRPr lang="tr-TR"/>
        </a:p>
      </dgm:t>
    </dgm:pt>
    <dgm:pt modelId="{9F230D6E-9957-49BC-B810-39C8CBF60123}">
      <dgm:prSet phldrT="[Metin]"/>
      <dgm:spPr/>
      <dgm:t>
        <a:bodyPr/>
        <a:lstStyle/>
        <a:p>
          <a:pPr algn="ctr"/>
          <a:r>
            <a:rPr lang="tr-TR" dirty="0" smtClean="0"/>
            <a:t>Gereksinim Belirleme Çalışmaları…………………………………………….……………18 </a:t>
          </a:r>
          <a:endParaRPr lang="tr-TR" dirty="0"/>
        </a:p>
      </dgm:t>
    </dgm:pt>
    <dgm:pt modelId="{2FD1B02A-78A2-4F05-8670-002F50998C78}" type="parTrans" cxnId="{F0F67E5A-8868-4D0B-870C-1BC81168E8A5}">
      <dgm:prSet/>
      <dgm:spPr/>
      <dgm:t>
        <a:bodyPr/>
        <a:lstStyle/>
        <a:p>
          <a:endParaRPr lang="tr-TR"/>
        </a:p>
      </dgm:t>
    </dgm:pt>
    <dgm:pt modelId="{D3D3EB35-0A80-485D-B901-128995C92610}" type="sibTrans" cxnId="{F0F67E5A-8868-4D0B-870C-1BC81168E8A5}">
      <dgm:prSet/>
      <dgm:spPr/>
      <dgm:t>
        <a:bodyPr/>
        <a:lstStyle/>
        <a:p>
          <a:endParaRPr lang="tr-TR"/>
        </a:p>
      </dgm:t>
    </dgm:pt>
    <dgm:pt modelId="{6973C239-6873-4501-9095-60D89FF8BA21}">
      <dgm:prSet phldrT="[Metin]"/>
      <dgm:spPr/>
      <dgm:t>
        <a:bodyPr/>
        <a:lstStyle/>
        <a:p>
          <a:pPr algn="ctr"/>
          <a:r>
            <a:rPr lang="tr-TR" dirty="0" smtClean="0"/>
            <a:t>Nesneye Yönelik Çözümlemenin Temelleri……………………………………..…….15</a:t>
          </a:r>
          <a:endParaRPr lang="tr-TR" dirty="0"/>
        </a:p>
      </dgm:t>
    </dgm:pt>
    <dgm:pt modelId="{1DF7D552-C5AE-4193-B42C-541861798270}" type="parTrans" cxnId="{E8EF4517-44A3-443B-B4F8-384EE1976525}">
      <dgm:prSet/>
      <dgm:spPr/>
      <dgm:t>
        <a:bodyPr/>
        <a:lstStyle/>
        <a:p>
          <a:endParaRPr lang="tr-TR"/>
        </a:p>
      </dgm:t>
    </dgm:pt>
    <dgm:pt modelId="{BBC5CDBB-C7B1-40F9-83C4-807A90E02637}" type="sibTrans" cxnId="{E8EF4517-44A3-443B-B4F8-384EE1976525}">
      <dgm:prSet/>
      <dgm:spPr/>
      <dgm:t>
        <a:bodyPr/>
        <a:lstStyle/>
        <a:p>
          <a:endParaRPr lang="tr-TR"/>
        </a:p>
      </dgm:t>
    </dgm:pt>
    <dgm:pt modelId="{2A76300D-F447-43D7-AA18-ECD20F4AA981}">
      <dgm:prSet phldrT="[Metin]"/>
      <dgm:spPr/>
      <dgm:t>
        <a:bodyPr/>
        <a:lstStyle/>
        <a:p>
          <a:r>
            <a:rPr lang="tr-TR" dirty="0" smtClean="0"/>
            <a:t>Nesneye Yönelik Çözümleme Teknikleri……………………………….…………….…24 </a:t>
          </a:r>
          <a:endParaRPr lang="tr-TR" dirty="0"/>
        </a:p>
      </dgm:t>
    </dgm:pt>
    <dgm:pt modelId="{C2F4AD60-C8F2-4055-92FE-3A4494C38017}" type="parTrans" cxnId="{098821DB-CA95-4E35-8D09-3045F5F7B129}">
      <dgm:prSet/>
      <dgm:spPr/>
      <dgm:t>
        <a:bodyPr/>
        <a:lstStyle/>
        <a:p>
          <a:endParaRPr lang="tr-TR"/>
        </a:p>
      </dgm:t>
    </dgm:pt>
    <dgm:pt modelId="{086DE79A-D6DD-44CA-870B-E0CF99AA0E22}" type="sibTrans" cxnId="{098821DB-CA95-4E35-8D09-3045F5F7B129}">
      <dgm:prSet/>
      <dgm:spPr/>
      <dgm:t>
        <a:bodyPr/>
        <a:lstStyle/>
        <a:p>
          <a:endParaRPr lang="tr-TR"/>
        </a:p>
      </dgm:t>
    </dgm:pt>
    <dgm:pt modelId="{D902FD74-9419-42E5-A960-6B558AFC51A5}">
      <dgm:prSet phldrT="[Metin]"/>
      <dgm:spPr/>
      <dgm:t>
        <a:bodyPr/>
        <a:lstStyle/>
        <a:p>
          <a:r>
            <a:rPr lang="tr-TR" dirty="0" smtClean="0"/>
            <a:t>Alt Sistem Modellemesi………………………………………………….………………...…28 </a:t>
          </a:r>
          <a:endParaRPr lang="tr-TR" dirty="0"/>
        </a:p>
      </dgm:t>
    </dgm:pt>
    <dgm:pt modelId="{AD8051FB-BE44-4C27-96A2-970B3F483271}" type="parTrans" cxnId="{40FE1AE8-0DC7-4587-A8D2-5345C14DE133}">
      <dgm:prSet/>
      <dgm:spPr/>
      <dgm:t>
        <a:bodyPr/>
        <a:lstStyle/>
        <a:p>
          <a:endParaRPr lang="tr-TR"/>
        </a:p>
      </dgm:t>
    </dgm:pt>
    <dgm:pt modelId="{0453CF63-8796-4808-8DAF-677D07E490EE}" type="sibTrans" cxnId="{40FE1AE8-0DC7-4587-A8D2-5345C14DE133}">
      <dgm:prSet/>
      <dgm:spPr/>
      <dgm:t>
        <a:bodyPr/>
        <a:lstStyle/>
        <a:p>
          <a:endParaRPr lang="tr-TR"/>
        </a:p>
      </dgm:t>
    </dgm:pt>
    <dgm:pt modelId="{189A351E-1E81-481B-8985-9DAC90CB6453}">
      <dgm:prSet phldrT="[Metin]"/>
      <dgm:spPr/>
      <dgm:t>
        <a:bodyPr/>
        <a:lstStyle/>
        <a:p>
          <a:r>
            <a:rPr lang="tr-TR" dirty="0" smtClean="0"/>
            <a:t>Nesneye Yönelik Tasarım………………………………………………….…………….….…39 </a:t>
          </a:r>
          <a:endParaRPr lang="tr-TR" dirty="0"/>
        </a:p>
      </dgm:t>
    </dgm:pt>
    <dgm:pt modelId="{714409B6-4E0D-4B11-A608-2CB18AADCB26}" type="parTrans" cxnId="{8BA5208D-C350-4A03-804C-29572AF34C22}">
      <dgm:prSet/>
      <dgm:spPr/>
      <dgm:t>
        <a:bodyPr/>
        <a:lstStyle/>
        <a:p>
          <a:endParaRPr lang="tr-TR"/>
        </a:p>
      </dgm:t>
    </dgm:pt>
    <dgm:pt modelId="{0F83A2EE-298D-4866-A9DE-FF0836C17183}" type="sibTrans" cxnId="{8BA5208D-C350-4A03-804C-29572AF34C22}">
      <dgm:prSet/>
      <dgm:spPr/>
      <dgm:t>
        <a:bodyPr/>
        <a:lstStyle/>
        <a:p>
          <a:endParaRPr lang="tr-TR"/>
        </a:p>
      </dgm:t>
    </dgm:pt>
    <dgm:pt modelId="{5CAF781A-54A3-4B78-AB5F-EA5D4A28ADDF}">
      <dgm:prSet phldrT="[Metin]"/>
      <dgm:spPr/>
      <dgm:t>
        <a:bodyPr/>
        <a:lstStyle/>
        <a:p>
          <a:r>
            <a:rPr lang="tr-TR" dirty="0" smtClean="0"/>
            <a:t>Nesneye Yönelik Tasarım Metodolojileri……………………………..……….…….…47 </a:t>
          </a:r>
          <a:endParaRPr lang="tr-TR" dirty="0"/>
        </a:p>
      </dgm:t>
    </dgm:pt>
    <dgm:pt modelId="{FBB09D0A-D93B-4EDA-89FD-B6C5CDECEE83}" type="parTrans" cxnId="{984A0C09-1686-4B57-8AAD-A66A13C1EED6}">
      <dgm:prSet/>
      <dgm:spPr/>
      <dgm:t>
        <a:bodyPr/>
        <a:lstStyle/>
        <a:p>
          <a:endParaRPr lang="tr-TR"/>
        </a:p>
      </dgm:t>
    </dgm:pt>
    <dgm:pt modelId="{7DB96F06-71B4-49BE-97B0-920AF616E8A9}" type="sibTrans" cxnId="{984A0C09-1686-4B57-8AAD-A66A13C1EED6}">
      <dgm:prSet/>
      <dgm:spPr/>
      <dgm:t>
        <a:bodyPr/>
        <a:lstStyle/>
        <a:p>
          <a:endParaRPr lang="tr-TR"/>
        </a:p>
      </dgm:t>
    </dgm:pt>
    <dgm:pt modelId="{751DE81B-9A3E-4FEF-B77A-ABA2CC149AF8}">
      <dgm:prSet phldrT="[Metin]"/>
      <dgm:spPr/>
      <dgm:t>
        <a:bodyPr/>
        <a:lstStyle/>
        <a:p>
          <a:r>
            <a:rPr lang="tr-TR" dirty="0" smtClean="0"/>
            <a:t>NY Metodolojilerinin Tasarım Yöntemleri…………………………..………..…….…49</a:t>
          </a:r>
          <a:endParaRPr lang="tr-TR" dirty="0"/>
        </a:p>
      </dgm:t>
    </dgm:pt>
    <dgm:pt modelId="{000672A8-6A6C-46AD-9B6B-BBF77AAE699C}" type="parTrans" cxnId="{24D40635-B277-4CE7-892B-8A31B8D065D8}">
      <dgm:prSet/>
      <dgm:spPr/>
      <dgm:t>
        <a:bodyPr/>
        <a:lstStyle/>
        <a:p>
          <a:endParaRPr lang="tr-TR"/>
        </a:p>
      </dgm:t>
    </dgm:pt>
    <dgm:pt modelId="{E465FB09-3289-4532-A501-33A53B00B212}" type="sibTrans" cxnId="{24D40635-B277-4CE7-892B-8A31B8D065D8}">
      <dgm:prSet/>
      <dgm:spPr/>
      <dgm:t>
        <a:bodyPr/>
        <a:lstStyle/>
        <a:p>
          <a:endParaRPr lang="tr-TR"/>
        </a:p>
      </dgm:t>
    </dgm:pt>
    <dgm:pt modelId="{F756A9AE-B328-496C-96C9-D101DFA31CD2}">
      <dgm:prSet phldrT="[Metin]"/>
      <dgm:spPr/>
      <dgm:t>
        <a:bodyPr/>
        <a:lstStyle/>
        <a:p>
          <a:r>
            <a:rPr lang="tr-TR" dirty="0" smtClean="0"/>
            <a:t>Genel Sistem Tasarımı…………………………………………………………..…………...…57</a:t>
          </a:r>
          <a:endParaRPr lang="tr-TR" dirty="0"/>
        </a:p>
      </dgm:t>
    </dgm:pt>
    <dgm:pt modelId="{E9D410BC-BA78-4771-A660-3BCBCB20069B}" type="parTrans" cxnId="{5D7FC0FD-12F9-415F-8CA2-02F89B19D03A}">
      <dgm:prSet/>
      <dgm:spPr/>
      <dgm:t>
        <a:bodyPr/>
        <a:lstStyle/>
        <a:p>
          <a:endParaRPr lang="tr-TR"/>
        </a:p>
      </dgm:t>
    </dgm:pt>
    <dgm:pt modelId="{8243814F-786B-4ECB-B853-DB27E1CA51FC}" type="sibTrans" cxnId="{5D7FC0FD-12F9-415F-8CA2-02F89B19D03A}">
      <dgm:prSet/>
      <dgm:spPr/>
      <dgm:t>
        <a:bodyPr/>
        <a:lstStyle/>
        <a:p>
          <a:endParaRPr lang="tr-TR"/>
        </a:p>
      </dgm:t>
    </dgm:pt>
    <dgm:pt modelId="{06AFDBF1-E0D3-4CC7-942E-050ABCE57DEB}" type="pres">
      <dgm:prSet presAssocID="{2D9D0E63-E2DE-40CF-B50D-9EF9588118E8}" presName="diagram" presStyleCnt="0">
        <dgm:presLayoutVars>
          <dgm:chPref val="1"/>
          <dgm:dir/>
          <dgm:animOne val="branch"/>
          <dgm:animLvl val="lvl"/>
          <dgm:resizeHandles/>
        </dgm:presLayoutVars>
      </dgm:prSet>
      <dgm:spPr/>
      <dgm:t>
        <a:bodyPr/>
        <a:lstStyle/>
        <a:p>
          <a:endParaRPr lang="tr-TR"/>
        </a:p>
      </dgm:t>
    </dgm:pt>
    <dgm:pt modelId="{D5F0E7EB-3A84-4042-9CA1-D2AA90F3E378}" type="pres">
      <dgm:prSet presAssocID="{5C084FDA-E067-42DE-8DE9-7AC2D4CEBAF6}" presName="root" presStyleCnt="0"/>
      <dgm:spPr/>
    </dgm:pt>
    <dgm:pt modelId="{BAFC3C9A-BB48-4407-9D20-0C131D0EAAAE}" type="pres">
      <dgm:prSet presAssocID="{5C084FDA-E067-42DE-8DE9-7AC2D4CEBAF6}" presName="rootComposite" presStyleCnt="0"/>
      <dgm:spPr/>
    </dgm:pt>
    <dgm:pt modelId="{71CDD18D-2096-4C55-9EA5-02CC0761B4F6}" type="pres">
      <dgm:prSet presAssocID="{5C084FDA-E067-42DE-8DE9-7AC2D4CEBAF6}" presName="rootText" presStyleLbl="node1" presStyleIdx="0" presStyleCnt="1" custScaleX="1548582" custScaleY="150643" custLinFactNeighborX="1267" custLinFactNeighborY="-49507"/>
      <dgm:spPr/>
      <dgm:t>
        <a:bodyPr/>
        <a:lstStyle/>
        <a:p>
          <a:endParaRPr lang="tr-TR"/>
        </a:p>
      </dgm:t>
    </dgm:pt>
    <dgm:pt modelId="{E007A7CC-8AB0-4F67-9C13-E7E42C4CFDFE}" type="pres">
      <dgm:prSet presAssocID="{5C084FDA-E067-42DE-8DE9-7AC2D4CEBAF6}" presName="rootConnector" presStyleLbl="node1" presStyleIdx="0" presStyleCnt="1"/>
      <dgm:spPr/>
      <dgm:t>
        <a:bodyPr/>
        <a:lstStyle/>
        <a:p>
          <a:endParaRPr lang="tr-TR"/>
        </a:p>
      </dgm:t>
    </dgm:pt>
    <dgm:pt modelId="{3B10E011-82C2-474A-8049-4994E7482812}" type="pres">
      <dgm:prSet presAssocID="{5C084FDA-E067-42DE-8DE9-7AC2D4CEBAF6}" presName="childShape" presStyleCnt="0"/>
      <dgm:spPr/>
    </dgm:pt>
    <dgm:pt modelId="{C2B0D39D-1C1B-4BD8-9FA3-66AFBBD321B4}" type="pres">
      <dgm:prSet presAssocID="{55DE0FBA-4973-4BB1-B19C-F99505860BA2}" presName="Name13" presStyleLbl="parChTrans1D2" presStyleIdx="0" presStyleCnt="10"/>
      <dgm:spPr/>
      <dgm:t>
        <a:bodyPr/>
        <a:lstStyle/>
        <a:p>
          <a:endParaRPr lang="tr-TR"/>
        </a:p>
      </dgm:t>
    </dgm:pt>
    <dgm:pt modelId="{693E9501-AE08-4723-BF00-A45FD7051747}" type="pres">
      <dgm:prSet presAssocID="{0C193DAB-DA34-4948-83A3-CA1BD862DB2A}" presName="childText" presStyleLbl="bgAcc1" presStyleIdx="0" presStyleCnt="10" custScaleX="1408607" custScaleY="107450" custLinFactNeighborX="-2353" custLinFactNeighborY="7371">
        <dgm:presLayoutVars>
          <dgm:bulletEnabled val="1"/>
        </dgm:presLayoutVars>
      </dgm:prSet>
      <dgm:spPr/>
      <dgm:t>
        <a:bodyPr/>
        <a:lstStyle/>
        <a:p>
          <a:endParaRPr lang="tr-TR"/>
        </a:p>
      </dgm:t>
    </dgm:pt>
    <dgm:pt modelId="{5BB36518-CD0F-49DB-8120-96A70C2EC2B4}" type="pres">
      <dgm:prSet presAssocID="{279BF474-72BA-4E25-AC4F-0E6274B52409}" presName="Name13" presStyleLbl="parChTrans1D2" presStyleIdx="1" presStyleCnt="10"/>
      <dgm:spPr/>
      <dgm:t>
        <a:bodyPr/>
        <a:lstStyle/>
        <a:p>
          <a:endParaRPr lang="tr-TR"/>
        </a:p>
      </dgm:t>
    </dgm:pt>
    <dgm:pt modelId="{5902D0BE-5FA6-49C0-93C5-082C281D6571}" type="pres">
      <dgm:prSet presAssocID="{A8E51B66-C00E-4EB8-9653-68AE5FB7A5EA}" presName="childText" presStyleLbl="bgAcc1" presStyleIdx="1" presStyleCnt="10" custScaleX="1408607" custScaleY="107450" custLinFactNeighborX="0" custLinFactNeighborY="12576">
        <dgm:presLayoutVars>
          <dgm:bulletEnabled val="1"/>
        </dgm:presLayoutVars>
      </dgm:prSet>
      <dgm:spPr/>
      <dgm:t>
        <a:bodyPr/>
        <a:lstStyle/>
        <a:p>
          <a:endParaRPr lang="tr-TR"/>
        </a:p>
      </dgm:t>
    </dgm:pt>
    <dgm:pt modelId="{1A212F72-146A-42B8-B954-5F01BAD8308A}" type="pres">
      <dgm:prSet presAssocID="{1DF7D552-C5AE-4193-B42C-541861798270}" presName="Name13" presStyleLbl="parChTrans1D2" presStyleIdx="2" presStyleCnt="10"/>
      <dgm:spPr/>
      <dgm:t>
        <a:bodyPr/>
        <a:lstStyle/>
        <a:p>
          <a:endParaRPr lang="tr-TR"/>
        </a:p>
      </dgm:t>
    </dgm:pt>
    <dgm:pt modelId="{E800D9A4-31ED-4D6E-B597-CF6C749AA25D}" type="pres">
      <dgm:prSet presAssocID="{6973C239-6873-4501-9095-60D89FF8BA21}" presName="childText" presStyleLbl="bgAcc1" presStyleIdx="2" presStyleCnt="10" custScaleX="1408607" custScaleY="107450" custLinFactNeighborX="-2285" custLinFactNeighborY="14430">
        <dgm:presLayoutVars>
          <dgm:bulletEnabled val="1"/>
        </dgm:presLayoutVars>
      </dgm:prSet>
      <dgm:spPr/>
      <dgm:t>
        <a:bodyPr/>
        <a:lstStyle/>
        <a:p>
          <a:endParaRPr lang="tr-TR"/>
        </a:p>
      </dgm:t>
    </dgm:pt>
    <dgm:pt modelId="{C64BB9C4-1931-47AB-A098-09B22F367701}" type="pres">
      <dgm:prSet presAssocID="{2FD1B02A-78A2-4F05-8670-002F50998C78}" presName="Name13" presStyleLbl="parChTrans1D2" presStyleIdx="3" presStyleCnt="10"/>
      <dgm:spPr/>
      <dgm:t>
        <a:bodyPr/>
        <a:lstStyle/>
        <a:p>
          <a:endParaRPr lang="tr-TR"/>
        </a:p>
      </dgm:t>
    </dgm:pt>
    <dgm:pt modelId="{667FF643-9071-474D-8492-FE4E8914FEC4}" type="pres">
      <dgm:prSet presAssocID="{9F230D6E-9957-49BC-B810-39C8CBF60123}" presName="childText" presStyleLbl="bgAcc1" presStyleIdx="3" presStyleCnt="10" custScaleX="1408607" custScaleY="107450" custLinFactNeighborX="-2154" custLinFactNeighborY="23290">
        <dgm:presLayoutVars>
          <dgm:bulletEnabled val="1"/>
        </dgm:presLayoutVars>
      </dgm:prSet>
      <dgm:spPr/>
      <dgm:t>
        <a:bodyPr/>
        <a:lstStyle/>
        <a:p>
          <a:endParaRPr lang="tr-TR"/>
        </a:p>
      </dgm:t>
    </dgm:pt>
    <dgm:pt modelId="{38ABE6A2-F50F-4AB2-A206-BBF2253FE21F}" type="pres">
      <dgm:prSet presAssocID="{C2F4AD60-C8F2-4055-92FE-3A4494C38017}" presName="Name13" presStyleLbl="parChTrans1D2" presStyleIdx="4" presStyleCnt="10"/>
      <dgm:spPr/>
      <dgm:t>
        <a:bodyPr/>
        <a:lstStyle/>
        <a:p>
          <a:endParaRPr lang="tr-TR"/>
        </a:p>
      </dgm:t>
    </dgm:pt>
    <dgm:pt modelId="{EE84FF26-6E1A-4AD8-889D-4673B3713133}" type="pres">
      <dgm:prSet presAssocID="{2A76300D-F447-43D7-AA18-ECD20F4AA981}" presName="childText" presStyleLbl="bgAcc1" presStyleIdx="4" presStyleCnt="10" custScaleX="1408607" custScaleY="107450" custLinFactNeighborX="-2154" custLinFactNeighborY="26353">
        <dgm:presLayoutVars>
          <dgm:bulletEnabled val="1"/>
        </dgm:presLayoutVars>
      </dgm:prSet>
      <dgm:spPr/>
      <dgm:t>
        <a:bodyPr/>
        <a:lstStyle/>
        <a:p>
          <a:endParaRPr lang="tr-TR"/>
        </a:p>
      </dgm:t>
    </dgm:pt>
    <dgm:pt modelId="{E281F850-8784-4634-9F9B-F3CD7726DEA9}" type="pres">
      <dgm:prSet presAssocID="{AD8051FB-BE44-4C27-96A2-970B3F483271}" presName="Name13" presStyleLbl="parChTrans1D2" presStyleIdx="5" presStyleCnt="10"/>
      <dgm:spPr/>
      <dgm:t>
        <a:bodyPr/>
        <a:lstStyle/>
        <a:p>
          <a:endParaRPr lang="tr-TR"/>
        </a:p>
      </dgm:t>
    </dgm:pt>
    <dgm:pt modelId="{A21623D7-2439-4D8E-B10B-1C2419FF8A46}" type="pres">
      <dgm:prSet presAssocID="{D902FD74-9419-42E5-A960-6B558AFC51A5}" presName="childText" presStyleLbl="bgAcc1" presStyleIdx="5" presStyleCnt="10" custScaleX="1408607" custScaleY="107450" custLinFactNeighborX="-251" custLinFactNeighborY="28961">
        <dgm:presLayoutVars>
          <dgm:bulletEnabled val="1"/>
        </dgm:presLayoutVars>
      </dgm:prSet>
      <dgm:spPr/>
      <dgm:t>
        <a:bodyPr/>
        <a:lstStyle/>
        <a:p>
          <a:endParaRPr lang="tr-TR"/>
        </a:p>
      </dgm:t>
    </dgm:pt>
    <dgm:pt modelId="{C9C81695-6931-490D-B53F-11BF4076E2F7}" type="pres">
      <dgm:prSet presAssocID="{714409B6-4E0D-4B11-A608-2CB18AADCB26}" presName="Name13" presStyleLbl="parChTrans1D2" presStyleIdx="6" presStyleCnt="10"/>
      <dgm:spPr/>
      <dgm:t>
        <a:bodyPr/>
        <a:lstStyle/>
        <a:p>
          <a:endParaRPr lang="tr-TR"/>
        </a:p>
      </dgm:t>
    </dgm:pt>
    <dgm:pt modelId="{34EFE375-6115-4BD1-9802-854A35F21FC0}" type="pres">
      <dgm:prSet presAssocID="{189A351E-1E81-481B-8985-9DAC90CB6453}" presName="childText" presStyleLbl="bgAcc1" presStyleIdx="6" presStyleCnt="10" custScaleX="1408607" custScaleY="107450" custLinFactNeighborX="-2154" custLinFactNeighborY="34615">
        <dgm:presLayoutVars>
          <dgm:bulletEnabled val="1"/>
        </dgm:presLayoutVars>
      </dgm:prSet>
      <dgm:spPr/>
      <dgm:t>
        <a:bodyPr/>
        <a:lstStyle/>
        <a:p>
          <a:endParaRPr lang="tr-TR"/>
        </a:p>
      </dgm:t>
    </dgm:pt>
    <dgm:pt modelId="{78FF319E-6DBD-49F0-A5AA-096C076037FE}" type="pres">
      <dgm:prSet presAssocID="{FBB09D0A-D93B-4EDA-89FD-B6C5CDECEE83}" presName="Name13" presStyleLbl="parChTrans1D2" presStyleIdx="7" presStyleCnt="10"/>
      <dgm:spPr/>
      <dgm:t>
        <a:bodyPr/>
        <a:lstStyle/>
        <a:p>
          <a:endParaRPr lang="tr-TR"/>
        </a:p>
      </dgm:t>
    </dgm:pt>
    <dgm:pt modelId="{34676934-D34B-4EBF-A0F0-D71CFB791567}" type="pres">
      <dgm:prSet presAssocID="{5CAF781A-54A3-4B78-AB5F-EA5D4A28ADDF}" presName="childText" presStyleLbl="bgAcc1" presStyleIdx="7" presStyleCnt="10" custScaleX="1408607" custScaleY="107450" custLinFactNeighborX="-524" custLinFactNeighborY="42439">
        <dgm:presLayoutVars>
          <dgm:bulletEnabled val="1"/>
        </dgm:presLayoutVars>
      </dgm:prSet>
      <dgm:spPr/>
      <dgm:t>
        <a:bodyPr/>
        <a:lstStyle/>
        <a:p>
          <a:endParaRPr lang="tr-TR"/>
        </a:p>
      </dgm:t>
    </dgm:pt>
    <dgm:pt modelId="{D1708B81-0A30-4682-B01B-E86AB552BA96}" type="pres">
      <dgm:prSet presAssocID="{000672A8-6A6C-46AD-9B6B-BBF77AAE699C}" presName="Name13" presStyleLbl="parChTrans1D2" presStyleIdx="8" presStyleCnt="10"/>
      <dgm:spPr/>
      <dgm:t>
        <a:bodyPr/>
        <a:lstStyle/>
        <a:p>
          <a:endParaRPr lang="tr-TR"/>
        </a:p>
      </dgm:t>
    </dgm:pt>
    <dgm:pt modelId="{2EB15DF0-631D-4108-A8C2-E8A99E6BC3C9}" type="pres">
      <dgm:prSet presAssocID="{751DE81B-9A3E-4FEF-B77A-ABA2CC149AF8}" presName="childText" presStyleLbl="bgAcc1" presStyleIdx="8" presStyleCnt="10" custScaleX="1408607" custScaleY="107450" custLinFactNeighborX="-250" custLinFactNeighborY="45046">
        <dgm:presLayoutVars>
          <dgm:bulletEnabled val="1"/>
        </dgm:presLayoutVars>
      </dgm:prSet>
      <dgm:spPr/>
      <dgm:t>
        <a:bodyPr/>
        <a:lstStyle/>
        <a:p>
          <a:endParaRPr lang="tr-TR"/>
        </a:p>
      </dgm:t>
    </dgm:pt>
    <dgm:pt modelId="{A27A1BD1-C252-4859-9C9F-237585C29E74}" type="pres">
      <dgm:prSet presAssocID="{E9D410BC-BA78-4771-A660-3BCBCB20069B}" presName="Name13" presStyleLbl="parChTrans1D2" presStyleIdx="9" presStyleCnt="10"/>
      <dgm:spPr/>
      <dgm:t>
        <a:bodyPr/>
        <a:lstStyle/>
        <a:p>
          <a:endParaRPr lang="tr-TR"/>
        </a:p>
      </dgm:t>
    </dgm:pt>
    <dgm:pt modelId="{4583D8C9-AA25-4B98-B5A3-4D34609C8D6C}" type="pres">
      <dgm:prSet presAssocID="{F756A9AE-B328-496C-96C9-D101DFA31CD2}" presName="childText" presStyleLbl="bgAcc1" presStyleIdx="9" presStyleCnt="10" custScaleX="1408607" custScaleY="107450" custLinFactNeighborX="-524" custLinFactNeighborY="11143">
        <dgm:presLayoutVars>
          <dgm:bulletEnabled val="1"/>
        </dgm:presLayoutVars>
      </dgm:prSet>
      <dgm:spPr/>
      <dgm:t>
        <a:bodyPr/>
        <a:lstStyle/>
        <a:p>
          <a:endParaRPr lang="tr-TR"/>
        </a:p>
      </dgm:t>
    </dgm:pt>
  </dgm:ptLst>
  <dgm:cxnLst>
    <dgm:cxn modelId="{B3E9832A-E666-4FB9-8095-B3D4F802069C}" type="presOf" srcId="{714409B6-4E0D-4B11-A608-2CB18AADCB26}" destId="{C9C81695-6931-490D-B53F-11BF4076E2F7}" srcOrd="0" destOrd="0" presId="urn:microsoft.com/office/officeart/2005/8/layout/hierarchy3"/>
    <dgm:cxn modelId="{50C2ED89-C0BA-4A88-B2CB-DD96A9797F41}" type="presOf" srcId="{751DE81B-9A3E-4FEF-B77A-ABA2CC149AF8}" destId="{2EB15DF0-631D-4108-A8C2-E8A99E6BC3C9}" srcOrd="0" destOrd="0" presId="urn:microsoft.com/office/officeart/2005/8/layout/hierarchy3"/>
    <dgm:cxn modelId="{F0F67E5A-8868-4D0B-870C-1BC81168E8A5}" srcId="{5C084FDA-E067-42DE-8DE9-7AC2D4CEBAF6}" destId="{9F230D6E-9957-49BC-B810-39C8CBF60123}" srcOrd="3" destOrd="0" parTransId="{2FD1B02A-78A2-4F05-8670-002F50998C78}" sibTransId="{D3D3EB35-0A80-485D-B901-128995C92610}"/>
    <dgm:cxn modelId="{40FE1AE8-0DC7-4587-A8D2-5345C14DE133}" srcId="{5C084FDA-E067-42DE-8DE9-7AC2D4CEBAF6}" destId="{D902FD74-9419-42E5-A960-6B558AFC51A5}" srcOrd="5" destOrd="0" parTransId="{AD8051FB-BE44-4C27-96A2-970B3F483271}" sibTransId="{0453CF63-8796-4808-8DAF-677D07E490EE}"/>
    <dgm:cxn modelId="{FDDF7860-82E5-4531-89E3-8621C46320C7}" type="presOf" srcId="{A8E51B66-C00E-4EB8-9653-68AE5FB7A5EA}" destId="{5902D0BE-5FA6-49C0-93C5-082C281D6571}" srcOrd="0" destOrd="0" presId="urn:microsoft.com/office/officeart/2005/8/layout/hierarchy3"/>
    <dgm:cxn modelId="{3AC912EE-9FE9-4AED-A65A-B3ADBDDFEC48}" type="presOf" srcId="{1DF7D552-C5AE-4193-B42C-541861798270}" destId="{1A212F72-146A-42B8-B954-5F01BAD8308A}" srcOrd="0" destOrd="0" presId="urn:microsoft.com/office/officeart/2005/8/layout/hierarchy3"/>
    <dgm:cxn modelId="{620A2A57-18DE-4AA1-A716-412A269FFCCA}" type="presOf" srcId="{5C084FDA-E067-42DE-8DE9-7AC2D4CEBAF6}" destId="{E007A7CC-8AB0-4F67-9C13-E7E42C4CFDFE}" srcOrd="1" destOrd="0" presId="urn:microsoft.com/office/officeart/2005/8/layout/hierarchy3"/>
    <dgm:cxn modelId="{098821DB-CA95-4E35-8D09-3045F5F7B129}" srcId="{5C084FDA-E067-42DE-8DE9-7AC2D4CEBAF6}" destId="{2A76300D-F447-43D7-AA18-ECD20F4AA981}" srcOrd="4" destOrd="0" parTransId="{C2F4AD60-C8F2-4055-92FE-3A4494C38017}" sibTransId="{086DE79A-D6DD-44CA-870B-E0CF99AA0E22}"/>
    <dgm:cxn modelId="{5D7FC0FD-12F9-415F-8CA2-02F89B19D03A}" srcId="{5C084FDA-E067-42DE-8DE9-7AC2D4CEBAF6}" destId="{F756A9AE-B328-496C-96C9-D101DFA31CD2}" srcOrd="9" destOrd="0" parTransId="{E9D410BC-BA78-4771-A660-3BCBCB20069B}" sibTransId="{8243814F-786B-4ECB-B853-DB27E1CA51FC}"/>
    <dgm:cxn modelId="{65A84772-85BF-42F6-9D06-C52B4A2DA711}" type="presOf" srcId="{000672A8-6A6C-46AD-9B6B-BBF77AAE699C}" destId="{D1708B81-0A30-4682-B01B-E86AB552BA96}" srcOrd="0" destOrd="0" presId="urn:microsoft.com/office/officeart/2005/8/layout/hierarchy3"/>
    <dgm:cxn modelId="{47FA5171-B6BF-4943-A353-A2D67F3DACA9}" type="presOf" srcId="{AD8051FB-BE44-4C27-96A2-970B3F483271}" destId="{E281F850-8784-4634-9F9B-F3CD7726DEA9}" srcOrd="0" destOrd="0" presId="urn:microsoft.com/office/officeart/2005/8/layout/hierarchy3"/>
    <dgm:cxn modelId="{CDCC2C6D-B4BF-43F1-8160-D4DC1E4A1657}" srcId="{5C084FDA-E067-42DE-8DE9-7AC2D4CEBAF6}" destId="{A8E51B66-C00E-4EB8-9653-68AE5FB7A5EA}" srcOrd="1" destOrd="0" parTransId="{279BF474-72BA-4E25-AC4F-0E6274B52409}" sibTransId="{0F52C69D-845E-4C50-BEEE-74ECADDE4348}"/>
    <dgm:cxn modelId="{5C3E7E9D-03F4-4388-8078-DF3BF9542437}" type="presOf" srcId="{C2F4AD60-C8F2-4055-92FE-3A4494C38017}" destId="{38ABE6A2-F50F-4AB2-A206-BBF2253FE21F}" srcOrd="0" destOrd="0" presId="urn:microsoft.com/office/officeart/2005/8/layout/hierarchy3"/>
    <dgm:cxn modelId="{06B88DA0-267C-4E52-AC46-B565A5778E77}" type="presOf" srcId="{9F230D6E-9957-49BC-B810-39C8CBF60123}" destId="{667FF643-9071-474D-8492-FE4E8914FEC4}" srcOrd="0" destOrd="0" presId="urn:microsoft.com/office/officeart/2005/8/layout/hierarchy3"/>
    <dgm:cxn modelId="{75D1EE38-0682-44FB-8CEF-71D303BD7DFF}" type="presOf" srcId="{F756A9AE-B328-496C-96C9-D101DFA31CD2}" destId="{4583D8C9-AA25-4B98-B5A3-4D34609C8D6C}" srcOrd="0" destOrd="0" presId="urn:microsoft.com/office/officeart/2005/8/layout/hierarchy3"/>
    <dgm:cxn modelId="{692730CC-B4A8-4FB6-A128-CC8CDE7C0D4F}" type="presOf" srcId="{0C193DAB-DA34-4948-83A3-CA1BD862DB2A}" destId="{693E9501-AE08-4723-BF00-A45FD7051747}" srcOrd="0" destOrd="0" presId="urn:microsoft.com/office/officeart/2005/8/layout/hierarchy3"/>
    <dgm:cxn modelId="{59AA3ED1-DBBB-4A02-9C45-1C9A0D0B8B46}" type="presOf" srcId="{2D9D0E63-E2DE-40CF-B50D-9EF9588118E8}" destId="{06AFDBF1-E0D3-4CC7-942E-050ABCE57DEB}" srcOrd="0" destOrd="0" presId="urn:microsoft.com/office/officeart/2005/8/layout/hierarchy3"/>
    <dgm:cxn modelId="{96A981FF-67A1-42A3-91C7-6720A0686391}" type="presOf" srcId="{2A76300D-F447-43D7-AA18-ECD20F4AA981}" destId="{EE84FF26-6E1A-4AD8-889D-4673B3713133}" srcOrd="0" destOrd="0" presId="urn:microsoft.com/office/officeart/2005/8/layout/hierarchy3"/>
    <dgm:cxn modelId="{D68C5555-A116-4A16-92E7-2DC085A6DF88}" type="presOf" srcId="{D902FD74-9419-42E5-A960-6B558AFC51A5}" destId="{A21623D7-2439-4D8E-B10B-1C2419FF8A46}" srcOrd="0" destOrd="0" presId="urn:microsoft.com/office/officeart/2005/8/layout/hierarchy3"/>
    <dgm:cxn modelId="{6F88AA4B-36B1-455D-977A-7E6A831E3608}" srcId="{2D9D0E63-E2DE-40CF-B50D-9EF9588118E8}" destId="{5C084FDA-E067-42DE-8DE9-7AC2D4CEBAF6}" srcOrd="0" destOrd="0" parTransId="{C3C09D50-4385-409A-8BA9-B999AB043062}" sibTransId="{6F560F9B-C043-4CCA-B2C9-42E4B2510901}"/>
    <dgm:cxn modelId="{8EB08684-7D4B-41C5-BF9F-F95404C853F1}" type="presOf" srcId="{189A351E-1E81-481B-8985-9DAC90CB6453}" destId="{34EFE375-6115-4BD1-9802-854A35F21FC0}" srcOrd="0" destOrd="0" presId="urn:microsoft.com/office/officeart/2005/8/layout/hierarchy3"/>
    <dgm:cxn modelId="{2703E3DF-A70B-4418-A8E0-A787A1CB0C1D}" type="presOf" srcId="{E9D410BC-BA78-4771-A660-3BCBCB20069B}" destId="{A27A1BD1-C252-4859-9C9F-237585C29E74}" srcOrd="0" destOrd="0" presId="urn:microsoft.com/office/officeart/2005/8/layout/hierarchy3"/>
    <dgm:cxn modelId="{984A0C09-1686-4B57-8AAD-A66A13C1EED6}" srcId="{5C084FDA-E067-42DE-8DE9-7AC2D4CEBAF6}" destId="{5CAF781A-54A3-4B78-AB5F-EA5D4A28ADDF}" srcOrd="7" destOrd="0" parTransId="{FBB09D0A-D93B-4EDA-89FD-B6C5CDECEE83}" sibTransId="{7DB96F06-71B4-49BE-97B0-920AF616E8A9}"/>
    <dgm:cxn modelId="{E6CFDD9D-C54C-4D22-9798-43FF56535428}" type="presOf" srcId="{FBB09D0A-D93B-4EDA-89FD-B6C5CDECEE83}" destId="{78FF319E-6DBD-49F0-A5AA-096C076037FE}" srcOrd="0" destOrd="0" presId="urn:microsoft.com/office/officeart/2005/8/layout/hierarchy3"/>
    <dgm:cxn modelId="{E8EF4517-44A3-443B-B4F8-384EE1976525}" srcId="{5C084FDA-E067-42DE-8DE9-7AC2D4CEBAF6}" destId="{6973C239-6873-4501-9095-60D89FF8BA21}" srcOrd="2" destOrd="0" parTransId="{1DF7D552-C5AE-4193-B42C-541861798270}" sibTransId="{BBC5CDBB-C7B1-40F9-83C4-807A90E02637}"/>
    <dgm:cxn modelId="{5E3CF89E-91CF-4E4A-AEB9-101B8B5BF374}" type="presOf" srcId="{2FD1B02A-78A2-4F05-8670-002F50998C78}" destId="{C64BB9C4-1931-47AB-A098-09B22F367701}" srcOrd="0" destOrd="0" presId="urn:microsoft.com/office/officeart/2005/8/layout/hierarchy3"/>
    <dgm:cxn modelId="{24D40635-B277-4CE7-892B-8A31B8D065D8}" srcId="{5C084FDA-E067-42DE-8DE9-7AC2D4CEBAF6}" destId="{751DE81B-9A3E-4FEF-B77A-ABA2CC149AF8}" srcOrd="8" destOrd="0" parTransId="{000672A8-6A6C-46AD-9B6B-BBF77AAE699C}" sibTransId="{E465FB09-3289-4532-A501-33A53B00B212}"/>
    <dgm:cxn modelId="{7A05AAD0-14D0-4AA8-A8E1-D888045FC686}" type="presOf" srcId="{279BF474-72BA-4E25-AC4F-0E6274B52409}" destId="{5BB36518-CD0F-49DB-8120-96A70C2EC2B4}" srcOrd="0" destOrd="0" presId="urn:microsoft.com/office/officeart/2005/8/layout/hierarchy3"/>
    <dgm:cxn modelId="{0AC09C00-E5C2-41D6-B615-F75860D1BAAC}" type="presOf" srcId="{55DE0FBA-4973-4BB1-B19C-F99505860BA2}" destId="{C2B0D39D-1C1B-4BD8-9FA3-66AFBBD321B4}" srcOrd="0" destOrd="0" presId="urn:microsoft.com/office/officeart/2005/8/layout/hierarchy3"/>
    <dgm:cxn modelId="{4E34B3AF-7CD6-446C-B740-2F289AA85DA4}" srcId="{5C084FDA-E067-42DE-8DE9-7AC2D4CEBAF6}" destId="{0C193DAB-DA34-4948-83A3-CA1BD862DB2A}" srcOrd="0" destOrd="0" parTransId="{55DE0FBA-4973-4BB1-B19C-F99505860BA2}" sibTransId="{22EBA1BB-819C-45BB-A235-34A085356F23}"/>
    <dgm:cxn modelId="{1E0932C0-429B-4DD3-AE02-6A62E1447073}" type="presOf" srcId="{5C084FDA-E067-42DE-8DE9-7AC2D4CEBAF6}" destId="{71CDD18D-2096-4C55-9EA5-02CC0761B4F6}" srcOrd="0" destOrd="0" presId="urn:microsoft.com/office/officeart/2005/8/layout/hierarchy3"/>
    <dgm:cxn modelId="{8BA5208D-C350-4A03-804C-29572AF34C22}" srcId="{5C084FDA-E067-42DE-8DE9-7AC2D4CEBAF6}" destId="{189A351E-1E81-481B-8985-9DAC90CB6453}" srcOrd="6" destOrd="0" parTransId="{714409B6-4E0D-4B11-A608-2CB18AADCB26}" sibTransId="{0F83A2EE-298D-4866-A9DE-FF0836C17183}"/>
    <dgm:cxn modelId="{2C7AF82E-CDC3-4D84-8542-E1CDB2679011}" type="presOf" srcId="{5CAF781A-54A3-4B78-AB5F-EA5D4A28ADDF}" destId="{34676934-D34B-4EBF-A0F0-D71CFB791567}" srcOrd="0" destOrd="0" presId="urn:microsoft.com/office/officeart/2005/8/layout/hierarchy3"/>
    <dgm:cxn modelId="{42DA1126-901C-4D97-BA4D-DBE98BC93208}" type="presOf" srcId="{6973C239-6873-4501-9095-60D89FF8BA21}" destId="{E800D9A4-31ED-4D6E-B597-CF6C749AA25D}" srcOrd="0" destOrd="0" presId="urn:microsoft.com/office/officeart/2005/8/layout/hierarchy3"/>
    <dgm:cxn modelId="{9C585354-DA4B-4B67-98C9-C309258392E6}" type="presParOf" srcId="{06AFDBF1-E0D3-4CC7-942E-050ABCE57DEB}" destId="{D5F0E7EB-3A84-4042-9CA1-D2AA90F3E378}" srcOrd="0" destOrd="0" presId="urn:microsoft.com/office/officeart/2005/8/layout/hierarchy3"/>
    <dgm:cxn modelId="{B858E634-819D-46E0-B583-68C8A148D496}" type="presParOf" srcId="{D5F0E7EB-3A84-4042-9CA1-D2AA90F3E378}" destId="{BAFC3C9A-BB48-4407-9D20-0C131D0EAAAE}" srcOrd="0" destOrd="0" presId="urn:microsoft.com/office/officeart/2005/8/layout/hierarchy3"/>
    <dgm:cxn modelId="{5F62C921-7E17-4009-9866-70F341AC9ED6}" type="presParOf" srcId="{BAFC3C9A-BB48-4407-9D20-0C131D0EAAAE}" destId="{71CDD18D-2096-4C55-9EA5-02CC0761B4F6}" srcOrd="0" destOrd="0" presId="urn:microsoft.com/office/officeart/2005/8/layout/hierarchy3"/>
    <dgm:cxn modelId="{D1E8E221-E7B2-4570-9323-45A1FCEDC86C}" type="presParOf" srcId="{BAFC3C9A-BB48-4407-9D20-0C131D0EAAAE}" destId="{E007A7CC-8AB0-4F67-9C13-E7E42C4CFDFE}" srcOrd="1" destOrd="0" presId="urn:microsoft.com/office/officeart/2005/8/layout/hierarchy3"/>
    <dgm:cxn modelId="{7B747933-4728-4743-89C2-75CE58F56902}" type="presParOf" srcId="{D5F0E7EB-3A84-4042-9CA1-D2AA90F3E378}" destId="{3B10E011-82C2-474A-8049-4994E7482812}" srcOrd="1" destOrd="0" presId="urn:microsoft.com/office/officeart/2005/8/layout/hierarchy3"/>
    <dgm:cxn modelId="{C4732B88-209B-42EF-BD6F-FDBE5CEF6536}" type="presParOf" srcId="{3B10E011-82C2-474A-8049-4994E7482812}" destId="{C2B0D39D-1C1B-4BD8-9FA3-66AFBBD321B4}" srcOrd="0" destOrd="0" presId="urn:microsoft.com/office/officeart/2005/8/layout/hierarchy3"/>
    <dgm:cxn modelId="{F0D3FA4F-3EAE-47BC-8AEA-5EB34A5A9C92}" type="presParOf" srcId="{3B10E011-82C2-474A-8049-4994E7482812}" destId="{693E9501-AE08-4723-BF00-A45FD7051747}" srcOrd="1" destOrd="0" presId="urn:microsoft.com/office/officeart/2005/8/layout/hierarchy3"/>
    <dgm:cxn modelId="{899D23DE-C8D2-4C80-9346-6E04B81E8079}" type="presParOf" srcId="{3B10E011-82C2-474A-8049-4994E7482812}" destId="{5BB36518-CD0F-49DB-8120-96A70C2EC2B4}" srcOrd="2" destOrd="0" presId="urn:microsoft.com/office/officeart/2005/8/layout/hierarchy3"/>
    <dgm:cxn modelId="{1AD76A0D-234F-473C-A60F-931D5A92950F}" type="presParOf" srcId="{3B10E011-82C2-474A-8049-4994E7482812}" destId="{5902D0BE-5FA6-49C0-93C5-082C281D6571}" srcOrd="3" destOrd="0" presId="urn:microsoft.com/office/officeart/2005/8/layout/hierarchy3"/>
    <dgm:cxn modelId="{18123659-AAF4-4C12-8A2A-E738A502915D}" type="presParOf" srcId="{3B10E011-82C2-474A-8049-4994E7482812}" destId="{1A212F72-146A-42B8-B954-5F01BAD8308A}" srcOrd="4" destOrd="0" presId="urn:microsoft.com/office/officeart/2005/8/layout/hierarchy3"/>
    <dgm:cxn modelId="{D65D57D1-895D-4AFD-954B-B6CB4D3255CF}" type="presParOf" srcId="{3B10E011-82C2-474A-8049-4994E7482812}" destId="{E800D9A4-31ED-4D6E-B597-CF6C749AA25D}" srcOrd="5" destOrd="0" presId="urn:microsoft.com/office/officeart/2005/8/layout/hierarchy3"/>
    <dgm:cxn modelId="{AE0A0413-3584-47D1-9ED5-2422720FCFF6}" type="presParOf" srcId="{3B10E011-82C2-474A-8049-4994E7482812}" destId="{C64BB9C4-1931-47AB-A098-09B22F367701}" srcOrd="6" destOrd="0" presId="urn:microsoft.com/office/officeart/2005/8/layout/hierarchy3"/>
    <dgm:cxn modelId="{19435884-BDED-46AA-BE3B-6E038D70A5CD}" type="presParOf" srcId="{3B10E011-82C2-474A-8049-4994E7482812}" destId="{667FF643-9071-474D-8492-FE4E8914FEC4}" srcOrd="7" destOrd="0" presId="urn:microsoft.com/office/officeart/2005/8/layout/hierarchy3"/>
    <dgm:cxn modelId="{64493167-9590-4B34-8D0C-56603FDF4249}" type="presParOf" srcId="{3B10E011-82C2-474A-8049-4994E7482812}" destId="{38ABE6A2-F50F-4AB2-A206-BBF2253FE21F}" srcOrd="8" destOrd="0" presId="urn:microsoft.com/office/officeart/2005/8/layout/hierarchy3"/>
    <dgm:cxn modelId="{DA504F22-AD0E-427B-9929-44EDEF90B348}" type="presParOf" srcId="{3B10E011-82C2-474A-8049-4994E7482812}" destId="{EE84FF26-6E1A-4AD8-889D-4673B3713133}" srcOrd="9" destOrd="0" presId="urn:microsoft.com/office/officeart/2005/8/layout/hierarchy3"/>
    <dgm:cxn modelId="{9E0ED7DB-8B8C-459B-BF62-BD9DD0E18328}" type="presParOf" srcId="{3B10E011-82C2-474A-8049-4994E7482812}" destId="{E281F850-8784-4634-9F9B-F3CD7726DEA9}" srcOrd="10" destOrd="0" presId="urn:microsoft.com/office/officeart/2005/8/layout/hierarchy3"/>
    <dgm:cxn modelId="{2782005A-E804-4F0D-93FB-1C14636792D3}" type="presParOf" srcId="{3B10E011-82C2-474A-8049-4994E7482812}" destId="{A21623D7-2439-4D8E-B10B-1C2419FF8A46}" srcOrd="11" destOrd="0" presId="urn:microsoft.com/office/officeart/2005/8/layout/hierarchy3"/>
    <dgm:cxn modelId="{706DC4ED-CD21-4759-9094-ADAD68DB9D23}" type="presParOf" srcId="{3B10E011-82C2-474A-8049-4994E7482812}" destId="{C9C81695-6931-490D-B53F-11BF4076E2F7}" srcOrd="12" destOrd="0" presId="urn:microsoft.com/office/officeart/2005/8/layout/hierarchy3"/>
    <dgm:cxn modelId="{4FC29144-39E1-4F99-8A18-ECD7E9CAD3BE}" type="presParOf" srcId="{3B10E011-82C2-474A-8049-4994E7482812}" destId="{34EFE375-6115-4BD1-9802-854A35F21FC0}" srcOrd="13" destOrd="0" presId="urn:microsoft.com/office/officeart/2005/8/layout/hierarchy3"/>
    <dgm:cxn modelId="{F564B393-9C5A-4E64-AF66-2D8EA05708BD}" type="presParOf" srcId="{3B10E011-82C2-474A-8049-4994E7482812}" destId="{78FF319E-6DBD-49F0-A5AA-096C076037FE}" srcOrd="14" destOrd="0" presId="urn:microsoft.com/office/officeart/2005/8/layout/hierarchy3"/>
    <dgm:cxn modelId="{7F036409-E7E8-4111-BB3A-8091293137E2}" type="presParOf" srcId="{3B10E011-82C2-474A-8049-4994E7482812}" destId="{34676934-D34B-4EBF-A0F0-D71CFB791567}" srcOrd="15" destOrd="0" presId="urn:microsoft.com/office/officeart/2005/8/layout/hierarchy3"/>
    <dgm:cxn modelId="{F3D87B3C-D54A-4B36-AFC5-A8C021E9B829}" type="presParOf" srcId="{3B10E011-82C2-474A-8049-4994E7482812}" destId="{D1708B81-0A30-4682-B01B-E86AB552BA96}" srcOrd="16" destOrd="0" presId="urn:microsoft.com/office/officeart/2005/8/layout/hierarchy3"/>
    <dgm:cxn modelId="{A53DC8CB-2F35-431C-8A85-040BA3A189AF}" type="presParOf" srcId="{3B10E011-82C2-474A-8049-4994E7482812}" destId="{2EB15DF0-631D-4108-A8C2-E8A99E6BC3C9}" srcOrd="17" destOrd="0" presId="urn:microsoft.com/office/officeart/2005/8/layout/hierarchy3"/>
    <dgm:cxn modelId="{41D5FFB3-DAEF-47A7-A5BB-C824385E514B}" type="presParOf" srcId="{3B10E011-82C2-474A-8049-4994E7482812}" destId="{A27A1BD1-C252-4859-9C9F-237585C29E74}" srcOrd="18" destOrd="0" presId="urn:microsoft.com/office/officeart/2005/8/layout/hierarchy3"/>
    <dgm:cxn modelId="{E6DC70FB-B073-4787-BB31-CC28EB570626}" type="presParOf" srcId="{3B10E011-82C2-474A-8049-4994E7482812}" destId="{4583D8C9-AA25-4B98-B5A3-4D34609C8D6C}" srcOrd="1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DD18D-2096-4C55-9EA5-02CC0761B4F6}">
      <dsp:nvSpPr>
        <dsp:cNvPr id="0" name=""/>
        <dsp:cNvSpPr/>
      </dsp:nvSpPr>
      <dsp:spPr>
        <a:xfrm>
          <a:off x="1" y="13318"/>
          <a:ext cx="7907037" cy="384590"/>
        </a:xfrm>
        <a:prstGeom prst="roundRect">
          <a:avLst>
            <a:gd name="adj" fmla="val 10000"/>
          </a:avLst>
        </a:prstGeom>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12700"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38100" rIns="57150" bIns="38100" numCol="1" spcCol="1270" anchor="ctr" anchorCtr="0">
          <a:noAutofit/>
        </a:bodyPr>
        <a:lstStyle/>
        <a:p>
          <a:pPr lvl="0" algn="ctr" defTabSz="1333500">
            <a:lnSpc>
              <a:spcPct val="90000"/>
            </a:lnSpc>
            <a:spcBef>
              <a:spcPct val="0"/>
            </a:spcBef>
            <a:spcAft>
              <a:spcPct val="35000"/>
            </a:spcAft>
          </a:pPr>
          <a:r>
            <a:rPr lang="tr-TR" sz="3000" b="1" kern="1200" dirty="0" smtClean="0"/>
            <a:t>Bu Haftaki Konular</a:t>
          </a:r>
          <a:endParaRPr lang="tr-TR" sz="3000" b="1" kern="1200" dirty="0"/>
        </a:p>
      </dsp:txBody>
      <dsp:txXfrm>
        <a:off x="11265" y="24582"/>
        <a:ext cx="7884509" cy="362062"/>
      </dsp:txXfrm>
    </dsp:sp>
    <dsp:sp modelId="{C2B0D39D-1C1B-4BD8-9FA3-66AFBBD321B4}">
      <dsp:nvSpPr>
        <dsp:cNvPr id="0" name=""/>
        <dsp:cNvSpPr/>
      </dsp:nvSpPr>
      <dsp:spPr>
        <a:xfrm>
          <a:off x="790704" y="397908"/>
          <a:ext cx="781091" cy="346193"/>
        </a:xfrm>
        <a:custGeom>
          <a:avLst/>
          <a:gdLst/>
          <a:ahLst/>
          <a:cxnLst/>
          <a:rect l="0" t="0" r="0" b="0"/>
          <a:pathLst>
            <a:path>
              <a:moveTo>
                <a:pt x="0" y="0"/>
              </a:moveTo>
              <a:lnTo>
                <a:pt x="0" y="346193"/>
              </a:lnTo>
              <a:lnTo>
                <a:pt x="781091" y="3461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3E9501-AE08-4723-BF00-A45FD7051747}">
      <dsp:nvSpPr>
        <dsp:cNvPr id="0" name=""/>
        <dsp:cNvSpPr/>
      </dsp:nvSpPr>
      <dsp:spPr>
        <a:xfrm>
          <a:off x="1571796" y="606942"/>
          <a:ext cx="5753861" cy="274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tr-TR" sz="1500" kern="1200" dirty="0" smtClean="0"/>
            <a:t>Nesneye Yönelik Kavramlar……………………………………..………………………..…...5</a:t>
          </a:r>
          <a:endParaRPr lang="tr-TR" sz="1500" kern="1200" dirty="0"/>
        </a:p>
      </dsp:txBody>
      <dsp:txXfrm>
        <a:off x="1579831" y="614977"/>
        <a:ext cx="5737791" cy="258249"/>
      </dsp:txXfrm>
    </dsp:sp>
    <dsp:sp modelId="{5BB36518-CD0F-49DB-8120-96A70C2EC2B4}">
      <dsp:nvSpPr>
        <dsp:cNvPr id="0" name=""/>
        <dsp:cNvSpPr/>
      </dsp:nvSpPr>
      <dsp:spPr>
        <a:xfrm>
          <a:off x="790704" y="397908"/>
          <a:ext cx="790703" cy="697625"/>
        </a:xfrm>
        <a:custGeom>
          <a:avLst/>
          <a:gdLst/>
          <a:ahLst/>
          <a:cxnLst/>
          <a:rect l="0" t="0" r="0" b="0"/>
          <a:pathLst>
            <a:path>
              <a:moveTo>
                <a:pt x="0" y="0"/>
              </a:moveTo>
              <a:lnTo>
                <a:pt x="0" y="697625"/>
              </a:lnTo>
              <a:lnTo>
                <a:pt x="790703" y="69762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02D0BE-5FA6-49C0-93C5-082C281D6571}">
      <dsp:nvSpPr>
        <dsp:cNvPr id="0" name=""/>
        <dsp:cNvSpPr/>
      </dsp:nvSpPr>
      <dsp:spPr>
        <a:xfrm>
          <a:off x="1581408" y="958374"/>
          <a:ext cx="5753861" cy="274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tr-TR" sz="1500" kern="1200" dirty="0" smtClean="0"/>
            <a:t>Nesne Yönelimli Sistemleri Destekleyen Kavramlar….........................…...10</a:t>
          </a:r>
          <a:endParaRPr lang="tr-TR" sz="1500" kern="1200" dirty="0"/>
        </a:p>
      </dsp:txBody>
      <dsp:txXfrm>
        <a:off x="1589443" y="966409"/>
        <a:ext cx="5737791" cy="258249"/>
      </dsp:txXfrm>
    </dsp:sp>
    <dsp:sp modelId="{1A212F72-146A-42B8-B954-5F01BAD8308A}">
      <dsp:nvSpPr>
        <dsp:cNvPr id="0" name=""/>
        <dsp:cNvSpPr/>
      </dsp:nvSpPr>
      <dsp:spPr>
        <a:xfrm>
          <a:off x="790704" y="397908"/>
          <a:ext cx="781369" cy="1040502"/>
        </a:xfrm>
        <a:custGeom>
          <a:avLst/>
          <a:gdLst/>
          <a:ahLst/>
          <a:cxnLst/>
          <a:rect l="0" t="0" r="0" b="0"/>
          <a:pathLst>
            <a:path>
              <a:moveTo>
                <a:pt x="0" y="0"/>
              </a:moveTo>
              <a:lnTo>
                <a:pt x="0" y="1040502"/>
              </a:lnTo>
              <a:lnTo>
                <a:pt x="781369" y="104050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00D9A4-31ED-4D6E-B597-CF6C749AA25D}">
      <dsp:nvSpPr>
        <dsp:cNvPr id="0" name=""/>
        <dsp:cNvSpPr/>
      </dsp:nvSpPr>
      <dsp:spPr>
        <a:xfrm>
          <a:off x="1572074" y="1301252"/>
          <a:ext cx="5753861" cy="274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tr-TR" sz="1500" kern="1200" dirty="0" smtClean="0"/>
            <a:t>Nesneye Yönelik Çözümlemenin Temelleri……………………………………..…….15</a:t>
          </a:r>
          <a:endParaRPr lang="tr-TR" sz="1500" kern="1200" dirty="0"/>
        </a:p>
      </dsp:txBody>
      <dsp:txXfrm>
        <a:off x="1580109" y="1309287"/>
        <a:ext cx="5737791" cy="258249"/>
      </dsp:txXfrm>
    </dsp:sp>
    <dsp:sp modelId="{C64BB9C4-1931-47AB-A098-09B22F367701}">
      <dsp:nvSpPr>
        <dsp:cNvPr id="0" name=""/>
        <dsp:cNvSpPr/>
      </dsp:nvSpPr>
      <dsp:spPr>
        <a:xfrm>
          <a:off x="790704" y="397908"/>
          <a:ext cx="781904" cy="1401266"/>
        </a:xfrm>
        <a:custGeom>
          <a:avLst/>
          <a:gdLst/>
          <a:ahLst/>
          <a:cxnLst/>
          <a:rect l="0" t="0" r="0" b="0"/>
          <a:pathLst>
            <a:path>
              <a:moveTo>
                <a:pt x="0" y="0"/>
              </a:moveTo>
              <a:lnTo>
                <a:pt x="0" y="1401266"/>
              </a:lnTo>
              <a:lnTo>
                <a:pt x="781904" y="1401266"/>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7FF643-9071-474D-8492-FE4E8914FEC4}">
      <dsp:nvSpPr>
        <dsp:cNvPr id="0" name=""/>
        <dsp:cNvSpPr/>
      </dsp:nvSpPr>
      <dsp:spPr>
        <a:xfrm>
          <a:off x="1572609" y="1662015"/>
          <a:ext cx="5753861" cy="274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tr-TR" sz="1500" kern="1200" dirty="0" smtClean="0"/>
            <a:t>Gereksinim Belirleme Çalışmaları…………………………………………….……………18 </a:t>
          </a:r>
          <a:endParaRPr lang="tr-TR" sz="1500" kern="1200" dirty="0"/>
        </a:p>
      </dsp:txBody>
      <dsp:txXfrm>
        <a:off x="1580644" y="1670050"/>
        <a:ext cx="5737791" cy="258249"/>
      </dsp:txXfrm>
    </dsp:sp>
    <dsp:sp modelId="{38ABE6A2-F50F-4AB2-A206-BBF2253FE21F}">
      <dsp:nvSpPr>
        <dsp:cNvPr id="0" name=""/>
        <dsp:cNvSpPr/>
      </dsp:nvSpPr>
      <dsp:spPr>
        <a:xfrm>
          <a:off x="790704" y="397908"/>
          <a:ext cx="781904" cy="1747230"/>
        </a:xfrm>
        <a:custGeom>
          <a:avLst/>
          <a:gdLst/>
          <a:ahLst/>
          <a:cxnLst/>
          <a:rect l="0" t="0" r="0" b="0"/>
          <a:pathLst>
            <a:path>
              <a:moveTo>
                <a:pt x="0" y="0"/>
              </a:moveTo>
              <a:lnTo>
                <a:pt x="0" y="1747230"/>
              </a:lnTo>
              <a:lnTo>
                <a:pt x="781904" y="17472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84FF26-6E1A-4AD8-889D-4673B3713133}">
      <dsp:nvSpPr>
        <dsp:cNvPr id="0" name=""/>
        <dsp:cNvSpPr/>
      </dsp:nvSpPr>
      <dsp:spPr>
        <a:xfrm>
          <a:off x="1572609" y="2007979"/>
          <a:ext cx="5753861" cy="274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tr-TR" sz="1500" kern="1200" dirty="0" smtClean="0"/>
            <a:t>Nesneye Yönelik Çözümleme Teknikleri……………………………….…………….…24 </a:t>
          </a:r>
          <a:endParaRPr lang="tr-TR" sz="1500" kern="1200" dirty="0"/>
        </a:p>
      </dsp:txBody>
      <dsp:txXfrm>
        <a:off x="1580644" y="2016014"/>
        <a:ext cx="5737791" cy="258249"/>
      </dsp:txXfrm>
    </dsp:sp>
    <dsp:sp modelId="{E281F850-8784-4634-9F9B-F3CD7726DEA9}">
      <dsp:nvSpPr>
        <dsp:cNvPr id="0" name=""/>
        <dsp:cNvSpPr/>
      </dsp:nvSpPr>
      <dsp:spPr>
        <a:xfrm>
          <a:off x="790704" y="397908"/>
          <a:ext cx="789677" cy="2092032"/>
        </a:xfrm>
        <a:custGeom>
          <a:avLst/>
          <a:gdLst/>
          <a:ahLst/>
          <a:cxnLst/>
          <a:rect l="0" t="0" r="0" b="0"/>
          <a:pathLst>
            <a:path>
              <a:moveTo>
                <a:pt x="0" y="0"/>
              </a:moveTo>
              <a:lnTo>
                <a:pt x="0" y="2092032"/>
              </a:lnTo>
              <a:lnTo>
                <a:pt x="789677" y="209203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1623D7-2439-4D8E-B10B-1C2419FF8A46}">
      <dsp:nvSpPr>
        <dsp:cNvPr id="0" name=""/>
        <dsp:cNvSpPr/>
      </dsp:nvSpPr>
      <dsp:spPr>
        <a:xfrm>
          <a:off x="1580382" y="2352781"/>
          <a:ext cx="5753861" cy="274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tr-TR" sz="1500" kern="1200" dirty="0" smtClean="0"/>
            <a:t>Alt Sistem Modellemesi………………………………………………….………………...…28 </a:t>
          </a:r>
          <a:endParaRPr lang="tr-TR" sz="1500" kern="1200" dirty="0"/>
        </a:p>
      </dsp:txBody>
      <dsp:txXfrm>
        <a:off x="1588417" y="2360816"/>
        <a:ext cx="5737791" cy="258249"/>
      </dsp:txXfrm>
    </dsp:sp>
    <dsp:sp modelId="{C9C81695-6931-490D-B53F-11BF4076E2F7}">
      <dsp:nvSpPr>
        <dsp:cNvPr id="0" name=""/>
        <dsp:cNvSpPr/>
      </dsp:nvSpPr>
      <dsp:spPr>
        <a:xfrm>
          <a:off x="790704" y="397908"/>
          <a:ext cx="781904" cy="2444610"/>
        </a:xfrm>
        <a:custGeom>
          <a:avLst/>
          <a:gdLst/>
          <a:ahLst/>
          <a:cxnLst/>
          <a:rect l="0" t="0" r="0" b="0"/>
          <a:pathLst>
            <a:path>
              <a:moveTo>
                <a:pt x="0" y="0"/>
              </a:moveTo>
              <a:lnTo>
                <a:pt x="0" y="2444610"/>
              </a:lnTo>
              <a:lnTo>
                <a:pt x="781904" y="244461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EFE375-6115-4BD1-9802-854A35F21FC0}">
      <dsp:nvSpPr>
        <dsp:cNvPr id="0" name=""/>
        <dsp:cNvSpPr/>
      </dsp:nvSpPr>
      <dsp:spPr>
        <a:xfrm>
          <a:off x="1572609" y="2705359"/>
          <a:ext cx="5753861" cy="274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tr-TR" sz="1500" kern="1200" dirty="0" smtClean="0"/>
            <a:t>Nesneye Yönelik Tasarım………………………………………………….…………….….…39 </a:t>
          </a:r>
          <a:endParaRPr lang="tr-TR" sz="1500" kern="1200" dirty="0"/>
        </a:p>
      </dsp:txBody>
      <dsp:txXfrm>
        <a:off x="1580644" y="2713394"/>
        <a:ext cx="5737791" cy="258249"/>
      </dsp:txXfrm>
    </dsp:sp>
    <dsp:sp modelId="{78FF319E-6DBD-49F0-A5AA-096C076037FE}">
      <dsp:nvSpPr>
        <dsp:cNvPr id="0" name=""/>
        <dsp:cNvSpPr/>
      </dsp:nvSpPr>
      <dsp:spPr>
        <a:xfrm>
          <a:off x="790704" y="397908"/>
          <a:ext cx="788562" cy="2802729"/>
        </a:xfrm>
        <a:custGeom>
          <a:avLst/>
          <a:gdLst/>
          <a:ahLst/>
          <a:cxnLst/>
          <a:rect l="0" t="0" r="0" b="0"/>
          <a:pathLst>
            <a:path>
              <a:moveTo>
                <a:pt x="0" y="0"/>
              </a:moveTo>
              <a:lnTo>
                <a:pt x="0" y="2802729"/>
              </a:lnTo>
              <a:lnTo>
                <a:pt x="788562" y="280272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676934-D34B-4EBF-A0F0-D71CFB791567}">
      <dsp:nvSpPr>
        <dsp:cNvPr id="0" name=""/>
        <dsp:cNvSpPr/>
      </dsp:nvSpPr>
      <dsp:spPr>
        <a:xfrm>
          <a:off x="1579267" y="3063478"/>
          <a:ext cx="5753861" cy="274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tr-TR" sz="1500" kern="1200" dirty="0" smtClean="0"/>
            <a:t>Nesneye Yönelik Tasarım Metodolojileri……………………………..……….…….…47 </a:t>
          </a:r>
          <a:endParaRPr lang="tr-TR" sz="1500" kern="1200" dirty="0"/>
        </a:p>
      </dsp:txBody>
      <dsp:txXfrm>
        <a:off x="1587302" y="3071513"/>
        <a:ext cx="5737791" cy="258249"/>
      </dsp:txXfrm>
    </dsp:sp>
    <dsp:sp modelId="{D1708B81-0A30-4682-B01B-E86AB552BA96}">
      <dsp:nvSpPr>
        <dsp:cNvPr id="0" name=""/>
        <dsp:cNvSpPr/>
      </dsp:nvSpPr>
      <dsp:spPr>
        <a:xfrm>
          <a:off x="790704" y="397908"/>
          <a:ext cx="789681" cy="3147528"/>
        </a:xfrm>
        <a:custGeom>
          <a:avLst/>
          <a:gdLst/>
          <a:ahLst/>
          <a:cxnLst/>
          <a:rect l="0" t="0" r="0" b="0"/>
          <a:pathLst>
            <a:path>
              <a:moveTo>
                <a:pt x="0" y="0"/>
              </a:moveTo>
              <a:lnTo>
                <a:pt x="0" y="3147528"/>
              </a:lnTo>
              <a:lnTo>
                <a:pt x="789681" y="3147528"/>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EB15DF0-631D-4108-A8C2-E8A99E6BC3C9}">
      <dsp:nvSpPr>
        <dsp:cNvPr id="0" name=""/>
        <dsp:cNvSpPr/>
      </dsp:nvSpPr>
      <dsp:spPr>
        <a:xfrm>
          <a:off x="1580386" y="3408277"/>
          <a:ext cx="5753861" cy="274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tr-TR" sz="1500" kern="1200" dirty="0" smtClean="0"/>
            <a:t>NY Metodolojilerinin Tasarım Yöntemleri…………………………..………..…….…49</a:t>
          </a:r>
          <a:endParaRPr lang="tr-TR" sz="1500" kern="1200" dirty="0"/>
        </a:p>
      </dsp:txBody>
      <dsp:txXfrm>
        <a:off x="1588421" y="3416312"/>
        <a:ext cx="5737791" cy="258249"/>
      </dsp:txXfrm>
    </dsp:sp>
    <dsp:sp modelId="{A27A1BD1-C252-4859-9C9F-237585C29E74}">
      <dsp:nvSpPr>
        <dsp:cNvPr id="0" name=""/>
        <dsp:cNvSpPr/>
      </dsp:nvSpPr>
      <dsp:spPr>
        <a:xfrm>
          <a:off x="790704" y="397908"/>
          <a:ext cx="788562" cy="3399118"/>
        </a:xfrm>
        <a:custGeom>
          <a:avLst/>
          <a:gdLst/>
          <a:ahLst/>
          <a:cxnLst/>
          <a:rect l="0" t="0" r="0" b="0"/>
          <a:pathLst>
            <a:path>
              <a:moveTo>
                <a:pt x="0" y="0"/>
              </a:moveTo>
              <a:lnTo>
                <a:pt x="0" y="3399118"/>
              </a:lnTo>
              <a:lnTo>
                <a:pt x="788562" y="3399118"/>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583D8C9-AA25-4B98-B5A3-4D34609C8D6C}">
      <dsp:nvSpPr>
        <dsp:cNvPr id="0" name=""/>
        <dsp:cNvSpPr/>
      </dsp:nvSpPr>
      <dsp:spPr>
        <a:xfrm>
          <a:off x="1579267" y="3659867"/>
          <a:ext cx="5753861" cy="274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tr-TR" sz="1500" kern="1200" dirty="0" smtClean="0"/>
            <a:t>Genel Sistem Tasarımı…………………………………………………………..…………...…57</a:t>
          </a:r>
          <a:endParaRPr lang="tr-TR" sz="1500" kern="1200" dirty="0"/>
        </a:p>
      </dsp:txBody>
      <dsp:txXfrm>
        <a:off x="1587302" y="3667902"/>
        <a:ext cx="5737791" cy="2582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1745-3E7D-415F-BEFD-EA86362BF18A}" type="datetimeFigureOut">
              <a:rPr lang="tr-TR" smtClean="0"/>
              <a:t>14.02.2016</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3C1B-140A-43EF-BA2E-81D885629E09}" type="slidenum">
              <a:rPr lang="tr-TR" smtClean="0"/>
              <a:pPr/>
              <a:t>‹#›</a:t>
            </a:fld>
            <a:r>
              <a:rPr lang="tr-TR" dirty="0" smtClean="0"/>
              <a:t>/47</a:t>
            </a:r>
            <a:endParaRPr lang="tr-TR" dirty="0"/>
          </a:p>
        </p:txBody>
      </p:sp>
    </p:spTree>
    <p:extLst>
      <p:ext uri="{BB962C8B-B14F-4D97-AF65-F5344CB8AC3E}">
        <p14:creationId xmlns:p14="http://schemas.microsoft.com/office/powerpoint/2010/main" val="16763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dirty="0"/>
          </a:p>
        </p:txBody>
      </p:sp>
    </p:spTree>
    <p:extLst>
      <p:ext uri="{BB962C8B-B14F-4D97-AF65-F5344CB8AC3E}">
        <p14:creationId xmlns:p14="http://schemas.microsoft.com/office/powerpoint/2010/main" val="403443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100F05D-0320-4C7A-B5A5-6C79DC6FB0B5}" type="slidenum">
              <a:rPr lang="tr-TR" smtClean="0"/>
              <a:t>26</a:t>
            </a:fld>
            <a:endParaRPr lang="tr-TR"/>
          </a:p>
        </p:txBody>
      </p:sp>
    </p:spTree>
    <p:extLst>
      <p:ext uri="{BB962C8B-B14F-4D97-AF65-F5344CB8AC3E}">
        <p14:creationId xmlns:p14="http://schemas.microsoft.com/office/powerpoint/2010/main" val="469036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100F05D-0320-4C7A-B5A5-6C79DC6FB0B5}" type="slidenum">
              <a:rPr lang="tr-TR" smtClean="0"/>
              <a:t>58</a:t>
            </a:fld>
            <a:endParaRPr lang="tr-TR"/>
          </a:p>
        </p:txBody>
      </p:sp>
    </p:spTree>
    <p:extLst>
      <p:ext uri="{BB962C8B-B14F-4D97-AF65-F5344CB8AC3E}">
        <p14:creationId xmlns:p14="http://schemas.microsoft.com/office/powerpoint/2010/main" val="124498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315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028046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5726204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41354778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893BF7A-AB1D-4097-84D8-63EC7BEE27D3}" type="datetime1">
              <a:rPr lang="tr-TR" smtClean="0"/>
              <a:t>14.02.2016</a:t>
            </a:fld>
            <a:endParaRPr lang="tr-TR"/>
          </a:p>
        </p:txBody>
      </p:sp>
      <p:sp>
        <p:nvSpPr>
          <p:cNvPr id="5" name="Footer Placeholder 4"/>
          <p:cNvSpPr>
            <a:spLocks noGrp="1"/>
          </p:cNvSpPr>
          <p:nvPr>
            <p:ph type="ftr" sz="quarter" idx="11"/>
          </p:nvPr>
        </p:nvSpPr>
        <p:spPr/>
        <p:txBody>
          <a:bodyPr/>
          <a:lstStyle/>
          <a:p>
            <a:r>
              <a:rPr lang="tr-TR" smtClean="0"/>
              <a:t>Doç.Dr.Resul DAŞ</a:t>
            </a:r>
            <a:endParaRPr lang="tr-T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85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25408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893BF7A-AB1D-4097-84D8-63EC7BEE27D3}" type="datetime1">
              <a:rPr lang="tr-TR" smtClean="0"/>
              <a:t>14.02.2016</a:t>
            </a:fld>
            <a:endParaRPr lang="tr-TR"/>
          </a:p>
        </p:txBody>
      </p:sp>
      <p:sp>
        <p:nvSpPr>
          <p:cNvPr id="8" name="Footer Placeholder 7"/>
          <p:cNvSpPr>
            <a:spLocks noGrp="1"/>
          </p:cNvSpPr>
          <p:nvPr>
            <p:ph type="ftr" sz="quarter" idx="11"/>
          </p:nvPr>
        </p:nvSpPr>
        <p:spPr/>
        <p:txBody>
          <a:body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35155252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893BF7A-AB1D-4097-84D8-63EC7BEE27D3}" type="datetime1">
              <a:rPr lang="tr-TR" smtClean="0"/>
              <a:t>14.02.2016</a:t>
            </a:fld>
            <a:endParaRPr lang="tr-TR"/>
          </a:p>
        </p:txBody>
      </p:sp>
      <p:sp>
        <p:nvSpPr>
          <p:cNvPr id="4" name="Footer Placeholder 3"/>
          <p:cNvSpPr>
            <a:spLocks noGrp="1"/>
          </p:cNvSpPr>
          <p:nvPr>
            <p:ph type="ftr" sz="quarter" idx="11"/>
          </p:nvPr>
        </p:nvSpPr>
        <p:spPr/>
        <p:txBody>
          <a:bodyPr/>
          <a:lstStyle/>
          <a:p>
            <a:r>
              <a:rPr lang="tr-TR" smtClean="0"/>
              <a:t>Doç.Dr.Resul DAŞ</a:t>
            </a:r>
            <a:endParaRPr lang="tr-TR"/>
          </a:p>
        </p:txBody>
      </p:sp>
      <p:sp>
        <p:nvSpPr>
          <p:cNvPr id="5" name="Slide Number Placeholder 4"/>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867779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93BF7A-AB1D-4097-84D8-63EC7BEE27D3}" type="datetime1">
              <a:rPr lang="tr-TR" smtClean="0"/>
              <a:t>14.02.2016</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smtClean="0"/>
              <a:t>Doç.Dr.Resul DAŞ</a:t>
            </a:r>
            <a:endParaRPr lang="tr-T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921476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smtClean="0"/>
              <a:t>Doç.Dr.Resul DAŞ</a:t>
            </a:r>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46ED2-48BC-4D4D-A18C-EC6704D416AE}" type="slidenum">
              <a:rPr lang="tr-TR" smtClean="0"/>
              <a:t>‹#›</a:t>
            </a:fld>
            <a:endParaRPr lang="tr-TR"/>
          </a:p>
        </p:txBody>
      </p:sp>
    </p:spTree>
    <p:extLst>
      <p:ext uri="{BB962C8B-B14F-4D97-AF65-F5344CB8AC3E}">
        <p14:creationId xmlns:p14="http://schemas.microsoft.com/office/powerpoint/2010/main" val="1866561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2893BF7A-AB1D-4097-84D8-63EC7BEE27D3}" type="datetime1">
              <a:rPr lang="tr-TR" smtClean="0"/>
              <a:t>14.02.2016</a:t>
            </a:fld>
            <a:endParaRPr lang="tr-TR"/>
          </a:p>
        </p:txBody>
      </p:sp>
      <p:sp>
        <p:nvSpPr>
          <p:cNvPr id="6" name="Footer Placeholder 5"/>
          <p:cNvSpPr>
            <a:spLocks noGrp="1"/>
          </p:cNvSpPr>
          <p:nvPr>
            <p:ph type="ftr" sz="quarter" idx="11"/>
          </p:nvPr>
        </p:nvSpPr>
        <p:spPr/>
        <p:txBody>
          <a:bodyPr/>
          <a:lstStyle/>
          <a:p>
            <a:r>
              <a:rPr lang="tr-TR" smtClean="0"/>
              <a:t>Doç.Dr.Resul DAŞ</a:t>
            </a:r>
            <a:endParaRPr lang="tr-T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9745679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893BF7A-AB1D-4097-84D8-63EC7BEE27D3}" type="datetime1">
              <a:rPr lang="tr-TR" smtClean="0"/>
              <a:t>14.02.2016</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smtClean="0"/>
              <a:t>Doç.Dr.Resul DAŞ</a:t>
            </a:r>
            <a:endParaRPr lang="tr-T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5046ED2-48BC-4D4D-A18C-EC6704D416AE}"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700709"/>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939" y="736177"/>
            <a:ext cx="8591497" cy="3566160"/>
          </a:xfrm>
        </p:spPr>
        <p:txBody>
          <a:bodyPr>
            <a:normAutofit/>
          </a:bodyPr>
          <a:lstStyle/>
          <a:p>
            <a:pPr algn="ctr"/>
            <a:r>
              <a:rPr lang="tr-TR" sz="4050" dirty="0">
                <a:solidFill>
                  <a:schemeClr val="accent2">
                    <a:lumMod val="50000"/>
                  </a:schemeClr>
                </a:solidFill>
              </a:rPr>
              <a:t>YMT </a:t>
            </a:r>
            <a:r>
              <a:rPr lang="tr-TR" sz="4050" dirty="0" smtClean="0">
                <a:solidFill>
                  <a:schemeClr val="accent2">
                    <a:lumMod val="50000"/>
                  </a:schemeClr>
                </a:solidFill>
              </a:rPr>
              <a:t>312-Yazılım Tasarım Ve Mimarisi</a:t>
            </a:r>
            <a:r>
              <a:rPr lang="tr-TR" sz="4050" dirty="0">
                <a:solidFill>
                  <a:schemeClr val="accent2">
                    <a:lumMod val="50000"/>
                  </a:schemeClr>
                </a:solidFill>
              </a:rPr>
              <a:t/>
            </a:r>
            <a:br>
              <a:rPr lang="tr-TR" sz="4050" dirty="0">
                <a:solidFill>
                  <a:schemeClr val="accent2">
                    <a:lumMod val="50000"/>
                  </a:schemeClr>
                </a:solidFill>
              </a:rPr>
            </a:br>
            <a:r>
              <a:rPr lang="tr-TR" sz="4050" dirty="0">
                <a:solidFill>
                  <a:schemeClr val="accent2">
                    <a:lumMod val="50000"/>
                  </a:schemeClr>
                </a:solidFill>
              </a:rPr>
              <a:t> </a:t>
            </a:r>
            <a:r>
              <a:rPr lang="nb-NO" sz="4050" dirty="0">
                <a:solidFill>
                  <a:schemeClr val="accent2"/>
                </a:solidFill>
              </a:rPr>
              <a:t>Nesneye Yönelik Çözümleme ve Tasarım</a:t>
            </a:r>
            <a:endParaRPr lang="tr-TR" sz="4050" dirty="0"/>
          </a:p>
        </p:txBody>
      </p:sp>
      <p:sp>
        <p:nvSpPr>
          <p:cNvPr id="7" name="Footer Placeholder 6"/>
          <p:cNvSpPr>
            <a:spLocks noGrp="1"/>
          </p:cNvSpPr>
          <p:nvPr>
            <p:ph type="ftr" sz="quarter" idx="11"/>
          </p:nvPr>
        </p:nvSpPr>
        <p:spPr/>
        <p:txBody>
          <a:bodyPr/>
          <a:lstStyle/>
          <a:p>
            <a:r>
              <a:rPr lang="tr-TR" sz="1200" cap="none" dirty="0">
                <a:solidFill>
                  <a:schemeClr val="bg1"/>
                </a:solidFill>
              </a:rPr>
              <a:t>Doç. Dr. Resul DAŞ</a:t>
            </a:r>
            <a:endParaRPr lang="en-US" sz="1200" dirty="0">
              <a:solidFill>
                <a:schemeClr val="bg1"/>
              </a:solidFill>
            </a:endParaRPr>
          </a:p>
        </p:txBody>
      </p:sp>
      <p:sp>
        <p:nvSpPr>
          <p:cNvPr id="8" name="Slide Number Placeholder 7"/>
          <p:cNvSpPr>
            <a:spLocks noGrp="1"/>
          </p:cNvSpPr>
          <p:nvPr>
            <p:ph type="sldNum" sz="quarter" idx="12"/>
          </p:nvPr>
        </p:nvSpPr>
        <p:spPr/>
        <p:txBody>
          <a:bodyPr/>
          <a:lstStyle/>
          <a:p>
            <a:fld id="{E5046ED2-48BC-4D4D-A18C-EC6704D416AE}" type="slidenum">
              <a:rPr lang="tr-TR" sz="1200" smtClean="0"/>
              <a:t>1</a:t>
            </a:fld>
            <a:endParaRPr lang="tr-TR" sz="12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697" y="4154166"/>
            <a:ext cx="1454739" cy="1403395"/>
          </a:xfrm>
          <a:prstGeom prst="rect">
            <a:avLst/>
          </a:prstGeom>
        </p:spPr>
      </p:pic>
      <p:sp>
        <p:nvSpPr>
          <p:cNvPr id="6" name="TextBox 5"/>
          <p:cNvSpPr txBox="1"/>
          <p:nvPr/>
        </p:nvSpPr>
        <p:spPr>
          <a:xfrm rot="20853070">
            <a:off x="7517012" y="4513963"/>
            <a:ext cx="1127232" cy="415498"/>
          </a:xfrm>
          <a:prstGeom prst="rect">
            <a:avLst/>
          </a:prstGeom>
          <a:noFill/>
        </p:spPr>
        <p:txBody>
          <a:bodyPr wrap="none" rtlCol="0">
            <a:spAutoFit/>
          </a:bodyPr>
          <a:lstStyle/>
          <a:p>
            <a:r>
              <a:rPr lang="tr-TR" sz="2100" b="1" dirty="0" smtClean="0">
                <a:solidFill>
                  <a:schemeClr val="accent2"/>
                </a:solidFill>
              </a:rPr>
              <a:t>Bölüm-6</a:t>
            </a:r>
            <a:endParaRPr lang="tr-TR" sz="2100" b="1" dirty="0">
              <a:solidFill>
                <a:schemeClr val="accent2"/>
              </a:solidFill>
            </a:endParaRP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73734"/>
            <a:ext cx="7620000" cy="2857500"/>
          </a:xfrm>
          <a:prstGeom prst="rect">
            <a:avLst/>
          </a:prstGeom>
        </p:spPr>
      </p:pic>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Doç. Dr. Resul DAŞ</a:t>
            </a:r>
            <a:r>
              <a:rPr lang="tr-TR" sz="1350" b="1" cap="none" dirty="0">
                <a:solidFill>
                  <a:srgbClr val="C00000"/>
                </a:solidFill>
                <a:effectLst>
                  <a:outerShdw blurRad="38100" dist="38100" dir="2700000" algn="tl">
                    <a:srgbClr val="000000">
                      <a:alpha val="43137"/>
                    </a:srgbClr>
                  </a:outerShdw>
                </a:effectLst>
                <a:latin typeface="+mn-lt"/>
              </a:rPr>
              <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a:t>
            </a:r>
            <a:r>
              <a:rPr lang="tr-TR" sz="1350" cap="none" dirty="0" smtClean="0">
                <a:solidFill>
                  <a:schemeClr val="bg2">
                    <a:lumMod val="10000"/>
                  </a:schemeClr>
                </a:solidFill>
                <a:effectLst>
                  <a:outerShdw blurRad="38100" dist="38100" dir="2700000" algn="tl">
                    <a:srgbClr val="000000">
                      <a:alpha val="43137"/>
                    </a:srgbClr>
                  </a:outerShdw>
                </a:effectLst>
                <a:latin typeface="+mn-lt"/>
              </a:rPr>
              <a:t>Bölümü</a:t>
            </a:r>
          </a:p>
          <a:p>
            <a:endParaRPr lang="tr-T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4569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dirty="0"/>
              <a:t>Nesne Yönelimli Sistemleri Destekleyen Kavramlar</a:t>
            </a:r>
          </a:p>
        </p:txBody>
      </p:sp>
      <p:sp>
        <p:nvSpPr>
          <p:cNvPr id="3" name="İçerik Yer Tutucusu 2"/>
          <p:cNvSpPr>
            <a:spLocks noGrp="1"/>
          </p:cNvSpPr>
          <p:nvPr>
            <p:ph idx="1"/>
          </p:nvPr>
        </p:nvSpPr>
        <p:spPr/>
        <p:txBody>
          <a:bodyPr/>
          <a:lstStyle/>
          <a:p>
            <a:r>
              <a:rPr lang="tr-TR" dirty="0"/>
              <a:t>Sadece nesne yönelimli sistemlerde olmayan ama nesne yönelimli sistemleri destekleyen kavramlar;</a:t>
            </a:r>
          </a:p>
          <a:p>
            <a:pPr lvl="1"/>
            <a:r>
              <a:rPr lang="tr-TR" dirty="0" smtClean="0"/>
              <a:t>Soyutlama </a:t>
            </a:r>
            <a:r>
              <a:rPr lang="tr-TR" dirty="0"/>
              <a:t>(</a:t>
            </a:r>
            <a:r>
              <a:rPr lang="tr-TR" dirty="0" err="1"/>
              <a:t>Abstraction</a:t>
            </a:r>
            <a:r>
              <a:rPr lang="tr-TR" dirty="0"/>
              <a:t>),</a:t>
            </a:r>
          </a:p>
          <a:p>
            <a:pPr lvl="1"/>
            <a:r>
              <a:rPr lang="tr-TR" dirty="0" smtClean="0"/>
              <a:t>Bilgi </a:t>
            </a:r>
            <a:r>
              <a:rPr lang="tr-TR" dirty="0"/>
              <a:t>Gizleme (</a:t>
            </a:r>
            <a:r>
              <a:rPr lang="tr-TR" dirty="0" err="1"/>
              <a:t>Encapsulation</a:t>
            </a:r>
            <a:r>
              <a:rPr lang="tr-TR" dirty="0"/>
              <a:t>),</a:t>
            </a:r>
          </a:p>
          <a:p>
            <a:pPr lvl="1"/>
            <a:r>
              <a:rPr lang="tr-TR" dirty="0" smtClean="0"/>
              <a:t>Paylaşım </a:t>
            </a:r>
            <a:r>
              <a:rPr lang="tr-TR" dirty="0"/>
              <a:t>(</a:t>
            </a:r>
            <a:r>
              <a:rPr lang="tr-TR" dirty="0" err="1"/>
              <a:t>Sharing</a:t>
            </a:r>
            <a:r>
              <a:rPr lang="tr-TR" dirty="0"/>
              <a:t>),</a:t>
            </a:r>
          </a:p>
          <a:p>
            <a:pPr lvl="1"/>
            <a:r>
              <a:rPr lang="tr-TR" dirty="0" smtClean="0"/>
              <a:t>Altsınıf </a:t>
            </a:r>
            <a:r>
              <a:rPr lang="tr-TR" dirty="0"/>
              <a:t>(</a:t>
            </a:r>
            <a:r>
              <a:rPr lang="tr-TR" dirty="0" err="1"/>
              <a:t>Subclass</a:t>
            </a:r>
            <a:r>
              <a:rPr lang="tr-TR" dirty="0"/>
              <a:t>) ve "</a:t>
            </a:r>
            <a:r>
              <a:rPr lang="tr-TR" dirty="0" err="1"/>
              <a:t>Aggregation</a:t>
            </a:r>
            <a:r>
              <a:rPr lang="tr-TR" dirty="0"/>
              <a:t>" </a:t>
            </a:r>
            <a:r>
              <a:rPr lang="tr-TR" dirty="0" err="1"/>
              <a:t>dır</a:t>
            </a:r>
            <a:r>
              <a:rPr lang="tr-TR" dirty="0"/>
              <a:t>.</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10</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915" y="2590136"/>
            <a:ext cx="3016875" cy="3016875"/>
          </a:xfrm>
          <a:prstGeom prst="rect">
            <a:avLst/>
          </a:prstGeom>
        </p:spPr>
      </p:pic>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460" y="4098573"/>
            <a:ext cx="1586760" cy="1586760"/>
          </a:xfrm>
          <a:prstGeom prst="rect">
            <a:avLst/>
          </a:prstGeom>
        </p:spPr>
      </p:pic>
    </p:spTree>
    <p:extLst>
      <p:ext uri="{BB962C8B-B14F-4D97-AF65-F5344CB8AC3E}">
        <p14:creationId xmlns:p14="http://schemas.microsoft.com/office/powerpoint/2010/main" val="1780665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Soyutlama</a:t>
            </a:r>
            <a:endParaRPr lang="tr-TR" dirty="0"/>
          </a:p>
        </p:txBody>
      </p:sp>
      <p:pic>
        <p:nvPicPr>
          <p:cNvPr id="8" name="İçerik Yer Tutucusu 7"/>
          <p:cNvPicPr>
            <a:picLocks noGrp="1" noChangeAspect="1"/>
          </p:cNvPicPr>
          <p:nvPr>
            <p:ph idx="1"/>
          </p:nvPr>
        </p:nvPicPr>
        <p:blipFill>
          <a:blip r:embed="rId2"/>
          <a:stretch>
            <a:fillRect/>
          </a:stretch>
        </p:blipFill>
        <p:spPr>
          <a:xfrm>
            <a:off x="1378744" y="2089490"/>
            <a:ext cx="6386513" cy="3250406"/>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11</a:t>
            </a:fld>
            <a:endParaRPr lang="tr-TR" dirty="0"/>
          </a:p>
        </p:txBody>
      </p:sp>
    </p:spTree>
    <p:extLst>
      <p:ext uri="{BB962C8B-B14F-4D97-AF65-F5344CB8AC3E}">
        <p14:creationId xmlns:p14="http://schemas.microsoft.com/office/powerpoint/2010/main" val="200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Bilgi Gizleme</a:t>
            </a:r>
            <a:endParaRPr lang="tr-TR" dirty="0"/>
          </a:p>
        </p:txBody>
      </p:sp>
      <p:pic>
        <p:nvPicPr>
          <p:cNvPr id="7" name="İçerik Yer Tutucusu 6"/>
          <p:cNvPicPr>
            <a:picLocks noGrp="1" noChangeAspect="1"/>
          </p:cNvPicPr>
          <p:nvPr>
            <p:ph idx="1"/>
          </p:nvPr>
        </p:nvPicPr>
        <p:blipFill>
          <a:blip r:embed="rId2"/>
          <a:stretch>
            <a:fillRect/>
          </a:stretch>
        </p:blipFill>
        <p:spPr>
          <a:xfrm>
            <a:off x="1382316" y="2169915"/>
            <a:ext cx="6379369" cy="3264694"/>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12</a:t>
            </a:fld>
            <a:endParaRPr lang="tr-TR" dirty="0"/>
          </a:p>
        </p:txBody>
      </p:sp>
    </p:spTree>
    <p:extLst>
      <p:ext uri="{BB962C8B-B14F-4D97-AF65-F5344CB8AC3E}">
        <p14:creationId xmlns:p14="http://schemas.microsoft.com/office/powerpoint/2010/main" val="3352445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Paylaşım</a:t>
            </a:r>
            <a:endParaRPr lang="tr-TR" dirty="0"/>
          </a:p>
        </p:txBody>
      </p:sp>
      <p:pic>
        <p:nvPicPr>
          <p:cNvPr id="7" name="İçerik Yer Tutucusu 6"/>
          <p:cNvPicPr>
            <a:picLocks noGrp="1" noChangeAspect="1"/>
          </p:cNvPicPr>
          <p:nvPr>
            <p:ph idx="1"/>
          </p:nvPr>
        </p:nvPicPr>
        <p:blipFill>
          <a:blip r:embed="rId2"/>
          <a:stretch>
            <a:fillRect/>
          </a:stretch>
        </p:blipFill>
        <p:spPr>
          <a:xfrm>
            <a:off x="1382316" y="2173486"/>
            <a:ext cx="6379369" cy="3257550"/>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13</a:t>
            </a:fld>
            <a:endParaRPr lang="tr-TR" dirty="0"/>
          </a:p>
        </p:txBody>
      </p:sp>
    </p:spTree>
    <p:extLst>
      <p:ext uri="{BB962C8B-B14F-4D97-AF65-F5344CB8AC3E}">
        <p14:creationId xmlns:p14="http://schemas.microsoft.com/office/powerpoint/2010/main" val="2539590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Altsınıf</a:t>
            </a:r>
            <a:endParaRPr lang="tr-TR" dirty="0"/>
          </a:p>
        </p:txBody>
      </p:sp>
      <p:pic>
        <p:nvPicPr>
          <p:cNvPr id="7" name="İçerik Yer Tutucusu 6"/>
          <p:cNvPicPr>
            <a:picLocks noGrp="1" noChangeAspect="1"/>
          </p:cNvPicPr>
          <p:nvPr>
            <p:ph idx="1"/>
          </p:nvPr>
        </p:nvPicPr>
        <p:blipFill>
          <a:blip r:embed="rId2"/>
          <a:stretch>
            <a:fillRect/>
          </a:stretch>
        </p:blipFill>
        <p:spPr>
          <a:xfrm>
            <a:off x="1368028" y="2177059"/>
            <a:ext cx="6407944" cy="3250406"/>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14</a:t>
            </a:fld>
            <a:endParaRPr lang="tr-TR" dirty="0"/>
          </a:p>
        </p:txBody>
      </p:sp>
    </p:spTree>
    <p:extLst>
      <p:ext uri="{BB962C8B-B14F-4D97-AF65-F5344CB8AC3E}">
        <p14:creationId xmlns:p14="http://schemas.microsoft.com/office/powerpoint/2010/main" val="2384510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44212" y="317703"/>
            <a:ext cx="7741491" cy="1450757"/>
          </a:xfrm>
        </p:spPr>
        <p:txBody>
          <a:bodyPr>
            <a:normAutofit/>
          </a:bodyPr>
          <a:lstStyle/>
          <a:p>
            <a:r>
              <a:rPr lang="tr-TR" sz="3600" dirty="0"/>
              <a:t>Nesneye Yönelik Çözümlemenin Temelleri</a:t>
            </a:r>
          </a:p>
        </p:txBody>
      </p:sp>
      <p:sp>
        <p:nvSpPr>
          <p:cNvPr id="3" name="İçerik Yer Tutucusu 2"/>
          <p:cNvSpPr>
            <a:spLocks noGrp="1"/>
          </p:cNvSpPr>
          <p:nvPr>
            <p:ph idx="1"/>
          </p:nvPr>
        </p:nvSpPr>
        <p:spPr/>
        <p:txBody>
          <a:bodyPr>
            <a:normAutofit/>
          </a:bodyPr>
          <a:lstStyle/>
          <a:p>
            <a:r>
              <a:rPr lang="tr-TR" b="1" dirty="0" smtClean="0"/>
              <a:t>Çözümleme</a:t>
            </a:r>
            <a:r>
              <a:rPr lang="tr-TR" b="1" dirty="0"/>
              <a:t>: </a:t>
            </a:r>
            <a:r>
              <a:rPr lang="tr-TR" dirty="0"/>
              <a:t>Bir şeyi anlayabilmek için parçalarına ayırmak.</a:t>
            </a:r>
          </a:p>
          <a:p>
            <a:r>
              <a:rPr lang="tr-TR" dirty="0" smtClean="0"/>
              <a:t>Sistemi </a:t>
            </a:r>
            <a:r>
              <a:rPr lang="tr-TR" dirty="0"/>
              <a:t>anlamaya yönelik çalışmalardan ve üst düzey planlama eylemlerinden oluşur.</a:t>
            </a:r>
          </a:p>
          <a:p>
            <a:pPr lvl="1"/>
            <a:r>
              <a:rPr lang="tr-TR" dirty="0" smtClean="0"/>
              <a:t>Uygulama/problem </a:t>
            </a:r>
            <a:r>
              <a:rPr lang="tr-TR" dirty="0"/>
              <a:t>alanının anlaşılması.</a:t>
            </a:r>
          </a:p>
          <a:p>
            <a:pPr lvl="1"/>
            <a:r>
              <a:rPr lang="tr-TR" dirty="0" smtClean="0"/>
              <a:t>Kullanıcı </a:t>
            </a:r>
            <a:r>
              <a:rPr lang="tr-TR" dirty="0"/>
              <a:t>gereksinimlerinin anlaşılması.</a:t>
            </a:r>
          </a:p>
          <a:p>
            <a:pPr lvl="1"/>
            <a:r>
              <a:rPr lang="tr-TR" dirty="0" smtClean="0"/>
              <a:t>Koddaki </a:t>
            </a:r>
            <a:r>
              <a:rPr lang="tr-TR" dirty="0"/>
              <a:t>sınıflar ve nesneler ile bunların arasındaki üst düzey etkileşimlerin belirlenmesi: Çözümleme modelinin oluşturulması.</a:t>
            </a:r>
          </a:p>
          <a:p>
            <a:r>
              <a:rPr lang="tr-TR" dirty="0" smtClean="0"/>
              <a:t>“</a:t>
            </a:r>
            <a:r>
              <a:rPr lang="tr-TR" dirty="0"/>
              <a:t>Bir sorunu anlamadan çözemezsiniz.”</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15</a:t>
            </a:fld>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2917" y="4314549"/>
            <a:ext cx="1554545" cy="1554545"/>
          </a:xfrm>
          <a:prstGeom prst="rect">
            <a:avLst/>
          </a:prstGeom>
        </p:spPr>
      </p:pic>
    </p:spTree>
    <p:extLst>
      <p:ext uri="{BB962C8B-B14F-4D97-AF65-F5344CB8AC3E}">
        <p14:creationId xmlns:p14="http://schemas.microsoft.com/office/powerpoint/2010/main" val="3913787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58" y="286604"/>
            <a:ext cx="7239217" cy="1450757"/>
          </a:xfrm>
        </p:spPr>
        <p:txBody>
          <a:bodyPr>
            <a:noAutofit/>
          </a:bodyPr>
          <a:lstStyle/>
          <a:p>
            <a:r>
              <a:rPr lang="tr-TR" sz="3200" dirty="0"/>
              <a:t>Uygulama Alanının Çözümlenmesi (Domain Analysis) </a:t>
            </a:r>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smtClean="0"/>
              <a:t>Amaç</a:t>
            </a:r>
            <a:r>
              <a:rPr lang="tr-TR" dirty="0"/>
              <a:t>, uygulama alanını anlamak ve elde edilen bilgileri analiz modeline taşımaktır.</a:t>
            </a:r>
          </a:p>
          <a:p>
            <a:pPr lvl="1"/>
            <a:r>
              <a:rPr lang="tr-TR" dirty="0" smtClean="0"/>
              <a:t>Uygulama </a:t>
            </a:r>
            <a:r>
              <a:rPr lang="tr-TR" dirty="0"/>
              <a:t>alanı hakkında bilgi edinilebilecek kaynaklar:</a:t>
            </a:r>
          </a:p>
          <a:p>
            <a:pPr lvl="1"/>
            <a:r>
              <a:rPr lang="tr-TR" dirty="0" smtClean="0"/>
              <a:t>Teknik </a:t>
            </a:r>
            <a:r>
              <a:rPr lang="tr-TR" dirty="0"/>
              <a:t>literatür</a:t>
            </a:r>
          </a:p>
          <a:p>
            <a:pPr lvl="1"/>
            <a:r>
              <a:rPr lang="tr-TR" dirty="0" smtClean="0"/>
              <a:t>Mevcut </a:t>
            </a:r>
            <a:r>
              <a:rPr lang="tr-TR" dirty="0"/>
              <a:t>uygulamalar</a:t>
            </a:r>
          </a:p>
          <a:p>
            <a:pPr lvl="1"/>
            <a:r>
              <a:rPr lang="tr-TR" dirty="0" smtClean="0"/>
              <a:t>Müşteri </a:t>
            </a:r>
            <a:r>
              <a:rPr lang="tr-TR" dirty="0"/>
              <a:t>anketleri</a:t>
            </a:r>
          </a:p>
          <a:p>
            <a:pPr lvl="1"/>
            <a:r>
              <a:rPr lang="tr-TR" dirty="0" smtClean="0"/>
              <a:t>Uzman </a:t>
            </a:r>
            <a:r>
              <a:rPr lang="tr-TR" dirty="0"/>
              <a:t>tavsiyeleri</a:t>
            </a:r>
          </a:p>
          <a:p>
            <a:pPr lvl="1"/>
            <a:r>
              <a:rPr lang="tr-TR" dirty="0" smtClean="0"/>
              <a:t>Mevcut </a:t>
            </a:r>
            <a:r>
              <a:rPr lang="tr-TR" dirty="0"/>
              <a:t>ve gelecekteki gereksinimler</a:t>
            </a:r>
          </a:p>
          <a:p>
            <a:pPr>
              <a:buFont typeface="Wingdings" panose="05000000000000000000" pitchFamily="2" charset="2"/>
              <a:buChar char="Ø"/>
            </a:pPr>
            <a:r>
              <a:rPr lang="tr-TR" dirty="0" smtClean="0"/>
              <a:t>Problem </a:t>
            </a:r>
            <a:r>
              <a:rPr lang="tr-TR" dirty="0"/>
              <a:t>alanı hakkında bilgi edinmeden “müşterinin dilinden konuşamazsınız”.</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16</a:t>
            </a:fld>
            <a:endParaRPr lang="tr-TR" dirty="0"/>
          </a:p>
        </p:txBody>
      </p:sp>
    </p:spTree>
    <p:extLst>
      <p:ext uri="{BB962C8B-B14F-4D97-AF65-F5344CB8AC3E}">
        <p14:creationId xmlns:p14="http://schemas.microsoft.com/office/powerpoint/2010/main" val="2698145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Genel Olarak NY Metodolojiler</a:t>
            </a:r>
          </a:p>
        </p:txBody>
      </p:sp>
      <p:sp>
        <p:nvSpPr>
          <p:cNvPr id="3" name="İçerik Yer Tutucusu 2"/>
          <p:cNvSpPr>
            <a:spLocks noGrp="1"/>
          </p:cNvSpPr>
          <p:nvPr>
            <p:ph idx="1"/>
          </p:nvPr>
        </p:nvSpPr>
        <p:spPr>
          <a:xfrm>
            <a:off x="822959" y="1845734"/>
            <a:ext cx="7543801" cy="4284610"/>
          </a:xfrm>
        </p:spPr>
        <p:txBody>
          <a:bodyPr>
            <a:normAutofit fontScale="92500" lnSpcReduction="10000"/>
          </a:bodyPr>
          <a:lstStyle/>
          <a:p>
            <a:pPr>
              <a:buFont typeface="Wingdings" panose="05000000000000000000" pitchFamily="2" charset="2"/>
              <a:buChar char="Ø"/>
            </a:pPr>
            <a:r>
              <a:rPr lang="tr-TR" sz="1900" dirty="0"/>
              <a:t>Sözü geçen değişik modeller, temelde </a:t>
            </a:r>
            <a:r>
              <a:rPr lang="tr-TR" sz="1900" dirty="0" err="1"/>
              <a:t>genellenebilecek</a:t>
            </a:r>
            <a:r>
              <a:rPr lang="tr-TR" sz="1900" dirty="0"/>
              <a:t> ortaklıklar </a:t>
            </a:r>
            <a:r>
              <a:rPr lang="tr-TR" sz="1900" dirty="0" smtClean="0"/>
              <a:t>göstermektedir.</a:t>
            </a:r>
          </a:p>
          <a:p>
            <a:pPr>
              <a:buFont typeface="Wingdings" panose="05000000000000000000" pitchFamily="2" charset="2"/>
              <a:buChar char="Ø"/>
            </a:pPr>
            <a:r>
              <a:rPr lang="tr-TR" sz="1900" dirty="0" smtClean="0"/>
              <a:t>Bu </a:t>
            </a:r>
            <a:r>
              <a:rPr lang="tr-TR" sz="1900" dirty="0"/>
              <a:t>özellikten faydalanmak için önce </a:t>
            </a:r>
            <a:r>
              <a:rPr lang="tr-TR" sz="1900" dirty="0" err="1"/>
              <a:t>Fusion</a:t>
            </a:r>
            <a:r>
              <a:rPr lang="tr-TR" sz="1900" dirty="0"/>
              <a:t> ve sonra da UML metodolojileri ortaya </a:t>
            </a:r>
            <a:r>
              <a:rPr lang="tr-TR" sz="1900" dirty="0" smtClean="0"/>
              <a:t>çıkmıştır.</a:t>
            </a:r>
          </a:p>
          <a:p>
            <a:pPr>
              <a:buFont typeface="Wingdings" panose="05000000000000000000" pitchFamily="2" charset="2"/>
              <a:buChar char="Ø"/>
            </a:pPr>
            <a:r>
              <a:rPr lang="tr-TR" sz="1900" dirty="0" smtClean="0"/>
              <a:t>İki </a:t>
            </a:r>
            <a:r>
              <a:rPr lang="tr-TR" sz="1900" dirty="0"/>
              <a:t>girişimde de önceki yöntemlerin iyi taraflarının alınarak, standart ve daha iyi bir metodolojiye ulaşılmak isteği yer </a:t>
            </a:r>
            <a:r>
              <a:rPr lang="tr-TR" sz="1900" dirty="0" smtClean="0"/>
              <a:t>almıştır.</a:t>
            </a:r>
          </a:p>
          <a:p>
            <a:pPr>
              <a:buFont typeface="Wingdings" panose="05000000000000000000" pitchFamily="2" charset="2"/>
              <a:buChar char="Ø"/>
            </a:pPr>
            <a:r>
              <a:rPr lang="tr-TR" sz="1900" dirty="0" err="1" smtClean="0"/>
              <a:t>Genellenmiş</a:t>
            </a:r>
            <a:r>
              <a:rPr lang="tr-TR" sz="1900" dirty="0" smtClean="0"/>
              <a:t> </a:t>
            </a:r>
            <a:r>
              <a:rPr lang="tr-TR" sz="1900" dirty="0"/>
              <a:t>şekilde </a:t>
            </a:r>
            <a:r>
              <a:rPr lang="tr-TR" sz="1900" dirty="0" smtClean="0"/>
              <a:t>işlemleri aşağıdaki </a:t>
            </a:r>
            <a:r>
              <a:rPr lang="tr-TR" sz="1900" dirty="0"/>
              <a:t>gibi özetleyebiliriz</a:t>
            </a:r>
            <a:r>
              <a:rPr lang="tr-TR" sz="1900" dirty="0" smtClean="0"/>
              <a:t>:</a:t>
            </a:r>
          </a:p>
          <a:p>
            <a:pPr marL="685800" lvl="1" indent="-342900">
              <a:buFont typeface="+mj-lt"/>
              <a:buAutoNum type="arabicPeriod"/>
            </a:pPr>
            <a:r>
              <a:rPr lang="tr-TR" sz="1600" dirty="0"/>
              <a:t>Gereksinimler belirlenir (kullanım durumları ve senaryolar kullanılır</a:t>
            </a:r>
            <a:r>
              <a:rPr lang="tr-TR" sz="1600" dirty="0" smtClean="0"/>
              <a:t>).</a:t>
            </a:r>
            <a:endParaRPr lang="tr-TR" sz="1600" dirty="0"/>
          </a:p>
          <a:p>
            <a:pPr marL="685800" lvl="1" indent="-342900">
              <a:buFont typeface="+mj-lt"/>
              <a:buAutoNum type="arabicPeriod"/>
            </a:pPr>
            <a:r>
              <a:rPr lang="tr-TR" sz="1600" dirty="0" smtClean="0"/>
              <a:t>Sınıf </a:t>
            </a:r>
            <a:r>
              <a:rPr lang="tr-TR" sz="1600" dirty="0"/>
              <a:t>ve nesneler belirlenir</a:t>
            </a:r>
            <a:r>
              <a:rPr lang="tr-TR" sz="1600" dirty="0" smtClean="0"/>
              <a:t>.</a:t>
            </a:r>
            <a:endParaRPr lang="tr-TR" sz="1600" dirty="0"/>
          </a:p>
          <a:p>
            <a:pPr marL="685800" lvl="1" indent="-342900">
              <a:buFont typeface="+mj-lt"/>
              <a:buAutoNum type="arabicPeriod"/>
            </a:pPr>
            <a:r>
              <a:rPr lang="tr-TR" sz="1600" dirty="0" smtClean="0"/>
              <a:t>Özellikler </a:t>
            </a:r>
            <a:r>
              <a:rPr lang="tr-TR" sz="1600" dirty="0"/>
              <a:t>ve işlemler tanımlanır</a:t>
            </a:r>
            <a:r>
              <a:rPr lang="tr-TR" sz="1600" dirty="0" smtClean="0"/>
              <a:t>.</a:t>
            </a:r>
            <a:endParaRPr lang="tr-TR" sz="1600" dirty="0"/>
          </a:p>
          <a:p>
            <a:pPr marL="685800" lvl="1" indent="-342900">
              <a:buFont typeface="+mj-lt"/>
              <a:buAutoNum type="arabicPeriod"/>
            </a:pPr>
            <a:r>
              <a:rPr lang="tr-TR" sz="1600" dirty="0" smtClean="0"/>
              <a:t>Sınıfları </a:t>
            </a:r>
            <a:r>
              <a:rPr lang="tr-TR" sz="1600" dirty="0"/>
              <a:t>ve nesneleri organize edecek hiyerarşiler ve yapılar belirlenir</a:t>
            </a:r>
            <a:r>
              <a:rPr lang="tr-TR" sz="1600" dirty="0" smtClean="0"/>
              <a:t>.</a:t>
            </a:r>
            <a:endParaRPr lang="tr-TR" sz="1600" dirty="0"/>
          </a:p>
          <a:p>
            <a:pPr marL="685800" lvl="1" indent="-342900">
              <a:buFont typeface="+mj-lt"/>
              <a:buAutoNum type="arabicPeriod"/>
            </a:pPr>
            <a:r>
              <a:rPr lang="tr-TR" sz="1600" dirty="0" smtClean="0"/>
              <a:t>Nesneler </a:t>
            </a:r>
            <a:r>
              <a:rPr lang="tr-TR" sz="1600" dirty="0"/>
              <a:t>arası ilişkiler modellenir</a:t>
            </a:r>
            <a:r>
              <a:rPr lang="tr-TR" sz="1600" dirty="0" smtClean="0"/>
              <a:t>.</a:t>
            </a:r>
            <a:endParaRPr lang="tr-TR" sz="1600" dirty="0"/>
          </a:p>
          <a:p>
            <a:pPr marL="685800" lvl="1" indent="-342900">
              <a:buFont typeface="+mj-lt"/>
              <a:buAutoNum type="arabicPeriod"/>
            </a:pPr>
            <a:r>
              <a:rPr lang="tr-TR" sz="1600" dirty="0" smtClean="0"/>
              <a:t>Nesneler </a:t>
            </a:r>
            <a:r>
              <a:rPr lang="tr-TR" sz="1600" dirty="0"/>
              <a:t>arası etkileşim modellenir</a:t>
            </a:r>
            <a:r>
              <a:rPr lang="tr-TR" sz="1600" dirty="0" smtClean="0"/>
              <a:t>.</a:t>
            </a:r>
            <a:endParaRPr lang="tr-TR" sz="1600" dirty="0"/>
          </a:p>
          <a:p>
            <a:pPr marL="685800" lvl="1" indent="-342900">
              <a:buFont typeface="+mj-lt"/>
              <a:buAutoNum type="arabicPeriod"/>
            </a:pPr>
            <a:r>
              <a:rPr lang="tr-TR" sz="1600" dirty="0" smtClean="0"/>
              <a:t>Ortaya </a:t>
            </a:r>
            <a:r>
              <a:rPr lang="tr-TR" sz="1600" dirty="0"/>
              <a:t>çıkan modeller, kullanım örnekleri ve senaryolar ile denenir ve iyileştirilir.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17</a:t>
            </a:fld>
            <a:endParaRPr lang="tr-TR" dirty="0"/>
          </a:p>
        </p:txBody>
      </p:sp>
    </p:spTree>
    <p:extLst>
      <p:ext uri="{BB962C8B-B14F-4D97-AF65-F5344CB8AC3E}">
        <p14:creationId xmlns:p14="http://schemas.microsoft.com/office/powerpoint/2010/main" val="2480296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t>Gereksinim Belirleme Çalışmaları</a:t>
            </a:r>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Bu bölümde sözü geçecek olan iki </a:t>
            </a:r>
            <a:r>
              <a:rPr lang="tr-TR" dirty="0" smtClean="0"/>
              <a:t>teknik;</a:t>
            </a:r>
          </a:p>
          <a:p>
            <a:pPr lvl="1"/>
            <a:r>
              <a:rPr lang="tr-TR" dirty="0" smtClean="0"/>
              <a:t>Kullanım Durumları ve</a:t>
            </a:r>
          </a:p>
          <a:p>
            <a:pPr lvl="1"/>
            <a:r>
              <a:rPr lang="tr-TR" dirty="0" smtClean="0"/>
              <a:t>Sınıf </a:t>
            </a:r>
            <a:r>
              <a:rPr lang="tr-TR" dirty="0"/>
              <a:t>Sorumluluk İşbirlikçi modelleridir</a:t>
            </a:r>
            <a:r>
              <a:rPr lang="tr-TR" dirty="0" smtClean="0"/>
              <a:t>.</a:t>
            </a:r>
          </a:p>
          <a:p>
            <a:pPr lvl="1"/>
            <a:endParaRPr lang="tr-TR" dirty="0" smtClean="0"/>
          </a:p>
          <a:p>
            <a:pPr>
              <a:buFont typeface="Wingdings" panose="05000000000000000000" pitchFamily="2" charset="2"/>
              <a:buChar char="Ø"/>
            </a:pPr>
            <a:r>
              <a:rPr lang="tr-TR" dirty="0" smtClean="0"/>
              <a:t>Kullanım </a:t>
            </a:r>
            <a:r>
              <a:rPr lang="tr-TR" dirty="0"/>
              <a:t>Durumları, NY olmayan ortamlara da </a:t>
            </a:r>
            <a:r>
              <a:rPr lang="tr-TR" dirty="0" smtClean="0"/>
              <a:t>uyarlanabilir.</a:t>
            </a:r>
          </a:p>
          <a:p>
            <a:pPr>
              <a:buFont typeface="Wingdings" panose="05000000000000000000" pitchFamily="2" charset="2"/>
              <a:buChar char="Ø"/>
            </a:pPr>
            <a:r>
              <a:rPr lang="tr-TR" dirty="0" smtClean="0"/>
              <a:t>Ancak </a:t>
            </a:r>
            <a:r>
              <a:rPr lang="tr-TR" dirty="0"/>
              <a:t>bu tekniğin ortaya çıkışı NY metodolojilerle birlikte olmuştur.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18</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4639" y="3945433"/>
            <a:ext cx="3708258" cy="2696915"/>
          </a:xfrm>
          <a:prstGeom prst="rect">
            <a:avLst/>
          </a:prstGeom>
        </p:spPr>
      </p:pic>
    </p:spTree>
    <p:extLst>
      <p:ext uri="{BB962C8B-B14F-4D97-AF65-F5344CB8AC3E}">
        <p14:creationId xmlns:p14="http://schemas.microsoft.com/office/powerpoint/2010/main" val="2309617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Kullanım Durumları</a:t>
            </a:r>
          </a:p>
        </p:txBody>
      </p:sp>
      <p:sp>
        <p:nvSpPr>
          <p:cNvPr id="3" name="İçerik Yer Tutucusu 2"/>
          <p:cNvSpPr>
            <a:spLocks noGrp="1"/>
          </p:cNvSpPr>
          <p:nvPr>
            <p:ph idx="1"/>
          </p:nvPr>
        </p:nvSpPr>
        <p:spPr>
          <a:xfrm>
            <a:off x="822959" y="1845734"/>
            <a:ext cx="7543801" cy="2996722"/>
          </a:xfrm>
        </p:spPr>
        <p:txBody>
          <a:bodyPr>
            <a:normAutofit/>
          </a:bodyPr>
          <a:lstStyle/>
          <a:p>
            <a:pPr>
              <a:buFont typeface="Wingdings" panose="05000000000000000000" pitchFamily="2" charset="2"/>
              <a:buChar char="Ø"/>
            </a:pPr>
            <a:r>
              <a:rPr lang="tr-TR" dirty="0"/>
              <a:t>İlk gereksinim derleme çalışmalarından sonra, sistemin kullanımıyla ilgili senaryoları denemeye yönelik modeller çizilir. Bunlarda 'aktörler' sistemin işlemesinde temel bazı süreçlerin harekete geçirilmesini </a:t>
            </a:r>
            <a:r>
              <a:rPr lang="tr-TR" dirty="0" smtClean="0"/>
              <a:t>sağlarlar.</a:t>
            </a:r>
          </a:p>
          <a:p>
            <a:pPr>
              <a:buFont typeface="Wingdings" panose="05000000000000000000" pitchFamily="2" charset="2"/>
              <a:buChar char="Ø"/>
            </a:pPr>
            <a:r>
              <a:rPr lang="tr-TR" dirty="0" smtClean="0"/>
              <a:t>Aktörler</a:t>
            </a:r>
            <a:r>
              <a:rPr lang="tr-TR" dirty="0"/>
              <a:t>, insan veya sistemin bir öğesi olabilir (işletim sistemi, bir dış etken vb</a:t>
            </a:r>
            <a:r>
              <a:rPr lang="tr-TR" dirty="0" smtClean="0"/>
              <a:t>.).</a:t>
            </a:r>
          </a:p>
          <a:p>
            <a:pPr>
              <a:buFont typeface="Wingdings" panose="05000000000000000000" pitchFamily="2" charset="2"/>
              <a:buChar char="Ø"/>
            </a:pPr>
            <a:r>
              <a:rPr lang="tr-TR" dirty="0" smtClean="0"/>
              <a:t>Yalnızca </a:t>
            </a:r>
            <a:r>
              <a:rPr lang="tr-TR" dirty="0"/>
              <a:t>bir süreci başlatmak için değil, sistem ile bir işlem boyunca herhangi bir etkileşimde bulunmak üzere de yer alabilirler.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19</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59" y="4203948"/>
            <a:ext cx="2438400" cy="2438400"/>
          </a:xfrm>
          <a:prstGeom prst="rect">
            <a:avLst/>
          </a:prstGeom>
        </p:spPr>
      </p:pic>
    </p:spTree>
    <p:extLst>
      <p:ext uri="{BB962C8B-B14F-4D97-AF65-F5344CB8AC3E}">
        <p14:creationId xmlns:p14="http://schemas.microsoft.com/office/powerpoint/2010/main" val="3626631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2</a:t>
            </a:fld>
            <a:endParaRPr lang="tr-TR" dirty="0"/>
          </a:p>
        </p:txBody>
      </p:sp>
      <p:graphicFrame>
        <p:nvGraphicFramePr>
          <p:cNvPr id="10" name="Diyagram 9"/>
          <p:cNvGraphicFramePr/>
          <p:nvPr>
            <p:extLst/>
          </p:nvPr>
        </p:nvGraphicFramePr>
        <p:xfrm>
          <a:off x="615334" y="1409885"/>
          <a:ext cx="7907039" cy="4045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Veri Yer Tutucusu 1"/>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15465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Kullanım Durumu Diyagramı</a:t>
            </a:r>
          </a:p>
        </p:txBody>
      </p:sp>
      <p:pic>
        <p:nvPicPr>
          <p:cNvPr id="7" name="İçerik Yer Tutucusu 6"/>
          <p:cNvPicPr>
            <a:picLocks noGrp="1" noChangeAspect="1"/>
          </p:cNvPicPr>
          <p:nvPr>
            <p:ph idx="1"/>
          </p:nvPr>
        </p:nvPicPr>
        <p:blipFill>
          <a:blip r:embed="rId2"/>
          <a:stretch>
            <a:fillRect/>
          </a:stretch>
        </p:blipFill>
        <p:spPr>
          <a:xfrm>
            <a:off x="1726324" y="2136608"/>
            <a:ext cx="5654771" cy="3159313"/>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20</a:t>
            </a:fld>
            <a:endParaRPr lang="tr-TR" dirty="0"/>
          </a:p>
        </p:txBody>
      </p:sp>
    </p:spTree>
    <p:extLst>
      <p:ext uri="{BB962C8B-B14F-4D97-AF65-F5344CB8AC3E}">
        <p14:creationId xmlns:p14="http://schemas.microsoft.com/office/powerpoint/2010/main" val="2846521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200" dirty="0"/>
              <a:t>Bankamatik Sistemi Örneğinde Kullanım Diyagramı Modellemesi</a:t>
            </a:r>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83" y="2045857"/>
            <a:ext cx="5985035" cy="3337672"/>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21</a:t>
            </a:fld>
            <a:endParaRPr lang="tr-TR" dirty="0"/>
          </a:p>
        </p:txBody>
      </p:sp>
    </p:spTree>
    <p:extLst>
      <p:ext uri="{BB962C8B-B14F-4D97-AF65-F5344CB8AC3E}">
        <p14:creationId xmlns:p14="http://schemas.microsoft.com/office/powerpoint/2010/main" val="4177862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t>Sınıf/Sorumluluk/İşbirlikçi Modeli</a:t>
            </a:r>
          </a:p>
        </p:txBody>
      </p:sp>
      <p:sp>
        <p:nvSpPr>
          <p:cNvPr id="3" name="İçerik Yer Tutucusu 2"/>
          <p:cNvSpPr>
            <a:spLocks noGrp="1"/>
          </p:cNvSpPr>
          <p:nvPr>
            <p:ph idx="1"/>
          </p:nvPr>
        </p:nvSpPr>
        <p:spPr/>
        <p:txBody>
          <a:bodyPr>
            <a:normAutofit fontScale="77500" lnSpcReduction="20000"/>
          </a:bodyPr>
          <a:lstStyle/>
          <a:p>
            <a:pPr>
              <a:lnSpc>
                <a:spcPct val="120000"/>
              </a:lnSpc>
              <a:buFont typeface="Wingdings" panose="05000000000000000000" pitchFamily="2" charset="2"/>
              <a:buChar char="Ø"/>
            </a:pPr>
            <a:r>
              <a:rPr lang="tr-TR" dirty="0"/>
              <a:t>Kullanım senaryoları irdelendikten sonra sistemi oluşturan temel sınıflar, bunların sorumlulukları ve etkileşimleri ortaya çıkarılmalıdır</a:t>
            </a:r>
            <a:r>
              <a:rPr lang="tr-TR" dirty="0" smtClean="0"/>
              <a:t>.</a:t>
            </a:r>
          </a:p>
          <a:p>
            <a:pPr>
              <a:lnSpc>
                <a:spcPct val="120000"/>
              </a:lnSpc>
              <a:buFont typeface="Wingdings" panose="05000000000000000000" pitchFamily="2" charset="2"/>
              <a:buChar char="Ø"/>
            </a:pPr>
            <a:r>
              <a:rPr lang="tr-TR" dirty="0" smtClean="0"/>
              <a:t>Sınıf/Sorumluluk/İşbirlikçi </a:t>
            </a:r>
            <a:r>
              <a:rPr lang="tr-TR" dirty="0"/>
              <a:t>(SSİ) modeli, sınıfları temsil eden kartlar </a:t>
            </a:r>
            <a:r>
              <a:rPr lang="tr-TR" dirty="0" smtClean="0"/>
              <a:t>kümesidir.</a:t>
            </a:r>
          </a:p>
          <a:p>
            <a:pPr>
              <a:lnSpc>
                <a:spcPct val="120000"/>
              </a:lnSpc>
              <a:buFont typeface="Wingdings" panose="05000000000000000000" pitchFamily="2" charset="2"/>
              <a:buChar char="Ø"/>
            </a:pPr>
            <a:r>
              <a:rPr lang="tr-TR" dirty="0" smtClean="0"/>
              <a:t>Bu </a:t>
            </a:r>
            <a:r>
              <a:rPr lang="tr-TR" dirty="0"/>
              <a:t>kartların başına sınıfın adı </a:t>
            </a:r>
            <a:r>
              <a:rPr lang="tr-TR" dirty="0" smtClean="0"/>
              <a:t>yazılır.</a:t>
            </a:r>
          </a:p>
          <a:p>
            <a:pPr>
              <a:lnSpc>
                <a:spcPct val="120000"/>
              </a:lnSpc>
              <a:buFont typeface="Wingdings" panose="05000000000000000000" pitchFamily="2" charset="2"/>
              <a:buChar char="Ø"/>
            </a:pPr>
            <a:r>
              <a:rPr lang="tr-TR" dirty="0" smtClean="0"/>
              <a:t>Altta </a:t>
            </a:r>
            <a:r>
              <a:rPr lang="tr-TR" dirty="0"/>
              <a:t>ise sınıfın sorumlulukları, solda ve sağda da işbirliği yapacak diğer sınıfların adları yazılır. Kartlar sanal olarak da </a:t>
            </a:r>
            <a:r>
              <a:rPr lang="tr-TR" dirty="0" smtClean="0"/>
              <a:t>tutulabilir.</a:t>
            </a:r>
            <a:endParaRPr lang="tr-TR" dirty="0"/>
          </a:p>
          <a:p>
            <a:pPr>
              <a:lnSpc>
                <a:spcPct val="120000"/>
              </a:lnSpc>
              <a:buFont typeface="Wingdings" panose="05000000000000000000" pitchFamily="2" charset="2"/>
              <a:buChar char="Ø"/>
            </a:pPr>
            <a:r>
              <a:rPr lang="tr-TR" dirty="0"/>
              <a:t>Sınıflar, dış varlıklar, doğal nesneler, olaylar, roller, kurum yapı birimleri, yerler ve yapılar gibi değişik kavramları temsil </a:t>
            </a:r>
            <a:r>
              <a:rPr lang="tr-TR" dirty="0" smtClean="0"/>
              <a:t>edebilirler.</a:t>
            </a:r>
          </a:p>
          <a:p>
            <a:pPr>
              <a:lnSpc>
                <a:spcPct val="120000"/>
              </a:lnSpc>
              <a:buFont typeface="Wingdings" panose="05000000000000000000" pitchFamily="2" charset="2"/>
              <a:buChar char="Ø"/>
            </a:pPr>
            <a:r>
              <a:rPr lang="tr-TR" dirty="0" smtClean="0"/>
              <a:t>Doğal </a:t>
            </a:r>
            <a:r>
              <a:rPr lang="tr-TR" dirty="0"/>
              <a:t>dil ile yapılmış sistem tanımından ilk önce dilbilimce isim olarak nitelendirilebilecek olanlar sınıf olmaya </a:t>
            </a:r>
            <a:r>
              <a:rPr lang="tr-TR" dirty="0" smtClean="0"/>
              <a:t>adaydırlar.</a:t>
            </a:r>
          </a:p>
          <a:p>
            <a:pPr>
              <a:lnSpc>
                <a:spcPct val="120000"/>
              </a:lnSpc>
              <a:buFont typeface="Wingdings" panose="05000000000000000000" pitchFamily="2" charset="2"/>
              <a:buChar char="Ø"/>
            </a:pPr>
            <a:r>
              <a:rPr lang="tr-TR" dirty="0" smtClean="0"/>
              <a:t>Genelde </a:t>
            </a:r>
            <a:r>
              <a:rPr lang="tr-TR" dirty="0"/>
              <a:t>bir seçimin sınıf olması için altı özelliği bulundurması istenir.</a:t>
            </a:r>
          </a:p>
          <a:p>
            <a:pPr>
              <a:lnSpc>
                <a:spcPct val="120000"/>
              </a:lnSpc>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22</a:t>
            </a:fld>
            <a:endParaRPr lang="tr-TR" dirty="0"/>
          </a:p>
        </p:txBody>
      </p:sp>
    </p:spTree>
    <p:extLst>
      <p:ext uri="{BB962C8B-B14F-4D97-AF65-F5344CB8AC3E}">
        <p14:creationId xmlns:p14="http://schemas.microsoft.com/office/powerpoint/2010/main" val="790305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t>Sınıf/Sorumluluk/İşbirlikçi </a:t>
            </a:r>
            <a:r>
              <a:rPr lang="tr-TR" sz="4400" dirty="0" smtClean="0"/>
              <a:t>Modeli Örnek</a:t>
            </a:r>
            <a:endParaRPr lang="tr-TR" sz="4400" dirty="0"/>
          </a:p>
        </p:txBody>
      </p:sp>
      <p:pic>
        <p:nvPicPr>
          <p:cNvPr id="7" name="İçerik Yer Tutucusu 6"/>
          <p:cNvPicPr>
            <a:picLocks noGrp="1" noChangeAspect="1"/>
          </p:cNvPicPr>
          <p:nvPr>
            <p:ph idx="1"/>
          </p:nvPr>
        </p:nvPicPr>
        <p:blipFill>
          <a:blip r:embed="rId2"/>
          <a:stretch>
            <a:fillRect/>
          </a:stretch>
        </p:blipFill>
        <p:spPr>
          <a:xfrm>
            <a:off x="733344" y="2395023"/>
            <a:ext cx="5293064" cy="2639341"/>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23</a:t>
            </a:fld>
            <a:endParaRPr lang="tr-TR" dirty="0"/>
          </a:p>
        </p:txBody>
      </p:sp>
      <p:sp>
        <p:nvSpPr>
          <p:cNvPr id="8" name="Dikdörtgen 7"/>
          <p:cNvSpPr/>
          <p:nvPr/>
        </p:nvSpPr>
        <p:spPr>
          <a:xfrm>
            <a:off x="6115050" y="2295073"/>
            <a:ext cx="2492923" cy="3139321"/>
          </a:xfrm>
          <a:prstGeom prst="rect">
            <a:avLst/>
          </a:prstGeom>
        </p:spPr>
        <p:txBody>
          <a:bodyPr wrap="square">
            <a:spAutoFit/>
          </a:bodyPr>
          <a:lstStyle/>
          <a:p>
            <a:r>
              <a:rPr lang="tr-TR" dirty="0"/>
              <a:t>Bu özellikler;</a:t>
            </a:r>
            <a:br>
              <a:rPr lang="tr-TR" dirty="0"/>
            </a:br>
            <a:endParaRPr lang="tr-TR" dirty="0"/>
          </a:p>
          <a:p>
            <a:pPr lvl="1">
              <a:buFont typeface="Arial" panose="020B0604020202020204" pitchFamily="34" charset="0"/>
              <a:buChar char="•"/>
            </a:pPr>
            <a:r>
              <a:rPr lang="tr-TR" dirty="0"/>
              <a:t>Bilgi saklama gereği,</a:t>
            </a:r>
          </a:p>
          <a:p>
            <a:pPr lvl="1">
              <a:buFont typeface="Arial" panose="020B0604020202020204" pitchFamily="34" charset="0"/>
              <a:buChar char="•"/>
            </a:pPr>
            <a:r>
              <a:rPr lang="tr-TR" dirty="0"/>
              <a:t>İşlem beklentisi,</a:t>
            </a:r>
          </a:p>
          <a:p>
            <a:pPr lvl="1">
              <a:buFont typeface="Arial" panose="020B0604020202020204" pitchFamily="34" charset="0"/>
              <a:buChar char="•"/>
            </a:pPr>
            <a:r>
              <a:rPr lang="tr-TR" dirty="0"/>
              <a:t>Birden çok özellik,</a:t>
            </a:r>
          </a:p>
          <a:p>
            <a:pPr lvl="1">
              <a:buFont typeface="Arial" panose="020B0604020202020204" pitchFamily="34" charset="0"/>
              <a:buChar char="•"/>
            </a:pPr>
            <a:r>
              <a:rPr lang="tr-TR" dirty="0"/>
              <a:t>Ortak özellikler,</a:t>
            </a:r>
          </a:p>
          <a:p>
            <a:pPr lvl="1">
              <a:buFont typeface="Arial" panose="020B0604020202020204" pitchFamily="34" charset="0"/>
              <a:buChar char="•"/>
            </a:pPr>
            <a:r>
              <a:rPr lang="tr-TR" dirty="0"/>
              <a:t>Ortak işlemler ve</a:t>
            </a:r>
          </a:p>
          <a:p>
            <a:pPr lvl="1">
              <a:buFont typeface="Arial" panose="020B0604020202020204" pitchFamily="34" charset="0"/>
              <a:buChar char="•"/>
            </a:pPr>
            <a:r>
              <a:rPr lang="tr-TR" dirty="0"/>
              <a:t>Temel ihtiyaç olma</a:t>
            </a:r>
            <a:br>
              <a:rPr lang="tr-TR" dirty="0"/>
            </a:br>
            <a:endParaRPr lang="tr-TR" dirty="0"/>
          </a:p>
          <a:p>
            <a:r>
              <a:rPr lang="tr-TR" dirty="0"/>
              <a:t>biçimindedir. </a:t>
            </a:r>
          </a:p>
        </p:txBody>
      </p:sp>
    </p:spTree>
    <p:extLst>
      <p:ext uri="{BB962C8B-B14F-4D97-AF65-F5344CB8AC3E}">
        <p14:creationId xmlns:p14="http://schemas.microsoft.com/office/powerpoint/2010/main" val="2682177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dirty="0"/>
              <a:t>Nesneye Yönelik Çözümleme Teknikleri</a:t>
            </a:r>
          </a:p>
        </p:txBody>
      </p:sp>
      <p:sp>
        <p:nvSpPr>
          <p:cNvPr id="3" name="İçerik Yer Tutucusu 2"/>
          <p:cNvSpPr>
            <a:spLocks noGrp="1"/>
          </p:cNvSpPr>
          <p:nvPr>
            <p:ph idx="1"/>
          </p:nvPr>
        </p:nvSpPr>
        <p:spPr/>
        <p:txBody>
          <a:bodyPr>
            <a:normAutofit/>
          </a:bodyPr>
          <a:lstStyle/>
          <a:p>
            <a:pPr algn="l">
              <a:buFont typeface="Wingdings" panose="05000000000000000000" pitchFamily="2" charset="2"/>
              <a:buChar char="Ø"/>
            </a:pPr>
            <a:r>
              <a:rPr lang="tr-TR" sz="1800" dirty="0"/>
              <a:t>Önceki sayfalarda söz edilen teknikler, bu bölümde biraz daha ayrıntılı bir şekilde incelenmektedir.</a:t>
            </a:r>
          </a:p>
          <a:p>
            <a:pPr algn="l">
              <a:buFont typeface="Wingdings" panose="05000000000000000000" pitchFamily="2" charset="2"/>
              <a:buChar char="Ø"/>
            </a:pPr>
            <a:endParaRPr lang="tr-TR" sz="1800" dirty="0"/>
          </a:p>
          <a:p>
            <a:pPr algn="l">
              <a:buFont typeface="Wingdings" panose="05000000000000000000" pitchFamily="2" charset="2"/>
              <a:buChar char="Ø"/>
            </a:pPr>
            <a:r>
              <a:rPr lang="tr-TR" sz="1800" dirty="0"/>
              <a:t>Ancak örnek olarak verilecek diyagramların değişik metodolojilerde farklılıklar gösteren çizimlerinin olacağı hatırlanmalıdır.</a:t>
            </a:r>
          </a:p>
          <a:p>
            <a:pPr algn="l">
              <a:buFont typeface="Wingdings" panose="05000000000000000000" pitchFamily="2" charset="2"/>
              <a:buChar char="Ø"/>
            </a:pPr>
            <a:endParaRPr lang="tr-TR" sz="1800" dirty="0"/>
          </a:p>
          <a:p>
            <a:pPr algn="l">
              <a:buFont typeface="Wingdings" panose="05000000000000000000" pitchFamily="2" charset="2"/>
              <a:buChar char="Ø"/>
            </a:pPr>
            <a:r>
              <a:rPr lang="tr-TR" sz="1800" dirty="0"/>
              <a:t>Bu ayrılıklar konunun anlatımı açısından çok da önemli değildir.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24</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243" y="4540481"/>
            <a:ext cx="2630644" cy="1804264"/>
          </a:xfrm>
          <a:prstGeom prst="rect">
            <a:avLst/>
          </a:prstGeom>
        </p:spPr>
      </p:pic>
    </p:spTree>
    <p:extLst>
      <p:ext uri="{BB962C8B-B14F-4D97-AF65-F5344CB8AC3E}">
        <p14:creationId xmlns:p14="http://schemas.microsoft.com/office/powerpoint/2010/main" val="1750248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Yapısal İlişkiler</a:t>
            </a:r>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a:t>Gereksinim çalışması sırasında sistemi tanımlamada kullanılabilecek bir çok yazılı belge </a:t>
            </a:r>
            <a:r>
              <a:rPr lang="tr-TR" dirty="0" smtClean="0"/>
              <a:t>oluşacaktır.</a:t>
            </a:r>
          </a:p>
          <a:p>
            <a:pPr>
              <a:buFont typeface="Wingdings" panose="05000000000000000000" pitchFamily="2" charset="2"/>
              <a:buChar char="Ø"/>
            </a:pPr>
            <a:r>
              <a:rPr lang="tr-TR" dirty="0" smtClean="0"/>
              <a:t>Bu </a:t>
            </a:r>
            <a:r>
              <a:rPr lang="tr-TR" dirty="0"/>
              <a:t>belgelerde, nesne olmaya aday olan varlıklar ve sınıf olmaya aday olan varlıklar önce belirlenir ve bunların arasında yapısal ve </a:t>
            </a:r>
            <a:r>
              <a:rPr lang="tr-TR" dirty="0" smtClean="0"/>
              <a:t>ilişkisel </a:t>
            </a:r>
            <a:r>
              <a:rPr lang="tr-TR" dirty="0"/>
              <a:t>bağlantılar kurularak modelleme işlemi başlar. </a:t>
            </a:r>
            <a:endParaRPr lang="tr-TR" dirty="0" smtClean="0"/>
          </a:p>
          <a:p>
            <a:pPr>
              <a:buFont typeface="Wingdings" panose="05000000000000000000" pitchFamily="2" charset="2"/>
              <a:buChar char="Ø"/>
            </a:pPr>
            <a:r>
              <a:rPr lang="tr-TR" dirty="0"/>
              <a:t>Yalnızca sınıflar ya da yalnızca nesneler ile başlamak zorunlu değildir</a:t>
            </a:r>
            <a:r>
              <a:rPr lang="tr-TR" dirty="0" smtClean="0"/>
              <a:t>.</a:t>
            </a:r>
          </a:p>
          <a:p>
            <a:pPr>
              <a:buFont typeface="Wingdings" panose="05000000000000000000" pitchFamily="2" charset="2"/>
              <a:buChar char="Ø"/>
            </a:pPr>
            <a:r>
              <a:rPr lang="tr-TR" dirty="0" smtClean="0"/>
              <a:t>Yapısal </a:t>
            </a:r>
            <a:r>
              <a:rPr lang="tr-TR" dirty="0"/>
              <a:t>ilişkiler, başlıca kalıtım ve içerim kavramlarına </a:t>
            </a:r>
            <a:r>
              <a:rPr lang="tr-TR" dirty="0" smtClean="0"/>
              <a:t>dayalıdır.</a:t>
            </a:r>
          </a:p>
          <a:p>
            <a:pPr>
              <a:buFont typeface="Wingdings" panose="05000000000000000000" pitchFamily="2" charset="2"/>
              <a:buChar char="Ø"/>
            </a:pPr>
            <a:r>
              <a:rPr lang="tr-TR" dirty="0" smtClean="0"/>
              <a:t>Sistemde </a:t>
            </a:r>
            <a:r>
              <a:rPr lang="tr-TR" dirty="0"/>
              <a:t>bulunacak nesne sınıflarında genelleştirme ve özelleştirme ilişkileri aranarak bunlar modele kalıtım bağlantısı olarak yansıtılır.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25</a:t>
            </a:fld>
            <a:endParaRPr lang="tr-TR" dirty="0"/>
          </a:p>
        </p:txBody>
      </p:sp>
    </p:spTree>
    <p:extLst>
      <p:ext uri="{BB962C8B-B14F-4D97-AF65-F5344CB8AC3E}">
        <p14:creationId xmlns:p14="http://schemas.microsoft.com/office/powerpoint/2010/main" val="1943033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Yapısal </a:t>
            </a:r>
            <a:r>
              <a:rPr lang="tr-TR" dirty="0" smtClean="0"/>
              <a:t>İlişkiler Örnek</a:t>
            </a:r>
            <a:endParaRPr lang="tr-TR" dirty="0"/>
          </a:p>
        </p:txBody>
      </p:sp>
      <p:sp>
        <p:nvSpPr>
          <p:cNvPr id="3" name="İçerik Yer Tutucusu 2"/>
          <p:cNvSpPr>
            <a:spLocks noGrp="1"/>
          </p:cNvSpPr>
          <p:nvPr>
            <p:ph idx="1"/>
          </p:nvPr>
        </p:nvSpPr>
        <p:spPr>
          <a:xfrm>
            <a:off x="629840" y="1737361"/>
            <a:ext cx="7886700" cy="3533078"/>
          </a:xfrm>
        </p:spPr>
        <p:txBody>
          <a:bodyPr>
            <a:noAutofit/>
          </a:bodyPr>
          <a:lstStyle/>
          <a:p>
            <a:pPr>
              <a:buFont typeface="Wingdings" panose="05000000000000000000" pitchFamily="2" charset="2"/>
              <a:buChar char="Ø"/>
            </a:pPr>
            <a:r>
              <a:rPr lang="tr-TR" sz="1400" dirty="0"/>
              <a:t>Araçlar daha genel olup, su veya hava ortamlarında da yol alabilirler, yük taşıma amacıyla kullanılabilirler.</a:t>
            </a:r>
          </a:p>
          <a:p>
            <a:pPr>
              <a:buFont typeface="Wingdings" panose="05000000000000000000" pitchFamily="2" charset="2"/>
              <a:buChar char="Ø"/>
            </a:pPr>
            <a:r>
              <a:rPr lang="tr-TR" sz="1400" dirty="0"/>
              <a:t>Bir aracın taşıma kapasitesi, boş ağırlığı ve boyutları, onun durağan özellikleri olarak </a:t>
            </a:r>
            <a:r>
              <a:rPr lang="tr-TR" sz="1400" dirty="0" smtClean="0"/>
              <a:t>modellenebilir. İşlemler </a:t>
            </a:r>
            <a:r>
              <a:rPr lang="tr-TR" sz="1400" dirty="0"/>
              <a:t>olarak da yükleme ve gitme gibi örnekler verebiliriz.</a:t>
            </a:r>
          </a:p>
          <a:p>
            <a:pPr>
              <a:buFont typeface="Wingdings" panose="05000000000000000000" pitchFamily="2" charset="2"/>
              <a:buChar char="Ø"/>
            </a:pPr>
            <a:r>
              <a:rPr lang="tr-TR" sz="1400" dirty="0"/>
              <a:t>Sözü geçen özellik ve işlemler ile sarmalanmış olan araç sınıfının bir özelleştirmesi olarak otomobil sınıfını tanımlayabiliriz.</a:t>
            </a:r>
          </a:p>
          <a:p>
            <a:pPr>
              <a:buFont typeface="Wingdings" panose="05000000000000000000" pitchFamily="2" charset="2"/>
              <a:buChar char="Ø"/>
            </a:pPr>
            <a:r>
              <a:rPr lang="tr-TR" sz="1400" dirty="0"/>
              <a:t>Otomobil sınıfı, sözü geçen özellik ve işlemleri kalıtım yolu ile edindiğinden kendisininmişçesine içerir. </a:t>
            </a:r>
            <a:r>
              <a:rPr lang="tr-TR" sz="1400" dirty="0" smtClean="0"/>
              <a:t> Ayrıca </a:t>
            </a:r>
            <a:r>
              <a:rPr lang="tr-TR" sz="1400" dirty="0"/>
              <a:t>otomobil sınıfına özel eklemeler yapılabilir.</a:t>
            </a:r>
          </a:p>
          <a:p>
            <a:pPr>
              <a:buFont typeface="Wingdings" panose="05000000000000000000" pitchFamily="2" charset="2"/>
              <a:buChar char="Ø"/>
            </a:pPr>
            <a:r>
              <a:rPr lang="tr-TR" sz="1400" dirty="0"/>
              <a:t>Örneğin dört tekerlek gibi. Bu dört tekerlek, basit veri yapısı olarak tanımlanabileceği gibi, birer nesne olarak da modellenebilir.</a:t>
            </a:r>
          </a:p>
          <a:p>
            <a:pPr>
              <a:buFont typeface="Wingdings" panose="05000000000000000000" pitchFamily="2" charset="2"/>
              <a:buChar char="Ø"/>
            </a:pPr>
            <a:r>
              <a:rPr lang="tr-TR" sz="1400" dirty="0"/>
              <a:t>Otomobil sınıfının özelliği olarak yer alan tekerlek nesneleri, aslında 'içerim' yolu ile yapısal bir bağ kurmuşlardır.</a:t>
            </a:r>
          </a:p>
          <a:p>
            <a:pPr>
              <a:buFont typeface="Wingdings" panose="05000000000000000000" pitchFamily="2" charset="2"/>
              <a:buChar char="Ø"/>
            </a:pPr>
            <a:r>
              <a:rPr lang="tr-TR" sz="1400" dirty="0"/>
              <a:t>Bir otomobil, araç sınıfına bağlı olduğu gibi tekerlek sınıfına da bağlı olabilir (programcılar bu kolaylığa kaçıcı yolu bazen yeğlerler), ancak bu, modelleme açısından doğru bir yaklaşım olmaz.</a:t>
            </a:r>
          </a:p>
          <a:p>
            <a:pPr>
              <a:buFont typeface="Wingdings" panose="05000000000000000000" pitchFamily="2" charset="2"/>
              <a:buChar char="Ø"/>
            </a:pPr>
            <a:r>
              <a:rPr lang="tr-TR" sz="1400" dirty="0"/>
              <a:t>Çünkü kalıtım, bir genelleme/özelleşme ilişkisidir. </a:t>
            </a:r>
          </a:p>
          <a:p>
            <a:pPr>
              <a:buFont typeface="Wingdings" panose="05000000000000000000" pitchFamily="2" charset="2"/>
              <a:buChar char="Ø"/>
            </a:pPr>
            <a:r>
              <a:rPr lang="tr-TR" sz="1400" dirty="0"/>
              <a:t>Otomobiller araçtırlar, ama tekerlek değildirler. Bir sonraki slaytta Kalıtım ve İçerim bağlarını birlikte gösteren bir örnek içermektedir.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26</a:t>
            </a:fld>
            <a:endParaRPr lang="tr-TR" dirty="0"/>
          </a:p>
        </p:txBody>
      </p:sp>
    </p:spTree>
    <p:extLst>
      <p:ext uri="{BB962C8B-B14F-4D97-AF65-F5344CB8AC3E}">
        <p14:creationId xmlns:p14="http://schemas.microsoft.com/office/powerpoint/2010/main" val="36932440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Kalıtım ve </a:t>
            </a:r>
            <a:r>
              <a:rPr lang="tr-TR" dirty="0" smtClean="0"/>
              <a:t>İçerim Örnek</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886" y="2019801"/>
            <a:ext cx="6110228" cy="3604712"/>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27</a:t>
            </a:fld>
            <a:endParaRPr lang="tr-TR" dirty="0"/>
          </a:p>
        </p:txBody>
      </p:sp>
    </p:spTree>
    <p:extLst>
      <p:ext uri="{BB962C8B-B14F-4D97-AF65-F5344CB8AC3E}">
        <p14:creationId xmlns:p14="http://schemas.microsoft.com/office/powerpoint/2010/main" val="3464243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Alt Sistem Modellemesi</a:t>
            </a:r>
            <a:endParaRPr lang="tr-TR" dirty="0"/>
          </a:p>
        </p:txBody>
      </p:sp>
      <p:sp>
        <p:nvSpPr>
          <p:cNvPr id="3" name="İçerik Yer Tutucusu 2"/>
          <p:cNvSpPr>
            <a:spLocks noGrp="1"/>
          </p:cNvSpPr>
          <p:nvPr>
            <p:ph idx="1"/>
          </p:nvPr>
        </p:nvSpPr>
        <p:spPr>
          <a:xfrm>
            <a:off x="801289" y="1737361"/>
            <a:ext cx="7543801" cy="4023360"/>
          </a:xfrm>
        </p:spPr>
        <p:txBody>
          <a:bodyPr vert="horz" lIns="68580" tIns="34290" rIns="68580" bIns="34290" rtlCol="0">
            <a:noAutofit/>
          </a:bodyPr>
          <a:lstStyle/>
          <a:p>
            <a:pPr>
              <a:lnSpc>
                <a:spcPct val="120000"/>
              </a:lnSpc>
              <a:buFont typeface="Wingdings" panose="05000000000000000000" pitchFamily="2" charset="2"/>
              <a:buChar char="Ø"/>
            </a:pPr>
            <a:r>
              <a:rPr lang="tr-TR" sz="1600" dirty="0"/>
              <a:t>Çözümleme aşamasında modelin mantıksal olarak </a:t>
            </a:r>
            <a:r>
              <a:rPr lang="tr-TR" sz="1600" dirty="0" err="1"/>
              <a:t>anlaşılabilirliği</a:t>
            </a:r>
            <a:r>
              <a:rPr lang="tr-TR" sz="1600" dirty="0"/>
              <a:t> için bu anlamsal bağların doğru taşınmasında yarar vardır.</a:t>
            </a:r>
          </a:p>
          <a:p>
            <a:pPr>
              <a:lnSpc>
                <a:spcPct val="120000"/>
              </a:lnSpc>
              <a:buFont typeface="Wingdings" panose="05000000000000000000" pitchFamily="2" charset="2"/>
              <a:buChar char="Ø"/>
            </a:pPr>
            <a:r>
              <a:rPr lang="tr-TR" sz="1600" dirty="0"/>
              <a:t>Tasarım aşamasında ise, verimlilik gibi bazı etkenlerin çok önemli olmaları durumunda bazı değişiklikler sonradan yapılabilir.</a:t>
            </a:r>
          </a:p>
          <a:p>
            <a:pPr>
              <a:lnSpc>
                <a:spcPct val="120000"/>
              </a:lnSpc>
              <a:buFont typeface="Wingdings" panose="05000000000000000000" pitchFamily="2" charset="2"/>
              <a:buChar char="Ø"/>
            </a:pPr>
            <a:r>
              <a:rPr lang="tr-TR" sz="1600" dirty="0"/>
              <a:t>Sözü geçen yapısal ilişkiler, sistem modelinin sıra </a:t>
            </a:r>
            <a:r>
              <a:rPr lang="tr-TR" sz="1600" dirty="0" err="1"/>
              <a:t>düzensel</a:t>
            </a:r>
            <a:r>
              <a:rPr lang="tr-TR" sz="1600" dirty="0"/>
              <a:t> olarak ayrıştırılması kavramına karşı </a:t>
            </a:r>
            <a:r>
              <a:rPr lang="tr-TR" sz="1600" dirty="0" smtClean="0"/>
              <a:t>düşerler. Bu </a:t>
            </a:r>
            <a:r>
              <a:rPr lang="tr-TR" sz="1600" dirty="0"/>
              <a:t>önemli kavramı destekleyen bir üçüncü araç ise 'alt sistem' öğeleridir.</a:t>
            </a:r>
          </a:p>
          <a:p>
            <a:pPr>
              <a:lnSpc>
                <a:spcPct val="120000"/>
              </a:lnSpc>
              <a:buFont typeface="Wingdings" panose="05000000000000000000" pitchFamily="2" charset="2"/>
              <a:buChar char="Ø"/>
            </a:pPr>
            <a:r>
              <a:rPr lang="tr-TR" sz="1600" dirty="0"/>
              <a:t>Yapışıklık prensibinden hareketle bir işlem grubunun çalıştırılmasında emeği geçecek nesnelerin bir araya toplanarak yapay bir büyük nesne gibi değerlendirilmeleri, bir alt sistemin tanımlanmasıdır.</a:t>
            </a:r>
          </a:p>
          <a:p>
            <a:pPr>
              <a:lnSpc>
                <a:spcPct val="120000"/>
              </a:lnSpc>
              <a:buFont typeface="Wingdings" panose="05000000000000000000" pitchFamily="2" charset="2"/>
              <a:buChar char="Ø"/>
            </a:pPr>
            <a:r>
              <a:rPr lang="tr-TR" sz="1600" dirty="0"/>
              <a:t>Bazı yöntemlerde alt sistemlere 'özne' veya 'öğe' gibi isimler </a:t>
            </a:r>
            <a:r>
              <a:rPr lang="tr-TR" sz="1600" dirty="0" smtClean="0"/>
              <a:t>verilmiştir. NY </a:t>
            </a:r>
            <a:r>
              <a:rPr lang="tr-TR" sz="1600" dirty="0"/>
              <a:t>tekniklerde alt sistem anlayışı ve içerim kavramının da kullanımının yanı sıra en ağırlıklı olarak kalıtım kavramı ile çözümleme modelleri oluşturur.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28</a:t>
            </a:fld>
            <a:endParaRPr lang="tr-TR" dirty="0"/>
          </a:p>
        </p:txBody>
      </p:sp>
    </p:spTree>
    <p:extLst>
      <p:ext uri="{BB962C8B-B14F-4D97-AF65-F5344CB8AC3E}">
        <p14:creationId xmlns:p14="http://schemas.microsoft.com/office/powerpoint/2010/main" val="14446985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Alt Sistem </a:t>
            </a:r>
            <a:r>
              <a:rPr lang="tr-TR" dirty="0" smtClean="0"/>
              <a:t>Modellemesi Örnek</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7388" y="1872142"/>
            <a:ext cx="4649225" cy="3685100"/>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29</a:t>
            </a:fld>
            <a:endParaRPr lang="tr-TR" dirty="0"/>
          </a:p>
        </p:txBody>
      </p:sp>
    </p:spTree>
    <p:extLst>
      <p:ext uri="{BB962C8B-B14F-4D97-AF65-F5344CB8AC3E}">
        <p14:creationId xmlns:p14="http://schemas.microsoft.com/office/powerpoint/2010/main" val="757368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Amaçlar</a:t>
            </a:r>
            <a:endParaRPr lang="tr-TR" dirty="0"/>
          </a:p>
        </p:txBody>
      </p:sp>
      <p:sp>
        <p:nvSpPr>
          <p:cNvPr id="3" name="İçerik Yer Tutucusu 2"/>
          <p:cNvSpPr>
            <a:spLocks noGrp="1"/>
          </p:cNvSpPr>
          <p:nvPr>
            <p:ph idx="1"/>
          </p:nvPr>
        </p:nvSpPr>
        <p:spPr/>
        <p:txBody>
          <a:bodyPr>
            <a:normAutofit/>
          </a:bodyPr>
          <a:lstStyle/>
          <a:p>
            <a:r>
              <a:rPr lang="tr-TR" dirty="0"/>
              <a:t>Nesneye Yönelik </a:t>
            </a:r>
            <a:r>
              <a:rPr lang="tr-TR" dirty="0" smtClean="0"/>
              <a:t>Kavramlar Hakkında Bilgilenmek</a:t>
            </a:r>
          </a:p>
          <a:p>
            <a:r>
              <a:rPr lang="tr-TR" dirty="0" smtClean="0"/>
              <a:t>Kalıtım ve Çoklu Kalıtım Kavramlarını Öğrenmek</a:t>
            </a:r>
          </a:p>
          <a:p>
            <a:r>
              <a:rPr lang="tr-TR" dirty="0"/>
              <a:t>Nesne Yönelimli Sistemleri Destekleyen </a:t>
            </a:r>
            <a:r>
              <a:rPr lang="tr-TR" dirty="0" smtClean="0"/>
              <a:t>Kavramları Bilmek</a:t>
            </a:r>
          </a:p>
          <a:p>
            <a:r>
              <a:rPr lang="tr-TR" dirty="0"/>
              <a:t>Gereksinim Belirleme </a:t>
            </a:r>
            <a:r>
              <a:rPr lang="tr-TR" dirty="0" smtClean="0"/>
              <a:t>Çalışmalarını Öğrenmek</a:t>
            </a:r>
          </a:p>
          <a:p>
            <a:r>
              <a:rPr lang="tr-TR" dirty="0"/>
              <a:t>Nesneye Yönelik Çözümleme </a:t>
            </a:r>
            <a:r>
              <a:rPr lang="tr-TR" dirty="0" smtClean="0"/>
              <a:t>Tekniklerini Öğrenmek</a:t>
            </a:r>
          </a:p>
          <a:p>
            <a:r>
              <a:rPr lang="tr-TR" dirty="0"/>
              <a:t>Alt Sistem </a:t>
            </a:r>
            <a:r>
              <a:rPr lang="tr-TR" dirty="0" smtClean="0"/>
              <a:t>Modellemesini Kavramak</a:t>
            </a:r>
          </a:p>
          <a:p>
            <a:r>
              <a:rPr lang="tr-TR" dirty="0"/>
              <a:t>Nesneye Yönelik </a:t>
            </a:r>
            <a:r>
              <a:rPr lang="tr-TR" dirty="0" smtClean="0"/>
              <a:t>Tasarım Katmanlarını Öğrenmek</a:t>
            </a:r>
          </a:p>
          <a:p>
            <a:r>
              <a:rPr lang="tr-TR" dirty="0"/>
              <a:t>Nesneye Yönelik </a:t>
            </a:r>
            <a:r>
              <a:rPr lang="tr-TR" dirty="0" smtClean="0"/>
              <a:t>Metodolojilerinin </a:t>
            </a:r>
            <a:r>
              <a:rPr lang="tr-TR" dirty="0"/>
              <a:t>Tasarım </a:t>
            </a:r>
            <a:r>
              <a:rPr lang="tr-TR" dirty="0" smtClean="0"/>
              <a:t>Yöntemlerini Öğrenmek</a:t>
            </a:r>
          </a:p>
          <a:p>
            <a:r>
              <a:rPr lang="tr-TR"/>
              <a:t>Genel Sistem </a:t>
            </a:r>
            <a:r>
              <a:rPr lang="tr-TR" smtClean="0"/>
              <a:t>Tasarımı Yapmak</a:t>
            </a:r>
            <a:endParaRPr lang="tr-TR" dirty="0" smtClean="0"/>
          </a:p>
        </p:txBody>
      </p:sp>
      <p:sp>
        <p:nvSpPr>
          <p:cNvPr id="5" name="Altbilgi Yer Tutucusu 4"/>
          <p:cNvSpPr>
            <a:spLocks noGrp="1"/>
          </p:cNvSpPr>
          <p:nvPr>
            <p:ph type="ftr" sz="quarter" idx="11"/>
          </p:nvPr>
        </p:nvSpPr>
        <p:spPr>
          <a:xfrm>
            <a:off x="3028950" y="5624513"/>
            <a:ext cx="3086100" cy="273844"/>
          </a:xfrm>
        </p:spPr>
        <p:txBody>
          <a:bodyPr/>
          <a:lstStyle/>
          <a:p>
            <a:r>
              <a:rPr lang="tr-TR" smtClean="0"/>
              <a:t>YMT312 Yazılım Tasarım ve Mimarisi</a:t>
            </a:r>
            <a:endParaRPr lang="tr-TR" dirty="0"/>
          </a:p>
        </p:txBody>
      </p:sp>
      <p:sp>
        <p:nvSpPr>
          <p:cNvPr id="6" name="Slayt Numarası Yer Tutucusu 5"/>
          <p:cNvSpPr>
            <a:spLocks noGrp="1"/>
          </p:cNvSpPr>
          <p:nvPr>
            <p:ph type="sldNum" sz="quarter" idx="12"/>
          </p:nvPr>
        </p:nvSpPr>
        <p:spPr>
          <a:xfrm>
            <a:off x="6457950" y="5624513"/>
            <a:ext cx="1966826" cy="273844"/>
          </a:xfrm>
        </p:spPr>
        <p:txBody>
          <a:bodyPr/>
          <a:lstStyle/>
          <a:p>
            <a:fld id="{1449AE56-6C5E-4AE6-BD47-1CFD8EFBDD83}" type="slidenum">
              <a:rPr lang="tr-TR" smtClean="0"/>
              <a:t>3</a:t>
            </a:fld>
            <a:endParaRPr lang="tr-TR"/>
          </a:p>
        </p:txBody>
      </p:sp>
      <p:sp>
        <p:nvSpPr>
          <p:cNvPr id="4" name="Veri Yer Tutucusu 3"/>
          <p:cNvSpPr>
            <a:spLocks noGrp="1"/>
          </p:cNvSpPr>
          <p:nvPr>
            <p:ph type="dt" sz="half" idx="10"/>
          </p:nvPr>
        </p:nvSpPr>
        <p:spPr/>
        <p:txBody>
          <a:bodyPr/>
          <a:lstStyle/>
          <a:p>
            <a:r>
              <a:rPr lang="tr-TR" smtClean="0"/>
              <a:t>Doç. Dr. Resul DAŞ</a:t>
            </a:r>
            <a:endParaRPr lang="tr-T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923" y="294602"/>
            <a:ext cx="2320879" cy="2293681"/>
          </a:xfrm>
          <a:prstGeom prst="rect">
            <a:avLst/>
          </a:prstGeom>
        </p:spPr>
      </p:pic>
      <p:sp>
        <p:nvSpPr>
          <p:cNvPr id="8" name="Altbilgi Yer Tutucusu 3"/>
          <p:cNvSpPr txBox="1">
            <a:spLocks/>
          </p:cNvSpPr>
          <p:nvPr/>
        </p:nvSpPr>
        <p:spPr>
          <a:xfrm>
            <a:off x="2764639" y="6459786"/>
            <a:ext cx="3617103" cy="365125"/>
          </a:xfrm>
          <a:prstGeom prst="rect">
            <a:avLst/>
          </a:prstGeom>
        </p:spPr>
        <p:txBody>
          <a:bodyPr vert="horz" lIns="91440" tIns="45720" rIns="91440" bIns="45720" rtlCol="0" anchor="ctr"/>
          <a:lstStyle>
            <a:defPPr>
              <a:defRPr lang="tr-T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mtClean="0"/>
              <a:t>YMT312 Yazılım Tasarım ve Mimarisi</a:t>
            </a:r>
            <a:endParaRPr lang="tr-TR" dirty="0"/>
          </a:p>
        </p:txBody>
      </p:sp>
      <p:sp>
        <p:nvSpPr>
          <p:cNvPr id="9" name="Slayt Numarası Yer Tutucusu 4"/>
          <p:cNvSpPr txBox="1">
            <a:spLocks/>
          </p:cNvSpPr>
          <p:nvPr/>
        </p:nvSpPr>
        <p:spPr>
          <a:xfrm>
            <a:off x="7425344" y="6459786"/>
            <a:ext cx="984019" cy="365125"/>
          </a:xfrm>
          <a:prstGeom prst="rect">
            <a:avLst/>
          </a:prstGeom>
        </p:spPr>
        <p:txBody>
          <a:bodyPr vert="horz" lIns="91440" tIns="45720" rIns="91440" bIns="45720" rtlCol="0" anchor="ctr"/>
          <a:lstStyle>
            <a:defPPr>
              <a:defRPr lang="tr-TR"/>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smtClean="0"/>
              <a:t>3</a:t>
            </a:r>
            <a:endParaRPr lang="tr-TR" dirty="0"/>
          </a:p>
        </p:txBody>
      </p:sp>
    </p:spTree>
    <p:extLst>
      <p:ext uri="{BB962C8B-B14F-4D97-AF65-F5344CB8AC3E}">
        <p14:creationId xmlns:p14="http://schemas.microsoft.com/office/powerpoint/2010/main" val="3659671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Çoklu Kalıtım</a:t>
            </a:r>
          </a:p>
        </p:txBody>
      </p:sp>
      <p:sp>
        <p:nvSpPr>
          <p:cNvPr id="3" name="İçerik Yer Tutucusu 2"/>
          <p:cNvSpPr>
            <a:spLocks noGrp="1"/>
          </p:cNvSpPr>
          <p:nvPr>
            <p:ph idx="1"/>
          </p:nvPr>
        </p:nvSpPr>
        <p:spPr>
          <a:xfrm>
            <a:off x="3227990" y="1856974"/>
            <a:ext cx="5287361" cy="3375422"/>
          </a:xfrm>
        </p:spPr>
        <p:txBody>
          <a:bodyPr>
            <a:noAutofit/>
          </a:bodyPr>
          <a:lstStyle/>
          <a:p>
            <a:pPr>
              <a:buFont typeface="Wingdings" panose="05000000000000000000" pitchFamily="2" charset="2"/>
              <a:buChar char="Ø"/>
            </a:pPr>
            <a:r>
              <a:rPr lang="tr-TR" sz="1600" dirty="0"/>
              <a:t>Bazı durumlarda birden çok sınıfın özelliklerini kalıtım yolu ile almak uygun </a:t>
            </a:r>
            <a:r>
              <a:rPr lang="tr-TR" sz="1600" dirty="0" smtClean="0"/>
              <a:t>olabilir.</a:t>
            </a:r>
          </a:p>
          <a:p>
            <a:pPr>
              <a:buFont typeface="Wingdings" panose="05000000000000000000" pitchFamily="2" charset="2"/>
              <a:buChar char="Ø"/>
            </a:pPr>
            <a:r>
              <a:rPr lang="tr-TR" sz="1600" dirty="0" smtClean="0"/>
              <a:t>Kalıtımı </a:t>
            </a:r>
            <a:r>
              <a:rPr lang="tr-TR" sz="1600" dirty="0"/>
              <a:t>alan sınıfa, </a:t>
            </a:r>
            <a:r>
              <a:rPr lang="tr-TR" sz="1600" dirty="0" err="1">
                <a:solidFill>
                  <a:srgbClr val="C00000"/>
                </a:solidFill>
              </a:rPr>
              <a:t>özelliklendirilmiş</a:t>
            </a:r>
            <a:r>
              <a:rPr lang="tr-TR" sz="1600" dirty="0">
                <a:solidFill>
                  <a:srgbClr val="C00000"/>
                </a:solidFill>
              </a:rPr>
              <a:t> sınıf</a:t>
            </a:r>
            <a:r>
              <a:rPr lang="tr-TR" sz="1600" dirty="0"/>
              <a:t>, kalıtım alınanlara da </a:t>
            </a:r>
            <a:r>
              <a:rPr lang="tr-TR" sz="1600" dirty="0">
                <a:solidFill>
                  <a:srgbClr val="C00000"/>
                </a:solidFill>
              </a:rPr>
              <a:t>genel sınıflar </a:t>
            </a:r>
            <a:r>
              <a:rPr lang="tr-TR" sz="1600" dirty="0" smtClean="0"/>
              <a:t>denebilir.</a:t>
            </a:r>
          </a:p>
          <a:p>
            <a:pPr>
              <a:buFont typeface="Wingdings" panose="05000000000000000000" pitchFamily="2" charset="2"/>
              <a:buChar char="Ø"/>
            </a:pPr>
            <a:r>
              <a:rPr lang="tr-TR" sz="1600" dirty="0" smtClean="0"/>
              <a:t>Bu </a:t>
            </a:r>
            <a:r>
              <a:rPr lang="tr-TR" sz="1600" dirty="0"/>
              <a:t>durumda </a:t>
            </a:r>
            <a:r>
              <a:rPr lang="tr-TR" sz="1600" dirty="0" err="1"/>
              <a:t>özelliklendirilmiş</a:t>
            </a:r>
            <a:r>
              <a:rPr lang="tr-TR" sz="1600" dirty="0"/>
              <a:t> sınıf, kavramsal olarak her iki genel sınıfın içinde de bulunabilmelidir (bir elmanın hem </a:t>
            </a:r>
            <a:r>
              <a:rPr lang="tr-TR" sz="1600" dirty="0" err="1"/>
              <a:t>meyva</a:t>
            </a:r>
            <a:r>
              <a:rPr lang="tr-TR" sz="1600" dirty="0"/>
              <a:t>, hem de kabuklu cisim sınıflarına girebileceği gibi</a:t>
            </a:r>
            <a:r>
              <a:rPr lang="tr-TR" sz="1600" dirty="0" smtClean="0"/>
              <a:t>.)</a:t>
            </a:r>
          </a:p>
          <a:p>
            <a:pPr>
              <a:buFont typeface="Wingdings" panose="05000000000000000000" pitchFamily="2" charset="2"/>
              <a:buChar char="Ø"/>
            </a:pPr>
            <a:r>
              <a:rPr lang="tr-TR" sz="1600" dirty="0" smtClean="0"/>
              <a:t>Genelde </a:t>
            </a:r>
            <a:r>
              <a:rPr lang="tr-TR" sz="1600" dirty="0"/>
              <a:t>kalıtım için geçerli olan kural, bu durumda iki kere uygulanabilir olmalıdır</a:t>
            </a:r>
            <a:r>
              <a:rPr lang="tr-TR" sz="1600" dirty="0" smtClean="0"/>
              <a:t>:</a:t>
            </a:r>
          </a:p>
          <a:p>
            <a:pPr>
              <a:buFont typeface="Wingdings" panose="05000000000000000000" pitchFamily="2" charset="2"/>
              <a:buChar char="Ø"/>
            </a:pPr>
            <a:r>
              <a:rPr lang="tr-TR" sz="1600" dirty="0" smtClean="0"/>
              <a:t>"</a:t>
            </a:r>
            <a:r>
              <a:rPr lang="tr-TR" sz="1600" dirty="0" err="1">
                <a:solidFill>
                  <a:srgbClr val="C00000"/>
                </a:solidFill>
              </a:rPr>
              <a:t>Özelliklendirilmiş</a:t>
            </a:r>
            <a:r>
              <a:rPr lang="tr-TR" sz="1600" dirty="0">
                <a:solidFill>
                  <a:srgbClr val="C00000"/>
                </a:solidFill>
              </a:rPr>
              <a:t> sınıf, genel bir sınıfın üyesidir.</a:t>
            </a:r>
            <a:r>
              <a:rPr lang="tr-TR" sz="1600" dirty="0"/>
              <a:t>" ifadesi geçerli ise kalıtım </a:t>
            </a:r>
            <a:r>
              <a:rPr lang="tr-TR" sz="1600" dirty="0" smtClean="0"/>
              <a:t>anlamlıdır.</a:t>
            </a:r>
          </a:p>
          <a:p>
            <a:pPr>
              <a:buFont typeface="Wingdings" panose="05000000000000000000" pitchFamily="2" charset="2"/>
              <a:buChar char="Ø"/>
            </a:pPr>
            <a:r>
              <a:rPr lang="tr-TR" sz="1600" dirty="0" smtClean="0"/>
              <a:t>Bu </a:t>
            </a:r>
            <a:r>
              <a:rPr lang="tr-TR" sz="1600" dirty="0"/>
              <a:t>ifadeyi elma örneğine uygularsak, "</a:t>
            </a:r>
            <a:r>
              <a:rPr lang="tr-TR" sz="1600" dirty="0">
                <a:solidFill>
                  <a:srgbClr val="C00000"/>
                </a:solidFill>
              </a:rPr>
              <a:t>Elma bir çeşit meyvedir.</a:t>
            </a:r>
            <a:r>
              <a:rPr lang="tr-TR" sz="1600" dirty="0"/>
              <a:t>" ve "</a:t>
            </a:r>
            <a:r>
              <a:rPr lang="tr-TR" sz="1600" dirty="0">
                <a:solidFill>
                  <a:srgbClr val="C00000"/>
                </a:solidFill>
              </a:rPr>
              <a:t>Elma bir çeşit kabuklu cisimdir.</a:t>
            </a:r>
            <a:r>
              <a:rPr lang="tr-TR" sz="1600" dirty="0"/>
              <a:t>" ifadeleri anlamsal olarak geçerli </a:t>
            </a:r>
            <a:r>
              <a:rPr lang="tr-TR" sz="1600" dirty="0" smtClean="0"/>
              <a:t>ifadelerdir.</a:t>
            </a:r>
          </a:p>
          <a:p>
            <a:pPr>
              <a:buFont typeface="Wingdings" panose="05000000000000000000" pitchFamily="2" charset="2"/>
              <a:buChar char="Ø"/>
            </a:pPr>
            <a:r>
              <a:rPr lang="tr-TR" sz="1600" dirty="0" smtClean="0"/>
              <a:t>Yan tarafta çoklu kalıtım </a:t>
            </a:r>
            <a:r>
              <a:rPr lang="tr-TR" sz="1600" dirty="0"/>
              <a:t>örneği modellenmektedir</a:t>
            </a:r>
            <a:r>
              <a:rPr lang="tr-TR" sz="1600" dirty="0" smtClean="0"/>
              <a:t>.</a:t>
            </a:r>
            <a:endParaRPr lang="tr-TR" sz="16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30</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048" y="2088792"/>
            <a:ext cx="2410154" cy="3264728"/>
          </a:xfrm>
          <a:prstGeom prst="rect">
            <a:avLst/>
          </a:prstGeom>
        </p:spPr>
      </p:pic>
    </p:spTree>
    <p:extLst>
      <p:ext uri="{BB962C8B-B14F-4D97-AF65-F5344CB8AC3E}">
        <p14:creationId xmlns:p14="http://schemas.microsoft.com/office/powerpoint/2010/main" val="3803056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t>Çoklu Kalıtım İlişkilerin Gösterimi</a:t>
            </a:r>
          </a:p>
        </p:txBody>
      </p:sp>
      <p:sp>
        <p:nvSpPr>
          <p:cNvPr id="3" name="İçerik Yer Tutucusu 2"/>
          <p:cNvSpPr>
            <a:spLocks noGrp="1"/>
          </p:cNvSpPr>
          <p:nvPr>
            <p:ph idx="1"/>
          </p:nvPr>
        </p:nvSpPr>
        <p:spPr/>
        <p:txBody>
          <a:bodyPr>
            <a:normAutofit fontScale="92500" lnSpcReduction="20000"/>
          </a:bodyPr>
          <a:lstStyle/>
          <a:p>
            <a:pPr>
              <a:lnSpc>
                <a:spcPct val="120000"/>
              </a:lnSpc>
              <a:spcBef>
                <a:spcPts val="375"/>
              </a:spcBef>
              <a:buFont typeface="Wingdings" panose="05000000000000000000" pitchFamily="2" charset="2"/>
              <a:buChar char="Ø"/>
            </a:pPr>
            <a:r>
              <a:rPr lang="tr-TR" dirty="0"/>
              <a:t>Geleneksel çözümleme tekniği olarak karşımıza çıkmış olan Nesne İlişki Diyagramları, NY teknolojisine uyarlanarak az değişiklikle kendisini kabul </a:t>
            </a:r>
            <a:r>
              <a:rPr lang="tr-TR" dirty="0" smtClean="0"/>
              <a:t>ettirmiştir.</a:t>
            </a:r>
          </a:p>
          <a:p>
            <a:pPr>
              <a:lnSpc>
                <a:spcPct val="120000"/>
              </a:lnSpc>
              <a:spcBef>
                <a:spcPts val="375"/>
              </a:spcBef>
              <a:buFont typeface="Wingdings" panose="05000000000000000000" pitchFamily="2" charset="2"/>
              <a:buChar char="Ø"/>
            </a:pPr>
            <a:r>
              <a:rPr lang="tr-TR" dirty="0" smtClean="0"/>
              <a:t>Yine </a:t>
            </a:r>
            <a:r>
              <a:rPr lang="tr-TR" dirty="0"/>
              <a:t>nesneler arası ilişkiler isimleri konarak ve </a:t>
            </a:r>
            <a:r>
              <a:rPr lang="tr-TR" dirty="0" err="1"/>
              <a:t>çoğullama</a:t>
            </a:r>
            <a:r>
              <a:rPr lang="tr-TR" dirty="0"/>
              <a:t> belirtimi kullanılarak </a:t>
            </a:r>
            <a:r>
              <a:rPr lang="tr-TR" dirty="0" smtClean="0"/>
              <a:t>çizilmektedir.</a:t>
            </a:r>
          </a:p>
          <a:p>
            <a:pPr>
              <a:lnSpc>
                <a:spcPct val="120000"/>
              </a:lnSpc>
              <a:spcBef>
                <a:spcPts val="375"/>
              </a:spcBef>
              <a:buFont typeface="Wingdings" panose="05000000000000000000" pitchFamily="2" charset="2"/>
              <a:buChar char="Ø"/>
            </a:pPr>
            <a:r>
              <a:rPr lang="tr-TR" dirty="0" smtClean="0"/>
              <a:t>Genelde </a:t>
            </a:r>
            <a:r>
              <a:rPr lang="tr-TR" dirty="0"/>
              <a:t>ikili ilişkiler kullanılmakla birlikte üçlü (üç nesne arasında bir ilişki) ve daha çoklu olanlarını da tanımlamak mümkündür. NY tekniklerinde ilişkiler yalnızca bir isim olmanın yanında, ayrı bir nesne olarak da tanımlanabilir. İlişkilerin iç özellik ve işlemleri olabilir. </a:t>
            </a:r>
            <a:endParaRPr lang="tr-TR" dirty="0" smtClean="0"/>
          </a:p>
          <a:p>
            <a:pPr>
              <a:buFont typeface="Wingdings" panose="05000000000000000000" pitchFamily="2" charset="2"/>
              <a:buChar char="Ø"/>
            </a:pPr>
            <a:r>
              <a:rPr lang="tr-TR" dirty="0" smtClean="0"/>
              <a:t>Ayrıca </a:t>
            </a:r>
            <a:r>
              <a:rPr lang="tr-TR" dirty="0"/>
              <a:t>dönüşlü ilişkiler de tanımlanabilir. </a:t>
            </a:r>
          </a:p>
          <a:p>
            <a:pPr lvl="1"/>
            <a:r>
              <a:rPr lang="tr-TR" dirty="0"/>
              <a:t> Örneğin 'personel' sınıfı olarak modellenen sınıf içerisinde bir amir/memur ilişkisi tanımlanabilir ve bu, diyagramda aynı sınıftan çıkıp aynı sınıfta sonlanan bir oklu çizgi üzerine 'memur' ilişki tanımı yazılarak yapılabilir.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31</a:t>
            </a:fld>
            <a:endParaRPr lang="tr-TR" dirty="0"/>
          </a:p>
        </p:txBody>
      </p:sp>
    </p:spTree>
    <p:extLst>
      <p:ext uri="{BB962C8B-B14F-4D97-AF65-F5344CB8AC3E}">
        <p14:creationId xmlns:p14="http://schemas.microsoft.com/office/powerpoint/2010/main" val="3900117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Sınıf Diyagramında İlişkiler</a:t>
            </a:r>
            <a:endParaRPr lang="tr-TR" dirty="0"/>
          </a:p>
        </p:txBody>
      </p:sp>
      <p:pic>
        <p:nvPicPr>
          <p:cNvPr id="7" name="İçerik Yer Tutucusu 6"/>
          <p:cNvPicPr>
            <a:picLocks noGrp="1" noChangeAspect="1"/>
          </p:cNvPicPr>
          <p:nvPr>
            <p:ph idx="1"/>
          </p:nvPr>
        </p:nvPicPr>
        <p:blipFill>
          <a:blip r:embed="rId2"/>
          <a:stretch>
            <a:fillRect/>
          </a:stretch>
        </p:blipFill>
        <p:spPr>
          <a:xfrm>
            <a:off x="1230712" y="2016016"/>
            <a:ext cx="6687150" cy="3429308"/>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32</a:t>
            </a:fld>
            <a:endParaRPr lang="tr-TR" dirty="0"/>
          </a:p>
        </p:txBody>
      </p:sp>
    </p:spTree>
    <p:extLst>
      <p:ext uri="{BB962C8B-B14F-4D97-AF65-F5344CB8AC3E}">
        <p14:creationId xmlns:p14="http://schemas.microsoft.com/office/powerpoint/2010/main" val="104993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İşbirliği Diyagramları</a:t>
            </a:r>
          </a:p>
        </p:txBody>
      </p:sp>
      <p:sp>
        <p:nvSpPr>
          <p:cNvPr id="3" name="İçerik Yer Tutucusu 2"/>
          <p:cNvSpPr>
            <a:spLocks noGrp="1"/>
          </p:cNvSpPr>
          <p:nvPr>
            <p:ph idx="1"/>
          </p:nvPr>
        </p:nvSpPr>
        <p:spPr>
          <a:xfrm>
            <a:off x="822959" y="1845734"/>
            <a:ext cx="7543801" cy="4490672"/>
          </a:xfrm>
        </p:spPr>
        <p:txBody>
          <a:bodyPr>
            <a:normAutofit fontScale="92500" lnSpcReduction="20000"/>
          </a:bodyPr>
          <a:lstStyle/>
          <a:p>
            <a:pPr>
              <a:lnSpc>
                <a:spcPct val="120000"/>
              </a:lnSpc>
              <a:buFont typeface="Wingdings" panose="05000000000000000000" pitchFamily="2" charset="2"/>
              <a:buChar char="Ø"/>
            </a:pPr>
            <a:r>
              <a:rPr lang="tr-TR" sz="2100" dirty="0"/>
              <a:t>Kullanım durumu diyagramları ile irdelenen sistem düzeyindeki işlemlerin gerçekleştirilmeleri için birlikte çalışması gereken nesnelerin bu işbirliklerini </a:t>
            </a:r>
            <a:r>
              <a:rPr lang="tr-TR" sz="2100" dirty="0" smtClean="0"/>
              <a:t>yansıtır.</a:t>
            </a:r>
          </a:p>
          <a:p>
            <a:pPr>
              <a:lnSpc>
                <a:spcPct val="120000"/>
              </a:lnSpc>
              <a:buFont typeface="Wingdings" panose="05000000000000000000" pitchFamily="2" charset="2"/>
              <a:buChar char="Ø"/>
            </a:pPr>
            <a:r>
              <a:rPr lang="tr-TR" sz="2100" dirty="0" smtClean="0"/>
              <a:t>İlk </a:t>
            </a:r>
            <a:r>
              <a:rPr lang="tr-TR" sz="2100" dirty="0"/>
              <a:t>tekniklerdeki genelde sınıf ve nesne diyagramı ile yola çıkılma anlayışında nesne diyagramları, ileti trafiğini yansıtmakta </a:t>
            </a:r>
            <a:r>
              <a:rPr lang="tr-TR" sz="2100" dirty="0" smtClean="0"/>
              <a:t>idi.</a:t>
            </a:r>
          </a:p>
          <a:p>
            <a:pPr>
              <a:lnSpc>
                <a:spcPct val="120000"/>
              </a:lnSpc>
              <a:buFont typeface="Wingdings" panose="05000000000000000000" pitchFamily="2" charset="2"/>
              <a:buChar char="Ø"/>
            </a:pPr>
            <a:r>
              <a:rPr lang="tr-TR" sz="2100" dirty="0" smtClean="0"/>
              <a:t>Bu </a:t>
            </a:r>
            <a:r>
              <a:rPr lang="tr-TR" sz="2100" dirty="0"/>
              <a:t>nesne diyagramlarına karşı düşen yeni tekniklerde ise işbirliği diyagramı kullanılmaktadır. </a:t>
            </a:r>
          </a:p>
          <a:p>
            <a:pPr>
              <a:lnSpc>
                <a:spcPct val="120000"/>
              </a:lnSpc>
              <a:buFont typeface="Wingdings" panose="05000000000000000000" pitchFamily="2" charset="2"/>
              <a:buChar char="Ø"/>
            </a:pPr>
            <a:r>
              <a:rPr lang="tr-TR" sz="2100" dirty="0"/>
              <a:t>Biraz daha organize olarak hangi sistem işleminin yansıtıldığı sınırları ile belirtilerek ve kullanım örneği, SSİ gibi tekniklerle modellenmiş gereksinimlere dayandırılarak </a:t>
            </a:r>
            <a:r>
              <a:rPr lang="tr-TR" sz="2100" dirty="0" smtClean="0"/>
              <a:t>çizilir.</a:t>
            </a:r>
          </a:p>
          <a:p>
            <a:pPr>
              <a:lnSpc>
                <a:spcPct val="120000"/>
              </a:lnSpc>
              <a:buFont typeface="Wingdings" panose="05000000000000000000" pitchFamily="2" charset="2"/>
              <a:buChar char="Ø"/>
            </a:pPr>
            <a:r>
              <a:rPr lang="tr-TR" sz="2100" dirty="0" smtClean="0"/>
              <a:t>Modeller </a:t>
            </a:r>
            <a:r>
              <a:rPr lang="tr-TR" sz="2100" dirty="0"/>
              <a:t>arsındaki iletilerin </a:t>
            </a:r>
            <a:r>
              <a:rPr lang="tr-TR" sz="2100" dirty="0" err="1"/>
              <a:t>sıralandırması</a:t>
            </a:r>
            <a:r>
              <a:rPr lang="tr-TR" sz="2100" dirty="0"/>
              <a:t> ve biçemi belirtilerek sistem işleminin gerçekleştirilmesi modellenir. </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33</a:t>
            </a:fld>
            <a:endParaRPr lang="tr-TR" dirty="0"/>
          </a:p>
        </p:txBody>
      </p:sp>
    </p:spTree>
    <p:extLst>
      <p:ext uri="{BB962C8B-B14F-4D97-AF65-F5344CB8AC3E}">
        <p14:creationId xmlns:p14="http://schemas.microsoft.com/office/powerpoint/2010/main" val="1370430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İşbirliği Diyagramı</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632" y="1972833"/>
            <a:ext cx="5188884" cy="3540788"/>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34</a:t>
            </a:fld>
            <a:endParaRPr lang="tr-TR" dirty="0"/>
          </a:p>
        </p:txBody>
      </p:sp>
    </p:spTree>
    <p:extLst>
      <p:ext uri="{BB962C8B-B14F-4D97-AF65-F5344CB8AC3E}">
        <p14:creationId xmlns:p14="http://schemas.microsoft.com/office/powerpoint/2010/main" val="2509181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Davranış Modellemesi</a:t>
            </a:r>
          </a:p>
        </p:txBody>
      </p:sp>
      <p:sp>
        <p:nvSpPr>
          <p:cNvPr id="3" name="İçerik Yer Tutucusu 2"/>
          <p:cNvSpPr>
            <a:spLocks noGrp="1"/>
          </p:cNvSpPr>
          <p:nvPr>
            <p:ph idx="1"/>
          </p:nvPr>
        </p:nvSpPr>
        <p:spPr/>
        <p:txBody>
          <a:bodyPr>
            <a:normAutofit fontScale="92500" lnSpcReduction="10000"/>
          </a:bodyPr>
          <a:lstStyle/>
          <a:p>
            <a:pPr>
              <a:buFont typeface="Wingdings" panose="05000000000000000000" pitchFamily="2" charset="2"/>
              <a:buChar char="Ø"/>
            </a:pPr>
            <a:r>
              <a:rPr lang="tr-TR" dirty="0"/>
              <a:t>Çözümleme sırasında ayrıntıya girildikçe tasarımı ilgilendiren düşünceler söz konusu </a:t>
            </a:r>
            <a:r>
              <a:rPr lang="tr-TR" dirty="0" smtClean="0"/>
              <a:t>olur.</a:t>
            </a:r>
          </a:p>
          <a:p>
            <a:pPr>
              <a:buFont typeface="Wingdings" panose="05000000000000000000" pitchFamily="2" charset="2"/>
              <a:buChar char="Ø"/>
            </a:pPr>
            <a:r>
              <a:rPr lang="tr-TR" dirty="0" smtClean="0"/>
              <a:t>Sistem </a:t>
            </a:r>
            <a:r>
              <a:rPr lang="tr-TR" dirty="0"/>
              <a:t>davranışı, işbirliği diyagramları ile üst düzeyde ortaya </a:t>
            </a:r>
            <a:r>
              <a:rPr lang="tr-TR" dirty="0" smtClean="0"/>
              <a:t>konmuştur.</a:t>
            </a:r>
          </a:p>
          <a:p>
            <a:pPr>
              <a:buFont typeface="Wingdings" panose="05000000000000000000" pitchFamily="2" charset="2"/>
              <a:buChar char="Ø"/>
            </a:pPr>
            <a:r>
              <a:rPr lang="tr-TR" dirty="0" smtClean="0"/>
              <a:t>Ancak </a:t>
            </a:r>
            <a:r>
              <a:rPr lang="tr-TR" dirty="0"/>
              <a:t>bu işbirliği diyagramlarının bazı karmaşık kontrol gerektiren durumlarda ileti </a:t>
            </a:r>
            <a:r>
              <a:rPr lang="tr-TR" dirty="0" err="1"/>
              <a:t>sıralandırması</a:t>
            </a:r>
            <a:r>
              <a:rPr lang="tr-TR" dirty="0"/>
              <a:t> gibi kararları neye dayanarak yaptığının belirtilmesi istenebilir. </a:t>
            </a:r>
            <a:endParaRPr lang="tr-TR" dirty="0" smtClean="0"/>
          </a:p>
          <a:p>
            <a:pPr>
              <a:buFont typeface="Wingdings" panose="05000000000000000000" pitchFamily="2" charset="2"/>
              <a:buChar char="Ø"/>
            </a:pPr>
            <a:r>
              <a:rPr lang="tr-TR" dirty="0"/>
              <a:t>Nesneler, daha önceki işlemlerin sonucu olarak bir duruma gelirler ve davranışları bu durumlara bağlı olarak ortaya konulur.</a:t>
            </a:r>
          </a:p>
          <a:p>
            <a:pPr>
              <a:buFont typeface="Wingdings" panose="05000000000000000000" pitchFamily="2" charset="2"/>
              <a:buChar char="Ø"/>
            </a:pPr>
            <a:r>
              <a:rPr lang="tr-TR" dirty="0"/>
              <a:t>Bu noktada 'durum modellemesi' konusuna girilmesi gerekir</a:t>
            </a:r>
            <a:r>
              <a:rPr lang="tr-TR" dirty="0" smtClean="0"/>
              <a:t>.</a:t>
            </a:r>
          </a:p>
          <a:p>
            <a:pPr>
              <a:buFont typeface="Wingdings" panose="05000000000000000000" pitchFamily="2" charset="2"/>
              <a:buChar char="Ø"/>
            </a:pPr>
            <a:r>
              <a:rPr lang="tr-TR" dirty="0"/>
              <a:t>Bazı metodolojiler, durum modellemesi konusunun çok ayrıntılı olduğunu ve daha çok tasarıma bırakılacak bir uğraşı olduğunu savunurlar.</a:t>
            </a:r>
          </a:p>
          <a:p>
            <a:pPr>
              <a:buFont typeface="Wingdings" panose="05000000000000000000" pitchFamily="2" charset="2"/>
              <a:buChar char="Ø"/>
            </a:pPr>
            <a:r>
              <a:rPr lang="tr-TR" dirty="0"/>
              <a:t>Durum sayısı artınca model karmaşıklaşır ve anlaşılması zorlaşır</a:t>
            </a:r>
            <a:r>
              <a:rPr lang="tr-TR" dirty="0" smtClean="0"/>
              <a:t>.</a:t>
            </a:r>
            <a:endParaRPr lang="tr-TR" dirty="0"/>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35</a:t>
            </a:fld>
            <a:endParaRPr lang="tr-TR" dirty="0"/>
          </a:p>
        </p:txBody>
      </p:sp>
    </p:spTree>
    <p:extLst>
      <p:ext uri="{BB962C8B-B14F-4D97-AF65-F5344CB8AC3E}">
        <p14:creationId xmlns:p14="http://schemas.microsoft.com/office/powerpoint/2010/main" val="1726477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Davranış Modellemesi</a:t>
            </a:r>
          </a:p>
        </p:txBody>
      </p:sp>
      <p:sp>
        <p:nvSpPr>
          <p:cNvPr id="3" name="İçerik Yer Tutucusu 2"/>
          <p:cNvSpPr>
            <a:spLocks noGrp="1"/>
          </p:cNvSpPr>
          <p:nvPr>
            <p:ph idx="1"/>
          </p:nvPr>
        </p:nvSpPr>
        <p:spPr>
          <a:xfrm>
            <a:off x="628650" y="1956894"/>
            <a:ext cx="7886700" cy="4121933"/>
          </a:xfrm>
        </p:spPr>
        <p:txBody>
          <a:bodyPr>
            <a:noAutofit/>
          </a:bodyPr>
          <a:lstStyle/>
          <a:p>
            <a:pPr algn="just">
              <a:buFont typeface="Wingdings" panose="05000000000000000000" pitchFamily="2" charset="2"/>
              <a:buChar char="Ø"/>
            </a:pPr>
            <a:r>
              <a:rPr lang="tr-TR" sz="1800" dirty="0"/>
              <a:t>'Durum Makinesi' modelleri, sistemin tümü için çok karmaşık olacaktır.</a:t>
            </a:r>
          </a:p>
          <a:p>
            <a:pPr algn="just">
              <a:buFont typeface="Wingdings" panose="05000000000000000000" pitchFamily="2" charset="2"/>
              <a:buChar char="Ø"/>
            </a:pPr>
            <a:r>
              <a:rPr lang="tr-TR" sz="1800" dirty="0"/>
              <a:t>Bu yüzden çok </a:t>
            </a:r>
            <a:r>
              <a:rPr lang="tr-TR" sz="1800" dirty="0" err="1"/>
              <a:t>işlemliliği</a:t>
            </a:r>
            <a:r>
              <a:rPr lang="tr-TR" sz="1800" dirty="0"/>
              <a:t> de yansıtabilen '</a:t>
            </a:r>
            <a:r>
              <a:rPr lang="tr-TR" sz="1800" dirty="0" err="1"/>
              <a:t>Petri</a:t>
            </a:r>
            <a:r>
              <a:rPr lang="tr-TR" sz="1800" dirty="0"/>
              <a:t> Net' gibi modeller, yapısal teknolojiler zamanında sıkça kullanılmışlardır.</a:t>
            </a:r>
          </a:p>
          <a:p>
            <a:pPr algn="just">
              <a:buFont typeface="Wingdings" panose="05000000000000000000" pitchFamily="2" charset="2"/>
              <a:buChar char="Ø"/>
            </a:pPr>
            <a:r>
              <a:rPr lang="tr-TR" sz="1800" dirty="0"/>
              <a:t>Genelde de çözümleyicinin bu gibi diyagramları çizmesini istemektense bir şekilde serbestçe tanımladığı bilgilerden BDYM araçlarınca iç belirtim olarak kullanılmak üzere otomatik olarak elde edilmişlerdir.</a:t>
            </a:r>
          </a:p>
          <a:p>
            <a:pPr algn="just">
              <a:buFont typeface="Wingdings" panose="05000000000000000000" pitchFamily="2" charset="2"/>
              <a:buChar char="Ø"/>
            </a:pPr>
            <a:r>
              <a:rPr lang="tr-TR" sz="1800" dirty="0"/>
              <a:t>Ancak çok </a:t>
            </a:r>
            <a:r>
              <a:rPr lang="tr-TR" sz="1800" dirty="0" err="1"/>
              <a:t>işlemliliği</a:t>
            </a:r>
            <a:r>
              <a:rPr lang="tr-TR" sz="1800" dirty="0"/>
              <a:t> sağlamanın bir yolu da bilinen durum makineleri tabanlı modelleri, değişik nesneler içerisinde ayrı ayrı oluşturup (her biri tek işlemli modeller olarak) bunların işbirliğine imkan tanımaktır.</a:t>
            </a:r>
          </a:p>
          <a:p>
            <a:pPr algn="just">
              <a:buFont typeface="Wingdings" panose="05000000000000000000" pitchFamily="2" charset="2"/>
              <a:buChar char="Ø"/>
            </a:pPr>
            <a:r>
              <a:rPr lang="tr-TR" sz="1800" dirty="0"/>
              <a:t>Durum diyagramlarına destek olacak ardışık diyagramlar gibi araçlar da kullanılmaktadır. </a:t>
            </a:r>
          </a:p>
          <a:p>
            <a:pPr algn="just">
              <a:buFont typeface="Wingdings" panose="05000000000000000000" pitchFamily="2" charset="2"/>
              <a:buChar char="Ø"/>
            </a:pPr>
            <a:r>
              <a:rPr lang="tr-TR" sz="1800" dirty="0"/>
              <a:t>Sonraki slaytlarda durum diyagramı ve ardışık diyagramı örnekleri verilmektedir.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36</a:t>
            </a:fld>
            <a:endParaRPr lang="tr-TR" dirty="0"/>
          </a:p>
        </p:txBody>
      </p:sp>
    </p:spTree>
    <p:extLst>
      <p:ext uri="{BB962C8B-B14F-4D97-AF65-F5344CB8AC3E}">
        <p14:creationId xmlns:p14="http://schemas.microsoft.com/office/powerpoint/2010/main" val="3118644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Durum Diyagramı</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245" y="1948753"/>
            <a:ext cx="5897510" cy="3531879"/>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37</a:t>
            </a:fld>
            <a:endParaRPr lang="tr-TR" dirty="0"/>
          </a:p>
        </p:txBody>
      </p:sp>
    </p:spTree>
    <p:extLst>
      <p:ext uri="{BB962C8B-B14F-4D97-AF65-F5344CB8AC3E}">
        <p14:creationId xmlns:p14="http://schemas.microsoft.com/office/powerpoint/2010/main" val="4284850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Ardışık Diyagramı</a:t>
            </a:r>
            <a:endParaRPr lang="tr-TR" dirty="0"/>
          </a:p>
        </p:txBody>
      </p:sp>
      <p:pic>
        <p:nvPicPr>
          <p:cNvPr id="7" name="İçerik Yer Tutucusu 6"/>
          <p:cNvPicPr>
            <a:picLocks noGrp="1" noChangeAspect="1"/>
          </p:cNvPicPr>
          <p:nvPr>
            <p:ph idx="1"/>
          </p:nvPr>
        </p:nvPicPr>
        <p:blipFill>
          <a:blip r:embed="rId2"/>
          <a:stretch>
            <a:fillRect/>
          </a:stretch>
        </p:blipFill>
        <p:spPr>
          <a:xfrm>
            <a:off x="1898321" y="1964119"/>
            <a:ext cx="5347359" cy="3501148"/>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38</a:t>
            </a:fld>
            <a:endParaRPr lang="tr-TR" dirty="0"/>
          </a:p>
        </p:txBody>
      </p:sp>
    </p:spTree>
    <p:extLst>
      <p:ext uri="{BB962C8B-B14F-4D97-AF65-F5344CB8AC3E}">
        <p14:creationId xmlns:p14="http://schemas.microsoft.com/office/powerpoint/2010/main" val="5821054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Nesneye Yönelik Tasarım</a:t>
            </a:r>
            <a:endParaRPr lang="tr-TR" dirty="0"/>
          </a:p>
        </p:txBody>
      </p:sp>
      <p:sp>
        <p:nvSpPr>
          <p:cNvPr id="3" name="İçerik Yer Tutucusu 2"/>
          <p:cNvSpPr>
            <a:spLocks noGrp="1"/>
          </p:cNvSpPr>
          <p:nvPr>
            <p:ph idx="1"/>
          </p:nvPr>
        </p:nvSpPr>
        <p:spPr>
          <a:xfrm>
            <a:off x="3753927" y="1752656"/>
            <a:ext cx="5068100" cy="3375422"/>
          </a:xfrm>
        </p:spPr>
        <p:txBody>
          <a:bodyPr>
            <a:noAutofit/>
          </a:bodyPr>
          <a:lstStyle/>
          <a:p>
            <a:pPr>
              <a:buFont typeface="Wingdings" panose="05000000000000000000" pitchFamily="2" charset="2"/>
              <a:buChar char="Ø"/>
            </a:pPr>
            <a:r>
              <a:rPr lang="tr-TR" sz="1400" dirty="0"/>
              <a:t>Nesneye Yönelik (NY) Tasarım, NY Çözümleme ile elde edilen modelin, yazılımın oluşturulması için yeterli tanımı sağlayacak </a:t>
            </a:r>
            <a:r>
              <a:rPr lang="tr-TR" sz="1400" dirty="0" err="1"/>
              <a:t>şekile</a:t>
            </a:r>
            <a:r>
              <a:rPr lang="tr-TR" sz="1400" dirty="0"/>
              <a:t> dönüştürülmesidir.</a:t>
            </a:r>
          </a:p>
          <a:p>
            <a:pPr>
              <a:buFont typeface="Wingdings" panose="05000000000000000000" pitchFamily="2" charset="2"/>
              <a:buChar char="Ø"/>
            </a:pPr>
            <a:r>
              <a:rPr lang="tr-TR" sz="1400" dirty="0"/>
              <a:t>Kavram olarak geleneksel tasarım ile benzerlikler gösterir.</a:t>
            </a:r>
          </a:p>
          <a:p>
            <a:pPr>
              <a:buFont typeface="Wingdings" panose="05000000000000000000" pitchFamily="2" charset="2"/>
              <a:buChar char="Ø"/>
            </a:pPr>
            <a:r>
              <a:rPr lang="tr-TR" sz="1400" dirty="0"/>
              <a:t>İki yaklaşımda da veri ve süreç belirtimi benzer şekilde yapılabilir. </a:t>
            </a:r>
          </a:p>
          <a:p>
            <a:pPr>
              <a:buFont typeface="Wingdings" panose="05000000000000000000" pitchFamily="2" charset="2"/>
              <a:buChar char="Ø"/>
            </a:pPr>
            <a:r>
              <a:rPr lang="tr-TR" sz="1400" dirty="0" err="1"/>
              <a:t>Algoritmik</a:t>
            </a:r>
            <a:r>
              <a:rPr lang="tr-TR" sz="1400" dirty="0"/>
              <a:t> düzeyde süreç tanımları da farklı değildir.</a:t>
            </a:r>
          </a:p>
          <a:p>
            <a:pPr>
              <a:buFont typeface="Wingdings" panose="05000000000000000000" pitchFamily="2" charset="2"/>
              <a:buChar char="Ø"/>
            </a:pPr>
            <a:r>
              <a:rPr lang="tr-TR" sz="1400" dirty="0"/>
              <a:t>NY teknikler, yazılım tasarımının ilkeleri olan soyutlama, bilgi saklama, işlevsel bağımsızlık ve modülerliğe çok yatkındırlar.</a:t>
            </a:r>
          </a:p>
          <a:p>
            <a:pPr>
              <a:buFont typeface="Wingdings" panose="05000000000000000000" pitchFamily="2" charset="2"/>
              <a:buChar char="Ø"/>
            </a:pPr>
            <a:r>
              <a:rPr lang="tr-TR" sz="1400" dirty="0"/>
              <a:t>NY Tasarımı yanda görüldüğü gibi dört katman olarak inceleyebiliriz: </a:t>
            </a:r>
          </a:p>
          <a:p>
            <a:pPr>
              <a:buFont typeface="Wingdings" panose="05000000000000000000" pitchFamily="2" charset="2"/>
              <a:buChar char="Ø"/>
            </a:pPr>
            <a:r>
              <a:rPr lang="tr-TR" sz="1400" dirty="0"/>
              <a:t>Ayrıca bütün bu katmanlar bir 'saha nesneleri' bilgisinin oluşmasına dayalıdır.</a:t>
            </a:r>
          </a:p>
          <a:p>
            <a:pPr>
              <a:buFont typeface="Wingdings" panose="05000000000000000000" pitchFamily="2" charset="2"/>
              <a:buChar char="Ø"/>
            </a:pPr>
            <a:r>
              <a:rPr lang="tr-TR" sz="1400" dirty="0"/>
              <a:t>Belirli bir konuda yazılım geliştirilirken o konu ile ilgili genel modeller ve bunların uzantısı olan bir nesneler kitaplığı kurulmuş olmalıdır.</a:t>
            </a:r>
          </a:p>
          <a:p>
            <a:pPr>
              <a:buFont typeface="Wingdings" panose="05000000000000000000" pitchFamily="2" charset="2"/>
              <a:buChar char="Ø"/>
            </a:pPr>
            <a:r>
              <a:rPr lang="tr-TR" sz="1400" dirty="0"/>
              <a:t>Böyle bir yapı hazır değil ise eldeki projeler için gerekli altyapı olarak bir taraftan da saha altyapısının tasarımı yapılır.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39</a:t>
            </a:fld>
            <a:endParaRPr lang="tr-TR" dirty="0"/>
          </a:p>
        </p:txBody>
      </p:sp>
      <p:pic>
        <p:nvPicPr>
          <p:cNvPr id="7" name="Resim 6"/>
          <p:cNvPicPr>
            <a:picLocks noChangeAspect="1"/>
          </p:cNvPicPr>
          <p:nvPr/>
        </p:nvPicPr>
        <p:blipFill>
          <a:blip r:embed="rId2"/>
          <a:stretch>
            <a:fillRect/>
          </a:stretch>
        </p:blipFill>
        <p:spPr>
          <a:xfrm>
            <a:off x="637702" y="2110591"/>
            <a:ext cx="3013194" cy="2349062"/>
          </a:xfrm>
          <a:prstGeom prst="rect">
            <a:avLst/>
          </a:prstGeom>
        </p:spPr>
      </p:pic>
      <p:sp>
        <p:nvSpPr>
          <p:cNvPr id="8" name="Dikdörtgen 7"/>
          <p:cNvSpPr/>
          <p:nvPr/>
        </p:nvSpPr>
        <p:spPr>
          <a:xfrm>
            <a:off x="751036" y="4525901"/>
            <a:ext cx="2848344" cy="300082"/>
          </a:xfrm>
          <a:prstGeom prst="rect">
            <a:avLst/>
          </a:prstGeom>
        </p:spPr>
        <p:txBody>
          <a:bodyPr wrap="none">
            <a:spAutoFit/>
          </a:bodyPr>
          <a:lstStyle/>
          <a:p>
            <a:r>
              <a:rPr lang="tr-TR" sz="1350" dirty="0"/>
              <a:t>Nesneye Yönelik Tasarımda Katmanlar</a:t>
            </a:r>
          </a:p>
        </p:txBody>
      </p:sp>
    </p:spTree>
    <p:extLst>
      <p:ext uri="{BB962C8B-B14F-4D97-AF65-F5344CB8AC3E}">
        <p14:creationId xmlns:p14="http://schemas.microsoft.com/office/powerpoint/2010/main" val="925633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a:xfrm>
            <a:off x="822959" y="1845734"/>
            <a:ext cx="7586404" cy="4023360"/>
          </a:xfrm>
        </p:spPr>
        <p:txBody>
          <a:bodyPr>
            <a:noAutofit/>
          </a:bodyPr>
          <a:lstStyle/>
          <a:p>
            <a:pPr>
              <a:lnSpc>
                <a:spcPct val="120000"/>
              </a:lnSpc>
              <a:buFont typeface="Wingdings" panose="05000000000000000000" pitchFamily="2" charset="2"/>
              <a:buChar char="Ø"/>
            </a:pPr>
            <a:r>
              <a:rPr lang="tr-TR" sz="1200" dirty="0"/>
              <a:t>Yapısal tekniklerle güçlenen yazılım mühendisliğine, programlama düzeyinden yukarıya doğru bir gelişme ile Nesneye Yönelik (NY) yaklaşımlar kazandırıldı.</a:t>
            </a:r>
          </a:p>
          <a:p>
            <a:pPr>
              <a:lnSpc>
                <a:spcPct val="120000"/>
              </a:lnSpc>
              <a:buFont typeface="Wingdings" panose="05000000000000000000" pitchFamily="2" charset="2"/>
              <a:buChar char="Ø"/>
            </a:pPr>
            <a:r>
              <a:rPr lang="tr-TR" sz="1200" dirty="0"/>
              <a:t>NY programlama dillerinin gördüğü büyük ilgi, çok geçmeden bu yaklaşımın tasarım ve çözümleme konularına da yansıması ve daha sonra tüm süreç modeli ve metodoloji uyarlamaları ile izlendi.</a:t>
            </a:r>
          </a:p>
          <a:p>
            <a:pPr>
              <a:lnSpc>
                <a:spcPct val="120000"/>
              </a:lnSpc>
              <a:buFont typeface="Wingdings" panose="05000000000000000000" pitchFamily="2" charset="2"/>
              <a:buChar char="Ø"/>
            </a:pPr>
            <a:r>
              <a:rPr lang="tr-TR" sz="1200" dirty="0"/>
              <a:t>Bugün yeni projeler için geleneksel/NY tartışması, NY lehinde kararlarla sonuçlanma yönünde değişmektedir.</a:t>
            </a:r>
          </a:p>
          <a:p>
            <a:pPr>
              <a:lnSpc>
                <a:spcPct val="120000"/>
              </a:lnSpc>
              <a:buFont typeface="Wingdings" panose="05000000000000000000" pitchFamily="2" charset="2"/>
              <a:buChar char="Ø"/>
            </a:pPr>
            <a:r>
              <a:rPr lang="tr-TR" sz="1200" dirty="0"/>
              <a:t>Geçerli neden olmadığı durumlarda artık NY ortamlarda geliştirme çalışması yapmak gerekmektedir.</a:t>
            </a:r>
          </a:p>
          <a:p>
            <a:pPr>
              <a:lnSpc>
                <a:spcPct val="120000"/>
              </a:lnSpc>
              <a:buFont typeface="Wingdings" panose="05000000000000000000" pitchFamily="2" charset="2"/>
              <a:buChar char="Ø"/>
            </a:pPr>
            <a:r>
              <a:rPr lang="tr-TR" sz="1200" dirty="0"/>
              <a:t>Bu bölümde önce NY kavramlar kısaca özetlenecek ve sonra çözümleme teknikleri sunulacaktır.</a:t>
            </a:r>
          </a:p>
          <a:p>
            <a:pPr>
              <a:lnSpc>
                <a:spcPct val="120000"/>
              </a:lnSpc>
              <a:buFont typeface="Wingdings" panose="05000000000000000000" pitchFamily="2" charset="2"/>
              <a:buChar char="Ø"/>
            </a:pPr>
            <a:r>
              <a:rPr lang="tr-TR" sz="1200" dirty="0"/>
              <a:t>Geleneksel yaklaşımların geldiği noktaya, NY yaklaşımlar çabucak gelerek, kabul görmüş metodolojiler yaygınca bilinen standartlar halinde gelişmiştir.</a:t>
            </a:r>
          </a:p>
          <a:p>
            <a:pPr>
              <a:lnSpc>
                <a:spcPct val="120000"/>
              </a:lnSpc>
              <a:buFont typeface="Wingdings" panose="05000000000000000000" pitchFamily="2" charset="2"/>
              <a:buChar char="Ø"/>
            </a:pPr>
            <a:r>
              <a:rPr lang="tr-TR" sz="1200" dirty="0"/>
              <a:t>Hatta bu yaklaşımlardaki benzerlikler ve piyasanın da motivasyonu sonucunda değişik yaklaşımlar arasında uyum çalışmaları yapılmıştır.</a:t>
            </a:r>
          </a:p>
          <a:p>
            <a:pPr>
              <a:lnSpc>
                <a:spcPct val="120000"/>
              </a:lnSpc>
              <a:buFont typeface="Wingdings" panose="05000000000000000000" pitchFamily="2" charset="2"/>
              <a:buChar char="Ø"/>
            </a:pPr>
            <a:r>
              <a:rPr lang="tr-TR" sz="1200" dirty="0" err="1"/>
              <a:t>Fusion</a:t>
            </a:r>
            <a:r>
              <a:rPr lang="tr-TR" sz="1200" dirty="0"/>
              <a:t> ve UML, bu birleştirme/standartlaşma çabalarının başlıca iki örneğini oluştururlar. </a:t>
            </a:r>
          </a:p>
        </p:txBody>
      </p:sp>
      <p:sp>
        <p:nvSpPr>
          <p:cNvPr id="4" name="Altbilgi Yer Tutucusu 3"/>
          <p:cNvSpPr>
            <a:spLocks noGrp="1"/>
          </p:cNvSpPr>
          <p:nvPr>
            <p:ph type="ftr" sz="quarter" idx="11"/>
          </p:nvPr>
        </p:nvSpPr>
        <p:spPr/>
        <p:txBody>
          <a:bodyPr/>
          <a:lstStyle/>
          <a:p>
            <a:r>
              <a:rPr lang="tr-TR" dirty="0" smtClean="0"/>
              <a:t>YMT312 Yazılım Tasarım ve Mimarisi</a:t>
            </a:r>
            <a:endParaRPr lang="tr-TR" dirty="0"/>
          </a:p>
        </p:txBody>
      </p:sp>
      <p:sp>
        <p:nvSpPr>
          <p:cNvPr id="5" name="Slayt Numarası Yer Tutucusu 4"/>
          <p:cNvSpPr>
            <a:spLocks noGrp="1"/>
          </p:cNvSpPr>
          <p:nvPr>
            <p:ph type="sldNum" sz="quarter" idx="12"/>
          </p:nvPr>
        </p:nvSpPr>
        <p:spPr/>
        <p:txBody>
          <a:bodyPr/>
          <a:lstStyle/>
          <a:p>
            <a:fld id="{1449AE56-6C5E-4AE6-BD47-1CFD8EFBDD83}" type="slidenum">
              <a:rPr lang="tr-TR" smtClean="0"/>
              <a:t>4</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6283707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Nesneye Yönelik Tasarım</a:t>
            </a:r>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Geleneksel tasarımın tersine, NY tasarımda NY çözümlemeden devir alınacak yapılar oldukça sadık kalınarak </a:t>
            </a:r>
            <a:r>
              <a:rPr lang="tr-TR" dirty="0" smtClean="0"/>
              <a:t>kullanılır.</a:t>
            </a:r>
          </a:p>
          <a:p>
            <a:pPr>
              <a:buFont typeface="Wingdings" panose="05000000000000000000" pitchFamily="2" charset="2"/>
              <a:buChar char="Ø"/>
            </a:pPr>
            <a:endParaRPr lang="tr-TR" dirty="0" smtClean="0"/>
          </a:p>
          <a:p>
            <a:pPr>
              <a:buFont typeface="Wingdings" panose="05000000000000000000" pitchFamily="2" charset="2"/>
              <a:buChar char="Ø"/>
            </a:pPr>
            <a:r>
              <a:rPr lang="tr-TR" dirty="0" smtClean="0"/>
              <a:t>Ancak </a:t>
            </a:r>
            <a:r>
              <a:rPr lang="tr-TR" dirty="0"/>
              <a:t>ihtiyaçlar çalışmasında kullanılan NY olması gerekmeyen modeller bir şekilde NY yapılara yansımalıdır. </a:t>
            </a:r>
            <a:endParaRPr lang="tr-TR" dirty="0" smtClean="0"/>
          </a:p>
          <a:p>
            <a:pPr>
              <a:buFont typeface="Wingdings" panose="05000000000000000000" pitchFamily="2" charset="2"/>
              <a:buChar char="Ø"/>
            </a:pPr>
            <a:endParaRPr lang="tr-TR" dirty="0" smtClean="0"/>
          </a:p>
          <a:p>
            <a:pPr>
              <a:buFont typeface="Wingdings" panose="05000000000000000000" pitchFamily="2" charset="2"/>
              <a:buChar char="Ø"/>
            </a:pPr>
            <a:r>
              <a:rPr lang="tr-TR" dirty="0" smtClean="0"/>
              <a:t>Sonraki slaytlarda NY </a:t>
            </a:r>
            <a:r>
              <a:rPr lang="tr-TR" dirty="0"/>
              <a:t>çözümlemeden NY Tasarıma geçişte kullanılan kavram ve ortamları </a:t>
            </a:r>
            <a:r>
              <a:rPr lang="tr-TR" dirty="0" smtClean="0"/>
              <a:t>gösterilmektedir</a:t>
            </a:r>
            <a:r>
              <a:rPr lang="tr-TR" dirty="0"/>
              <a:t>.</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40</a:t>
            </a:fld>
            <a:endParaRPr lang="tr-TR" dirty="0"/>
          </a:p>
        </p:txBody>
      </p:sp>
    </p:spTree>
    <p:extLst>
      <p:ext uri="{BB962C8B-B14F-4D97-AF65-F5344CB8AC3E}">
        <p14:creationId xmlns:p14="http://schemas.microsoft.com/office/powerpoint/2010/main" val="3201892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200" dirty="0"/>
              <a:t>Nesneye Yönelik Yaklaşımda Çözümlemeden Tasarıma Geçiş</a:t>
            </a:r>
          </a:p>
        </p:txBody>
      </p:sp>
      <p:pic>
        <p:nvPicPr>
          <p:cNvPr id="7" name="İçerik Yer Tutucusu 6"/>
          <p:cNvPicPr>
            <a:picLocks noGrp="1" noChangeAspect="1"/>
          </p:cNvPicPr>
          <p:nvPr>
            <p:ph idx="1"/>
          </p:nvPr>
        </p:nvPicPr>
        <p:blipFill>
          <a:blip r:embed="rId2"/>
          <a:stretch>
            <a:fillRect/>
          </a:stretch>
        </p:blipFill>
        <p:spPr>
          <a:xfrm>
            <a:off x="1371600" y="2075203"/>
            <a:ext cx="6400800" cy="3278981"/>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41</a:t>
            </a:fld>
            <a:endParaRPr lang="tr-TR" dirty="0"/>
          </a:p>
        </p:txBody>
      </p:sp>
    </p:spTree>
    <p:extLst>
      <p:ext uri="{BB962C8B-B14F-4D97-AF65-F5344CB8AC3E}">
        <p14:creationId xmlns:p14="http://schemas.microsoft.com/office/powerpoint/2010/main" val="30639062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4472C4">
                    <a:lumMod val="50000"/>
                  </a:srgbClr>
                </a:solidFill>
              </a:rPr>
              <a:t>Nesneye Yönelik Yaklaşımda Çözümlemeden Tasarıma Geçiş</a:t>
            </a:r>
            <a:endParaRPr lang="tr-TR" sz="6600" dirty="0"/>
          </a:p>
        </p:txBody>
      </p:sp>
      <p:pic>
        <p:nvPicPr>
          <p:cNvPr id="7" name="İçerik Yer Tutucusu 6"/>
          <p:cNvPicPr>
            <a:picLocks noGrp="1" noChangeAspect="1"/>
          </p:cNvPicPr>
          <p:nvPr>
            <p:ph idx="1"/>
          </p:nvPr>
        </p:nvPicPr>
        <p:blipFill>
          <a:blip r:embed="rId2"/>
          <a:stretch>
            <a:fillRect/>
          </a:stretch>
        </p:blipFill>
        <p:spPr>
          <a:xfrm>
            <a:off x="1368028" y="2159198"/>
            <a:ext cx="6407944" cy="3286125"/>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42</a:t>
            </a:fld>
            <a:endParaRPr lang="tr-TR" dirty="0"/>
          </a:p>
        </p:txBody>
      </p:sp>
    </p:spTree>
    <p:extLst>
      <p:ext uri="{BB962C8B-B14F-4D97-AF65-F5344CB8AC3E}">
        <p14:creationId xmlns:p14="http://schemas.microsoft.com/office/powerpoint/2010/main" val="12511692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4472C4">
                    <a:lumMod val="50000"/>
                  </a:srgbClr>
                </a:solidFill>
              </a:rPr>
              <a:t>Nesneye Yönelik Yaklaşımda Çözümlemeden Tasarıma Geçiş</a:t>
            </a:r>
            <a:endParaRPr lang="tr-TR" sz="6600" dirty="0"/>
          </a:p>
        </p:txBody>
      </p:sp>
      <p:pic>
        <p:nvPicPr>
          <p:cNvPr id="7" name="İçerik Yer Tutucusu 6"/>
          <p:cNvPicPr>
            <a:picLocks noGrp="1" noChangeAspect="1"/>
          </p:cNvPicPr>
          <p:nvPr>
            <p:ph idx="1"/>
          </p:nvPr>
        </p:nvPicPr>
        <p:blipFill>
          <a:blip r:embed="rId2"/>
          <a:stretch>
            <a:fillRect/>
          </a:stretch>
        </p:blipFill>
        <p:spPr>
          <a:xfrm>
            <a:off x="1385888" y="2155627"/>
            <a:ext cx="6372225" cy="3293269"/>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43</a:t>
            </a:fld>
            <a:endParaRPr lang="tr-TR" dirty="0"/>
          </a:p>
        </p:txBody>
      </p:sp>
    </p:spTree>
    <p:extLst>
      <p:ext uri="{BB962C8B-B14F-4D97-AF65-F5344CB8AC3E}">
        <p14:creationId xmlns:p14="http://schemas.microsoft.com/office/powerpoint/2010/main" val="3967129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4472C4">
                    <a:lumMod val="50000"/>
                  </a:srgbClr>
                </a:solidFill>
              </a:rPr>
              <a:t>Nesneye Yönelik Yaklaşımda Çözümlemeden Tasarıma Geçiş</a:t>
            </a:r>
            <a:endParaRPr lang="tr-TR" sz="6600" dirty="0"/>
          </a:p>
        </p:txBody>
      </p:sp>
      <p:pic>
        <p:nvPicPr>
          <p:cNvPr id="7" name="İçerik Yer Tutucusu 6"/>
          <p:cNvPicPr>
            <a:picLocks noGrp="1" noChangeAspect="1"/>
          </p:cNvPicPr>
          <p:nvPr>
            <p:ph idx="1"/>
          </p:nvPr>
        </p:nvPicPr>
        <p:blipFill>
          <a:blip r:embed="rId2"/>
          <a:stretch>
            <a:fillRect/>
          </a:stretch>
        </p:blipFill>
        <p:spPr>
          <a:xfrm>
            <a:off x="1378744" y="2173486"/>
            <a:ext cx="6386513" cy="3257550"/>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44</a:t>
            </a:fld>
            <a:endParaRPr lang="tr-TR" dirty="0"/>
          </a:p>
        </p:txBody>
      </p:sp>
    </p:spTree>
    <p:extLst>
      <p:ext uri="{BB962C8B-B14F-4D97-AF65-F5344CB8AC3E}">
        <p14:creationId xmlns:p14="http://schemas.microsoft.com/office/powerpoint/2010/main" val="737214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4472C4">
                    <a:lumMod val="50000"/>
                  </a:srgbClr>
                </a:solidFill>
              </a:rPr>
              <a:t>Nesneye Yönelik Yaklaşımda Çözümlemeden Tasarıma Geçiş</a:t>
            </a:r>
            <a:endParaRPr lang="tr-TR" sz="6600"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a:t>Geleneksel ve NY Tasarım yaklaşımlarında en büyük fark, yapısal modellemelerde ortaya </a:t>
            </a:r>
            <a:r>
              <a:rPr lang="tr-TR" dirty="0" smtClean="0"/>
              <a:t>çıkar.</a:t>
            </a:r>
          </a:p>
          <a:p>
            <a:pPr>
              <a:buFont typeface="Wingdings" panose="05000000000000000000" pitchFamily="2" charset="2"/>
              <a:buChar char="Ø"/>
            </a:pPr>
            <a:r>
              <a:rPr lang="tr-TR" dirty="0" smtClean="0"/>
              <a:t>Bütüncül </a:t>
            </a:r>
            <a:r>
              <a:rPr lang="tr-TR" dirty="0"/>
              <a:t>bir yaklaşımla geleneksel tasarımda merkezi yapı ve kontrol hiyerarşisi kurulurken NY yaklaşımda dağıtık bir yapı söz </a:t>
            </a:r>
            <a:r>
              <a:rPr lang="tr-TR" dirty="0" smtClean="0"/>
              <a:t>konusudur.</a:t>
            </a:r>
          </a:p>
          <a:p>
            <a:pPr>
              <a:buFont typeface="Wingdings" panose="05000000000000000000" pitchFamily="2" charset="2"/>
              <a:buChar char="Ø"/>
            </a:pPr>
            <a:r>
              <a:rPr lang="tr-TR" dirty="0" smtClean="0"/>
              <a:t>Sistem</a:t>
            </a:r>
            <a:r>
              <a:rPr lang="tr-TR" dirty="0"/>
              <a:t>, etkileşimleri belirtilen bağımsız nesnelerin tümü olarak </a:t>
            </a:r>
            <a:r>
              <a:rPr lang="tr-TR" dirty="0" smtClean="0"/>
              <a:t>yapılanır.</a:t>
            </a:r>
          </a:p>
          <a:p>
            <a:pPr>
              <a:buFont typeface="Wingdings" panose="05000000000000000000" pitchFamily="2" charset="2"/>
              <a:buChar char="Ø"/>
            </a:pPr>
            <a:r>
              <a:rPr lang="tr-TR" dirty="0" smtClean="0"/>
              <a:t>Kontrol </a:t>
            </a:r>
            <a:r>
              <a:rPr lang="tr-TR" dirty="0"/>
              <a:t>kavramı da benzer </a:t>
            </a:r>
            <a:r>
              <a:rPr lang="tr-TR" dirty="0" smtClean="0"/>
              <a:t>şekildedir.</a:t>
            </a:r>
          </a:p>
          <a:p>
            <a:pPr>
              <a:buFont typeface="Wingdings" panose="05000000000000000000" pitchFamily="2" charset="2"/>
              <a:buChar char="Ø"/>
            </a:pPr>
            <a:r>
              <a:rPr lang="tr-TR" dirty="0" smtClean="0"/>
              <a:t>Sistemin </a:t>
            </a:r>
            <a:r>
              <a:rPr lang="tr-TR" dirty="0"/>
              <a:t>durumu ve dolayısıyla kontrol mekanizması, geleneksel yaklaşımda </a:t>
            </a:r>
            <a:r>
              <a:rPr lang="tr-TR" dirty="0" smtClean="0"/>
              <a:t>merkezidir.</a:t>
            </a:r>
          </a:p>
          <a:p>
            <a:pPr>
              <a:buFont typeface="Wingdings" panose="05000000000000000000" pitchFamily="2" charset="2"/>
              <a:buChar char="Ø"/>
            </a:pPr>
            <a:r>
              <a:rPr lang="tr-TR" dirty="0" smtClean="0"/>
              <a:t>NY </a:t>
            </a:r>
            <a:r>
              <a:rPr lang="tr-TR" dirty="0"/>
              <a:t>yaklaşımda ise iletilerle bağlantı kurulan dağıtık nesneler, sistemin genel durumunu belirler ve kontrol de dağıtık olarak sağlanır.</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45</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14401245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200" dirty="0">
                <a:solidFill>
                  <a:srgbClr val="4472C4">
                    <a:lumMod val="50000"/>
                  </a:srgbClr>
                </a:solidFill>
              </a:rPr>
              <a:t>Nesneye Yönelik Yaklaşımda Çözümlemeden Tasarıma Geçiş</a:t>
            </a:r>
            <a:endParaRPr lang="tr-TR" sz="6600" dirty="0"/>
          </a:p>
        </p:txBody>
      </p:sp>
      <p:sp>
        <p:nvSpPr>
          <p:cNvPr id="3" name="İçerik Yer Tutucusu 2"/>
          <p:cNvSpPr>
            <a:spLocks noGrp="1"/>
          </p:cNvSpPr>
          <p:nvPr>
            <p:ph idx="1"/>
          </p:nvPr>
        </p:nvSpPr>
        <p:spPr/>
        <p:txBody>
          <a:bodyPr>
            <a:normAutofit fontScale="85000" lnSpcReduction="20000"/>
          </a:bodyPr>
          <a:lstStyle/>
          <a:p>
            <a:r>
              <a:rPr lang="tr-TR" sz="2600" dirty="0"/>
              <a:t>Birbirinden farklı olan geleneksel ve NY tasarım metodolojilerinin karşılaştırılmasında kullanılmak üzere 10 özellikten söz edilebilir</a:t>
            </a:r>
            <a:r>
              <a:rPr lang="tr-TR" sz="2600" dirty="0" smtClean="0"/>
              <a:t>:</a:t>
            </a:r>
            <a:endParaRPr lang="tr-TR" sz="2600" dirty="0"/>
          </a:p>
          <a:p>
            <a:endParaRPr lang="tr-TR" sz="2600" dirty="0"/>
          </a:p>
          <a:p>
            <a:pPr marL="685800" lvl="1" indent="-342900">
              <a:buFont typeface="+mj-lt"/>
              <a:buAutoNum type="arabicPeriod"/>
            </a:pPr>
            <a:r>
              <a:rPr lang="tr-TR" sz="2200" dirty="0" smtClean="0"/>
              <a:t>Modül </a:t>
            </a:r>
            <a:r>
              <a:rPr lang="tr-TR" sz="2200" dirty="0"/>
              <a:t>sıradüzen gösterimi</a:t>
            </a:r>
          </a:p>
          <a:p>
            <a:pPr marL="685800" lvl="1" indent="-342900">
              <a:buFont typeface="+mj-lt"/>
              <a:buAutoNum type="arabicPeriod"/>
            </a:pPr>
            <a:r>
              <a:rPr lang="tr-TR" sz="2200" dirty="0" smtClean="0"/>
              <a:t>Veri </a:t>
            </a:r>
            <a:r>
              <a:rPr lang="tr-TR" sz="2200" dirty="0"/>
              <a:t>tanımları belirtimi</a:t>
            </a:r>
          </a:p>
          <a:p>
            <a:pPr marL="685800" lvl="1" indent="-342900">
              <a:buFont typeface="+mj-lt"/>
              <a:buAutoNum type="arabicPeriod"/>
            </a:pPr>
            <a:r>
              <a:rPr lang="tr-TR" sz="2200" dirty="0" smtClean="0"/>
              <a:t>İşlem </a:t>
            </a:r>
            <a:r>
              <a:rPr lang="tr-TR" sz="2200" dirty="0"/>
              <a:t>mantığı belirtimi</a:t>
            </a:r>
          </a:p>
          <a:p>
            <a:pPr marL="685800" lvl="1" indent="-342900">
              <a:buFont typeface="+mj-lt"/>
              <a:buAutoNum type="arabicPeriod"/>
            </a:pPr>
            <a:r>
              <a:rPr lang="tr-TR" sz="2200" dirty="0" smtClean="0"/>
              <a:t>Sondan </a:t>
            </a:r>
            <a:r>
              <a:rPr lang="tr-TR" sz="2200" dirty="0"/>
              <a:t>sona süreç sıralamalarının gösterimi</a:t>
            </a:r>
          </a:p>
          <a:p>
            <a:pPr marL="685800" lvl="1" indent="-342900">
              <a:buFont typeface="+mj-lt"/>
              <a:buAutoNum type="arabicPeriod"/>
            </a:pPr>
            <a:r>
              <a:rPr lang="tr-TR" sz="2200" dirty="0" smtClean="0"/>
              <a:t>Nesne </a:t>
            </a:r>
            <a:r>
              <a:rPr lang="tr-TR" sz="2200" dirty="0"/>
              <a:t>durumları ve durum geçişlerinin gösterimi</a:t>
            </a:r>
          </a:p>
          <a:p>
            <a:pPr marL="685800" lvl="1" indent="-342900">
              <a:buFont typeface="+mj-lt"/>
              <a:buAutoNum type="arabicPeriod"/>
            </a:pPr>
            <a:r>
              <a:rPr lang="tr-TR" sz="2200" dirty="0" smtClean="0"/>
              <a:t>Sınıf </a:t>
            </a:r>
            <a:r>
              <a:rPr lang="tr-TR" sz="2200" dirty="0"/>
              <a:t>ve sıradüzen tanımları</a:t>
            </a:r>
          </a:p>
          <a:p>
            <a:pPr marL="685800" lvl="1" indent="-342900">
              <a:buFont typeface="+mj-lt"/>
              <a:buAutoNum type="arabicPeriod"/>
            </a:pPr>
            <a:r>
              <a:rPr lang="tr-TR" sz="2200" dirty="0" smtClean="0"/>
              <a:t>Sınıflara </a:t>
            </a:r>
            <a:r>
              <a:rPr lang="tr-TR" sz="2200" dirty="0"/>
              <a:t>işlemlerin tayin </a:t>
            </a:r>
            <a:r>
              <a:rPr lang="tr-TR" sz="2200" dirty="0" smtClean="0"/>
              <a:t>edilmesi</a:t>
            </a:r>
          </a:p>
          <a:p>
            <a:pPr marL="685800" lvl="1" indent="-342900">
              <a:buFont typeface="+mj-lt"/>
              <a:buAutoNum type="arabicPeriod"/>
            </a:pPr>
            <a:r>
              <a:rPr lang="tr-TR" sz="2200" dirty="0" smtClean="0"/>
              <a:t>İşlemlerin </a:t>
            </a:r>
            <a:r>
              <a:rPr lang="tr-TR" sz="2200" dirty="0"/>
              <a:t>detaylı tanımı</a:t>
            </a:r>
          </a:p>
          <a:p>
            <a:pPr marL="685800" lvl="1" indent="-342900">
              <a:buFont typeface="+mj-lt"/>
              <a:buAutoNum type="arabicPeriod"/>
            </a:pPr>
            <a:r>
              <a:rPr lang="tr-TR" sz="2200" dirty="0" smtClean="0"/>
              <a:t>İleti </a:t>
            </a:r>
            <a:r>
              <a:rPr lang="tr-TR" sz="2200" dirty="0"/>
              <a:t>bağlantılarının belirtimi</a:t>
            </a:r>
          </a:p>
          <a:p>
            <a:pPr marL="685800" lvl="1" indent="-342900">
              <a:buFont typeface="+mj-lt"/>
              <a:buAutoNum type="arabicPeriod"/>
            </a:pPr>
            <a:r>
              <a:rPr lang="tr-TR" sz="2200" dirty="0" smtClean="0"/>
              <a:t>Sistem </a:t>
            </a:r>
            <a:r>
              <a:rPr lang="tr-TR" sz="2200" dirty="0"/>
              <a:t>işlemlerinin tanımlanması </a:t>
            </a:r>
          </a:p>
          <a:p>
            <a:endParaRPr lang="tr-TR"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46</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140306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Nesneye Yönelik Tasarım Metodolojileri</a:t>
            </a:r>
          </a:p>
        </p:txBody>
      </p:sp>
      <p:sp>
        <p:nvSpPr>
          <p:cNvPr id="3" name="İçerik Yer Tutucusu 2"/>
          <p:cNvSpPr>
            <a:spLocks noGrp="1"/>
          </p:cNvSpPr>
          <p:nvPr>
            <p:ph idx="1"/>
          </p:nvPr>
        </p:nvSpPr>
        <p:spPr/>
        <p:txBody>
          <a:bodyPr>
            <a:noAutofit/>
          </a:bodyPr>
          <a:lstStyle/>
          <a:p>
            <a:pPr algn="just"/>
            <a:r>
              <a:rPr lang="tr-TR" sz="1600" dirty="0"/>
              <a:t>Çözümlemede olduğu gibi tasarımda da bir çok farklı gibi görünen yöntem </a:t>
            </a:r>
            <a:r>
              <a:rPr lang="tr-TR" sz="1600" dirty="0" smtClean="0"/>
              <a:t>kullanılmaktadır.  Aslında </a:t>
            </a:r>
            <a:r>
              <a:rPr lang="tr-TR" sz="1600" dirty="0"/>
              <a:t>metodolojiler genelde çözümleme ve tasarım safhalarını diğer safhalar ile birlikte </a:t>
            </a:r>
            <a:r>
              <a:rPr lang="tr-TR" sz="1600" dirty="0" smtClean="0"/>
              <a:t>içerirler. Modüler </a:t>
            </a:r>
            <a:r>
              <a:rPr lang="tr-TR" sz="1600" dirty="0"/>
              <a:t>yapının tasarım için öneminden daha önce söz </a:t>
            </a:r>
            <a:r>
              <a:rPr lang="tr-TR" sz="1600" dirty="0" smtClean="0"/>
              <a:t>edilmişti.</a:t>
            </a:r>
          </a:p>
          <a:p>
            <a:r>
              <a:rPr lang="tr-TR" sz="1600" dirty="0" smtClean="0"/>
              <a:t>Bir </a:t>
            </a:r>
            <a:r>
              <a:rPr lang="tr-TR" sz="1600" dirty="0"/>
              <a:t>tasarım metodunun modülerlik ve ilişkili NY kavramlarını desteklemesi için beş kriter ortaya atılmıştır</a:t>
            </a:r>
            <a:r>
              <a:rPr lang="tr-TR" sz="1600" dirty="0" smtClean="0"/>
              <a:t>:</a:t>
            </a:r>
          </a:p>
          <a:p>
            <a:pPr marL="385763" indent="-385763">
              <a:buFont typeface="+mj-lt"/>
              <a:buAutoNum type="arabicPeriod"/>
            </a:pPr>
            <a:r>
              <a:rPr lang="tr-TR" sz="1600" b="1" dirty="0" smtClean="0">
                <a:solidFill>
                  <a:srgbClr val="C00000"/>
                </a:solidFill>
              </a:rPr>
              <a:t>Çözünürlük: </a:t>
            </a:r>
            <a:r>
              <a:rPr lang="tr-TR" sz="1600" dirty="0" smtClean="0"/>
              <a:t>Büyük bir problemin, çözülmesi daha kolay olan küçük problemlere ayrıştırılması yöntemidir.</a:t>
            </a:r>
          </a:p>
          <a:p>
            <a:pPr marL="385763" indent="-385763">
              <a:buFont typeface="+mj-lt"/>
              <a:buAutoNum type="arabicPeriod"/>
            </a:pPr>
            <a:r>
              <a:rPr lang="tr-TR" sz="1600" b="1" dirty="0" smtClean="0">
                <a:solidFill>
                  <a:srgbClr val="C00000"/>
                </a:solidFill>
              </a:rPr>
              <a:t>Bütünleştirme: </a:t>
            </a:r>
            <a:r>
              <a:rPr lang="tr-TR" sz="1600" dirty="0" smtClean="0"/>
              <a:t>Geliştirilecek modüllerin ne kolaylıkla değişik sistemlerce kullanılabileceğidir.</a:t>
            </a:r>
          </a:p>
          <a:p>
            <a:pPr marL="385763" indent="-385763">
              <a:buFont typeface="+mj-lt"/>
              <a:buAutoNum type="arabicPeriod"/>
            </a:pPr>
            <a:r>
              <a:rPr lang="tr-TR" sz="1600" b="1" dirty="0" smtClean="0">
                <a:solidFill>
                  <a:srgbClr val="C00000"/>
                </a:solidFill>
              </a:rPr>
              <a:t>Anlaşılırlık: </a:t>
            </a:r>
            <a:r>
              <a:rPr lang="tr-TR" sz="1600" dirty="0" smtClean="0"/>
              <a:t>Bir bileşenin, diğerlerine başvurmadan ne kolaylıkla anlaşılabildiğidir.</a:t>
            </a:r>
          </a:p>
          <a:p>
            <a:pPr marL="385763" indent="-385763">
              <a:buFont typeface="+mj-lt"/>
              <a:buAutoNum type="arabicPeriod"/>
            </a:pPr>
            <a:r>
              <a:rPr lang="tr-TR" sz="1600" b="1" dirty="0" smtClean="0">
                <a:solidFill>
                  <a:srgbClr val="C00000"/>
                </a:solidFill>
              </a:rPr>
              <a:t>Devamlılık: </a:t>
            </a:r>
            <a:r>
              <a:rPr lang="tr-TR" sz="1600" dirty="0" smtClean="0"/>
              <a:t>Programda yapılacak değişikliğin yalnızca bir veya birkaç modülü etkilemesidir.</a:t>
            </a:r>
          </a:p>
          <a:p>
            <a:pPr marL="385763" indent="-385763">
              <a:buFont typeface="+mj-lt"/>
              <a:buAutoNum type="arabicPeriod"/>
            </a:pPr>
            <a:r>
              <a:rPr lang="tr-TR" sz="1600" b="1" dirty="0" smtClean="0">
                <a:solidFill>
                  <a:srgbClr val="C00000"/>
                </a:solidFill>
              </a:rPr>
              <a:t>Koruma: </a:t>
            </a:r>
            <a:r>
              <a:rPr lang="tr-TR" sz="1600" dirty="0" smtClean="0"/>
              <a:t>Programda yapılacak değişikliğin yalnızca bir veya birkaç modülü etkilemesidir.</a:t>
            </a:r>
            <a:endParaRPr lang="tr-TR" sz="16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47</a:t>
            </a:fld>
            <a:endParaRPr lang="tr-TR" dirty="0"/>
          </a:p>
        </p:txBody>
      </p:sp>
    </p:spTree>
    <p:extLst>
      <p:ext uri="{BB962C8B-B14F-4D97-AF65-F5344CB8AC3E}">
        <p14:creationId xmlns:p14="http://schemas.microsoft.com/office/powerpoint/2010/main" val="1702699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Nesneye Yönelik Tasarım Metodolojileri</a:t>
            </a:r>
          </a:p>
        </p:txBody>
      </p:sp>
      <p:sp>
        <p:nvSpPr>
          <p:cNvPr id="3" name="İçerik Yer Tutucusu 2"/>
          <p:cNvSpPr>
            <a:spLocks noGrp="1"/>
          </p:cNvSpPr>
          <p:nvPr>
            <p:ph idx="1"/>
          </p:nvPr>
        </p:nvSpPr>
        <p:spPr/>
        <p:txBody>
          <a:bodyPr>
            <a:noAutofit/>
          </a:bodyPr>
          <a:lstStyle/>
          <a:p>
            <a:r>
              <a:rPr lang="tr-TR" sz="1800" dirty="0"/>
              <a:t>Aynı şekilde modüler yapının sağlanması için de beş prensipten </a:t>
            </a:r>
            <a:r>
              <a:rPr lang="tr-TR" sz="1800" dirty="0" smtClean="0"/>
              <a:t>söz edilebilir:</a:t>
            </a:r>
            <a:endParaRPr lang="tr-TR" sz="1800" dirty="0"/>
          </a:p>
          <a:p>
            <a:pPr marL="385763" indent="-385763">
              <a:buFont typeface="+mj-lt"/>
              <a:buAutoNum type="arabicPeriod"/>
            </a:pPr>
            <a:r>
              <a:rPr lang="tr-TR" sz="1800" dirty="0" smtClean="0"/>
              <a:t>Modüler </a:t>
            </a:r>
            <a:r>
              <a:rPr lang="tr-TR" sz="1800" dirty="0"/>
              <a:t>yapıyı destekleyici dil ögelerinin bulunması,</a:t>
            </a:r>
          </a:p>
          <a:p>
            <a:pPr marL="385763" indent="-385763">
              <a:buFont typeface="+mj-lt"/>
              <a:buAutoNum type="arabicPeriod"/>
            </a:pPr>
            <a:r>
              <a:rPr lang="tr-TR" sz="1800" dirty="0" smtClean="0"/>
              <a:t>Az </a:t>
            </a:r>
            <a:r>
              <a:rPr lang="tr-TR" sz="1800" dirty="0" err="1"/>
              <a:t>arayüz</a:t>
            </a:r>
            <a:r>
              <a:rPr lang="tr-TR" sz="1800" dirty="0"/>
              <a:t>,</a:t>
            </a:r>
          </a:p>
          <a:p>
            <a:pPr marL="385763" indent="-385763">
              <a:buFont typeface="+mj-lt"/>
              <a:buAutoNum type="arabicPeriod"/>
            </a:pPr>
            <a:r>
              <a:rPr lang="tr-TR" sz="1800" dirty="0" err="1" smtClean="0"/>
              <a:t>Arayüz</a:t>
            </a:r>
            <a:r>
              <a:rPr lang="tr-TR" sz="1800" dirty="0" smtClean="0"/>
              <a:t> </a:t>
            </a:r>
            <a:r>
              <a:rPr lang="tr-TR" sz="1800" dirty="0"/>
              <a:t>içinde sınırlı bilgi akışı,</a:t>
            </a:r>
          </a:p>
          <a:p>
            <a:pPr marL="385763" indent="-385763">
              <a:buFont typeface="+mj-lt"/>
              <a:buAutoNum type="arabicPeriod"/>
            </a:pPr>
            <a:r>
              <a:rPr lang="tr-TR" sz="1800" dirty="0" err="1" smtClean="0"/>
              <a:t>Arayüzün</a:t>
            </a:r>
            <a:r>
              <a:rPr lang="tr-TR" sz="1800" dirty="0" smtClean="0"/>
              <a:t> </a:t>
            </a:r>
            <a:r>
              <a:rPr lang="tr-TR" sz="1800" dirty="0"/>
              <a:t>bağımsız olarak açıkça anlaşılabilmesi (örneğin merkezi yapılara başvurulmaması),</a:t>
            </a:r>
          </a:p>
          <a:p>
            <a:pPr marL="385763" indent="-385763">
              <a:buFont typeface="+mj-lt"/>
              <a:buAutoNum type="arabicPeriod"/>
            </a:pPr>
            <a:r>
              <a:rPr lang="tr-TR" sz="1800" dirty="0" smtClean="0"/>
              <a:t>Bilgi </a:t>
            </a:r>
            <a:r>
              <a:rPr lang="tr-TR" sz="1800" dirty="0"/>
              <a:t>saklama</a:t>
            </a:r>
            <a:r>
              <a:rPr lang="tr-TR" sz="1800" dirty="0" smtClean="0"/>
              <a:t>.</a:t>
            </a:r>
          </a:p>
          <a:p>
            <a:pPr marL="385763" indent="-385763">
              <a:buFont typeface="+mj-lt"/>
              <a:buAutoNum type="arabicPeriod"/>
            </a:pPr>
            <a:endParaRPr lang="tr-TR" sz="1800" dirty="0"/>
          </a:p>
          <a:p>
            <a:pPr>
              <a:buFont typeface="Wingdings" panose="05000000000000000000" pitchFamily="2" charset="2"/>
              <a:buChar char="Ø"/>
            </a:pPr>
            <a:r>
              <a:rPr lang="tr-TR" sz="1800" dirty="0"/>
              <a:t>Her ne kadar bu prensipler geleneksel tasarım için de geçerli ise de NY yaklaşımların daha etkili olarak bu prensipleri elde ettiği </a:t>
            </a:r>
            <a:r>
              <a:rPr lang="tr-TR" sz="1800" dirty="0" smtClean="0"/>
              <a:t>görülmektedir.</a:t>
            </a:r>
          </a:p>
          <a:p>
            <a:pPr>
              <a:buFont typeface="Wingdings" panose="05000000000000000000" pitchFamily="2" charset="2"/>
              <a:buChar char="Ø"/>
            </a:pPr>
            <a:r>
              <a:rPr lang="tr-TR" sz="1800" dirty="0" smtClean="0"/>
              <a:t>Özellikle </a:t>
            </a:r>
            <a:r>
              <a:rPr lang="tr-TR" sz="1800" dirty="0" err="1"/>
              <a:t>arayüz</a:t>
            </a:r>
            <a:r>
              <a:rPr lang="tr-TR" sz="1800" dirty="0"/>
              <a:t> tanımları, bileşen tabanlı yaklaşımlarda iyice önemli olmaktadır.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48</a:t>
            </a:fld>
            <a:endParaRPr lang="tr-TR" dirty="0"/>
          </a:p>
        </p:txBody>
      </p:sp>
    </p:spTree>
    <p:extLst>
      <p:ext uri="{BB962C8B-B14F-4D97-AF65-F5344CB8AC3E}">
        <p14:creationId xmlns:p14="http://schemas.microsoft.com/office/powerpoint/2010/main" val="2506678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a:t>NY Metodolojilerinin Tasarım Yöntemleri</a:t>
            </a:r>
          </a:p>
        </p:txBody>
      </p:sp>
      <p:sp>
        <p:nvSpPr>
          <p:cNvPr id="3" name="İçerik Yer Tutucusu 2"/>
          <p:cNvSpPr>
            <a:spLocks noGrp="1"/>
          </p:cNvSpPr>
          <p:nvPr>
            <p:ph idx="1"/>
          </p:nvPr>
        </p:nvSpPr>
        <p:spPr/>
        <p:txBody>
          <a:bodyPr/>
          <a:lstStyle/>
          <a:p>
            <a:pPr marL="0" indent="0">
              <a:buNone/>
            </a:pPr>
            <a:r>
              <a:rPr lang="tr-TR" dirty="0" smtClean="0"/>
              <a:t>Bazı Nesne Yönelimli metodolojilerinin tasarım yöntemlerini aşağıdaki şekilde maddelersek bunlar;</a:t>
            </a:r>
          </a:p>
          <a:p>
            <a:pPr marL="385763" indent="-385763">
              <a:buFont typeface="+mj-lt"/>
              <a:buAutoNum type="arabicPeriod"/>
            </a:pPr>
            <a:r>
              <a:rPr lang="tr-TR" dirty="0" err="1" smtClean="0"/>
              <a:t>Booch</a:t>
            </a:r>
            <a:r>
              <a:rPr lang="tr-TR" dirty="0" smtClean="0"/>
              <a:t> Metodu</a:t>
            </a:r>
          </a:p>
          <a:p>
            <a:pPr marL="385763" indent="-385763">
              <a:buFont typeface="+mj-lt"/>
              <a:buAutoNum type="arabicPeriod"/>
            </a:pPr>
            <a:r>
              <a:rPr lang="tr-TR" dirty="0" err="1" smtClean="0"/>
              <a:t>Coad</a:t>
            </a:r>
            <a:r>
              <a:rPr lang="tr-TR" dirty="0" smtClean="0"/>
              <a:t> ve </a:t>
            </a:r>
            <a:r>
              <a:rPr lang="tr-TR" dirty="0" err="1" smtClean="0"/>
              <a:t>Yourdon</a:t>
            </a:r>
            <a:r>
              <a:rPr lang="tr-TR" dirty="0" smtClean="0"/>
              <a:t> Metodu</a:t>
            </a:r>
          </a:p>
          <a:p>
            <a:pPr marL="385763" indent="-385763">
              <a:buFont typeface="+mj-lt"/>
              <a:buAutoNum type="arabicPeriod"/>
            </a:pPr>
            <a:r>
              <a:rPr lang="tr-TR" dirty="0" err="1" smtClean="0"/>
              <a:t>Jacobson</a:t>
            </a:r>
            <a:r>
              <a:rPr lang="tr-TR" dirty="0" smtClean="0"/>
              <a:t> (OOSE) Metodu</a:t>
            </a:r>
          </a:p>
          <a:p>
            <a:pPr marL="385763" indent="-385763">
              <a:buFont typeface="+mj-lt"/>
              <a:buAutoNum type="arabicPeriod"/>
            </a:pPr>
            <a:r>
              <a:rPr lang="tr-TR" dirty="0" err="1" smtClean="0"/>
              <a:t>Rambaugh</a:t>
            </a:r>
            <a:r>
              <a:rPr lang="tr-TR" dirty="0" smtClean="0"/>
              <a:t> (OMT) Metodu</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49</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478" y="2525119"/>
            <a:ext cx="2622528" cy="1936002"/>
          </a:xfrm>
          <a:prstGeom prst="rect">
            <a:avLst/>
          </a:prstGeom>
        </p:spPr>
      </p:pic>
    </p:spTree>
    <p:extLst>
      <p:ext uri="{BB962C8B-B14F-4D97-AF65-F5344CB8AC3E}">
        <p14:creationId xmlns:p14="http://schemas.microsoft.com/office/powerpoint/2010/main" val="3316244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Nesneye Yönelik Kavramlar</a:t>
            </a:r>
            <a:endParaRPr lang="tr-TR" dirty="0"/>
          </a:p>
        </p:txBody>
      </p:sp>
      <p:sp>
        <p:nvSpPr>
          <p:cNvPr id="3" name="İçerik Yer Tutucusu 2"/>
          <p:cNvSpPr>
            <a:spLocks noGrp="1"/>
          </p:cNvSpPr>
          <p:nvPr>
            <p:ph idx="1"/>
          </p:nvPr>
        </p:nvSpPr>
        <p:spPr/>
        <p:txBody>
          <a:bodyPr>
            <a:normAutofit/>
          </a:bodyPr>
          <a:lstStyle/>
          <a:p>
            <a:r>
              <a:rPr lang="tr-TR" dirty="0" smtClean="0"/>
              <a:t>Doğal </a:t>
            </a:r>
            <a:r>
              <a:rPr lang="tr-TR" dirty="0"/>
              <a:t>çevremizdeki nesnelerin özellikleri ve ilgili oldukları süreçler bir arada düşünülür. Bir nesnenin özellikleri olduğu gibi onun yapacağı işlemler de vardır. NY modellerin ilk özelliği olarak, veri ve süreçlerin bir nesne için bir arada değerlendirilmesi tanımlanır. NY kavramların temeli olarak, aşağıdaki </a:t>
            </a:r>
            <a:r>
              <a:rPr lang="tr-TR" dirty="0" smtClean="0"/>
              <a:t>dört özelliği </a:t>
            </a:r>
            <a:r>
              <a:rPr lang="tr-TR" dirty="0"/>
              <a:t>sıralayabiliriz:</a:t>
            </a:r>
          </a:p>
          <a:p>
            <a:pPr marL="385763" indent="-385763">
              <a:buFont typeface="+mj-lt"/>
              <a:buAutoNum type="arabicPeriod"/>
            </a:pPr>
            <a:r>
              <a:rPr lang="tr-TR" dirty="0" smtClean="0"/>
              <a:t>Kimlik (Identity)</a:t>
            </a:r>
          </a:p>
          <a:p>
            <a:pPr marL="385763" indent="-385763">
              <a:buFont typeface="+mj-lt"/>
              <a:buAutoNum type="arabicPeriod"/>
            </a:pPr>
            <a:r>
              <a:rPr lang="tr-TR" dirty="0" smtClean="0"/>
              <a:t>Sınıflama (</a:t>
            </a:r>
            <a:r>
              <a:rPr lang="tr-TR" dirty="0" err="1" smtClean="0"/>
              <a:t>Classification</a:t>
            </a:r>
            <a:r>
              <a:rPr lang="tr-TR" dirty="0" smtClean="0"/>
              <a:t>)</a:t>
            </a:r>
            <a:endParaRPr lang="tr-TR" dirty="0"/>
          </a:p>
          <a:p>
            <a:pPr marL="385763" indent="-385763">
              <a:buFont typeface="+mj-lt"/>
              <a:buAutoNum type="arabicPeriod"/>
            </a:pPr>
            <a:r>
              <a:rPr lang="tr-TR" dirty="0"/>
              <a:t>Kalıtım (</a:t>
            </a:r>
            <a:r>
              <a:rPr lang="tr-TR" dirty="0" err="1"/>
              <a:t>inheritance</a:t>
            </a:r>
            <a:r>
              <a:rPr lang="tr-TR" dirty="0"/>
              <a:t>)</a:t>
            </a:r>
          </a:p>
          <a:p>
            <a:pPr marL="385763" indent="-385763">
              <a:buFont typeface="+mj-lt"/>
              <a:buAutoNum type="arabicPeriod"/>
            </a:pPr>
            <a:r>
              <a:rPr lang="tr-TR" dirty="0"/>
              <a:t>Çok </a:t>
            </a:r>
            <a:r>
              <a:rPr lang="tr-TR" dirty="0" err="1" smtClean="0"/>
              <a:t>Şekillilik</a:t>
            </a:r>
            <a:r>
              <a:rPr lang="tr-TR" dirty="0" smtClean="0"/>
              <a:t>/Biçimlilik(</a:t>
            </a:r>
            <a:r>
              <a:rPr lang="tr-TR" dirty="0" err="1" smtClean="0"/>
              <a:t>Polimorphism</a:t>
            </a:r>
            <a:r>
              <a:rPr lang="tr-TR" dirty="0" smtClean="0"/>
              <a:t>)</a:t>
            </a:r>
            <a:endParaRPr lang="tr-TR" dirty="0"/>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653" y="3660618"/>
            <a:ext cx="2552700" cy="1571625"/>
          </a:xfrm>
          <a:prstGeom prst="rect">
            <a:avLst/>
          </a:prstGeom>
        </p:spPr>
      </p:pic>
    </p:spTree>
    <p:extLst>
      <p:ext uri="{BB962C8B-B14F-4D97-AF65-F5344CB8AC3E}">
        <p14:creationId xmlns:p14="http://schemas.microsoft.com/office/powerpoint/2010/main" val="20926377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Booch</a:t>
            </a:r>
            <a:r>
              <a:rPr lang="tr-TR" dirty="0"/>
              <a:t> </a:t>
            </a:r>
            <a:r>
              <a:rPr lang="tr-TR" dirty="0" smtClean="0"/>
              <a:t>Metodu</a:t>
            </a:r>
            <a:endParaRPr lang="tr-TR" dirty="0"/>
          </a:p>
        </p:txBody>
      </p:sp>
      <p:sp>
        <p:nvSpPr>
          <p:cNvPr id="3" name="İçerik Yer Tutucusu 2"/>
          <p:cNvSpPr>
            <a:spLocks noGrp="1"/>
          </p:cNvSpPr>
          <p:nvPr>
            <p:ph idx="1"/>
          </p:nvPr>
        </p:nvSpPr>
        <p:spPr/>
        <p:txBody>
          <a:bodyPr>
            <a:normAutofit fontScale="92500" lnSpcReduction="20000"/>
          </a:bodyPr>
          <a:lstStyle/>
          <a:p>
            <a:r>
              <a:rPr lang="tr-TR" b="1" dirty="0" smtClean="0">
                <a:solidFill>
                  <a:srgbClr val="C00000"/>
                </a:solidFill>
              </a:rPr>
              <a:t>Yapısal Planlama:</a:t>
            </a:r>
          </a:p>
          <a:p>
            <a:pPr lvl="1"/>
            <a:r>
              <a:rPr lang="tr-TR" dirty="0" smtClean="0"/>
              <a:t>Benzer nesneler ayrı kısımlarda toplanır.</a:t>
            </a:r>
          </a:p>
          <a:p>
            <a:pPr lvl="1"/>
            <a:r>
              <a:rPr lang="tr-TR" dirty="0" smtClean="0"/>
              <a:t>Nesneler soyutlama düzeylerine göre katmanlara ayrılır.</a:t>
            </a:r>
          </a:p>
          <a:p>
            <a:pPr lvl="1"/>
            <a:r>
              <a:rPr lang="tr-TR" dirty="0" smtClean="0"/>
              <a:t>Senaryolar tanımlanır.</a:t>
            </a:r>
          </a:p>
          <a:p>
            <a:pPr lvl="1"/>
            <a:r>
              <a:rPr lang="tr-TR" dirty="0" smtClean="0"/>
              <a:t>Tasarım </a:t>
            </a:r>
            <a:r>
              <a:rPr lang="tr-TR" dirty="0" err="1" smtClean="0"/>
              <a:t>öntipi</a:t>
            </a:r>
            <a:r>
              <a:rPr lang="tr-TR" dirty="0" smtClean="0"/>
              <a:t> oluşturulur.</a:t>
            </a:r>
          </a:p>
          <a:p>
            <a:pPr lvl="1"/>
            <a:r>
              <a:rPr lang="tr-TR" dirty="0" err="1" smtClean="0"/>
              <a:t>Öntip</a:t>
            </a:r>
            <a:r>
              <a:rPr lang="tr-TR" dirty="0" smtClean="0"/>
              <a:t>, kullanış senaryoları ile sınanır.</a:t>
            </a:r>
          </a:p>
          <a:p>
            <a:pPr lvl="1"/>
            <a:endParaRPr lang="tr-TR" dirty="0" smtClean="0"/>
          </a:p>
          <a:p>
            <a:r>
              <a:rPr lang="tr-TR" b="1" dirty="0" smtClean="0">
                <a:solidFill>
                  <a:srgbClr val="C00000"/>
                </a:solidFill>
              </a:rPr>
              <a:t>Taktik Tasarım:</a:t>
            </a:r>
          </a:p>
          <a:p>
            <a:pPr lvl="1"/>
            <a:r>
              <a:rPr lang="tr-TR" dirty="0" smtClean="0"/>
              <a:t>Özellik ve işlem kullanım kurallarının tanımını,</a:t>
            </a:r>
          </a:p>
          <a:p>
            <a:pPr lvl="1"/>
            <a:r>
              <a:rPr lang="tr-TR" dirty="0" smtClean="0"/>
              <a:t>Bellek idaresi, hata mesajları gibi altyapı işlevleri ile ilgili kuralların tanımını,</a:t>
            </a:r>
          </a:p>
          <a:p>
            <a:pPr lvl="1"/>
            <a:r>
              <a:rPr lang="tr-TR" dirty="0" smtClean="0"/>
              <a:t>Kuralların anlamını tanımlayan bir senaryonun geliştirilmesini,</a:t>
            </a:r>
          </a:p>
          <a:p>
            <a:pPr lvl="1"/>
            <a:r>
              <a:rPr lang="tr-TR" dirty="0" smtClean="0"/>
              <a:t>Her kural (politika) için bir </a:t>
            </a:r>
            <a:r>
              <a:rPr lang="tr-TR" dirty="0" err="1" smtClean="0"/>
              <a:t>öntipini</a:t>
            </a:r>
            <a:r>
              <a:rPr lang="tr-TR" dirty="0" smtClean="0"/>
              <a:t>,</a:t>
            </a:r>
          </a:p>
          <a:p>
            <a:pPr lvl="1"/>
            <a:r>
              <a:rPr lang="tr-TR" dirty="0" err="1" smtClean="0"/>
              <a:t>Öntip</a:t>
            </a:r>
            <a:r>
              <a:rPr lang="tr-TR" dirty="0" smtClean="0"/>
              <a:t> iyileştirmesini,</a:t>
            </a:r>
          </a:p>
          <a:p>
            <a:pPr lvl="1"/>
            <a:r>
              <a:rPr lang="tr-TR" dirty="0" smtClean="0"/>
              <a:t>Her politikanın, yapısal vizyonu iletmesi açısından gözden geçirilmesini kapsar.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50</a:t>
            </a:fld>
            <a:endParaRPr lang="tr-TR" dirty="0"/>
          </a:p>
        </p:txBody>
      </p:sp>
    </p:spTree>
    <p:extLst>
      <p:ext uri="{BB962C8B-B14F-4D97-AF65-F5344CB8AC3E}">
        <p14:creationId xmlns:p14="http://schemas.microsoft.com/office/powerpoint/2010/main" val="3710581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Coad</a:t>
            </a:r>
            <a:r>
              <a:rPr lang="tr-TR" dirty="0"/>
              <a:t> ve </a:t>
            </a:r>
            <a:r>
              <a:rPr lang="tr-TR" dirty="0" err="1"/>
              <a:t>Yourdon</a:t>
            </a:r>
            <a:r>
              <a:rPr lang="tr-TR" dirty="0"/>
              <a:t> Metodu</a:t>
            </a:r>
          </a:p>
        </p:txBody>
      </p:sp>
      <p:sp>
        <p:nvSpPr>
          <p:cNvPr id="3" name="İçerik Yer Tutucusu 2"/>
          <p:cNvSpPr>
            <a:spLocks noGrp="1"/>
          </p:cNvSpPr>
          <p:nvPr>
            <p:ph idx="1"/>
          </p:nvPr>
        </p:nvSpPr>
        <p:spPr/>
        <p:txBody>
          <a:bodyPr>
            <a:noAutofit/>
          </a:bodyPr>
          <a:lstStyle/>
          <a:p>
            <a:r>
              <a:rPr lang="tr-TR" sz="1800" b="1" dirty="0" smtClean="0">
                <a:solidFill>
                  <a:srgbClr val="C00000"/>
                </a:solidFill>
              </a:rPr>
              <a:t>Problem Ortamı Bileşeni</a:t>
            </a:r>
          </a:p>
          <a:p>
            <a:pPr lvl="1"/>
            <a:r>
              <a:rPr lang="tr-TR" sz="1600" dirty="0" smtClean="0"/>
              <a:t>Ortamı oluşturan bütün sınıflar gruplandırılır.</a:t>
            </a:r>
          </a:p>
          <a:p>
            <a:pPr lvl="1"/>
            <a:r>
              <a:rPr lang="tr-TR" sz="1600" dirty="0" smtClean="0"/>
              <a:t>Uygulama sınıfları için hiyerarşi oluşturulur.</a:t>
            </a:r>
          </a:p>
          <a:p>
            <a:pPr lvl="1"/>
            <a:r>
              <a:rPr lang="tr-TR" sz="1600" dirty="0" smtClean="0"/>
              <a:t>Uygun düştükçe kalıtım basitleştirilir.</a:t>
            </a:r>
          </a:p>
          <a:p>
            <a:pPr lvl="1"/>
            <a:r>
              <a:rPr lang="tr-TR" sz="1600" dirty="0" smtClean="0"/>
              <a:t>Verimlilik için tasarım uyarlanır.</a:t>
            </a:r>
          </a:p>
          <a:p>
            <a:pPr lvl="1"/>
            <a:r>
              <a:rPr lang="tr-TR" sz="1600" dirty="0" smtClean="0"/>
              <a:t>Alt düzey nesneleri, gerektikçe eklenir ve iyileştirilir.</a:t>
            </a:r>
          </a:p>
          <a:p>
            <a:pPr lvl="1"/>
            <a:r>
              <a:rPr lang="tr-TR" sz="1600" dirty="0" smtClean="0"/>
              <a:t>Tasarım gözden geçirilir ve çözümlemeye yapılacak ilaveler sorgulanır.</a:t>
            </a:r>
          </a:p>
          <a:p>
            <a:r>
              <a:rPr lang="tr-TR" sz="1800" b="1" dirty="0" smtClean="0">
                <a:solidFill>
                  <a:srgbClr val="C00000"/>
                </a:solidFill>
              </a:rPr>
              <a:t>İnsan Etkileşim Bileşeni</a:t>
            </a:r>
          </a:p>
          <a:p>
            <a:pPr lvl="1"/>
            <a:r>
              <a:rPr lang="tr-TR" sz="1600" dirty="0" smtClean="0"/>
              <a:t>Kullanıcılar belirlenir.</a:t>
            </a:r>
          </a:p>
          <a:p>
            <a:pPr lvl="1"/>
            <a:r>
              <a:rPr lang="tr-TR" sz="1600" dirty="0" smtClean="0"/>
              <a:t>Görev senaryoları geliştirilir.</a:t>
            </a:r>
          </a:p>
          <a:p>
            <a:pPr lvl="1"/>
            <a:r>
              <a:rPr lang="tr-TR" sz="1600" dirty="0" smtClean="0"/>
              <a:t>Kullanıcı komutları sıradüzeni tanımlanır.</a:t>
            </a:r>
          </a:p>
          <a:p>
            <a:pPr lvl="1"/>
            <a:r>
              <a:rPr lang="tr-TR" sz="1600" dirty="0" smtClean="0"/>
              <a:t>Kullanıcı etkileşim </a:t>
            </a:r>
            <a:r>
              <a:rPr lang="tr-TR" sz="1600" dirty="0" err="1" smtClean="0"/>
              <a:t>sıralandırması</a:t>
            </a:r>
            <a:r>
              <a:rPr lang="tr-TR" sz="1600" dirty="0" smtClean="0"/>
              <a:t> iyileştirilir.</a:t>
            </a:r>
          </a:p>
          <a:p>
            <a:pPr lvl="1"/>
            <a:r>
              <a:rPr lang="tr-TR" sz="1600" dirty="0" smtClean="0"/>
              <a:t>İlgili sınıflar ve sıradüzenleri tasarlanır.</a:t>
            </a:r>
          </a:p>
          <a:p>
            <a:pPr lvl="1"/>
            <a:r>
              <a:rPr lang="tr-TR" sz="1600" dirty="0" smtClean="0"/>
              <a:t>Grafik </a:t>
            </a:r>
            <a:r>
              <a:rPr lang="tr-TR" sz="1600" dirty="0" err="1" smtClean="0"/>
              <a:t>arayüz</a:t>
            </a:r>
            <a:r>
              <a:rPr lang="tr-TR" sz="1600" dirty="0" smtClean="0"/>
              <a:t> sınıfları ile bütünleştirilir.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51</a:t>
            </a:fld>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6538" y="4173340"/>
            <a:ext cx="2203514" cy="1804127"/>
          </a:xfrm>
          <a:prstGeom prst="rect">
            <a:avLst/>
          </a:prstGeom>
        </p:spPr>
      </p:pic>
    </p:spTree>
    <p:extLst>
      <p:ext uri="{BB962C8B-B14F-4D97-AF65-F5344CB8AC3E}">
        <p14:creationId xmlns:p14="http://schemas.microsoft.com/office/powerpoint/2010/main" val="39907557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Coad</a:t>
            </a:r>
            <a:r>
              <a:rPr lang="tr-TR" dirty="0"/>
              <a:t> ve </a:t>
            </a:r>
            <a:r>
              <a:rPr lang="tr-TR" dirty="0" err="1"/>
              <a:t>Yourdon</a:t>
            </a:r>
            <a:r>
              <a:rPr lang="tr-TR" dirty="0"/>
              <a:t> Metodu</a:t>
            </a:r>
          </a:p>
        </p:txBody>
      </p:sp>
      <p:sp>
        <p:nvSpPr>
          <p:cNvPr id="3" name="İçerik Yer Tutucusu 2"/>
          <p:cNvSpPr>
            <a:spLocks noGrp="1"/>
          </p:cNvSpPr>
          <p:nvPr>
            <p:ph idx="1"/>
          </p:nvPr>
        </p:nvSpPr>
        <p:spPr/>
        <p:txBody>
          <a:bodyPr>
            <a:normAutofit/>
          </a:bodyPr>
          <a:lstStyle/>
          <a:p>
            <a:r>
              <a:rPr lang="tr-TR" b="1" dirty="0">
                <a:solidFill>
                  <a:srgbClr val="C00000"/>
                </a:solidFill>
              </a:rPr>
              <a:t>Görev Yönetimi Bileşeni</a:t>
            </a:r>
          </a:p>
          <a:p>
            <a:pPr lvl="1"/>
            <a:r>
              <a:rPr lang="tr-TR" dirty="0"/>
              <a:t>Görev çeşitleri (olay veya saat ile tetiklenen gibi) tanımlanır.</a:t>
            </a:r>
          </a:p>
          <a:p>
            <a:pPr lvl="1"/>
            <a:r>
              <a:rPr lang="tr-TR" dirty="0"/>
              <a:t>Öncelikler oluşturulur.</a:t>
            </a:r>
          </a:p>
          <a:p>
            <a:pPr lvl="1"/>
            <a:r>
              <a:rPr lang="tr-TR" dirty="0"/>
              <a:t>Bir görev, diğerlerinin yöneticisi olarak atanır.</a:t>
            </a:r>
          </a:p>
          <a:p>
            <a:pPr lvl="1"/>
            <a:r>
              <a:rPr lang="tr-TR" dirty="0"/>
              <a:t>Her görev için uygun nesneler tasarlanır</a:t>
            </a:r>
            <a:r>
              <a:rPr lang="tr-TR" dirty="0" smtClean="0"/>
              <a:t>.</a:t>
            </a:r>
          </a:p>
          <a:p>
            <a:pPr lvl="1"/>
            <a:endParaRPr lang="tr-TR" dirty="0"/>
          </a:p>
          <a:p>
            <a:r>
              <a:rPr lang="tr-TR" b="1" dirty="0">
                <a:solidFill>
                  <a:srgbClr val="C00000"/>
                </a:solidFill>
              </a:rPr>
              <a:t>Veri Yönetimi Bileşeni</a:t>
            </a:r>
          </a:p>
          <a:p>
            <a:pPr lvl="1"/>
            <a:r>
              <a:rPr lang="tr-TR" dirty="0"/>
              <a:t>Veri yapıları tasarlanır.</a:t>
            </a:r>
          </a:p>
          <a:p>
            <a:pPr lvl="1"/>
            <a:r>
              <a:rPr lang="tr-TR" dirty="0"/>
              <a:t>Veri yapılarının idaresi için gerekli servis işlemleri tasarlanır.</a:t>
            </a:r>
          </a:p>
          <a:p>
            <a:pPr lvl="1"/>
            <a:r>
              <a:rPr lang="tr-TR" dirty="0"/>
              <a:t>Veri idaresi için araçlar tanımlanır.</a:t>
            </a:r>
          </a:p>
          <a:p>
            <a:pPr lvl="1"/>
            <a:r>
              <a:rPr lang="tr-TR" dirty="0"/>
              <a:t>Uygun sınıf ve hiyerarşiler tasarlanır.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52</a:t>
            </a:fld>
            <a:endParaRPr lang="tr-TR" dirty="0"/>
          </a:p>
        </p:txBody>
      </p:sp>
    </p:spTree>
    <p:extLst>
      <p:ext uri="{BB962C8B-B14F-4D97-AF65-F5344CB8AC3E}">
        <p14:creationId xmlns:p14="http://schemas.microsoft.com/office/powerpoint/2010/main" val="32576834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Jacobson</a:t>
            </a:r>
            <a:r>
              <a:rPr lang="tr-TR" dirty="0"/>
              <a:t> (OOSE) </a:t>
            </a:r>
            <a:r>
              <a:rPr lang="tr-TR" dirty="0" smtClean="0"/>
              <a:t>Metodu</a:t>
            </a:r>
            <a:endParaRPr lang="tr-TR" dirty="0"/>
          </a:p>
        </p:txBody>
      </p:sp>
      <p:sp>
        <p:nvSpPr>
          <p:cNvPr id="3" name="İçerik Yer Tutucusu 2"/>
          <p:cNvSpPr>
            <a:spLocks noGrp="1"/>
          </p:cNvSpPr>
          <p:nvPr>
            <p:ph idx="1"/>
          </p:nvPr>
        </p:nvSpPr>
        <p:spPr/>
        <p:txBody>
          <a:bodyPr>
            <a:normAutofit/>
          </a:bodyPr>
          <a:lstStyle/>
          <a:p>
            <a:pPr marL="385763" indent="-385763">
              <a:buFont typeface="+mj-lt"/>
              <a:buAutoNum type="arabicPeriod"/>
            </a:pPr>
            <a:r>
              <a:rPr lang="tr-TR" dirty="0" smtClean="0"/>
              <a:t>Çözümleme modelinde gerçek dünyaya uygunluk ayarlamaları.</a:t>
            </a:r>
          </a:p>
          <a:p>
            <a:pPr marL="385763" indent="-385763">
              <a:buFont typeface="+mj-lt"/>
              <a:buAutoNum type="arabicPeriod"/>
            </a:pPr>
            <a:r>
              <a:rPr lang="tr-TR" dirty="0" smtClean="0"/>
              <a:t>Temel tasarım nesnesi olarak ‘</a:t>
            </a:r>
            <a:r>
              <a:rPr lang="tr-TR" dirty="0" err="1" smtClean="0">
                <a:solidFill>
                  <a:srgbClr val="C00000"/>
                </a:solidFill>
              </a:rPr>
              <a:t>öbek</a:t>
            </a:r>
            <a:r>
              <a:rPr lang="tr-TR" dirty="0" err="1" smtClean="0"/>
              <a:t>’lerin</a:t>
            </a:r>
            <a:r>
              <a:rPr lang="tr-TR" dirty="0" smtClean="0"/>
              <a:t> tanımlanması:</a:t>
            </a:r>
          </a:p>
          <a:p>
            <a:pPr lvl="1"/>
            <a:r>
              <a:rPr lang="tr-TR" dirty="0" smtClean="0"/>
              <a:t>İlgili çözümleme nesnelerinin uygulanacağı bir blok tanımlanır.</a:t>
            </a:r>
          </a:p>
          <a:p>
            <a:pPr lvl="1"/>
            <a:r>
              <a:rPr lang="tr-TR" dirty="0" err="1" smtClean="0"/>
              <a:t>Arayüz</a:t>
            </a:r>
            <a:r>
              <a:rPr lang="tr-TR" dirty="0" smtClean="0"/>
              <a:t>, varlık ve kontrol blokları tanımlanır.</a:t>
            </a:r>
          </a:p>
          <a:p>
            <a:pPr lvl="1"/>
            <a:r>
              <a:rPr lang="tr-TR" dirty="0" smtClean="0"/>
              <a:t>İşletim sırasında blokların nasıl haberleşeceğim açıklanır.</a:t>
            </a:r>
          </a:p>
          <a:p>
            <a:pPr lvl="1"/>
            <a:r>
              <a:rPr lang="tr-TR" dirty="0" smtClean="0"/>
              <a:t>Bloklar arası uyarı işaretleri ve bunların haberleşeceği açıklanır. </a:t>
            </a:r>
          </a:p>
          <a:p>
            <a:pPr marL="385763" indent="-385763">
              <a:buFont typeface="+mj-lt"/>
              <a:buAutoNum type="arabicPeriod"/>
            </a:pPr>
            <a:r>
              <a:rPr lang="tr-TR" dirty="0" smtClean="0"/>
              <a:t>Bloklar arası uyarı iletilerini gösteren etkileşim diyagramları çizilir.</a:t>
            </a:r>
          </a:p>
          <a:p>
            <a:pPr marL="385763" indent="-385763">
              <a:buFont typeface="+mj-lt"/>
              <a:buAutoNum type="arabicPeriod"/>
            </a:pPr>
            <a:r>
              <a:rPr lang="tr-TR" dirty="0" smtClean="0"/>
              <a:t>Bloklar, alt sistemler altında düzenlenir.</a:t>
            </a:r>
          </a:p>
          <a:p>
            <a:pPr marL="385763" indent="-385763">
              <a:buFont typeface="+mj-lt"/>
              <a:buAutoNum type="arabicPeriod"/>
            </a:pPr>
            <a:r>
              <a:rPr lang="tr-TR" dirty="0" smtClean="0"/>
              <a:t>Tasarım gözden geçirilir.</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53</a:t>
            </a:fld>
            <a:endParaRPr lang="tr-TR" dirty="0"/>
          </a:p>
        </p:txBody>
      </p:sp>
    </p:spTree>
    <p:extLst>
      <p:ext uri="{BB962C8B-B14F-4D97-AF65-F5344CB8AC3E}">
        <p14:creationId xmlns:p14="http://schemas.microsoft.com/office/powerpoint/2010/main" val="39457808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Rambaugh</a:t>
            </a:r>
            <a:r>
              <a:rPr lang="tr-TR" dirty="0"/>
              <a:t> (OMT) </a:t>
            </a:r>
            <a:r>
              <a:rPr lang="tr-TR" dirty="0" smtClean="0"/>
              <a:t>Metodu</a:t>
            </a:r>
            <a:endParaRPr lang="tr-TR" dirty="0"/>
          </a:p>
        </p:txBody>
      </p:sp>
      <p:sp>
        <p:nvSpPr>
          <p:cNvPr id="3" name="İçerik Yer Tutucusu 2"/>
          <p:cNvSpPr>
            <a:spLocks noGrp="1"/>
          </p:cNvSpPr>
          <p:nvPr>
            <p:ph idx="1"/>
          </p:nvPr>
        </p:nvSpPr>
        <p:spPr>
          <a:xfrm>
            <a:off x="801290" y="1845734"/>
            <a:ext cx="4350260" cy="4023360"/>
          </a:xfrm>
        </p:spPr>
        <p:txBody>
          <a:bodyPr>
            <a:noAutofit/>
          </a:bodyPr>
          <a:lstStyle/>
          <a:p>
            <a:pPr marL="385763" indent="-385763">
              <a:buFont typeface="+mj-lt"/>
              <a:buAutoNum type="arabicPeriod"/>
            </a:pPr>
            <a:r>
              <a:rPr lang="tr-TR" sz="1600" dirty="0" smtClean="0">
                <a:solidFill>
                  <a:srgbClr val="C00000"/>
                </a:solidFill>
              </a:rPr>
              <a:t>Sistem Tasarımı</a:t>
            </a:r>
          </a:p>
          <a:p>
            <a:pPr lvl="1"/>
            <a:r>
              <a:rPr lang="tr-TR" sz="1400" dirty="0" smtClean="0"/>
              <a:t>Çözümleme modeli alt sistemlere ayrılır.</a:t>
            </a:r>
          </a:p>
          <a:p>
            <a:pPr lvl="1"/>
            <a:r>
              <a:rPr lang="tr-TR" sz="1400" dirty="0" smtClean="0"/>
              <a:t>Problemin gerektirdiği eşzamanlılıklar tanımlanır.</a:t>
            </a:r>
          </a:p>
          <a:p>
            <a:pPr lvl="1"/>
            <a:r>
              <a:rPr lang="tr-TR" sz="1400" dirty="0" err="1" smtClean="0"/>
              <a:t>Altsistemler</a:t>
            </a:r>
            <a:r>
              <a:rPr lang="tr-TR" sz="1400" dirty="0" smtClean="0"/>
              <a:t> ve </a:t>
            </a:r>
            <a:r>
              <a:rPr lang="tr-TR" sz="1400" dirty="0" err="1" smtClean="0"/>
              <a:t>süreçleyiciler</a:t>
            </a:r>
            <a:r>
              <a:rPr lang="tr-TR" sz="1400" dirty="0" smtClean="0"/>
              <a:t> görevlere dağıtılır.</a:t>
            </a:r>
          </a:p>
          <a:p>
            <a:pPr lvl="1"/>
            <a:r>
              <a:rPr lang="tr-TR" sz="1400" dirty="0" smtClean="0"/>
              <a:t>Veri idaresi için temel strateji seçilir.</a:t>
            </a:r>
          </a:p>
          <a:p>
            <a:pPr lvl="1"/>
            <a:r>
              <a:rPr lang="tr-TR" sz="1400" dirty="0" smtClean="0"/>
              <a:t>Ortak kaynaklar ve bunlara erişim kontrol edecek yapılar tanımlanır.</a:t>
            </a:r>
          </a:p>
          <a:p>
            <a:pPr lvl="1"/>
            <a:r>
              <a:rPr lang="tr-TR" sz="1400" dirty="0" smtClean="0"/>
              <a:t>Sistem için uygun kontrol mekanizması tasarlanır,</a:t>
            </a:r>
          </a:p>
          <a:p>
            <a:pPr lvl="1"/>
            <a:r>
              <a:rPr lang="tr-TR" sz="1400" dirty="0" smtClean="0"/>
              <a:t>Sınır koşulları göze alınır.</a:t>
            </a:r>
          </a:p>
          <a:p>
            <a:pPr lvl="1"/>
            <a:r>
              <a:rPr lang="tr-TR" sz="1400" dirty="0" smtClean="0"/>
              <a:t>Parametreler arası çıkar çatışmaları gözden geçirilir.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54</a:t>
            </a:fld>
            <a:endParaRPr lang="tr-TR" dirty="0"/>
          </a:p>
        </p:txBody>
      </p:sp>
      <p:sp>
        <p:nvSpPr>
          <p:cNvPr id="7" name="Metin kutusu 6"/>
          <p:cNvSpPr txBox="1"/>
          <p:nvPr/>
        </p:nvSpPr>
        <p:spPr>
          <a:xfrm>
            <a:off x="4868213" y="1845734"/>
            <a:ext cx="3786389" cy="3077766"/>
          </a:xfrm>
          <a:prstGeom prst="rect">
            <a:avLst/>
          </a:prstGeom>
          <a:noFill/>
        </p:spPr>
        <p:txBody>
          <a:bodyPr wrap="square" rtlCol="0">
            <a:spAutoFit/>
          </a:bodyPr>
          <a:lstStyle/>
          <a:p>
            <a:r>
              <a:rPr lang="tr-TR" sz="1600" dirty="0" smtClean="0">
                <a:solidFill>
                  <a:schemeClr val="accent2"/>
                </a:solidFill>
              </a:rPr>
              <a:t>2</a:t>
            </a:r>
            <a:r>
              <a:rPr lang="tr-TR" sz="1600" dirty="0" smtClean="0">
                <a:solidFill>
                  <a:srgbClr val="C00000"/>
                </a:solidFill>
              </a:rPr>
              <a:t>. Nesne </a:t>
            </a:r>
            <a:r>
              <a:rPr lang="tr-TR" sz="1600" dirty="0">
                <a:solidFill>
                  <a:srgbClr val="C00000"/>
                </a:solidFill>
              </a:rPr>
              <a:t>Tasarımı</a:t>
            </a:r>
          </a:p>
          <a:p>
            <a:pPr marL="742950" lvl="1" indent="-285750">
              <a:buFont typeface="Wingdings" panose="05000000000000000000" pitchFamily="2" charset="2"/>
              <a:buChar char="§"/>
            </a:pPr>
            <a:r>
              <a:rPr lang="tr-TR" sz="1600" dirty="0" smtClean="0">
                <a:solidFill>
                  <a:schemeClr val="tx1">
                    <a:lumMod val="65000"/>
                    <a:lumOff val="35000"/>
                  </a:schemeClr>
                </a:solidFill>
              </a:rPr>
              <a:t>Çözümleme </a:t>
            </a:r>
            <a:r>
              <a:rPr lang="tr-TR" sz="1600" dirty="0">
                <a:solidFill>
                  <a:schemeClr val="tx1">
                    <a:lumMod val="65000"/>
                    <a:lumOff val="35000"/>
                  </a:schemeClr>
                </a:solidFill>
              </a:rPr>
              <a:t>modelinden işlemler seçilir.</a:t>
            </a:r>
          </a:p>
          <a:p>
            <a:pPr marL="742950" lvl="1" indent="-285750">
              <a:buFont typeface="Wingdings" panose="05000000000000000000" pitchFamily="2" charset="2"/>
              <a:buChar char="§"/>
            </a:pPr>
            <a:r>
              <a:rPr lang="tr-TR" sz="1600" dirty="0">
                <a:solidFill>
                  <a:schemeClr val="tx1">
                    <a:lumMod val="65000"/>
                    <a:lumOff val="35000"/>
                  </a:schemeClr>
                </a:solidFill>
              </a:rPr>
              <a:t>Her işlem için yordam tanımlanır.</a:t>
            </a:r>
          </a:p>
          <a:p>
            <a:pPr marL="742950" lvl="1" indent="-285750">
              <a:buFont typeface="Wingdings" panose="05000000000000000000" pitchFamily="2" charset="2"/>
              <a:buChar char="§"/>
            </a:pPr>
            <a:r>
              <a:rPr lang="tr-TR" sz="1600" dirty="0">
                <a:solidFill>
                  <a:schemeClr val="tx1">
                    <a:lumMod val="65000"/>
                    <a:lumOff val="35000"/>
                  </a:schemeClr>
                </a:solidFill>
              </a:rPr>
              <a:t>Yordamlar için uygun veri yapıları tanımlanır.</a:t>
            </a:r>
          </a:p>
          <a:p>
            <a:pPr marL="742950" lvl="1" indent="-285750">
              <a:buFont typeface="Wingdings" panose="05000000000000000000" pitchFamily="2" charset="2"/>
              <a:buChar char="§"/>
            </a:pPr>
            <a:r>
              <a:rPr lang="tr-TR" sz="1600" dirty="0">
                <a:solidFill>
                  <a:schemeClr val="tx1">
                    <a:lumMod val="65000"/>
                    <a:lumOff val="35000"/>
                  </a:schemeClr>
                </a:solidFill>
              </a:rPr>
              <a:t>İç sınıflar tanımlanır.</a:t>
            </a:r>
          </a:p>
          <a:p>
            <a:pPr marL="742950" lvl="1" indent="-285750">
              <a:buFont typeface="Wingdings" panose="05000000000000000000" pitchFamily="2" charset="2"/>
              <a:buChar char="§"/>
            </a:pPr>
            <a:r>
              <a:rPr lang="tr-TR" sz="1600" dirty="0">
                <a:solidFill>
                  <a:schemeClr val="tx1">
                    <a:lumMod val="65000"/>
                    <a:lumOff val="35000"/>
                  </a:schemeClr>
                </a:solidFill>
              </a:rPr>
              <a:t>Nesne düzenlemesi veri ulaşımı ve hesaplama verimi açısından gözden geçirilir.</a:t>
            </a:r>
          </a:p>
          <a:p>
            <a:pPr marL="742950" lvl="1" indent="-285750">
              <a:buFont typeface="Wingdings" panose="05000000000000000000" pitchFamily="2" charset="2"/>
              <a:buChar char="§"/>
            </a:pPr>
            <a:r>
              <a:rPr lang="tr-TR" sz="1600" dirty="0">
                <a:solidFill>
                  <a:schemeClr val="tx1">
                    <a:lumMod val="65000"/>
                    <a:lumOff val="35000"/>
                  </a:schemeClr>
                </a:solidFill>
              </a:rPr>
              <a:t>Sınıf özellikleri tasarlanır.</a:t>
            </a:r>
          </a:p>
          <a:p>
            <a:endParaRPr lang="tr-TR" dirty="0"/>
          </a:p>
        </p:txBody>
      </p:sp>
      <p:sp>
        <p:nvSpPr>
          <p:cNvPr id="8" name="Metin kutusu 7"/>
          <p:cNvSpPr txBox="1"/>
          <p:nvPr/>
        </p:nvSpPr>
        <p:spPr>
          <a:xfrm>
            <a:off x="2125014" y="4864563"/>
            <a:ext cx="5666704" cy="1477328"/>
          </a:xfrm>
          <a:prstGeom prst="rect">
            <a:avLst/>
          </a:prstGeom>
          <a:noFill/>
        </p:spPr>
        <p:txBody>
          <a:bodyPr wrap="square" rtlCol="0">
            <a:spAutoFit/>
          </a:bodyPr>
          <a:lstStyle/>
          <a:p>
            <a:r>
              <a:rPr lang="tr-TR" dirty="0" smtClean="0">
                <a:solidFill>
                  <a:schemeClr val="accent2"/>
                </a:solidFill>
              </a:rPr>
              <a:t>3. </a:t>
            </a:r>
            <a:r>
              <a:rPr lang="tr-TR" dirty="0" smtClean="0">
                <a:solidFill>
                  <a:schemeClr val="tx1">
                    <a:lumMod val="75000"/>
                    <a:lumOff val="25000"/>
                  </a:schemeClr>
                </a:solidFill>
              </a:rPr>
              <a:t>Sistem </a:t>
            </a:r>
            <a:r>
              <a:rPr lang="tr-TR" dirty="0">
                <a:solidFill>
                  <a:schemeClr val="tx1">
                    <a:lumMod val="75000"/>
                    <a:lumOff val="25000"/>
                  </a:schemeClr>
                </a:solidFill>
              </a:rPr>
              <a:t>tasarımındaki kontrol mekanizmaları </a:t>
            </a:r>
            <a:r>
              <a:rPr lang="tr-TR" dirty="0" smtClean="0">
                <a:solidFill>
                  <a:schemeClr val="tx1">
                    <a:lumMod val="75000"/>
                    <a:lumOff val="25000"/>
                  </a:schemeClr>
                </a:solidFill>
              </a:rPr>
              <a:t>uygulanır.</a:t>
            </a:r>
          </a:p>
          <a:p>
            <a:r>
              <a:rPr lang="tr-TR" dirty="0" smtClean="0">
                <a:solidFill>
                  <a:schemeClr val="accent2"/>
                </a:solidFill>
              </a:rPr>
              <a:t>4. </a:t>
            </a:r>
            <a:r>
              <a:rPr lang="tr-TR" dirty="0" smtClean="0">
                <a:solidFill>
                  <a:schemeClr val="tx1">
                    <a:lumMod val="75000"/>
                    <a:lumOff val="25000"/>
                  </a:schemeClr>
                </a:solidFill>
              </a:rPr>
              <a:t>Sınıf </a:t>
            </a:r>
            <a:r>
              <a:rPr lang="tr-TR" dirty="0">
                <a:solidFill>
                  <a:schemeClr val="tx1">
                    <a:lumMod val="75000"/>
                    <a:lumOff val="25000"/>
                  </a:schemeClr>
                </a:solidFill>
              </a:rPr>
              <a:t>yapıları kalıtımı kuvvetlendirici yönde ayarlanır.</a:t>
            </a:r>
          </a:p>
          <a:p>
            <a:r>
              <a:rPr lang="tr-TR" dirty="0" smtClean="0">
                <a:solidFill>
                  <a:schemeClr val="accent2"/>
                </a:solidFill>
              </a:rPr>
              <a:t>5. </a:t>
            </a:r>
            <a:r>
              <a:rPr lang="tr-TR" dirty="0" smtClean="0">
                <a:solidFill>
                  <a:schemeClr val="tx1">
                    <a:lumMod val="75000"/>
                    <a:lumOff val="25000"/>
                  </a:schemeClr>
                </a:solidFill>
              </a:rPr>
              <a:t>Nesne </a:t>
            </a:r>
            <a:r>
              <a:rPr lang="tr-TR" dirty="0">
                <a:solidFill>
                  <a:schemeClr val="tx1">
                    <a:lumMod val="75000"/>
                    <a:lumOff val="25000"/>
                  </a:schemeClr>
                </a:solidFill>
              </a:rPr>
              <a:t>ilişkileri için ileti tasarımı </a:t>
            </a:r>
            <a:r>
              <a:rPr lang="tr-TR" dirty="0" smtClean="0">
                <a:solidFill>
                  <a:schemeClr val="tx1">
                    <a:lumMod val="75000"/>
                    <a:lumOff val="25000"/>
                  </a:schemeClr>
                </a:solidFill>
              </a:rPr>
              <a:t>yapılır.</a:t>
            </a:r>
          </a:p>
          <a:p>
            <a:r>
              <a:rPr lang="tr-TR" dirty="0" smtClean="0">
                <a:solidFill>
                  <a:schemeClr val="accent2"/>
                </a:solidFill>
              </a:rPr>
              <a:t>6. </a:t>
            </a:r>
            <a:r>
              <a:rPr lang="tr-TR" dirty="0" smtClean="0">
                <a:solidFill>
                  <a:schemeClr val="tx1">
                    <a:lumMod val="75000"/>
                    <a:lumOff val="25000"/>
                  </a:schemeClr>
                </a:solidFill>
              </a:rPr>
              <a:t>Sınıflar </a:t>
            </a:r>
            <a:r>
              <a:rPr lang="tr-TR" dirty="0">
                <a:solidFill>
                  <a:schemeClr val="tx1">
                    <a:lumMod val="75000"/>
                    <a:lumOff val="25000"/>
                  </a:schemeClr>
                </a:solidFill>
              </a:rPr>
              <a:t>modüller altında toplanır.</a:t>
            </a:r>
          </a:p>
          <a:p>
            <a:endParaRPr lang="tr-TR" dirty="0"/>
          </a:p>
        </p:txBody>
      </p:sp>
    </p:spTree>
    <p:extLst>
      <p:ext uri="{BB962C8B-B14F-4D97-AF65-F5344CB8AC3E}">
        <p14:creationId xmlns:p14="http://schemas.microsoft.com/office/powerpoint/2010/main" val="28142284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Genel Olarak NY Metodolojiler</a:t>
            </a:r>
          </a:p>
        </p:txBody>
      </p:sp>
      <p:sp>
        <p:nvSpPr>
          <p:cNvPr id="3" name="İçerik Yer Tutucusu 2"/>
          <p:cNvSpPr>
            <a:spLocks noGrp="1"/>
          </p:cNvSpPr>
          <p:nvPr>
            <p:ph idx="1"/>
          </p:nvPr>
        </p:nvSpPr>
        <p:spPr>
          <a:xfrm>
            <a:off x="4151907" y="1759147"/>
            <a:ext cx="4459670" cy="4512863"/>
          </a:xfrm>
        </p:spPr>
        <p:txBody>
          <a:bodyPr>
            <a:noAutofit/>
          </a:bodyPr>
          <a:lstStyle/>
          <a:p>
            <a:pPr algn="just">
              <a:lnSpc>
                <a:spcPct val="120000"/>
              </a:lnSpc>
              <a:buFont typeface="Wingdings" panose="05000000000000000000" pitchFamily="2" charset="2"/>
              <a:buChar char="Ø"/>
            </a:pPr>
            <a:r>
              <a:rPr lang="tr-TR" sz="1400" dirty="0"/>
              <a:t>NY çözümlemede olduğu gibi, NY tasarımda da değişik yaklaşımlar olmasına rağmen benzer işlemler uygulamaktadır.</a:t>
            </a:r>
          </a:p>
          <a:p>
            <a:pPr algn="just">
              <a:lnSpc>
                <a:spcPct val="120000"/>
              </a:lnSpc>
              <a:buFont typeface="Wingdings" panose="05000000000000000000" pitchFamily="2" charset="2"/>
              <a:buChar char="Ø"/>
            </a:pPr>
            <a:r>
              <a:rPr lang="tr-TR" sz="1400" dirty="0"/>
              <a:t>NY yaklaşımlarda bazen çözümleme ve tasarım arasındaki ayırımı yapmak zorlaşır.</a:t>
            </a:r>
          </a:p>
          <a:p>
            <a:pPr algn="just">
              <a:lnSpc>
                <a:spcPct val="120000"/>
              </a:lnSpc>
              <a:buFont typeface="Wingdings" panose="05000000000000000000" pitchFamily="2" charset="2"/>
              <a:buChar char="Ø"/>
            </a:pPr>
            <a:r>
              <a:rPr lang="tr-TR" sz="1400" dirty="0"/>
              <a:t>NY Çözümleme, bir sınıflandırma işlemidir.</a:t>
            </a:r>
          </a:p>
          <a:p>
            <a:pPr algn="just">
              <a:lnSpc>
                <a:spcPct val="120000"/>
              </a:lnSpc>
              <a:buFont typeface="Wingdings" panose="05000000000000000000" pitchFamily="2" charset="2"/>
              <a:buChar char="Ø"/>
            </a:pPr>
            <a:r>
              <a:rPr lang="tr-TR" sz="1400" dirty="0"/>
              <a:t>Problem yapısı, nesne sınıfları olarak organize edilir ve nesne ilişkileri ile problemin davranışı modellenir.</a:t>
            </a:r>
          </a:p>
          <a:p>
            <a:pPr algn="just">
              <a:lnSpc>
                <a:spcPct val="120000"/>
              </a:lnSpc>
              <a:buFont typeface="Wingdings" panose="05000000000000000000" pitchFamily="2" charset="2"/>
              <a:buChar char="Ø"/>
            </a:pPr>
            <a:r>
              <a:rPr lang="tr-TR" sz="1400" dirty="0" smtClean="0"/>
              <a:t>Çözümlemeden tasarıma geçiş süreci, genel hatlarıyla yanda gösterildiği gibi bir çevrim içerir.</a:t>
            </a:r>
          </a:p>
          <a:p>
            <a:pPr algn="just">
              <a:lnSpc>
                <a:spcPct val="120000"/>
              </a:lnSpc>
              <a:buFont typeface="Wingdings" panose="05000000000000000000" pitchFamily="2" charset="2"/>
              <a:buChar char="Ø"/>
            </a:pPr>
            <a:r>
              <a:rPr lang="tr-TR" sz="1400" dirty="0" smtClean="0"/>
              <a:t>Tasarım ise tanımlanmış sınıflardan çıkarılacak nesneleri tanımlar ve bu nesnelerin birbirleri ile ilişkisini gösterir.</a:t>
            </a:r>
          </a:p>
          <a:p>
            <a:pPr algn="just">
              <a:lnSpc>
                <a:spcPct val="120000"/>
              </a:lnSpc>
              <a:buFont typeface="Wingdings" panose="05000000000000000000" pitchFamily="2" charset="2"/>
              <a:buChar char="Ø"/>
            </a:pPr>
            <a:r>
              <a:rPr lang="tr-TR" sz="1400" dirty="0" smtClean="0"/>
              <a:t>Ayrıca nesnelerin davranışları ve haberleşmeleri belirtilir.</a:t>
            </a:r>
            <a:endParaRPr lang="tr-TR" sz="14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55</a:t>
            </a:fld>
            <a:endParaRPr lang="tr-TR" dirty="0"/>
          </a:p>
        </p:txBody>
      </p:sp>
      <p:pic>
        <p:nvPicPr>
          <p:cNvPr id="7" name="Resim 6"/>
          <p:cNvPicPr>
            <a:picLocks noChangeAspect="1"/>
          </p:cNvPicPr>
          <p:nvPr/>
        </p:nvPicPr>
        <p:blipFill>
          <a:blip r:embed="rId2"/>
          <a:stretch>
            <a:fillRect/>
          </a:stretch>
        </p:blipFill>
        <p:spPr>
          <a:xfrm>
            <a:off x="800224" y="2114550"/>
            <a:ext cx="3050381" cy="2664619"/>
          </a:xfrm>
          <a:prstGeom prst="rect">
            <a:avLst/>
          </a:prstGeom>
        </p:spPr>
      </p:pic>
      <p:sp>
        <p:nvSpPr>
          <p:cNvPr id="8" name="Dikdörtgen 7"/>
          <p:cNvSpPr/>
          <p:nvPr/>
        </p:nvSpPr>
        <p:spPr>
          <a:xfrm>
            <a:off x="800224" y="4846472"/>
            <a:ext cx="3050381" cy="507831"/>
          </a:xfrm>
          <a:prstGeom prst="rect">
            <a:avLst/>
          </a:prstGeom>
        </p:spPr>
        <p:txBody>
          <a:bodyPr wrap="square">
            <a:spAutoFit/>
          </a:bodyPr>
          <a:lstStyle/>
          <a:p>
            <a:pPr algn="ctr"/>
            <a:r>
              <a:rPr lang="tr-TR" sz="1350" dirty="0"/>
              <a:t>Nesneye Yönelik Çözümlemeden Tasarıma Geçiş Çevrimi</a:t>
            </a:r>
          </a:p>
        </p:txBody>
      </p:sp>
    </p:spTree>
    <p:extLst>
      <p:ext uri="{BB962C8B-B14F-4D97-AF65-F5344CB8AC3E}">
        <p14:creationId xmlns:p14="http://schemas.microsoft.com/office/powerpoint/2010/main" val="5824208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Genel Olarak NY Metodolojiler</a:t>
            </a:r>
          </a:p>
        </p:txBody>
      </p:sp>
      <p:sp>
        <p:nvSpPr>
          <p:cNvPr id="3" name="İçerik Yer Tutucusu 2"/>
          <p:cNvSpPr>
            <a:spLocks noGrp="1"/>
          </p:cNvSpPr>
          <p:nvPr>
            <p:ph idx="1"/>
          </p:nvPr>
        </p:nvSpPr>
        <p:spPr>
          <a:xfrm>
            <a:off x="3885915" y="1888241"/>
            <a:ext cx="4629436" cy="3375422"/>
          </a:xfrm>
        </p:spPr>
        <p:txBody>
          <a:bodyPr>
            <a:noAutofit/>
          </a:bodyPr>
          <a:lstStyle/>
          <a:p>
            <a:pPr>
              <a:lnSpc>
                <a:spcPct val="120000"/>
              </a:lnSpc>
              <a:buFont typeface="Wingdings" panose="05000000000000000000" pitchFamily="2" charset="2"/>
              <a:buChar char="Ø"/>
            </a:pPr>
            <a:r>
              <a:rPr lang="tr-TR" sz="1800" dirty="0"/>
              <a:t>Tasarımcı, önce sistemin bütününü ele </a:t>
            </a:r>
            <a:r>
              <a:rPr lang="tr-TR" sz="1800" dirty="0" smtClean="0"/>
              <a:t>almalıdır.</a:t>
            </a:r>
          </a:p>
          <a:p>
            <a:pPr>
              <a:lnSpc>
                <a:spcPct val="120000"/>
              </a:lnSpc>
              <a:buFont typeface="Wingdings" panose="05000000000000000000" pitchFamily="2" charset="2"/>
              <a:buChar char="Ø"/>
            </a:pPr>
            <a:r>
              <a:rPr lang="tr-TR" sz="1800" dirty="0" smtClean="0"/>
              <a:t>Kullanıcı </a:t>
            </a:r>
            <a:r>
              <a:rPr lang="tr-TR" sz="1800" dirty="0"/>
              <a:t>istekleri ve bunların gerçekleştirilmeleri için gerekli alt sistem karakteristiklerinin tanımlanması </a:t>
            </a:r>
            <a:r>
              <a:rPr lang="tr-TR" sz="1800" dirty="0" smtClean="0"/>
              <a:t>gerekir.</a:t>
            </a:r>
          </a:p>
          <a:p>
            <a:pPr>
              <a:lnSpc>
                <a:spcPct val="120000"/>
              </a:lnSpc>
              <a:buFont typeface="Wingdings" panose="05000000000000000000" pitchFamily="2" charset="2"/>
              <a:buChar char="Ø"/>
            </a:pPr>
            <a:r>
              <a:rPr lang="tr-TR" sz="1800" dirty="0" smtClean="0"/>
              <a:t>Alt </a:t>
            </a:r>
            <a:r>
              <a:rPr lang="tr-TR" sz="1800" dirty="0"/>
              <a:t>sistemlerin tasarımı sırasında </a:t>
            </a:r>
            <a:r>
              <a:rPr lang="tr-TR" sz="1800" dirty="0" err="1"/>
              <a:t>Coad</a:t>
            </a:r>
            <a:r>
              <a:rPr lang="tr-TR" sz="1800" dirty="0"/>
              <a:t> </a:t>
            </a:r>
            <a:r>
              <a:rPr lang="tr-TR" sz="1800" dirty="0" err="1"/>
              <a:t>Yourdon</a:t>
            </a:r>
            <a:r>
              <a:rPr lang="tr-TR" sz="1800" dirty="0"/>
              <a:t> metodolojisinde sözü geçen dört önemli tasarım bileşeni </a:t>
            </a:r>
            <a:r>
              <a:rPr lang="tr-TR" sz="1800" dirty="0" smtClean="0"/>
              <a:t>tanımlanır.</a:t>
            </a:r>
          </a:p>
          <a:p>
            <a:pPr>
              <a:lnSpc>
                <a:spcPct val="120000"/>
              </a:lnSpc>
              <a:buFont typeface="Wingdings" panose="05000000000000000000" pitchFamily="2" charset="2"/>
              <a:buChar char="Ø"/>
            </a:pPr>
            <a:r>
              <a:rPr lang="tr-TR" sz="1800" dirty="0" smtClean="0"/>
              <a:t>Daha </a:t>
            </a:r>
            <a:r>
              <a:rPr lang="tr-TR" sz="1800" dirty="0"/>
              <a:t>sonra nesne tasarımına sıra </a:t>
            </a:r>
            <a:r>
              <a:rPr lang="tr-TR" sz="1800" dirty="0" smtClean="0"/>
              <a:t>gelir.</a:t>
            </a:r>
          </a:p>
          <a:p>
            <a:pPr>
              <a:lnSpc>
                <a:spcPct val="120000"/>
              </a:lnSpc>
              <a:buFont typeface="Wingdings" panose="05000000000000000000" pitchFamily="2" charset="2"/>
              <a:buChar char="Ø"/>
            </a:pPr>
            <a:r>
              <a:rPr lang="tr-TR" sz="1800" dirty="0" smtClean="0"/>
              <a:t>Yanda gösterildiği </a:t>
            </a:r>
            <a:r>
              <a:rPr lang="tr-TR" sz="1800" dirty="0"/>
              <a:t>gibi, Sınıf Sorumluluk İşbirliği (SSİ) modelindeki öğeler, tasarıma dönüştürülür.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56</a:t>
            </a:fld>
            <a:endParaRPr lang="tr-TR" dirty="0"/>
          </a:p>
        </p:txBody>
      </p:sp>
      <p:pic>
        <p:nvPicPr>
          <p:cNvPr id="7" name="Resim 6"/>
          <p:cNvPicPr>
            <a:picLocks noChangeAspect="1"/>
          </p:cNvPicPr>
          <p:nvPr/>
        </p:nvPicPr>
        <p:blipFill>
          <a:blip r:embed="rId2"/>
          <a:stretch>
            <a:fillRect/>
          </a:stretch>
        </p:blipFill>
        <p:spPr>
          <a:xfrm>
            <a:off x="816454" y="2274774"/>
            <a:ext cx="2988805" cy="1601768"/>
          </a:xfrm>
          <a:prstGeom prst="rect">
            <a:avLst/>
          </a:prstGeom>
        </p:spPr>
      </p:pic>
      <p:sp>
        <p:nvSpPr>
          <p:cNvPr id="8" name="Dikdörtgen 7"/>
          <p:cNvSpPr/>
          <p:nvPr/>
        </p:nvSpPr>
        <p:spPr>
          <a:xfrm>
            <a:off x="628651" y="4113364"/>
            <a:ext cx="3095954" cy="507831"/>
          </a:xfrm>
          <a:prstGeom prst="rect">
            <a:avLst/>
          </a:prstGeom>
        </p:spPr>
        <p:txBody>
          <a:bodyPr wrap="square">
            <a:spAutoFit/>
          </a:bodyPr>
          <a:lstStyle/>
          <a:p>
            <a:pPr algn="ctr"/>
            <a:r>
              <a:rPr lang="tr-TR" sz="1350" dirty="0"/>
              <a:t>Nesne Tasarımında</a:t>
            </a:r>
            <a:br>
              <a:rPr lang="tr-TR" sz="1350" dirty="0"/>
            </a:br>
            <a:r>
              <a:rPr lang="tr-TR" sz="1350" dirty="0"/>
              <a:t>Çözümleme Modelinden Geçiş</a:t>
            </a:r>
          </a:p>
        </p:txBody>
      </p:sp>
    </p:spTree>
    <p:extLst>
      <p:ext uri="{BB962C8B-B14F-4D97-AF65-F5344CB8AC3E}">
        <p14:creationId xmlns:p14="http://schemas.microsoft.com/office/powerpoint/2010/main" val="11435431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Genel Sistem Tasarımı</a:t>
            </a:r>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Değişik yaklaşımlardan söz edilmiş ise de sistem tasarımı konusunda </a:t>
            </a:r>
            <a:r>
              <a:rPr lang="tr-TR" dirty="0" err="1"/>
              <a:t>Rambaugh</a:t>
            </a:r>
            <a:r>
              <a:rPr lang="tr-TR" dirty="0"/>
              <a:t> yaklaşımı </a:t>
            </a:r>
            <a:r>
              <a:rPr lang="tr-TR" dirty="0" smtClean="0"/>
              <a:t>burada tercih edilmiştir.</a:t>
            </a:r>
          </a:p>
          <a:p>
            <a:pPr>
              <a:buFont typeface="Wingdings" panose="05000000000000000000" pitchFamily="2" charset="2"/>
              <a:buChar char="Ø"/>
            </a:pPr>
            <a:endParaRPr lang="tr-TR" dirty="0" smtClean="0"/>
          </a:p>
          <a:p>
            <a:pPr>
              <a:buFont typeface="Wingdings" panose="05000000000000000000" pitchFamily="2" charset="2"/>
              <a:buChar char="Ø"/>
            </a:pPr>
            <a:r>
              <a:rPr lang="tr-TR" dirty="0" smtClean="0"/>
              <a:t>Daha </a:t>
            </a:r>
            <a:r>
              <a:rPr lang="tr-TR" dirty="0"/>
              <a:t>önce tanımlanan sistem tasarımı adımlarında yapılacak ayrıntılı işlemler, bu bölümde </a:t>
            </a:r>
            <a:r>
              <a:rPr lang="tr-TR" dirty="0" smtClean="0"/>
              <a:t>açıklanmaktadır.</a:t>
            </a:r>
          </a:p>
          <a:p>
            <a:pPr>
              <a:buFont typeface="Wingdings" panose="05000000000000000000" pitchFamily="2" charset="2"/>
              <a:buChar char="Ø"/>
            </a:pPr>
            <a:endParaRPr lang="tr-TR" dirty="0"/>
          </a:p>
          <a:p>
            <a:pPr>
              <a:buFont typeface="Wingdings" panose="05000000000000000000" pitchFamily="2" charset="2"/>
              <a:buChar char="Ø"/>
            </a:pPr>
            <a:r>
              <a:rPr lang="tr-TR" dirty="0" smtClean="0"/>
              <a:t>Çoğu </a:t>
            </a:r>
            <a:r>
              <a:rPr lang="tr-TR" dirty="0"/>
              <a:t>yaklaşım, önce sistem/alt sistem ayrıştırması ve bu ayrıştırılan bileşenler arası </a:t>
            </a:r>
            <a:r>
              <a:rPr lang="tr-TR" dirty="0" err="1"/>
              <a:t>arayüzün</a:t>
            </a:r>
            <a:r>
              <a:rPr lang="tr-TR" dirty="0"/>
              <a:t> tanımı ile tasarıma başlar.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57</a:t>
            </a:fld>
            <a:endParaRPr lang="tr-TR" dirty="0"/>
          </a:p>
        </p:txBody>
      </p:sp>
    </p:spTree>
    <p:extLst>
      <p:ext uri="{BB962C8B-B14F-4D97-AF65-F5344CB8AC3E}">
        <p14:creationId xmlns:p14="http://schemas.microsoft.com/office/powerpoint/2010/main" val="7466416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Çözümleme Modelinin Ayrıştırılması</a:t>
            </a:r>
          </a:p>
        </p:txBody>
      </p:sp>
      <p:sp>
        <p:nvSpPr>
          <p:cNvPr id="3" name="İçerik Yer Tutucusu 2"/>
          <p:cNvSpPr>
            <a:spLocks noGrp="1"/>
          </p:cNvSpPr>
          <p:nvPr>
            <p:ph idx="1"/>
          </p:nvPr>
        </p:nvSpPr>
        <p:spPr>
          <a:xfrm>
            <a:off x="822959" y="1737361"/>
            <a:ext cx="7543801" cy="4023360"/>
          </a:xfrm>
        </p:spPr>
        <p:txBody>
          <a:bodyPr>
            <a:noAutofit/>
          </a:bodyPr>
          <a:lstStyle/>
          <a:p>
            <a:pPr>
              <a:buFont typeface="Wingdings" panose="05000000000000000000" pitchFamily="2" charset="2"/>
              <a:buChar char="Ø"/>
            </a:pPr>
            <a:r>
              <a:rPr lang="tr-TR" sz="1800" dirty="0"/>
              <a:t>Alt sistemleri tanımlarken, sistemin sınıf, ilişki ve davranışlarını 'yapışık gruplar' olarak bir araya getirmek </a:t>
            </a:r>
            <a:r>
              <a:rPr lang="tr-TR" sz="1800" dirty="0" smtClean="0"/>
              <a:t>gerekir.</a:t>
            </a:r>
          </a:p>
          <a:p>
            <a:pPr>
              <a:buFont typeface="Wingdings" panose="05000000000000000000" pitchFamily="2" charset="2"/>
              <a:buChar char="Ø"/>
            </a:pPr>
            <a:r>
              <a:rPr lang="tr-TR" sz="1800" dirty="0" smtClean="0"/>
              <a:t>Bir </a:t>
            </a:r>
            <a:r>
              <a:rPr lang="tr-TR" sz="1800" dirty="0"/>
              <a:t>alt sistem içerisinde bulunacak bileşenlerin ortak yanı </a:t>
            </a:r>
            <a:r>
              <a:rPr lang="tr-TR" sz="1800" dirty="0" smtClean="0"/>
              <a:t>bulunmalıdır.</a:t>
            </a:r>
          </a:p>
          <a:p>
            <a:pPr>
              <a:buFont typeface="Wingdings" panose="05000000000000000000" pitchFamily="2" charset="2"/>
              <a:buChar char="Ø"/>
            </a:pPr>
            <a:r>
              <a:rPr lang="tr-TR" sz="1800" dirty="0" smtClean="0"/>
              <a:t>Aynı </a:t>
            </a:r>
            <a:r>
              <a:rPr lang="tr-TR" sz="1800" dirty="0"/>
              <a:t>sistem işlemini yerine getirmek, aynı donanım birimi içerisinde bulunmak veya aynı kaynakları idare etmek </a:t>
            </a:r>
            <a:r>
              <a:rPr lang="tr-TR" sz="1800" dirty="0" smtClean="0"/>
              <a:t>gibi.</a:t>
            </a:r>
          </a:p>
          <a:p>
            <a:pPr>
              <a:buFont typeface="Wingdings" panose="05000000000000000000" pitchFamily="2" charset="2"/>
              <a:buChar char="Ø"/>
            </a:pPr>
            <a:r>
              <a:rPr lang="tr-TR" sz="1800" dirty="0" smtClean="0"/>
              <a:t>Sistem </a:t>
            </a:r>
            <a:r>
              <a:rPr lang="tr-TR" sz="1800" dirty="0"/>
              <a:t>açısından, alt sistemler sorumluluklarına göre </a:t>
            </a:r>
            <a:r>
              <a:rPr lang="tr-TR" sz="1800" dirty="0" smtClean="0"/>
              <a:t>tanımlanırlar.</a:t>
            </a:r>
          </a:p>
          <a:p>
            <a:pPr>
              <a:buFont typeface="Wingdings" panose="05000000000000000000" pitchFamily="2" charset="2"/>
              <a:buChar char="Ø"/>
            </a:pPr>
            <a:r>
              <a:rPr lang="tr-TR" sz="1800" dirty="0" smtClean="0"/>
              <a:t>Bu </a:t>
            </a:r>
            <a:r>
              <a:rPr lang="tr-TR" sz="1800" dirty="0"/>
              <a:t>tanımlama yapılırken de aşağıdaki tasarım kriterleri göz önünde bulundurulur</a:t>
            </a:r>
            <a:r>
              <a:rPr lang="tr-TR" sz="1800" dirty="0" smtClean="0"/>
              <a:t>:</a:t>
            </a:r>
          </a:p>
          <a:p>
            <a:pPr lvl="1"/>
            <a:r>
              <a:rPr lang="tr-TR" sz="1600" dirty="0" smtClean="0"/>
              <a:t>Sistemin gerisi ile yapılacak haberleşmenin tümü, iyi belirlenmiş bir </a:t>
            </a:r>
            <a:r>
              <a:rPr lang="tr-TR" sz="1600" dirty="0" err="1" smtClean="0"/>
              <a:t>arayüz</a:t>
            </a:r>
            <a:r>
              <a:rPr lang="tr-TR" sz="1600" dirty="0" smtClean="0"/>
              <a:t> üzerinden olmalıdır.</a:t>
            </a:r>
          </a:p>
          <a:p>
            <a:pPr lvl="1"/>
            <a:r>
              <a:rPr lang="tr-TR" sz="1600" dirty="0" smtClean="0"/>
              <a:t>Sınıflar, yalnızca aynı alt sistem içerisinde işbirliği yapmalıdırlar (Yalnızca küçük sayıdaki haberleşme sınıfları dışında).</a:t>
            </a:r>
          </a:p>
          <a:p>
            <a:pPr lvl="1"/>
            <a:r>
              <a:rPr lang="tr-TR" sz="1600" dirty="0" smtClean="0"/>
              <a:t>Alt sistem sayısı küçük tutulmalıdır.</a:t>
            </a:r>
          </a:p>
          <a:p>
            <a:pPr lvl="1"/>
            <a:r>
              <a:rPr lang="tr-TR" sz="1600" dirty="0" smtClean="0"/>
              <a:t>Karmaşıklığı azaltmak üzere alt sistemler kendi içlerinde bölünebilirler.</a:t>
            </a:r>
          </a:p>
          <a:p>
            <a:pPr lvl="1"/>
            <a:r>
              <a:rPr lang="tr-TR" sz="1600" dirty="0" smtClean="0"/>
              <a:t>Haberleşen alt sistemler istemci/sunucu gibi bağlantı protokollerine sahip olabilirler.</a:t>
            </a:r>
            <a:endParaRPr lang="tr-TR" sz="1600"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58</a:t>
            </a:fld>
            <a:endParaRPr lang="tr-TR" dirty="0"/>
          </a:p>
        </p:txBody>
      </p:sp>
    </p:spTree>
    <p:extLst>
      <p:ext uri="{BB962C8B-B14F-4D97-AF65-F5344CB8AC3E}">
        <p14:creationId xmlns:p14="http://schemas.microsoft.com/office/powerpoint/2010/main" val="9462216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Eşzamanlılık ve Alt Sistem Belirleme</a:t>
            </a:r>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a:t>Nesne davranış modeli açısından, iki nesne aynı zamanda aktif değilse bir eşzamanlılık </a:t>
            </a:r>
            <a:r>
              <a:rPr lang="tr-TR" dirty="0" smtClean="0"/>
              <a:t>yoktur.</a:t>
            </a:r>
          </a:p>
          <a:p>
            <a:pPr>
              <a:buFont typeface="Wingdings" panose="05000000000000000000" pitchFamily="2" charset="2"/>
              <a:buChar char="Ø"/>
            </a:pPr>
            <a:r>
              <a:rPr lang="tr-TR" dirty="0" smtClean="0"/>
              <a:t>Bu </a:t>
            </a:r>
            <a:r>
              <a:rPr lang="tr-TR" dirty="0"/>
              <a:t>iki nesne aynı donanım (</a:t>
            </a:r>
            <a:r>
              <a:rPr lang="tr-TR" dirty="0" err="1"/>
              <a:t>süreçleyici</a:t>
            </a:r>
            <a:r>
              <a:rPr lang="tr-TR" dirty="0"/>
              <a:t>) üzerinde </a:t>
            </a:r>
            <a:r>
              <a:rPr lang="tr-TR" dirty="0" smtClean="0"/>
              <a:t>uygulanabilirler.</a:t>
            </a:r>
          </a:p>
          <a:p>
            <a:pPr>
              <a:buFont typeface="Wingdings" panose="05000000000000000000" pitchFamily="2" charset="2"/>
              <a:buChar char="Ø"/>
            </a:pPr>
            <a:r>
              <a:rPr lang="tr-TR" dirty="0" smtClean="0"/>
              <a:t>Ancak </a:t>
            </a:r>
            <a:r>
              <a:rPr lang="tr-TR" dirty="0"/>
              <a:t>eğer iki nesne aynı zamanda ve asenkron olarak olaylara karşılık veriyorlarsa </a:t>
            </a:r>
            <a:r>
              <a:rPr lang="tr-TR" dirty="0" err="1"/>
              <a:t>eşanlılık</a:t>
            </a:r>
            <a:r>
              <a:rPr lang="tr-TR" dirty="0"/>
              <a:t> </a:t>
            </a:r>
            <a:r>
              <a:rPr lang="tr-TR" dirty="0" smtClean="0"/>
              <a:t>vardır.</a:t>
            </a:r>
          </a:p>
          <a:p>
            <a:pPr>
              <a:buFont typeface="Wingdings" panose="05000000000000000000" pitchFamily="2" charset="2"/>
              <a:buChar char="Ø"/>
            </a:pPr>
            <a:r>
              <a:rPr lang="tr-TR" dirty="0" smtClean="0"/>
              <a:t>Eşanlı </a:t>
            </a:r>
            <a:r>
              <a:rPr lang="tr-TR" dirty="0"/>
              <a:t>alt sistemler için iki yerleştirme seçeneği vardır</a:t>
            </a:r>
            <a:r>
              <a:rPr lang="tr-TR" dirty="0" smtClean="0"/>
              <a:t>:</a:t>
            </a:r>
          </a:p>
          <a:p>
            <a:pPr marL="685800" lvl="1" indent="-342900">
              <a:buFont typeface="+mj-lt"/>
              <a:buAutoNum type="arabicPeriod"/>
            </a:pPr>
            <a:r>
              <a:rPr lang="tr-TR" dirty="0" smtClean="0"/>
              <a:t>Ayrı </a:t>
            </a:r>
            <a:r>
              <a:rPr lang="tr-TR" dirty="0" err="1"/>
              <a:t>süreçleyicilere</a:t>
            </a:r>
            <a:r>
              <a:rPr lang="tr-TR" dirty="0"/>
              <a:t> yerleştirme</a:t>
            </a:r>
            <a:r>
              <a:rPr lang="tr-TR" dirty="0" smtClean="0"/>
              <a:t>,</a:t>
            </a:r>
            <a:endParaRPr lang="tr-TR" dirty="0"/>
          </a:p>
          <a:p>
            <a:pPr marL="685800" lvl="1" indent="-342900">
              <a:buFont typeface="+mj-lt"/>
              <a:buAutoNum type="arabicPeriod"/>
            </a:pPr>
            <a:r>
              <a:rPr lang="tr-TR" dirty="0" smtClean="0"/>
              <a:t>Aynı </a:t>
            </a:r>
            <a:r>
              <a:rPr lang="tr-TR" dirty="0" err="1"/>
              <a:t>süreçleyiciye</a:t>
            </a:r>
            <a:r>
              <a:rPr lang="tr-TR" dirty="0"/>
              <a:t> yerleştirme ve işletim sisteminin eşzamanlılık desteğini kullanma</a:t>
            </a:r>
            <a:r>
              <a:rPr lang="tr-TR" dirty="0" smtClean="0"/>
              <a:t>.</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59</a:t>
            </a:fld>
            <a:endParaRPr lang="tr-TR" dirty="0"/>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236" y="4845313"/>
            <a:ext cx="1942044" cy="1719762"/>
          </a:xfrm>
          <a:prstGeom prst="rect">
            <a:avLst/>
          </a:prstGeom>
        </p:spPr>
      </p:pic>
    </p:spTree>
    <p:extLst>
      <p:ext uri="{BB962C8B-B14F-4D97-AF65-F5344CB8AC3E}">
        <p14:creationId xmlns:p14="http://schemas.microsoft.com/office/powerpoint/2010/main" val="3097657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Kimlik</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2480" y="2094911"/>
            <a:ext cx="6525866" cy="3350528"/>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a:t>
            </a:fld>
            <a:endParaRPr lang="tr-TR" dirty="0"/>
          </a:p>
        </p:txBody>
      </p:sp>
    </p:spTree>
    <p:extLst>
      <p:ext uri="{BB962C8B-B14F-4D97-AF65-F5344CB8AC3E}">
        <p14:creationId xmlns:p14="http://schemas.microsoft.com/office/powerpoint/2010/main" val="24585572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Görev Yönetimi Bileşeni</a:t>
            </a:r>
          </a:p>
        </p:txBody>
      </p:sp>
      <p:sp>
        <p:nvSpPr>
          <p:cNvPr id="3" name="İçerik Yer Tutucusu 2"/>
          <p:cNvSpPr>
            <a:spLocks noGrp="1"/>
          </p:cNvSpPr>
          <p:nvPr>
            <p:ph idx="1"/>
          </p:nvPr>
        </p:nvSpPr>
        <p:spPr/>
        <p:txBody>
          <a:bodyPr>
            <a:normAutofit fontScale="85000" lnSpcReduction="20000"/>
          </a:bodyPr>
          <a:lstStyle/>
          <a:p>
            <a:pPr>
              <a:lnSpc>
                <a:spcPct val="120000"/>
              </a:lnSpc>
              <a:buFont typeface="Wingdings" panose="05000000000000000000" pitchFamily="2" charset="2"/>
              <a:buChar char="Ø"/>
            </a:pPr>
            <a:r>
              <a:rPr lang="tr-TR" dirty="0"/>
              <a:t>Eşzamanlı görevleri yöneten nesnelerin tasarımı için </a:t>
            </a:r>
            <a:r>
              <a:rPr lang="tr-TR" dirty="0" err="1"/>
              <a:t>Coad</a:t>
            </a:r>
            <a:r>
              <a:rPr lang="tr-TR" dirty="0"/>
              <a:t> ve </a:t>
            </a:r>
            <a:r>
              <a:rPr lang="tr-TR" dirty="0" err="1"/>
              <a:t>Yourdon</a:t>
            </a:r>
            <a:r>
              <a:rPr lang="tr-TR" dirty="0"/>
              <a:t> aşağıdaki stratejiyi önermektedirler</a:t>
            </a:r>
            <a:r>
              <a:rPr lang="tr-TR" dirty="0" smtClean="0"/>
              <a:t>:</a:t>
            </a:r>
          </a:p>
          <a:p>
            <a:pPr marL="685800" lvl="1" indent="-342900">
              <a:lnSpc>
                <a:spcPct val="120000"/>
              </a:lnSpc>
              <a:buFont typeface="+mj-lt"/>
              <a:buAutoNum type="arabicPeriod"/>
            </a:pPr>
            <a:r>
              <a:rPr lang="tr-TR" dirty="0"/>
              <a:t>Görevin özellikleri ortaya çıkarılır:</a:t>
            </a:r>
          </a:p>
          <a:p>
            <a:pPr lvl="2">
              <a:lnSpc>
                <a:spcPct val="120000"/>
              </a:lnSpc>
            </a:pPr>
            <a:r>
              <a:rPr lang="tr-TR" dirty="0"/>
              <a:t>başlatılma (olay veya saat ile tetiklenme..)</a:t>
            </a:r>
          </a:p>
          <a:p>
            <a:pPr lvl="2">
              <a:lnSpc>
                <a:spcPct val="120000"/>
              </a:lnSpc>
            </a:pPr>
            <a:r>
              <a:rPr lang="tr-TR" dirty="0"/>
              <a:t>öncelik (görevlerin birbirinden önce başlatılması)</a:t>
            </a:r>
          </a:p>
          <a:p>
            <a:pPr lvl="2">
              <a:lnSpc>
                <a:spcPct val="120000"/>
              </a:lnSpc>
            </a:pPr>
            <a:r>
              <a:rPr lang="tr-TR" dirty="0"/>
              <a:t>önemlilik (kritik bir görevin kesilmemesi</a:t>
            </a:r>
            <a:r>
              <a:rPr lang="tr-TR" dirty="0" smtClean="0"/>
              <a:t>)</a:t>
            </a:r>
            <a:endParaRPr lang="tr-TR" dirty="0"/>
          </a:p>
          <a:p>
            <a:pPr marL="685800" lvl="1" indent="-342900">
              <a:lnSpc>
                <a:spcPct val="120000"/>
              </a:lnSpc>
              <a:buFont typeface="+mj-lt"/>
              <a:buAutoNum type="arabicPeriod"/>
            </a:pPr>
            <a:r>
              <a:rPr lang="tr-TR" dirty="0"/>
              <a:t>Bir yönetici 'görev' ve ilişkili nesneler tanımlanır.</a:t>
            </a:r>
          </a:p>
          <a:p>
            <a:pPr marL="685800" lvl="1" indent="-342900">
              <a:lnSpc>
                <a:spcPct val="120000"/>
              </a:lnSpc>
              <a:buFont typeface="+mj-lt"/>
              <a:buAutoNum type="arabicPeriod"/>
            </a:pPr>
            <a:r>
              <a:rPr lang="tr-TR" dirty="0"/>
              <a:t>Yönetici ve diğer görevler bütünleştirilir</a:t>
            </a:r>
            <a:r>
              <a:rPr lang="tr-TR" dirty="0" smtClean="0"/>
              <a:t>.</a:t>
            </a:r>
          </a:p>
          <a:p>
            <a:pPr marL="685800" lvl="1" indent="-342900">
              <a:lnSpc>
                <a:spcPct val="120000"/>
              </a:lnSpc>
              <a:buFont typeface="+mj-lt"/>
              <a:buAutoNum type="arabicPeriod"/>
            </a:pPr>
            <a:endParaRPr lang="tr-TR" dirty="0" smtClean="0"/>
          </a:p>
          <a:p>
            <a:pPr>
              <a:lnSpc>
                <a:spcPct val="120000"/>
              </a:lnSpc>
              <a:buFont typeface="Wingdings" panose="05000000000000000000" pitchFamily="2" charset="2"/>
              <a:buChar char="Ø"/>
            </a:pPr>
            <a:r>
              <a:rPr lang="tr-TR" dirty="0"/>
              <a:t>Görevler, standart tasarım modeline girmeden önce bir şablon ile </a:t>
            </a:r>
            <a:r>
              <a:rPr lang="tr-TR" dirty="0" smtClean="0"/>
              <a:t>şekillendirilirler.</a:t>
            </a:r>
          </a:p>
          <a:p>
            <a:pPr>
              <a:lnSpc>
                <a:spcPct val="120000"/>
              </a:lnSpc>
              <a:buFont typeface="Wingdings" panose="05000000000000000000" pitchFamily="2" charset="2"/>
              <a:buChar char="Ø"/>
            </a:pPr>
            <a:r>
              <a:rPr lang="tr-TR" dirty="0" smtClean="0"/>
              <a:t>Burada </a:t>
            </a:r>
            <a:r>
              <a:rPr lang="tr-TR" dirty="0"/>
              <a:t>görevin ismi, açıklanması, önceliği, sorumlu olduğu işlemler, nasıl başlatıldığı ve haberleşmesindeki girdi/çıktı veri değerleri bulunur.</a:t>
            </a:r>
            <a:endParaRPr lang="tr-TR" dirty="0" smtClean="0"/>
          </a:p>
          <a:p>
            <a:pPr marL="342900" lvl="1" indent="0">
              <a:buNone/>
            </a:pPr>
            <a:endParaRPr lang="tr-TR" dirty="0"/>
          </a:p>
          <a:p>
            <a:pPr marL="685800" lvl="1" indent="-342900">
              <a:buFont typeface="+mj-lt"/>
              <a:buAutoNum type="arabicPeriod"/>
            </a:pP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60</a:t>
            </a:fld>
            <a:endParaRPr lang="tr-TR" dirty="0"/>
          </a:p>
        </p:txBody>
      </p:sp>
    </p:spTree>
    <p:extLst>
      <p:ext uri="{BB962C8B-B14F-4D97-AF65-F5344CB8AC3E}">
        <p14:creationId xmlns:p14="http://schemas.microsoft.com/office/powerpoint/2010/main" val="11762139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Yönetim Bileşeni</a:t>
            </a:r>
          </a:p>
        </p:txBody>
      </p:sp>
      <p:sp>
        <p:nvSpPr>
          <p:cNvPr id="3" name="İçerik Yer Tutucusu 2"/>
          <p:cNvSpPr>
            <a:spLocks noGrp="1"/>
          </p:cNvSpPr>
          <p:nvPr>
            <p:ph idx="1"/>
          </p:nvPr>
        </p:nvSpPr>
        <p:spPr/>
        <p:txBody>
          <a:bodyPr>
            <a:normAutofit lnSpcReduction="10000"/>
          </a:bodyPr>
          <a:lstStyle/>
          <a:p>
            <a:pPr>
              <a:buFont typeface="Wingdings" panose="05000000000000000000" pitchFamily="2" charset="2"/>
              <a:buChar char="Ø"/>
            </a:pPr>
            <a:r>
              <a:rPr lang="tr-TR" dirty="0"/>
              <a:t>Sistem açısından bakıldığında tek bir veri tabanı yönetim sistemi ile her türlü ihtiyaç </a:t>
            </a:r>
            <a:r>
              <a:rPr lang="tr-TR" dirty="0" smtClean="0"/>
              <a:t>karşılanmaktadır.</a:t>
            </a:r>
          </a:p>
          <a:p>
            <a:pPr>
              <a:buFont typeface="Wingdings" panose="05000000000000000000" pitchFamily="2" charset="2"/>
              <a:buChar char="Ø"/>
            </a:pPr>
            <a:r>
              <a:rPr lang="tr-TR" dirty="0" smtClean="0"/>
              <a:t>Ancak </a:t>
            </a:r>
            <a:r>
              <a:rPr lang="tr-TR" dirty="0"/>
              <a:t>sistem düzeyindeki ihtiyaçlar ile veri yapılarının işlemleri için gereken alt düzeydeki ihtiyaçların ayırt edilmesi </a:t>
            </a:r>
            <a:r>
              <a:rPr lang="tr-TR" dirty="0" smtClean="0"/>
              <a:t>gerekir.</a:t>
            </a:r>
          </a:p>
          <a:p>
            <a:pPr>
              <a:buFont typeface="Wingdings" panose="05000000000000000000" pitchFamily="2" charset="2"/>
              <a:buChar char="Ø"/>
            </a:pPr>
            <a:r>
              <a:rPr lang="tr-TR" dirty="0" smtClean="0"/>
              <a:t>Nesnelerin </a:t>
            </a:r>
            <a:r>
              <a:rPr lang="tr-TR" dirty="0"/>
              <a:t>özelliklerinin kaydedilebilmesi ve yeniden okunabilmesi </a:t>
            </a:r>
            <a:r>
              <a:rPr lang="tr-TR" dirty="0" smtClean="0"/>
              <a:t>gerekir.</a:t>
            </a:r>
          </a:p>
          <a:p>
            <a:pPr>
              <a:buFont typeface="Wingdings" panose="05000000000000000000" pitchFamily="2" charset="2"/>
              <a:buChar char="Ø"/>
            </a:pPr>
            <a:r>
              <a:rPr lang="tr-TR" dirty="0" smtClean="0"/>
              <a:t>Nesneye </a:t>
            </a:r>
            <a:r>
              <a:rPr lang="tr-TR" dirty="0"/>
              <a:t>yönelik </a:t>
            </a:r>
            <a:r>
              <a:rPr lang="tr-TR" dirty="0" err="1"/>
              <a:t>veritabanı</a:t>
            </a:r>
            <a:r>
              <a:rPr lang="tr-TR" dirty="0"/>
              <a:t> yönetim sistemleri artık ticari ürünler olarak piyasaya sürülmüşlerse de henüz fazlaca </a:t>
            </a:r>
            <a:r>
              <a:rPr lang="tr-TR" dirty="0" smtClean="0"/>
              <a:t>kullanılmamışlardır.</a:t>
            </a:r>
          </a:p>
          <a:p>
            <a:pPr>
              <a:buFont typeface="Wingdings" panose="05000000000000000000" pitchFamily="2" charset="2"/>
              <a:buChar char="Ø"/>
            </a:pPr>
            <a:r>
              <a:rPr lang="tr-TR" dirty="0" smtClean="0"/>
              <a:t>Çoğu </a:t>
            </a:r>
            <a:r>
              <a:rPr lang="tr-TR" dirty="0"/>
              <a:t>zaman uygulamada nesneler bir şekilde ilişkisel veri tabanlarında </a:t>
            </a:r>
            <a:r>
              <a:rPr lang="tr-TR" dirty="0" smtClean="0"/>
              <a:t>saklanmaktadır.</a:t>
            </a:r>
          </a:p>
          <a:p>
            <a:pPr>
              <a:buFont typeface="Wingdings" panose="05000000000000000000" pitchFamily="2" charset="2"/>
              <a:buChar char="Ø"/>
            </a:pPr>
            <a:r>
              <a:rPr lang="tr-TR" dirty="0" smtClean="0"/>
              <a:t>Nesnelerin </a:t>
            </a:r>
            <a:r>
              <a:rPr lang="tr-TR" dirty="0"/>
              <a:t>kayıt ve yeniden okunma işlemlerini yönetmek üzere önlemler alınmalıdır.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61</a:t>
            </a:fld>
            <a:endParaRPr lang="tr-TR" dirty="0"/>
          </a:p>
        </p:txBody>
      </p:sp>
    </p:spTree>
    <p:extLst>
      <p:ext uri="{BB962C8B-B14F-4D97-AF65-F5344CB8AC3E}">
        <p14:creationId xmlns:p14="http://schemas.microsoft.com/office/powerpoint/2010/main" val="1350578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 Yönetimi Bileşeni</a:t>
            </a:r>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dirty="0"/>
              <a:t>Genel olarak, alt sistemler kaynaklar için </a:t>
            </a:r>
            <a:r>
              <a:rPr lang="tr-TR" dirty="0" smtClean="0"/>
              <a:t>yarışırlar.</a:t>
            </a:r>
          </a:p>
          <a:p>
            <a:pPr>
              <a:buFont typeface="Wingdings" panose="05000000000000000000" pitchFamily="2" charset="2"/>
              <a:buChar char="Ø"/>
            </a:pPr>
            <a:r>
              <a:rPr lang="tr-TR" dirty="0" smtClean="0"/>
              <a:t>Kaynakların </a:t>
            </a:r>
            <a:r>
              <a:rPr lang="tr-TR" dirty="0"/>
              <a:t>kontrolsüz bir şekilde, isteyen birime atanması sorun çıkarır</a:t>
            </a:r>
            <a:r>
              <a:rPr lang="tr-TR" dirty="0" smtClean="0"/>
              <a:t>.</a:t>
            </a:r>
            <a:endParaRPr lang="tr-TR" dirty="0"/>
          </a:p>
          <a:p>
            <a:pPr>
              <a:buFont typeface="Wingdings" panose="05000000000000000000" pitchFamily="2" charset="2"/>
              <a:buChar char="Ø"/>
            </a:pPr>
            <a:r>
              <a:rPr lang="tr-TR" dirty="0"/>
              <a:t>'Gözetleyici Nesneler' ile bir kaynağın kullanımı için hangi alt sistemin nasıl ve ne zaman erişime kavuşabileceği </a:t>
            </a:r>
            <a:r>
              <a:rPr lang="tr-TR" dirty="0" smtClean="0"/>
              <a:t>düzenlenebilir.</a:t>
            </a:r>
          </a:p>
          <a:p>
            <a:pPr>
              <a:buFont typeface="Wingdings" panose="05000000000000000000" pitchFamily="2" charset="2"/>
              <a:buChar char="Ø"/>
            </a:pPr>
            <a:r>
              <a:rPr lang="tr-TR" dirty="0" smtClean="0"/>
              <a:t>Alt </a:t>
            </a:r>
            <a:r>
              <a:rPr lang="tr-TR" dirty="0"/>
              <a:t>sistemler önce bu gözetleyiciler ile haberleşerek izin aldıktan sonra kaynağa </a:t>
            </a:r>
            <a:r>
              <a:rPr lang="tr-TR" dirty="0" smtClean="0"/>
              <a:t>erişebilirler.</a:t>
            </a:r>
          </a:p>
          <a:p>
            <a:pPr>
              <a:buFont typeface="Wingdings" panose="05000000000000000000" pitchFamily="2" charset="2"/>
              <a:buChar char="Ø"/>
            </a:pPr>
            <a:r>
              <a:rPr lang="tr-TR" dirty="0" smtClean="0"/>
              <a:t>Bu </a:t>
            </a:r>
            <a:r>
              <a:rPr lang="tr-TR" dirty="0"/>
              <a:t>erişim politikası çizilmeli, gözetleyici nesnelerin bu politikalar doğrultusunda işlemleri tanımlanmalıdır.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62</a:t>
            </a:fld>
            <a:endParaRPr lang="tr-TR" dirty="0"/>
          </a:p>
        </p:txBody>
      </p:sp>
    </p:spTree>
    <p:extLst>
      <p:ext uri="{BB962C8B-B14F-4D97-AF65-F5344CB8AC3E}">
        <p14:creationId xmlns:p14="http://schemas.microsoft.com/office/powerpoint/2010/main" val="3953890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Kullanıcı </a:t>
            </a:r>
            <a:r>
              <a:rPr lang="tr-TR" dirty="0" err="1"/>
              <a:t>Arayüzü</a:t>
            </a:r>
            <a:r>
              <a:rPr lang="tr-TR" dirty="0"/>
              <a:t> Bileşeni</a:t>
            </a:r>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Kullanım örnekleri gibi ortamlardan yola çıkarak kullanıcı ve sistem etkileşimlerini tanımlamak </a:t>
            </a:r>
            <a:r>
              <a:rPr lang="tr-TR" dirty="0" smtClean="0"/>
              <a:t>doğaldır.</a:t>
            </a:r>
          </a:p>
          <a:p>
            <a:pPr>
              <a:buFont typeface="Wingdings" panose="05000000000000000000" pitchFamily="2" charset="2"/>
              <a:buChar char="Ø"/>
            </a:pPr>
            <a:r>
              <a:rPr lang="tr-TR" dirty="0" smtClean="0"/>
              <a:t>Roller </a:t>
            </a:r>
            <a:r>
              <a:rPr lang="tr-TR" dirty="0"/>
              <a:t>ve kullanım senaryoları tanımlandıktan sonra, komut hiyerarşisi ortaya </a:t>
            </a:r>
            <a:r>
              <a:rPr lang="tr-TR" dirty="0" smtClean="0"/>
              <a:t>çıkarılır.</a:t>
            </a:r>
          </a:p>
          <a:p>
            <a:pPr>
              <a:buFont typeface="Wingdings" panose="05000000000000000000" pitchFamily="2" charset="2"/>
              <a:buChar char="Ø"/>
            </a:pPr>
            <a:r>
              <a:rPr lang="tr-TR" dirty="0" smtClean="0"/>
              <a:t>Komut </a:t>
            </a:r>
            <a:r>
              <a:rPr lang="tr-TR" dirty="0"/>
              <a:t>hiyerarşisi, bütün kullanım örnekleri kapsanana kadar ana menüden başlayarak alt menülerin ve daha alt kumanda yapılarının tanımlanması ile </a:t>
            </a:r>
            <a:r>
              <a:rPr lang="tr-TR" dirty="0" smtClean="0"/>
              <a:t>tasarlanır.</a:t>
            </a:r>
          </a:p>
          <a:p>
            <a:pPr>
              <a:buFont typeface="Wingdings" panose="05000000000000000000" pitchFamily="2" charset="2"/>
              <a:buChar char="Ø"/>
            </a:pPr>
            <a:r>
              <a:rPr lang="tr-TR" dirty="0" smtClean="0"/>
              <a:t>Bu </a:t>
            </a:r>
            <a:r>
              <a:rPr lang="tr-TR" dirty="0"/>
              <a:t>konuda yardımcı olabilecek hazır nesneler çoğu geliştirme ortamında mevcuttur; örneğin Visual BASIC veya </a:t>
            </a:r>
            <a:r>
              <a:rPr lang="tr-TR" dirty="0" err="1"/>
              <a:t>Delphi</a:t>
            </a:r>
            <a:r>
              <a:rPr lang="tr-TR" dirty="0"/>
              <a:t>.</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63</a:t>
            </a:fld>
            <a:endParaRPr lang="tr-TR" dirty="0"/>
          </a:p>
        </p:txBody>
      </p:sp>
    </p:spTree>
    <p:extLst>
      <p:ext uri="{BB962C8B-B14F-4D97-AF65-F5344CB8AC3E}">
        <p14:creationId xmlns:p14="http://schemas.microsoft.com/office/powerpoint/2010/main" val="9619054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Alt Sistemler Arası İletişim</a:t>
            </a:r>
          </a:p>
        </p:txBody>
      </p:sp>
      <p:sp>
        <p:nvSpPr>
          <p:cNvPr id="3" name="İçerik Yer Tutucusu 2"/>
          <p:cNvSpPr>
            <a:spLocks noGrp="1"/>
          </p:cNvSpPr>
          <p:nvPr>
            <p:ph idx="1"/>
          </p:nvPr>
        </p:nvSpPr>
        <p:spPr>
          <a:xfrm>
            <a:off x="668412" y="1737361"/>
            <a:ext cx="7805886" cy="4614052"/>
          </a:xfrm>
        </p:spPr>
        <p:txBody>
          <a:bodyPr>
            <a:noAutofit/>
          </a:bodyPr>
          <a:lstStyle/>
          <a:p>
            <a:pPr algn="just"/>
            <a:r>
              <a:rPr lang="tr-TR" sz="1800" dirty="0"/>
              <a:t>Alt sistemler tanımlandıktan sonra bunlar arasındaki iletişim yöntemlerinin de belirtilmesi </a:t>
            </a:r>
            <a:r>
              <a:rPr lang="tr-TR" sz="1800" dirty="0" smtClean="0"/>
              <a:t>gerekir. Alt sistemlerde genelde </a:t>
            </a:r>
            <a:r>
              <a:rPr lang="tr-TR" sz="1800" dirty="0"/>
              <a:t>iki tür haberleşme tipi </a:t>
            </a:r>
            <a:r>
              <a:rPr lang="tr-TR" sz="1800" dirty="0" smtClean="0"/>
              <a:t>yaygındır.  Bu </a:t>
            </a:r>
            <a:r>
              <a:rPr lang="tr-TR" sz="1800" dirty="0"/>
              <a:t>haberleşme tipleri, istemci/sunucu veya benzerler arası bağlantı tiplerinden </a:t>
            </a:r>
            <a:r>
              <a:rPr lang="tr-TR" sz="1800" dirty="0" smtClean="0"/>
              <a:t>oluşur. Alt </a:t>
            </a:r>
            <a:r>
              <a:rPr lang="tr-TR" sz="1800" dirty="0"/>
              <a:t>sistemler arasındaki haberleşmeyi de istem ve karşılığında sunulacak bir hizmet şeklinde genellersek, bir hizmet sunusu için aşağıdaki tasarım adımları uygulanmalıdır</a:t>
            </a:r>
            <a:r>
              <a:rPr lang="tr-TR" sz="1800" dirty="0" smtClean="0"/>
              <a:t>:</a:t>
            </a:r>
            <a:endParaRPr lang="tr-TR" sz="1800" dirty="0"/>
          </a:p>
          <a:p>
            <a:pPr marL="728663" lvl="1" indent="-385763" algn="just">
              <a:buFont typeface="+mj-lt"/>
              <a:buAutoNum type="arabicPeriod"/>
            </a:pPr>
            <a:r>
              <a:rPr lang="tr-TR" sz="1600" dirty="0" smtClean="0"/>
              <a:t>Alt </a:t>
            </a:r>
            <a:r>
              <a:rPr lang="tr-TR" sz="1600" dirty="0"/>
              <a:t>sistem ile işbirliğinde bulunanlarca yapılabilecek istemler sıralanır. İstemler alt sistemlere göre gruplanır ve sunular ile ilişkilendirilir. </a:t>
            </a:r>
          </a:p>
          <a:p>
            <a:pPr marL="728663" lvl="1" indent="-385763" algn="just">
              <a:buFont typeface="+mj-lt"/>
              <a:buAutoNum type="arabicPeriod"/>
            </a:pPr>
            <a:r>
              <a:rPr lang="tr-TR" sz="1600" dirty="0" smtClean="0"/>
              <a:t>Her </a:t>
            </a:r>
            <a:r>
              <a:rPr lang="tr-TR" sz="1600" dirty="0"/>
              <a:t>sunu için nesne işlemleri belirlenir ve bunlar alt sistem dışından olmamalıdır.</a:t>
            </a:r>
          </a:p>
          <a:p>
            <a:pPr marL="728663" lvl="1" indent="-385763" algn="just">
              <a:buFont typeface="+mj-lt"/>
              <a:buAutoNum type="arabicPeriod"/>
            </a:pPr>
            <a:r>
              <a:rPr lang="tr-TR" sz="1600" dirty="0" smtClean="0"/>
              <a:t>Her </a:t>
            </a:r>
            <a:r>
              <a:rPr lang="tr-TR" sz="1600" dirty="0"/>
              <a:t>sununun yer alacağı Şekil 9.16'daki gibi bir tablo oluşturulur. Bu tablodaki sütunlar</a:t>
            </a:r>
            <a:r>
              <a:rPr lang="tr-TR" sz="1600" dirty="0" smtClean="0"/>
              <a:t>:</a:t>
            </a:r>
          </a:p>
          <a:p>
            <a:pPr lvl="2" algn="just"/>
            <a:r>
              <a:rPr lang="tr-TR" sz="1600" dirty="0"/>
              <a:t>Tip (İstemci/sunucu vb.)</a:t>
            </a:r>
          </a:p>
          <a:p>
            <a:pPr lvl="2" algn="just"/>
            <a:r>
              <a:rPr lang="tr-TR" sz="1600" dirty="0"/>
              <a:t>İşbirlikçiler: Sunu ile ilgili alt sistemler</a:t>
            </a:r>
          </a:p>
          <a:p>
            <a:pPr lvl="2" algn="just"/>
            <a:r>
              <a:rPr lang="tr-TR" sz="1600" dirty="0"/>
              <a:t>Sınıf: Sunu için gerekli 'nesne </a:t>
            </a:r>
            <a:r>
              <a:rPr lang="tr-TR" sz="1600" dirty="0" err="1"/>
              <a:t>işlemleri'ni</a:t>
            </a:r>
            <a:r>
              <a:rPr lang="tr-TR" sz="1600" dirty="0"/>
              <a:t> içeren sınıf isimleri</a:t>
            </a:r>
          </a:p>
          <a:p>
            <a:pPr lvl="2" algn="just"/>
            <a:r>
              <a:rPr lang="tr-TR" sz="1600" dirty="0"/>
              <a:t>İşlem: Belirtilen sınıf içerisinde sunuyu gerçekleştiren işlemler</a:t>
            </a:r>
          </a:p>
          <a:p>
            <a:pPr lvl="2" algn="just"/>
            <a:r>
              <a:rPr lang="tr-TR" sz="1600" dirty="0"/>
              <a:t>İleti </a:t>
            </a:r>
            <a:r>
              <a:rPr lang="tr-TR" sz="1600" dirty="0" smtClean="0"/>
              <a:t>biçemi  şeklindedir.</a:t>
            </a:r>
            <a:r>
              <a:rPr lang="tr-TR" sz="1600" dirty="0"/>
              <a:t> </a:t>
            </a:r>
            <a:r>
              <a:rPr lang="tr-TR" sz="1600" dirty="0" smtClean="0"/>
              <a:t>Eğer </a:t>
            </a:r>
            <a:r>
              <a:rPr lang="tr-TR" sz="1600" dirty="0"/>
              <a:t>etkileşim karmaşık ise, bir çeşit '</a:t>
            </a:r>
            <a:r>
              <a:rPr lang="tr-TR" sz="1600" b="1" dirty="0"/>
              <a:t>olay akışı</a:t>
            </a:r>
            <a:r>
              <a:rPr lang="tr-TR" sz="1600" dirty="0"/>
              <a:t>' olan diyagram çizilir.</a:t>
            </a:r>
          </a:p>
          <a:p>
            <a:pPr marL="728663" lvl="1" indent="-385763" algn="just">
              <a:buFont typeface="+mj-lt"/>
              <a:buAutoNum type="arabicPeriod"/>
            </a:pPr>
            <a:endParaRPr lang="tr-TR" sz="1600" dirty="0" smtClean="0"/>
          </a:p>
        </p:txBody>
      </p:sp>
      <p:sp>
        <p:nvSpPr>
          <p:cNvPr id="4" name="Veri Yer Tutucusu 3"/>
          <p:cNvSpPr>
            <a:spLocks noGrp="1"/>
          </p:cNvSpPr>
          <p:nvPr>
            <p:ph type="dt" sz="half" idx="10"/>
          </p:nvPr>
        </p:nvSpPr>
        <p:spPr/>
        <p:txBody>
          <a:bodyPr/>
          <a:lstStyle/>
          <a:p>
            <a:r>
              <a:rPr lang="tr-TR" dirty="0" smtClean="0"/>
              <a:t>Doç. Dr. Resul DAŞ</a:t>
            </a:r>
            <a:endParaRPr lang="tr-TR" dirty="0"/>
          </a:p>
        </p:txBody>
      </p:sp>
      <p:sp>
        <p:nvSpPr>
          <p:cNvPr id="5" name="Altbilgi Yer Tutucusu 4"/>
          <p:cNvSpPr>
            <a:spLocks noGrp="1"/>
          </p:cNvSpPr>
          <p:nvPr>
            <p:ph type="ftr" sz="quarter" idx="11"/>
          </p:nvPr>
        </p:nvSpPr>
        <p:spPr/>
        <p:txBody>
          <a:bodyPr/>
          <a:lstStyle/>
          <a:p>
            <a:r>
              <a:rPr lang="tr-TR" dirty="0" smtClean="0"/>
              <a:t>YMT312 Yazılım Tasarım ve Mimarisi</a:t>
            </a:r>
            <a:endParaRPr lang="tr-TR" dirty="0"/>
          </a:p>
        </p:txBody>
      </p:sp>
      <p:sp>
        <p:nvSpPr>
          <p:cNvPr id="6" name="Slayt Numarası Yer Tutucusu 5"/>
          <p:cNvSpPr>
            <a:spLocks noGrp="1"/>
          </p:cNvSpPr>
          <p:nvPr>
            <p:ph type="sldNum" sz="quarter" idx="12"/>
          </p:nvPr>
        </p:nvSpPr>
        <p:spPr/>
        <p:txBody>
          <a:bodyPr/>
          <a:lstStyle/>
          <a:p>
            <a:fld id="{1449AE56-6C5E-4AE6-BD47-1CFD8EFBDD83}" type="slidenum">
              <a:rPr lang="tr-TR" smtClean="0"/>
              <a:t>64</a:t>
            </a:fld>
            <a:endParaRPr lang="tr-TR" dirty="0"/>
          </a:p>
        </p:txBody>
      </p:sp>
    </p:spTree>
    <p:extLst>
      <p:ext uri="{BB962C8B-B14F-4D97-AF65-F5344CB8AC3E}">
        <p14:creationId xmlns:p14="http://schemas.microsoft.com/office/powerpoint/2010/main" val="6569052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Alt Sistem </a:t>
            </a:r>
            <a:r>
              <a:rPr lang="tr-TR" dirty="0" smtClean="0"/>
              <a:t>İşbirliği</a:t>
            </a:r>
            <a:endParaRPr lang="tr-TR" dirty="0"/>
          </a:p>
        </p:txBody>
      </p:sp>
      <p:pic>
        <p:nvPicPr>
          <p:cNvPr id="7" name="İçerik Yer Tutucusu 6"/>
          <p:cNvPicPr>
            <a:picLocks noGrp="1" noChangeAspect="1"/>
          </p:cNvPicPr>
          <p:nvPr>
            <p:ph idx="1"/>
          </p:nvPr>
        </p:nvPicPr>
        <p:blipFill>
          <a:blip r:embed="rId2"/>
          <a:stretch>
            <a:fillRect/>
          </a:stretch>
        </p:blipFill>
        <p:spPr>
          <a:xfrm>
            <a:off x="853308" y="1894846"/>
            <a:ext cx="3829051" cy="1795576"/>
          </a:xfrm>
          <a:prstGeom prst="rect">
            <a:avLst/>
          </a:prstGeo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65</a:t>
            </a:fld>
            <a:endParaRPr lang="tr-TR" dirty="0"/>
          </a:p>
        </p:txBody>
      </p:sp>
      <p:pic>
        <p:nvPicPr>
          <p:cNvPr id="8" name="Resim 7"/>
          <p:cNvPicPr>
            <a:picLocks noChangeAspect="1"/>
          </p:cNvPicPr>
          <p:nvPr/>
        </p:nvPicPr>
        <p:blipFill>
          <a:blip r:embed="rId3"/>
          <a:stretch>
            <a:fillRect/>
          </a:stretch>
        </p:blipFill>
        <p:spPr>
          <a:xfrm>
            <a:off x="853309" y="3871507"/>
            <a:ext cx="3848405" cy="1502564"/>
          </a:xfrm>
          <a:prstGeom prst="rect">
            <a:avLst/>
          </a:prstGeom>
        </p:spPr>
      </p:pic>
      <p:sp>
        <p:nvSpPr>
          <p:cNvPr id="9" name="Dikdörtgen 8"/>
          <p:cNvSpPr/>
          <p:nvPr/>
        </p:nvSpPr>
        <p:spPr>
          <a:xfrm>
            <a:off x="4779040" y="2449740"/>
            <a:ext cx="2833468" cy="307777"/>
          </a:xfrm>
          <a:prstGeom prst="rect">
            <a:avLst/>
          </a:prstGeom>
        </p:spPr>
        <p:txBody>
          <a:bodyPr wrap="none">
            <a:spAutoFit/>
          </a:bodyPr>
          <a:lstStyle/>
          <a:p>
            <a:r>
              <a:rPr lang="tr-TR" sz="1400" b="1" dirty="0"/>
              <a:t>Alt Sistem İşbirliği Modeli Örnekleri</a:t>
            </a:r>
          </a:p>
        </p:txBody>
      </p:sp>
      <p:sp>
        <p:nvSpPr>
          <p:cNvPr id="10" name="Dikdörtgen 9"/>
          <p:cNvSpPr/>
          <p:nvPr/>
        </p:nvSpPr>
        <p:spPr>
          <a:xfrm>
            <a:off x="4779041" y="4425647"/>
            <a:ext cx="3931204" cy="307777"/>
          </a:xfrm>
          <a:prstGeom prst="rect">
            <a:avLst/>
          </a:prstGeom>
        </p:spPr>
        <p:txBody>
          <a:bodyPr wrap="none">
            <a:spAutoFit/>
          </a:bodyPr>
          <a:lstStyle/>
          <a:p>
            <a:r>
              <a:rPr lang="tr-TR" sz="1400" b="1" dirty="0"/>
              <a:t>Alt Sistem İşbirliği İçin Olay Akış Diyagramı Örneği </a:t>
            </a:r>
          </a:p>
        </p:txBody>
      </p:sp>
    </p:spTree>
    <p:extLst>
      <p:ext uri="{BB962C8B-B14F-4D97-AF65-F5344CB8AC3E}">
        <p14:creationId xmlns:p14="http://schemas.microsoft.com/office/powerpoint/2010/main" val="42612826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400" dirty="0"/>
              <a:t>Nesne </a:t>
            </a:r>
            <a:r>
              <a:rPr lang="tr-TR" sz="4400" dirty="0" smtClean="0"/>
              <a:t>Tasarımları-Nesne Tanımı</a:t>
            </a:r>
            <a:endParaRPr lang="tr-TR" sz="4400" dirty="0"/>
          </a:p>
        </p:txBody>
      </p:sp>
      <p:sp>
        <p:nvSpPr>
          <p:cNvPr id="3" name="İçerik Yer Tutucusu 2"/>
          <p:cNvSpPr>
            <a:spLocks noGrp="1"/>
          </p:cNvSpPr>
          <p:nvPr>
            <p:ph idx="1"/>
          </p:nvPr>
        </p:nvSpPr>
        <p:spPr/>
        <p:txBody>
          <a:bodyPr/>
          <a:lstStyle/>
          <a:p>
            <a:r>
              <a:rPr lang="tr-TR" sz="1800" dirty="0"/>
              <a:t>Tasarımda bir nesnenin tanımı için iki öğe vardır:</a:t>
            </a:r>
          </a:p>
          <a:p>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66</a:t>
            </a:fld>
            <a:endParaRPr lang="tr-TR" dirty="0"/>
          </a:p>
        </p:txBody>
      </p:sp>
      <p:sp>
        <p:nvSpPr>
          <p:cNvPr id="7" name="Yuvarlatılmış Dikdörtgen 6"/>
          <p:cNvSpPr/>
          <p:nvPr/>
        </p:nvSpPr>
        <p:spPr>
          <a:xfrm>
            <a:off x="837747" y="2401755"/>
            <a:ext cx="7470885" cy="7855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tr-TR" sz="1500" b="1" dirty="0">
                <a:solidFill>
                  <a:schemeClr val="accent1">
                    <a:lumMod val="50000"/>
                  </a:schemeClr>
                </a:solidFill>
              </a:rPr>
              <a:t>Protokol Tanımı</a:t>
            </a:r>
          </a:p>
          <a:p>
            <a:r>
              <a:rPr lang="tr-TR" sz="1350" dirty="0"/>
              <a:t>Nesnenin alabileceği her ileti ve sonucunda yapması gereken işlemin tanımlanması ile oluşan nesne ara yüzüdür.</a:t>
            </a:r>
          </a:p>
        </p:txBody>
      </p:sp>
      <p:sp>
        <p:nvSpPr>
          <p:cNvPr id="8" name="Yuvarlatılmış Dikdörtgen 7"/>
          <p:cNvSpPr/>
          <p:nvPr/>
        </p:nvSpPr>
        <p:spPr>
          <a:xfrm>
            <a:off x="822959" y="3828362"/>
            <a:ext cx="7470885" cy="7855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tr-TR" sz="1500" b="1" dirty="0">
                <a:solidFill>
                  <a:schemeClr val="accent1">
                    <a:lumMod val="50000"/>
                  </a:schemeClr>
                </a:solidFill>
              </a:rPr>
              <a:t>Uygulama Tanımı</a:t>
            </a:r>
          </a:p>
          <a:p>
            <a:r>
              <a:rPr lang="tr-TR" sz="1350" dirty="0"/>
              <a:t>İleti sonucunda başlatılacak her nesne işlemi için süreç belirtimi yapılması ve nesne içi özel veri yapılarının (nesne özelliklerinin) ayrıntılarının belirtimidir.</a:t>
            </a:r>
          </a:p>
        </p:txBody>
      </p:sp>
      <p:sp>
        <p:nvSpPr>
          <p:cNvPr id="9" name="Dikdörtgen 8"/>
          <p:cNvSpPr/>
          <p:nvPr/>
        </p:nvSpPr>
        <p:spPr>
          <a:xfrm>
            <a:off x="742950" y="4962360"/>
            <a:ext cx="7474826" cy="507831"/>
          </a:xfrm>
          <a:prstGeom prst="rect">
            <a:avLst/>
          </a:prstGeom>
        </p:spPr>
        <p:txBody>
          <a:bodyPr wrap="square">
            <a:spAutoFit/>
          </a:bodyPr>
          <a:lstStyle/>
          <a:p>
            <a:pPr algn="just"/>
            <a:r>
              <a:rPr lang="tr-TR" sz="1350" dirty="0">
                <a:latin typeface="Arial" panose="020B0604020202020204" pitchFamily="34" charset="0"/>
                <a:cs typeface="Arial" panose="020B0604020202020204" pitchFamily="34" charset="0"/>
              </a:rPr>
              <a:t>Burada daha önce karşılaşılan 'ne' ve 'nasıl' soruları yine geçerlidir. Protokol tanımı, '</a:t>
            </a:r>
            <a:r>
              <a:rPr lang="tr-TR" sz="1350" b="1" dirty="0">
                <a:latin typeface="Arial" panose="020B0604020202020204" pitchFamily="34" charset="0"/>
                <a:cs typeface="Arial" panose="020B0604020202020204" pitchFamily="34" charset="0"/>
              </a:rPr>
              <a:t>ne</a:t>
            </a:r>
            <a:r>
              <a:rPr lang="tr-TR" sz="1350" dirty="0">
                <a:latin typeface="Arial" panose="020B0604020202020204" pitchFamily="34" charset="0"/>
                <a:cs typeface="Arial" panose="020B0604020202020204" pitchFamily="34" charset="0"/>
              </a:rPr>
              <a:t>' sorusuna, uygulama tanımı ise '</a:t>
            </a:r>
            <a:r>
              <a:rPr lang="tr-TR" sz="1350" b="1" dirty="0">
                <a:latin typeface="Arial" panose="020B0604020202020204" pitchFamily="34" charset="0"/>
                <a:cs typeface="Arial" panose="020B0604020202020204" pitchFamily="34" charset="0"/>
              </a:rPr>
              <a:t>nasıl</a:t>
            </a:r>
            <a:r>
              <a:rPr lang="tr-TR" sz="1350" dirty="0">
                <a:latin typeface="Arial" panose="020B0604020202020204" pitchFamily="34" charset="0"/>
                <a:cs typeface="Arial" panose="020B0604020202020204" pitchFamily="34" charset="0"/>
              </a:rPr>
              <a:t>' sorusuna cevap verir.</a:t>
            </a:r>
          </a:p>
        </p:txBody>
      </p:sp>
    </p:spTree>
    <p:extLst>
      <p:ext uri="{BB962C8B-B14F-4D97-AF65-F5344CB8AC3E}">
        <p14:creationId xmlns:p14="http://schemas.microsoft.com/office/powerpoint/2010/main" val="41989992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963668"/>
            <a:ext cx="7886700" cy="841205"/>
          </a:xfrm>
        </p:spPr>
        <p:txBody>
          <a:bodyPr>
            <a:noAutofit/>
          </a:bodyPr>
          <a:lstStyle/>
          <a:p>
            <a:r>
              <a:rPr lang="tr-TR" sz="4000" dirty="0"/>
              <a:t>Nesne </a:t>
            </a:r>
            <a:r>
              <a:rPr lang="tr-TR" sz="4000" dirty="0" smtClean="0"/>
              <a:t>Tasarımları-</a:t>
            </a:r>
            <a:br>
              <a:rPr lang="tr-TR" sz="4000" dirty="0" smtClean="0"/>
            </a:br>
            <a:r>
              <a:rPr lang="tr-TR" sz="4000" dirty="0" smtClean="0"/>
              <a:t>Yordam </a:t>
            </a:r>
            <a:r>
              <a:rPr lang="tr-TR" sz="4000" dirty="0"/>
              <a:t>ve Veri Yapısı Tasarımı</a:t>
            </a:r>
          </a:p>
        </p:txBody>
      </p:sp>
      <p:sp>
        <p:nvSpPr>
          <p:cNvPr id="3" name="İçerik Yer Tutucusu 2"/>
          <p:cNvSpPr>
            <a:spLocks noGrp="1"/>
          </p:cNvSpPr>
          <p:nvPr>
            <p:ph idx="1"/>
          </p:nvPr>
        </p:nvSpPr>
        <p:spPr>
          <a:xfrm>
            <a:off x="745685" y="1845733"/>
            <a:ext cx="7857402" cy="4387641"/>
          </a:xfrm>
        </p:spPr>
        <p:txBody>
          <a:bodyPr>
            <a:normAutofit fontScale="92500" lnSpcReduction="20000"/>
          </a:bodyPr>
          <a:lstStyle/>
          <a:p>
            <a:pPr algn="just">
              <a:buFont typeface="Wingdings" panose="05000000000000000000" pitchFamily="2" charset="2"/>
              <a:buChar char="Ø"/>
            </a:pPr>
            <a:r>
              <a:rPr lang="tr-TR" dirty="0"/>
              <a:t>Veri yapıları ve yordamlar birlikte </a:t>
            </a:r>
            <a:r>
              <a:rPr lang="tr-TR" dirty="0" smtClean="0"/>
              <a:t>tasarlanırlar.</a:t>
            </a:r>
          </a:p>
          <a:p>
            <a:pPr algn="just">
              <a:buFont typeface="Wingdings" panose="05000000000000000000" pitchFamily="2" charset="2"/>
              <a:buChar char="Ø"/>
            </a:pPr>
            <a:r>
              <a:rPr lang="tr-TR" dirty="0" smtClean="0"/>
              <a:t>Sistem </a:t>
            </a:r>
            <a:r>
              <a:rPr lang="tr-TR" dirty="0"/>
              <a:t>düzeyinde yordam, bir bütünlük içerisindeki işlemi gerçekleştiren süreç olarak </a:t>
            </a:r>
            <a:r>
              <a:rPr lang="tr-TR" dirty="0" smtClean="0"/>
              <a:t>tanımlanabilir.</a:t>
            </a:r>
          </a:p>
          <a:p>
            <a:pPr algn="just">
              <a:buFont typeface="Wingdings" panose="05000000000000000000" pitchFamily="2" charset="2"/>
              <a:buChar char="Ø"/>
            </a:pPr>
            <a:r>
              <a:rPr lang="tr-TR" dirty="0" smtClean="0"/>
              <a:t>Ancak </a:t>
            </a:r>
            <a:r>
              <a:rPr lang="tr-TR" dirty="0"/>
              <a:t>alt sistem ve nesneler düzeyinde yordamlar biraz daha farklı ele alınırlar. </a:t>
            </a:r>
          </a:p>
          <a:p>
            <a:pPr algn="just">
              <a:buFont typeface="Wingdings" panose="05000000000000000000" pitchFamily="2" charset="2"/>
              <a:buChar char="Ø"/>
            </a:pPr>
            <a:r>
              <a:rPr lang="tr-TR" dirty="0" smtClean="0"/>
              <a:t>Üst </a:t>
            </a:r>
            <a:r>
              <a:rPr lang="tr-TR" dirty="0"/>
              <a:t>düzeydeki işlemlerin daha küçük işlemlere ayrıştırılarak gerçekleştirilmeleri söz konusu </a:t>
            </a:r>
            <a:r>
              <a:rPr lang="tr-TR" dirty="0" smtClean="0"/>
              <a:t>olur.</a:t>
            </a:r>
          </a:p>
          <a:p>
            <a:pPr algn="just">
              <a:buFont typeface="Wingdings" panose="05000000000000000000" pitchFamily="2" charset="2"/>
              <a:buChar char="Ø"/>
            </a:pPr>
            <a:r>
              <a:rPr lang="tr-TR" dirty="0" smtClean="0"/>
              <a:t>Burada </a:t>
            </a:r>
            <a:r>
              <a:rPr lang="tr-TR" dirty="0"/>
              <a:t>yine </a:t>
            </a:r>
            <a:r>
              <a:rPr lang="tr-TR" dirty="0" err="1"/>
              <a:t>Rambaugh'dan</a:t>
            </a:r>
            <a:r>
              <a:rPr lang="tr-TR" dirty="0"/>
              <a:t> alınan eniyileme önerilerinden söz etmek yerinde olur</a:t>
            </a:r>
            <a:r>
              <a:rPr lang="tr-TR" dirty="0" smtClean="0"/>
              <a:t>:</a:t>
            </a:r>
          </a:p>
          <a:p>
            <a:pPr lvl="1" algn="just"/>
            <a:r>
              <a:rPr lang="tr-TR" sz="1900" dirty="0" smtClean="0"/>
              <a:t>Nesne </a:t>
            </a:r>
            <a:r>
              <a:rPr lang="tr-TR" sz="1900" dirty="0"/>
              <a:t>ilişki modelini verimlilik ışığında gözden geçirin, gerekirse tekrarlanan yapılar tanımlayın</a:t>
            </a:r>
            <a:r>
              <a:rPr lang="tr-TR" sz="1900" dirty="0" smtClean="0"/>
              <a:t>.</a:t>
            </a:r>
            <a:endParaRPr lang="tr-TR" sz="1900" dirty="0"/>
          </a:p>
          <a:p>
            <a:pPr lvl="1" algn="just"/>
            <a:r>
              <a:rPr lang="tr-TR" sz="1900" dirty="0" smtClean="0"/>
              <a:t>Nesne </a:t>
            </a:r>
            <a:r>
              <a:rPr lang="tr-TR" sz="1900" dirty="0"/>
              <a:t>içi veri yapılarını ve işlem yordamlarını yine verimlilik ışığında gözden </a:t>
            </a:r>
            <a:r>
              <a:rPr lang="tr-TR" sz="1900" dirty="0" smtClean="0"/>
              <a:t>geçirin</a:t>
            </a:r>
            <a:endParaRPr lang="tr-TR" sz="1900" dirty="0"/>
          </a:p>
          <a:p>
            <a:pPr lvl="1" algn="just"/>
            <a:r>
              <a:rPr lang="tr-TR" sz="1900" dirty="0" smtClean="0"/>
              <a:t>Türetilen </a:t>
            </a:r>
            <a:r>
              <a:rPr lang="tr-TR" sz="1900" dirty="0"/>
              <a:t>bilgiyi saklamak üzere ve fazla işlemi önlemek için gerekiyorsa ek özellikler tanımlayın.</a:t>
            </a:r>
          </a:p>
          <a:p>
            <a:pPr lvl="1" algn="just"/>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67</a:t>
            </a:fld>
            <a:endParaRPr lang="tr-TR" dirty="0"/>
          </a:p>
        </p:txBody>
      </p:sp>
    </p:spTree>
    <p:extLst>
      <p:ext uri="{BB962C8B-B14F-4D97-AF65-F5344CB8AC3E}">
        <p14:creationId xmlns:p14="http://schemas.microsoft.com/office/powerpoint/2010/main" val="6083986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Tasarım Kalıpları</a:t>
            </a:r>
          </a:p>
        </p:txBody>
      </p:sp>
      <p:sp>
        <p:nvSpPr>
          <p:cNvPr id="3" name="İçerik Yer Tutucusu 2"/>
          <p:cNvSpPr>
            <a:spLocks noGrp="1"/>
          </p:cNvSpPr>
          <p:nvPr>
            <p:ph idx="1"/>
          </p:nvPr>
        </p:nvSpPr>
        <p:spPr>
          <a:xfrm>
            <a:off x="865562" y="1845733"/>
            <a:ext cx="7543801" cy="4361883"/>
          </a:xfrm>
        </p:spPr>
        <p:txBody>
          <a:bodyPr>
            <a:normAutofit fontScale="70000" lnSpcReduction="20000"/>
          </a:bodyPr>
          <a:lstStyle/>
          <a:p>
            <a:pPr>
              <a:buFont typeface="Wingdings" panose="05000000000000000000" pitchFamily="2" charset="2"/>
              <a:buChar char="Ø"/>
            </a:pPr>
            <a:r>
              <a:rPr lang="tr-TR" dirty="0"/>
              <a:t>Diğer alanlarda da tasarımcılar 'kalıp' fikrini başarı ile </a:t>
            </a:r>
            <a:r>
              <a:rPr lang="tr-TR" dirty="0" smtClean="0"/>
              <a:t>uygulamaktadırlar.</a:t>
            </a:r>
          </a:p>
          <a:p>
            <a:pPr>
              <a:buFont typeface="Wingdings" panose="05000000000000000000" pitchFamily="2" charset="2"/>
              <a:buChar char="Ø"/>
            </a:pPr>
            <a:r>
              <a:rPr lang="tr-TR" dirty="0" smtClean="0"/>
              <a:t>Örneğin </a:t>
            </a:r>
            <a:r>
              <a:rPr lang="tr-TR" dirty="0"/>
              <a:t>ev mimarisinde sıkça kullanılacak bir kapı ve belirli bir mesafeden sonra bir pencere kümesi, bir kalıp olarak tanımlanabilir ve her oda tasarımında bu kalıp kullanılmağa çalışılabilir. Böylece yeniden kullanılabilirlik arttırılmış olur. </a:t>
            </a:r>
            <a:endParaRPr lang="tr-TR" dirty="0" smtClean="0"/>
          </a:p>
          <a:p>
            <a:pPr>
              <a:buFont typeface="Wingdings" panose="05000000000000000000" pitchFamily="2" charset="2"/>
              <a:buChar char="Ø"/>
            </a:pPr>
            <a:r>
              <a:rPr lang="tr-TR" dirty="0"/>
              <a:t>Yerleşmiş bir kalıp kullanımı için kalıplar, dört özellikle tanımlanabilir</a:t>
            </a:r>
            <a:r>
              <a:rPr lang="tr-TR" dirty="0" smtClean="0"/>
              <a:t>:</a:t>
            </a:r>
            <a:endParaRPr lang="tr-TR" dirty="0"/>
          </a:p>
          <a:p>
            <a:pPr lvl="1"/>
            <a:r>
              <a:rPr lang="tr-TR" dirty="0" smtClean="0"/>
              <a:t>Kalıbın ismi</a:t>
            </a:r>
            <a:endParaRPr lang="tr-TR" dirty="0"/>
          </a:p>
          <a:p>
            <a:pPr lvl="1"/>
            <a:r>
              <a:rPr lang="tr-TR" dirty="0" smtClean="0"/>
              <a:t>Genelde </a:t>
            </a:r>
            <a:r>
              <a:rPr lang="tr-TR" dirty="0"/>
              <a:t>kalıbın uygulandığı problem </a:t>
            </a:r>
            <a:r>
              <a:rPr lang="tr-TR" dirty="0" smtClean="0"/>
              <a:t>türü</a:t>
            </a:r>
            <a:endParaRPr lang="tr-TR" dirty="0"/>
          </a:p>
          <a:p>
            <a:pPr lvl="1"/>
            <a:r>
              <a:rPr lang="tr-TR" dirty="0" smtClean="0"/>
              <a:t>Kalıbın </a:t>
            </a:r>
            <a:r>
              <a:rPr lang="tr-TR" dirty="0"/>
              <a:t>karakteristiği (tasarımda hangi özelliklerin değiştirilmesi ile kalıbın değişik problemlere uyarlanacağı</a:t>
            </a:r>
            <a:r>
              <a:rPr lang="tr-TR" dirty="0" smtClean="0"/>
              <a:t>)</a:t>
            </a:r>
            <a:endParaRPr lang="tr-TR" dirty="0"/>
          </a:p>
          <a:p>
            <a:pPr lvl="1"/>
            <a:r>
              <a:rPr lang="tr-TR" dirty="0" smtClean="0"/>
              <a:t>Kalıbın </a:t>
            </a:r>
            <a:r>
              <a:rPr lang="tr-TR" dirty="0"/>
              <a:t>uygulanmasının etkileri </a:t>
            </a:r>
          </a:p>
          <a:p>
            <a:pPr>
              <a:buFont typeface="Wingdings" panose="05000000000000000000" pitchFamily="2" charset="2"/>
              <a:buChar char="Ø"/>
            </a:pPr>
            <a:r>
              <a:rPr lang="tr-TR" sz="2300" dirty="0"/>
              <a:t>NY tasarımda kalıpları oluşturmak için iki mekanizma </a:t>
            </a:r>
            <a:r>
              <a:rPr lang="tr-TR" sz="2300" dirty="0" smtClean="0"/>
              <a:t>yararlıdır.</a:t>
            </a:r>
          </a:p>
          <a:p>
            <a:pPr>
              <a:buFont typeface="Wingdings" panose="05000000000000000000" pitchFamily="2" charset="2"/>
              <a:buChar char="Ø"/>
            </a:pPr>
            <a:r>
              <a:rPr lang="tr-TR" sz="2300" dirty="0" smtClean="0"/>
              <a:t>Kalıtım </a:t>
            </a:r>
            <a:r>
              <a:rPr lang="tr-TR" sz="2300" dirty="0"/>
              <a:t>yolu ile bir kalıp tanımlandıktan sonra değişik problemlere </a:t>
            </a:r>
            <a:r>
              <a:rPr lang="tr-TR" sz="2300" dirty="0" smtClean="0"/>
              <a:t>uygulanabilir.</a:t>
            </a:r>
          </a:p>
          <a:p>
            <a:pPr>
              <a:buFont typeface="Wingdings" panose="05000000000000000000" pitchFamily="2" charset="2"/>
              <a:buChar char="Ø"/>
            </a:pPr>
            <a:r>
              <a:rPr lang="tr-TR" sz="2300" dirty="0" smtClean="0"/>
              <a:t>Diğer </a:t>
            </a:r>
            <a:r>
              <a:rPr lang="tr-TR" sz="2300" dirty="0"/>
              <a:t>mekanizma ise nesneleri bir araya getirerek oluşturulacak </a:t>
            </a:r>
            <a:r>
              <a:rPr lang="tr-TR" sz="2300" dirty="0" smtClean="0"/>
              <a:t>'</a:t>
            </a:r>
            <a:r>
              <a:rPr lang="tr-TR" sz="2300" dirty="0" err="1" smtClean="0"/>
              <a:t>içerim'dir</a:t>
            </a:r>
            <a:r>
              <a:rPr lang="tr-TR" sz="2300" dirty="0" smtClean="0"/>
              <a:t>.</a:t>
            </a:r>
          </a:p>
          <a:p>
            <a:pPr>
              <a:buFont typeface="Wingdings" panose="05000000000000000000" pitchFamily="2" charset="2"/>
              <a:buChar char="Ø"/>
            </a:pPr>
            <a:r>
              <a:rPr lang="tr-TR" sz="2300" dirty="0" smtClean="0"/>
              <a:t>Karmaşık </a:t>
            </a:r>
            <a:r>
              <a:rPr lang="tr-TR" sz="2300" dirty="0"/>
              <a:t>bir işlemi (alt sisteme karşı düşebilir) bir nesneler bütünü ile uygulama </a:t>
            </a:r>
            <a:r>
              <a:rPr lang="tr-TR" sz="2300" dirty="0" smtClean="0"/>
              <a:t>yöntemidir.</a:t>
            </a:r>
          </a:p>
          <a:p>
            <a:pPr>
              <a:buFont typeface="Wingdings" panose="05000000000000000000" pitchFamily="2" charset="2"/>
              <a:buChar char="Ø"/>
            </a:pPr>
            <a:r>
              <a:rPr lang="tr-TR" sz="2300" dirty="0" smtClean="0"/>
              <a:t>Seçenek </a:t>
            </a:r>
            <a:r>
              <a:rPr lang="tr-TR" sz="2300" dirty="0"/>
              <a:t>olduğu taktirde içerim, kalıtıma karşı tercih edilmektedir.</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68</a:t>
            </a:fld>
            <a:endParaRPr lang="tr-TR" dirty="0"/>
          </a:p>
        </p:txBody>
      </p:sp>
    </p:spTree>
    <p:extLst>
      <p:ext uri="{BB962C8B-B14F-4D97-AF65-F5344CB8AC3E}">
        <p14:creationId xmlns:p14="http://schemas.microsoft.com/office/powerpoint/2010/main" val="35024523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Özet</a:t>
            </a:r>
          </a:p>
        </p:txBody>
      </p:sp>
      <p:sp>
        <p:nvSpPr>
          <p:cNvPr id="3" name="İçerik Yer Tutucusu 2"/>
          <p:cNvSpPr>
            <a:spLocks noGrp="1"/>
          </p:cNvSpPr>
          <p:nvPr>
            <p:ph idx="1"/>
          </p:nvPr>
        </p:nvSpPr>
        <p:spPr>
          <a:xfrm>
            <a:off x="651509" y="1697437"/>
            <a:ext cx="8041729" cy="4587453"/>
          </a:xfrm>
        </p:spPr>
        <p:txBody>
          <a:bodyPr>
            <a:noAutofit/>
          </a:bodyPr>
          <a:lstStyle/>
          <a:p>
            <a:pPr>
              <a:lnSpc>
                <a:spcPct val="120000"/>
              </a:lnSpc>
              <a:spcBef>
                <a:spcPts val="225"/>
              </a:spcBef>
              <a:buFont typeface="Wingdings" panose="05000000000000000000" pitchFamily="2" charset="2"/>
              <a:buChar char="Ø"/>
            </a:pPr>
            <a:r>
              <a:rPr lang="tr-TR" sz="1600" dirty="0"/>
              <a:t>NY kavramların temeli olarak, aşağıdaki dört özelliği sıralayabiliriz:</a:t>
            </a:r>
          </a:p>
          <a:p>
            <a:pPr lvl="1">
              <a:lnSpc>
                <a:spcPct val="120000"/>
              </a:lnSpc>
              <a:spcBef>
                <a:spcPts val="225"/>
              </a:spcBef>
            </a:pPr>
            <a:r>
              <a:rPr lang="tr-TR" sz="1400" dirty="0"/>
              <a:t>Kimlik (Identity)</a:t>
            </a:r>
          </a:p>
          <a:p>
            <a:pPr lvl="1">
              <a:lnSpc>
                <a:spcPct val="120000"/>
              </a:lnSpc>
              <a:spcBef>
                <a:spcPts val="225"/>
              </a:spcBef>
            </a:pPr>
            <a:r>
              <a:rPr lang="tr-TR" sz="1400" dirty="0"/>
              <a:t>Sınıflama (</a:t>
            </a:r>
            <a:r>
              <a:rPr lang="tr-TR" sz="1400" dirty="0" err="1"/>
              <a:t>Classification</a:t>
            </a:r>
            <a:r>
              <a:rPr lang="tr-TR" sz="1400" dirty="0"/>
              <a:t>)</a:t>
            </a:r>
          </a:p>
          <a:p>
            <a:pPr lvl="1">
              <a:lnSpc>
                <a:spcPct val="120000"/>
              </a:lnSpc>
              <a:spcBef>
                <a:spcPts val="225"/>
              </a:spcBef>
            </a:pPr>
            <a:r>
              <a:rPr lang="tr-TR" sz="1400" dirty="0"/>
              <a:t>Kalıtım (</a:t>
            </a:r>
            <a:r>
              <a:rPr lang="tr-TR" sz="1400" dirty="0" err="1"/>
              <a:t>inheritance</a:t>
            </a:r>
            <a:r>
              <a:rPr lang="tr-TR" sz="1400" dirty="0"/>
              <a:t>)</a:t>
            </a:r>
          </a:p>
          <a:p>
            <a:pPr lvl="1">
              <a:lnSpc>
                <a:spcPct val="120000"/>
              </a:lnSpc>
              <a:spcBef>
                <a:spcPts val="225"/>
              </a:spcBef>
            </a:pPr>
            <a:r>
              <a:rPr lang="tr-TR" sz="1400" dirty="0"/>
              <a:t>Çok </a:t>
            </a:r>
            <a:r>
              <a:rPr lang="tr-TR" sz="1400" dirty="0" err="1"/>
              <a:t>Şekillilik</a:t>
            </a:r>
            <a:r>
              <a:rPr lang="tr-TR" sz="1400" dirty="0"/>
              <a:t>/Biçimlilik(</a:t>
            </a:r>
            <a:r>
              <a:rPr lang="tr-TR" sz="1400" dirty="0" err="1"/>
              <a:t>Polimorphism</a:t>
            </a:r>
            <a:r>
              <a:rPr lang="tr-TR" sz="1400" dirty="0"/>
              <a:t>)</a:t>
            </a:r>
          </a:p>
          <a:p>
            <a:pPr>
              <a:lnSpc>
                <a:spcPct val="120000"/>
              </a:lnSpc>
              <a:spcBef>
                <a:spcPts val="225"/>
              </a:spcBef>
              <a:buFont typeface="Wingdings" panose="05000000000000000000" pitchFamily="2" charset="2"/>
              <a:buChar char="Ø"/>
            </a:pPr>
            <a:r>
              <a:rPr lang="tr-TR" sz="1600" dirty="0" smtClean="0"/>
              <a:t>Kalıtım: Hiyerarşik ilişkiye dayanan sınıflar arasında özellik ve işlevlerin paylaşılmasıdır.</a:t>
            </a:r>
          </a:p>
          <a:p>
            <a:pPr>
              <a:lnSpc>
                <a:spcPct val="120000"/>
              </a:lnSpc>
              <a:spcBef>
                <a:spcPts val="225"/>
              </a:spcBef>
              <a:buFont typeface="Wingdings" panose="05000000000000000000" pitchFamily="2" charset="2"/>
              <a:buChar char="Ø"/>
            </a:pPr>
            <a:r>
              <a:rPr lang="tr-TR" sz="1600" dirty="0" smtClean="0"/>
              <a:t>Çok </a:t>
            </a:r>
            <a:r>
              <a:rPr lang="tr-TR" sz="1600" dirty="0" err="1" smtClean="0"/>
              <a:t>şekillilik</a:t>
            </a:r>
            <a:r>
              <a:rPr lang="tr-TR" sz="1600" dirty="0" smtClean="0"/>
              <a:t>: Aynı işlem, farklı sınıflarda değişik davranabilir mantığına dayanır.</a:t>
            </a:r>
          </a:p>
          <a:p>
            <a:pPr>
              <a:lnSpc>
                <a:spcPct val="120000"/>
              </a:lnSpc>
              <a:spcBef>
                <a:spcPts val="225"/>
              </a:spcBef>
              <a:buFont typeface="Wingdings" panose="05000000000000000000" pitchFamily="2" charset="2"/>
              <a:buChar char="Ø"/>
            </a:pPr>
            <a:r>
              <a:rPr lang="tr-TR" sz="1600" dirty="0" smtClean="0"/>
              <a:t>Nesne </a:t>
            </a:r>
            <a:r>
              <a:rPr lang="tr-TR" sz="1600" dirty="0"/>
              <a:t>yönelimli sistemleri destekleyen kavramlar;</a:t>
            </a:r>
          </a:p>
          <a:p>
            <a:pPr lvl="1">
              <a:lnSpc>
                <a:spcPct val="120000"/>
              </a:lnSpc>
              <a:spcBef>
                <a:spcPts val="225"/>
              </a:spcBef>
            </a:pPr>
            <a:r>
              <a:rPr lang="tr-TR" sz="1400" dirty="0"/>
              <a:t>Soyutlama (</a:t>
            </a:r>
            <a:r>
              <a:rPr lang="tr-TR" sz="1400" dirty="0" err="1"/>
              <a:t>Abstraction</a:t>
            </a:r>
            <a:r>
              <a:rPr lang="tr-TR" sz="1400" dirty="0"/>
              <a:t>),</a:t>
            </a:r>
          </a:p>
          <a:p>
            <a:pPr lvl="1">
              <a:lnSpc>
                <a:spcPct val="120000"/>
              </a:lnSpc>
              <a:spcBef>
                <a:spcPts val="225"/>
              </a:spcBef>
            </a:pPr>
            <a:r>
              <a:rPr lang="tr-TR" sz="1400" dirty="0"/>
              <a:t>Bilgi Gizleme (</a:t>
            </a:r>
            <a:r>
              <a:rPr lang="tr-TR" sz="1400" dirty="0" err="1"/>
              <a:t>Encapsulation</a:t>
            </a:r>
            <a:r>
              <a:rPr lang="tr-TR" sz="1400" dirty="0"/>
              <a:t>),</a:t>
            </a:r>
          </a:p>
          <a:p>
            <a:pPr lvl="1">
              <a:lnSpc>
                <a:spcPct val="120000"/>
              </a:lnSpc>
              <a:spcBef>
                <a:spcPts val="225"/>
              </a:spcBef>
            </a:pPr>
            <a:r>
              <a:rPr lang="tr-TR" sz="1400" dirty="0"/>
              <a:t>Paylaşım (</a:t>
            </a:r>
            <a:r>
              <a:rPr lang="tr-TR" sz="1400" dirty="0" err="1"/>
              <a:t>Sharing</a:t>
            </a:r>
            <a:r>
              <a:rPr lang="tr-TR" sz="1400" dirty="0"/>
              <a:t>),</a:t>
            </a:r>
          </a:p>
          <a:p>
            <a:pPr lvl="1">
              <a:lnSpc>
                <a:spcPct val="120000"/>
              </a:lnSpc>
              <a:spcBef>
                <a:spcPts val="225"/>
              </a:spcBef>
            </a:pPr>
            <a:r>
              <a:rPr lang="tr-TR" sz="1400" dirty="0"/>
              <a:t>Altsınıf (</a:t>
            </a:r>
            <a:r>
              <a:rPr lang="tr-TR" sz="1400" dirty="0" err="1"/>
              <a:t>Subclass</a:t>
            </a:r>
            <a:r>
              <a:rPr lang="tr-TR" sz="1400" dirty="0"/>
              <a:t>) ve "</a:t>
            </a:r>
            <a:r>
              <a:rPr lang="tr-TR" sz="1400" dirty="0" err="1"/>
              <a:t>Aggregation</a:t>
            </a:r>
            <a:r>
              <a:rPr lang="tr-TR" sz="1400" dirty="0"/>
              <a:t>" </a:t>
            </a:r>
            <a:r>
              <a:rPr lang="tr-TR" sz="1400" dirty="0" err="1"/>
              <a:t>dır</a:t>
            </a:r>
            <a:r>
              <a:rPr lang="tr-TR" sz="1400" dirty="0" smtClean="0"/>
              <a:t>.</a:t>
            </a:r>
            <a:endParaRPr lang="tr-TR" sz="1400" dirty="0"/>
          </a:p>
          <a:p>
            <a:pPr>
              <a:lnSpc>
                <a:spcPct val="120000"/>
              </a:lnSpc>
              <a:spcBef>
                <a:spcPts val="225"/>
              </a:spcBef>
              <a:buFont typeface="Wingdings" panose="05000000000000000000" pitchFamily="2" charset="2"/>
              <a:buChar char="Ø"/>
            </a:pPr>
            <a:r>
              <a:rPr lang="tr-TR" sz="1600" dirty="0"/>
              <a:t>Uygulama Alanının </a:t>
            </a:r>
            <a:r>
              <a:rPr lang="tr-TR" sz="1600" dirty="0" smtClean="0"/>
              <a:t>Çözümlenmesinde </a:t>
            </a:r>
            <a:r>
              <a:rPr lang="tr-TR" sz="1600" dirty="0"/>
              <a:t>Amaç, uygulama alanını anlamak ve elde edilen bilgileri analiz </a:t>
            </a:r>
            <a:r>
              <a:rPr lang="tr-TR" sz="1600" dirty="0" smtClean="0"/>
              <a:t>modeline </a:t>
            </a:r>
            <a:r>
              <a:rPr lang="tr-TR" sz="1600" dirty="0"/>
              <a:t>taşımaktır</a:t>
            </a:r>
            <a:r>
              <a:rPr lang="tr-TR" sz="1600" dirty="0" smtClean="0"/>
              <a:t>.</a:t>
            </a:r>
            <a:endParaRPr lang="tr-TR" sz="160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69</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4176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Sınıf</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844" y="2083402"/>
            <a:ext cx="6492312" cy="3286232"/>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7</a:t>
            </a:fld>
            <a:endParaRPr lang="tr-TR" dirty="0"/>
          </a:p>
        </p:txBody>
      </p:sp>
    </p:spTree>
    <p:extLst>
      <p:ext uri="{BB962C8B-B14F-4D97-AF65-F5344CB8AC3E}">
        <p14:creationId xmlns:p14="http://schemas.microsoft.com/office/powerpoint/2010/main" val="152969603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Özet</a:t>
            </a:r>
            <a:endParaRPr lang="tr-TR" dirty="0"/>
          </a:p>
        </p:txBody>
      </p:sp>
      <p:sp>
        <p:nvSpPr>
          <p:cNvPr id="3" name="İçerik Yer Tutucusu 2"/>
          <p:cNvSpPr>
            <a:spLocks noGrp="1"/>
          </p:cNvSpPr>
          <p:nvPr>
            <p:ph idx="1"/>
          </p:nvPr>
        </p:nvSpPr>
        <p:spPr/>
        <p:txBody>
          <a:bodyPr>
            <a:noAutofit/>
          </a:bodyPr>
          <a:lstStyle/>
          <a:p>
            <a:pPr>
              <a:spcBef>
                <a:spcPts val="225"/>
              </a:spcBef>
            </a:pPr>
            <a:r>
              <a:rPr lang="tr-TR" sz="1800" dirty="0"/>
              <a:t>Gereksinim Belirleme Çalışmalarında iki teknik vardır;</a:t>
            </a:r>
          </a:p>
          <a:p>
            <a:pPr lvl="1">
              <a:spcBef>
                <a:spcPts val="225"/>
              </a:spcBef>
            </a:pPr>
            <a:r>
              <a:rPr lang="tr-TR" sz="1600" dirty="0"/>
              <a:t>Kullanım Durumları ve</a:t>
            </a:r>
          </a:p>
          <a:p>
            <a:pPr lvl="1">
              <a:spcBef>
                <a:spcPts val="225"/>
              </a:spcBef>
            </a:pPr>
            <a:r>
              <a:rPr lang="tr-TR" sz="1600" dirty="0"/>
              <a:t>Sınıf Sorumluluk İşbirlikçi modelleridir.</a:t>
            </a:r>
          </a:p>
          <a:p>
            <a:pPr>
              <a:spcBef>
                <a:spcPts val="225"/>
              </a:spcBef>
            </a:pPr>
            <a:r>
              <a:rPr lang="tr-TR" sz="1800" dirty="0"/>
              <a:t>Nesneye Yönelik Tasarımda Katmanlar şu şekildedir:</a:t>
            </a:r>
          </a:p>
          <a:p>
            <a:pPr lvl="1">
              <a:spcBef>
                <a:spcPts val="225"/>
              </a:spcBef>
            </a:pPr>
            <a:r>
              <a:rPr lang="tr-TR" sz="1600" dirty="0"/>
              <a:t>Sorumluluk Tasarımı</a:t>
            </a:r>
          </a:p>
          <a:p>
            <a:pPr lvl="1">
              <a:spcBef>
                <a:spcPts val="225"/>
              </a:spcBef>
            </a:pPr>
            <a:r>
              <a:rPr lang="tr-TR" sz="1600" dirty="0"/>
              <a:t>İleti Tasarımı</a:t>
            </a:r>
          </a:p>
          <a:p>
            <a:pPr lvl="1">
              <a:spcBef>
                <a:spcPts val="225"/>
              </a:spcBef>
            </a:pPr>
            <a:r>
              <a:rPr lang="tr-TR" sz="1600" dirty="0"/>
              <a:t>Sınıf ve Nesne Tasarımı</a:t>
            </a:r>
          </a:p>
          <a:p>
            <a:pPr lvl="1">
              <a:spcBef>
                <a:spcPts val="225"/>
              </a:spcBef>
            </a:pPr>
            <a:r>
              <a:rPr lang="tr-TR" sz="1600" dirty="0"/>
              <a:t>Alt Sistem Tasarımı</a:t>
            </a:r>
          </a:p>
          <a:p>
            <a:pPr>
              <a:spcBef>
                <a:spcPts val="225"/>
              </a:spcBef>
              <a:buFont typeface="Wingdings" panose="05000000000000000000" pitchFamily="2" charset="2"/>
              <a:buChar char="Ø"/>
            </a:pPr>
            <a:r>
              <a:rPr lang="tr-TR" sz="1800" dirty="0"/>
              <a:t>NY tasarım metodolojilerinin karşılaştırılmasında kullanılmak üzere 10 özellikten söz edilebilir:</a:t>
            </a:r>
          </a:p>
          <a:p>
            <a:pPr>
              <a:spcBef>
                <a:spcPts val="225"/>
              </a:spcBef>
              <a:buFont typeface="Wingdings" panose="05000000000000000000" pitchFamily="2" charset="2"/>
              <a:buChar char="Ø"/>
            </a:pPr>
            <a:r>
              <a:rPr lang="tr-TR" sz="1800" dirty="0"/>
              <a:t>Bir tasarım metodunun modülerlik ve ilişkili NY kavramlarını desteklemesi için beş kriter ortaya atılmıştır.</a:t>
            </a:r>
          </a:p>
          <a:p>
            <a:pPr>
              <a:spcBef>
                <a:spcPts val="225"/>
              </a:spcBef>
              <a:buFont typeface="Wingdings" panose="05000000000000000000" pitchFamily="2" charset="2"/>
              <a:buChar char="Ø"/>
            </a:pPr>
            <a:r>
              <a:rPr lang="tr-TR" sz="1800" dirty="0"/>
              <a:t>Nesne Yönelimli metodolojilerinin tasarım yöntemleri; </a:t>
            </a:r>
            <a:r>
              <a:rPr lang="tr-TR" sz="1800" dirty="0" err="1"/>
              <a:t>Booch</a:t>
            </a:r>
            <a:r>
              <a:rPr lang="tr-TR" sz="1800" dirty="0"/>
              <a:t> Metodu, </a:t>
            </a:r>
            <a:r>
              <a:rPr lang="tr-TR" sz="1800" dirty="0" err="1"/>
              <a:t>Coad</a:t>
            </a:r>
            <a:r>
              <a:rPr lang="tr-TR" sz="1800" dirty="0"/>
              <a:t> ve </a:t>
            </a:r>
            <a:r>
              <a:rPr lang="tr-TR" sz="1800" dirty="0" err="1"/>
              <a:t>Yourdon</a:t>
            </a:r>
            <a:r>
              <a:rPr lang="tr-TR" sz="1800" dirty="0"/>
              <a:t> </a:t>
            </a:r>
            <a:r>
              <a:rPr lang="tr-TR" sz="1800" dirty="0" err="1"/>
              <a:t>Metodu,Jacobson</a:t>
            </a:r>
            <a:r>
              <a:rPr lang="tr-TR" sz="1800" dirty="0"/>
              <a:t> (OOSE) Metodu ve </a:t>
            </a:r>
            <a:r>
              <a:rPr lang="tr-TR" sz="1800" dirty="0" err="1"/>
              <a:t>Rambaugh</a:t>
            </a:r>
            <a:r>
              <a:rPr lang="tr-TR" sz="1800" dirty="0"/>
              <a:t> (OMT) </a:t>
            </a:r>
            <a:r>
              <a:rPr lang="tr-TR" sz="1800" dirty="0" err="1"/>
              <a:t>Metodu’dur</a:t>
            </a:r>
            <a:r>
              <a:rPr lang="tr-TR" sz="1800" dirty="0"/>
              <a:t>.</a:t>
            </a:r>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70</a:t>
            </a:fld>
            <a:endParaRPr lang="tr-TR" dirty="0"/>
          </a:p>
        </p:txBody>
      </p:sp>
    </p:spTree>
    <p:extLst>
      <p:ext uri="{BB962C8B-B14F-4D97-AF65-F5344CB8AC3E}">
        <p14:creationId xmlns:p14="http://schemas.microsoft.com/office/powerpoint/2010/main" val="19716235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Sorular</a:t>
            </a:r>
            <a:endParaRPr lang="tr-TR" dirty="0"/>
          </a:p>
        </p:txBody>
      </p:sp>
      <p:sp>
        <p:nvSpPr>
          <p:cNvPr id="3" name="İçerik Yer Tutucusu 2"/>
          <p:cNvSpPr>
            <a:spLocks noGrp="1"/>
          </p:cNvSpPr>
          <p:nvPr>
            <p:ph idx="1"/>
          </p:nvPr>
        </p:nvSpPr>
        <p:spPr>
          <a:xfrm>
            <a:off x="628650" y="2004192"/>
            <a:ext cx="7886700" cy="3485781"/>
          </a:xfrm>
        </p:spPr>
        <p:txBody>
          <a:bodyPr>
            <a:noAutofit/>
          </a:bodyPr>
          <a:lstStyle/>
          <a:p>
            <a:pPr marL="257175" indent="-257175">
              <a:buFont typeface="+mj-lt"/>
              <a:buAutoNum type="arabicPeriod"/>
            </a:pPr>
            <a:r>
              <a:rPr lang="tr-TR" dirty="0"/>
              <a:t>Nesneye Yönelik Kavramlar nelerdir? Açıklayınız.</a:t>
            </a:r>
          </a:p>
          <a:p>
            <a:pPr marL="257175" indent="-257175">
              <a:buFont typeface="+mj-lt"/>
              <a:buAutoNum type="arabicPeriod"/>
            </a:pPr>
            <a:r>
              <a:rPr lang="tr-TR" dirty="0"/>
              <a:t>Kalıtım ve Çoklu Kalıtım arasındaki farkı açıklayınız.</a:t>
            </a:r>
          </a:p>
          <a:p>
            <a:pPr marL="257175" indent="-257175">
              <a:buFont typeface="+mj-lt"/>
              <a:buAutoNum type="arabicPeriod"/>
            </a:pPr>
            <a:r>
              <a:rPr lang="tr-TR" dirty="0"/>
              <a:t>Nesne Yönelimli Sistemleri Destekleyen Kavramlar nelerdir? Açıklayınız</a:t>
            </a:r>
          </a:p>
          <a:p>
            <a:pPr marL="257175" indent="-257175">
              <a:buFont typeface="+mj-lt"/>
              <a:buAutoNum type="arabicPeriod"/>
            </a:pPr>
            <a:r>
              <a:rPr lang="tr-TR" dirty="0"/>
              <a:t>Sınıf/Sorumluluk/İşbirlikçi Modelini açıklayınız.</a:t>
            </a:r>
          </a:p>
          <a:p>
            <a:pPr marL="257175" indent="-257175">
              <a:buFont typeface="+mj-lt"/>
              <a:buAutoNum type="arabicPeriod"/>
            </a:pPr>
            <a:r>
              <a:rPr lang="tr-TR" dirty="0"/>
              <a:t>Alt Sistem İşbirliğini açıklayınız.</a:t>
            </a:r>
          </a:p>
          <a:p>
            <a:pPr marL="257175" indent="-257175">
              <a:buFont typeface="+mj-lt"/>
              <a:buAutoNum type="arabicPeriod"/>
            </a:pPr>
            <a:r>
              <a:rPr lang="tr-TR" dirty="0"/>
              <a:t>Nesne Yönelimli metodolojilerinin tasarım yöntemleri kaç tanedir?  Bunları açıklayınız.</a:t>
            </a:r>
          </a:p>
          <a:p>
            <a:pPr marL="257175" indent="-257175">
              <a:buFont typeface="+mj-lt"/>
              <a:buAutoNum type="arabicPeriod"/>
            </a:pPr>
            <a:r>
              <a:rPr lang="tr-TR" dirty="0"/>
              <a:t>Tasarımda Nesne kavramı nedir?</a:t>
            </a:r>
          </a:p>
          <a:p>
            <a:pPr marL="257175" indent="-257175">
              <a:buFont typeface="+mj-lt"/>
              <a:buAutoNum type="arabicPeriod"/>
            </a:pPr>
            <a:endParaRPr lang="tr-TR" sz="1350" dirty="0"/>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71</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24021739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a:xfrm>
            <a:off x="834197" y="1665430"/>
            <a:ext cx="8089221" cy="4023360"/>
          </a:xfrm>
        </p:spPr>
        <p:txBody>
          <a:bodyPr>
            <a:noAutofit/>
          </a:bodyPr>
          <a:lstStyle/>
          <a:p>
            <a:pPr>
              <a:lnSpc>
                <a:spcPct val="120000"/>
              </a:lnSpc>
            </a:pPr>
            <a:r>
              <a:rPr lang="tr-TR" sz="1600" dirty="0" smtClean="0"/>
              <a:t>“</a:t>
            </a:r>
            <a:r>
              <a:rPr lang="tr-TR" sz="1600" dirty="0"/>
              <a:t>Software </a:t>
            </a:r>
            <a:r>
              <a:rPr lang="tr-TR" sz="1600" dirty="0" err="1"/>
              <a:t>Engineering</a:t>
            </a:r>
            <a:r>
              <a:rPr lang="tr-TR" sz="1600" dirty="0"/>
              <a:t> A </a:t>
            </a:r>
            <a:r>
              <a:rPr lang="tr-TR" sz="1600" dirty="0" err="1"/>
              <a:t>Practitioner’s</a:t>
            </a:r>
            <a:r>
              <a:rPr lang="tr-TR" sz="1600" dirty="0"/>
              <a:t> </a:t>
            </a:r>
            <a:r>
              <a:rPr lang="tr-TR" sz="1600" dirty="0" err="1"/>
              <a:t>Approach</a:t>
            </a:r>
            <a:r>
              <a:rPr lang="tr-TR" sz="1600" dirty="0"/>
              <a:t>” (7th. Ed.), </a:t>
            </a:r>
            <a:r>
              <a:rPr lang="tr-TR" sz="1600" dirty="0" err="1"/>
              <a:t>Roger</a:t>
            </a:r>
            <a:r>
              <a:rPr lang="tr-TR" sz="1600" dirty="0"/>
              <a:t> S. </a:t>
            </a:r>
            <a:r>
              <a:rPr lang="tr-TR" sz="1600" dirty="0" err="1"/>
              <a:t>Pressman</a:t>
            </a:r>
            <a:r>
              <a:rPr lang="tr-TR" sz="1600" dirty="0"/>
              <a:t>, 2013.</a:t>
            </a:r>
          </a:p>
          <a:p>
            <a:pPr>
              <a:lnSpc>
                <a:spcPct val="120000"/>
              </a:lnSpc>
            </a:pPr>
            <a:r>
              <a:rPr lang="tr-TR" sz="1600" dirty="0"/>
              <a:t>“Software </a:t>
            </a:r>
            <a:r>
              <a:rPr lang="tr-TR" sz="1600" dirty="0" err="1"/>
              <a:t>Engineering</a:t>
            </a:r>
            <a:r>
              <a:rPr lang="tr-TR" sz="1600" dirty="0"/>
              <a:t>” (8th. Ed.), </a:t>
            </a:r>
            <a:r>
              <a:rPr lang="tr-TR" sz="1600" dirty="0" err="1"/>
              <a:t>Ian</a:t>
            </a:r>
            <a:r>
              <a:rPr lang="tr-TR" sz="1600" dirty="0"/>
              <a:t> </a:t>
            </a:r>
            <a:r>
              <a:rPr lang="tr-TR" sz="1600" dirty="0" err="1"/>
              <a:t>Sommerville</a:t>
            </a:r>
            <a:r>
              <a:rPr lang="tr-TR" sz="1600" dirty="0"/>
              <a:t>, 2007.</a:t>
            </a:r>
          </a:p>
          <a:p>
            <a:pPr>
              <a:lnSpc>
                <a:spcPct val="120000"/>
              </a:lnSpc>
            </a:pPr>
            <a:r>
              <a:rPr lang="tr-TR" sz="1600" dirty="0"/>
              <a:t>“Guide </a:t>
            </a:r>
            <a:r>
              <a:rPr lang="tr-TR" sz="1600" dirty="0" err="1"/>
              <a:t>to</a:t>
            </a:r>
            <a:r>
              <a:rPr lang="tr-TR" sz="1600" dirty="0"/>
              <a:t> </a:t>
            </a:r>
            <a:r>
              <a:rPr lang="tr-TR" sz="1600" dirty="0" err="1"/>
              <a:t>the</a:t>
            </a:r>
            <a:r>
              <a:rPr lang="tr-TR" sz="1600" dirty="0"/>
              <a:t> Software </a:t>
            </a:r>
            <a:r>
              <a:rPr lang="tr-TR" sz="1600" dirty="0" err="1"/>
              <a:t>Engineering</a:t>
            </a:r>
            <a:r>
              <a:rPr lang="tr-TR" sz="1600" dirty="0"/>
              <a:t> Body of Knowledge”, 2004.</a:t>
            </a:r>
          </a:p>
          <a:p>
            <a:pPr>
              <a:lnSpc>
                <a:spcPct val="120000"/>
              </a:lnSpc>
            </a:pPr>
            <a:r>
              <a:rPr lang="tr-TR" sz="1600" dirty="0"/>
              <a:t>” Yazılım Mühendisliğine Giriş”, TBİL-211, Dr. Ali Arifoğlu.</a:t>
            </a:r>
          </a:p>
          <a:p>
            <a:pPr>
              <a:lnSpc>
                <a:spcPct val="120000"/>
              </a:lnSpc>
            </a:pPr>
            <a:r>
              <a:rPr lang="tr-TR" sz="1600" dirty="0"/>
              <a:t>”Yazılım Mühendisliği” (2. Basım), Dr. M. Erhan </a:t>
            </a:r>
            <a:r>
              <a:rPr lang="tr-TR" sz="1600" dirty="0" err="1"/>
              <a:t>Sarıdoğan</a:t>
            </a:r>
            <a:r>
              <a:rPr lang="tr-TR" sz="1600" dirty="0"/>
              <a:t>, 2008, İstanbul: Papatya Yayıncılık.</a:t>
            </a:r>
          </a:p>
          <a:p>
            <a:pPr>
              <a:lnSpc>
                <a:spcPct val="120000"/>
              </a:lnSpc>
            </a:pPr>
            <a:r>
              <a:rPr lang="tr-TR" sz="1600" dirty="0" err="1"/>
              <a:t>Kalıpsiz</a:t>
            </a:r>
            <a:r>
              <a:rPr lang="tr-TR" sz="1600" dirty="0"/>
              <a:t>, O., Buharalı, A., Biricik, G. (2005). Bilgisayar Bilimlerinde Sistem Analizi ve Tasarımı Nesneye Yönelik Modelleme. İstanbul: Papatya Yayıncılık.</a:t>
            </a:r>
          </a:p>
          <a:p>
            <a:pPr>
              <a:lnSpc>
                <a:spcPct val="120000"/>
              </a:lnSpc>
            </a:pPr>
            <a:r>
              <a:rPr lang="tr-TR" sz="1600" dirty="0" err="1"/>
              <a:t>Buzluca</a:t>
            </a:r>
            <a:r>
              <a:rPr lang="tr-TR" sz="1600" dirty="0"/>
              <a:t>, F. (2010) Yazılım Modelleme ve Tasarımı ders notları (http://www.buzluca.info/dersler.html)</a:t>
            </a:r>
          </a:p>
          <a:p>
            <a:pPr>
              <a:lnSpc>
                <a:spcPct val="120000"/>
              </a:lnSpc>
            </a:pPr>
            <a:r>
              <a:rPr lang="tr-TR" sz="1600" dirty="0"/>
              <a:t>Hacettepe Üniversitesi BBS-651, A. Tarhan, 2010.</a:t>
            </a:r>
          </a:p>
          <a:p>
            <a:pPr algn="l">
              <a:lnSpc>
                <a:spcPct val="120000"/>
              </a:lnSpc>
            </a:pPr>
            <a:r>
              <a:rPr lang="tr-TR" sz="1600" dirty="0"/>
              <a:t>Yazılım Proje Yönetimi, Yrd. Doç. Dr. Hacer </a:t>
            </a:r>
            <a:r>
              <a:rPr lang="tr-TR" sz="1600" dirty="0" smtClean="0"/>
              <a:t>KARACAN</a:t>
            </a:r>
          </a:p>
        </p:txBody>
      </p:sp>
      <p:sp>
        <p:nvSpPr>
          <p:cNvPr id="4" name="Altbilgi Yer Tutucusu 3"/>
          <p:cNvSpPr>
            <a:spLocks noGrp="1"/>
          </p:cNvSpPr>
          <p:nvPr>
            <p:ph type="ftr" sz="quarter" idx="11"/>
          </p:nvPr>
        </p:nvSpPr>
        <p:spPr/>
        <p:txBody>
          <a:bodyPr/>
          <a:lstStyle/>
          <a:p>
            <a:r>
              <a:rPr lang="tr-TR" smtClean="0"/>
              <a:t>YMT312 Yazılım Tasarım ve Mimarisi</a:t>
            </a:r>
            <a:endParaRPr lang="tr-TR"/>
          </a:p>
        </p:txBody>
      </p:sp>
      <p:sp>
        <p:nvSpPr>
          <p:cNvPr id="5" name="Slayt Numarası Yer Tutucusu 4"/>
          <p:cNvSpPr>
            <a:spLocks noGrp="1"/>
          </p:cNvSpPr>
          <p:nvPr>
            <p:ph type="sldNum" sz="quarter" idx="12"/>
          </p:nvPr>
        </p:nvSpPr>
        <p:spPr/>
        <p:txBody>
          <a:bodyPr/>
          <a:lstStyle/>
          <a:p>
            <a:fld id="{1449AE56-6C5E-4AE6-BD47-1CFD8EFBDD83}" type="slidenum">
              <a:rPr lang="tr-TR" smtClean="0"/>
              <a:t>72</a:t>
            </a:fld>
            <a:endParaRPr lang="tr-TR" dirty="0"/>
          </a:p>
        </p:txBody>
      </p:sp>
      <p:sp>
        <p:nvSpPr>
          <p:cNvPr id="6" name="Veri Yer Tutucusu 5"/>
          <p:cNvSpPr>
            <a:spLocks noGrp="1"/>
          </p:cNvSpPr>
          <p:nvPr>
            <p:ph type="dt" sz="half" idx="10"/>
          </p:nvPr>
        </p:nvSpPr>
        <p:spPr/>
        <p:txBody>
          <a:bodyPr/>
          <a:lstStyle/>
          <a:p>
            <a:r>
              <a:rPr lang="tr-TR" smtClean="0"/>
              <a:t>Doç. Dr. Resul DAŞ</a:t>
            </a:r>
            <a:endParaRPr lang="tr-TR"/>
          </a:p>
        </p:txBody>
      </p:sp>
    </p:spTree>
    <p:extLst>
      <p:ext uri="{BB962C8B-B14F-4D97-AF65-F5344CB8AC3E}">
        <p14:creationId xmlns:p14="http://schemas.microsoft.com/office/powerpoint/2010/main" val="5044011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a:xfrm>
            <a:off x="7529780" y="6492875"/>
            <a:ext cx="984019" cy="365125"/>
          </a:xfrm>
        </p:spPr>
        <p:txBody>
          <a:bodyPr/>
          <a:lstStyle/>
          <a:p>
            <a:r>
              <a:rPr lang="tr-TR" sz="1200" dirty="0" smtClean="0"/>
              <a:t>73</a:t>
            </a:r>
            <a:endParaRPr lang="tr-TR" dirty="0"/>
          </a:p>
          <a:p>
            <a:endParaRPr lang="tr-TR" dirty="0"/>
          </a:p>
        </p:txBody>
      </p:sp>
      <p:sp>
        <p:nvSpPr>
          <p:cNvPr id="6" name="Unvan 1"/>
          <p:cNvSpPr>
            <a:spLocks noGrp="1"/>
          </p:cNvSpPr>
          <p:nvPr/>
        </p:nvSpPr>
        <p:spPr>
          <a:xfrm>
            <a:off x="800100" y="257662"/>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dirty="0" smtClean="0"/>
              <a:t>Ödev</a:t>
            </a:r>
            <a:endParaRPr lang="tr-TR" dirty="0"/>
          </a:p>
        </p:txBody>
      </p:sp>
      <p:sp>
        <p:nvSpPr>
          <p:cNvPr id="7" name="İçerik Yer Tutucusu 2"/>
          <p:cNvSpPr>
            <a:spLocks noGrp="1"/>
          </p:cNvSpPr>
          <p:nvPr/>
        </p:nvSpPr>
        <p:spPr>
          <a:xfrm>
            <a:off x="800100" y="2078183"/>
            <a:ext cx="7543801" cy="10648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buFont typeface="+mj-lt"/>
              <a:buAutoNum type="arabicPeriod"/>
            </a:pPr>
            <a:endParaRPr lang="tr-TR" dirty="0"/>
          </a:p>
        </p:txBody>
      </p:sp>
      <p:pic>
        <p:nvPicPr>
          <p:cNvPr id="8" name="Resim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3020" y="950531"/>
            <a:ext cx="1908770" cy="1849683"/>
          </a:xfrm>
          <a:prstGeom prst="rect">
            <a:avLst/>
          </a:prstGeom>
        </p:spPr>
      </p:pic>
      <p:sp>
        <p:nvSpPr>
          <p:cNvPr id="2" name="Dikdörtgen 1"/>
          <p:cNvSpPr/>
          <p:nvPr/>
        </p:nvSpPr>
        <p:spPr>
          <a:xfrm>
            <a:off x="800100" y="2031956"/>
            <a:ext cx="6227800" cy="646331"/>
          </a:xfrm>
          <a:prstGeom prst="rect">
            <a:avLst/>
          </a:prstGeom>
        </p:spPr>
        <p:txBody>
          <a:bodyPr wrap="square">
            <a:spAutoFit/>
          </a:bodyPr>
          <a:lstStyle/>
          <a:p>
            <a:r>
              <a:rPr lang="tr-TR" dirty="0"/>
              <a:t>Mimari Tasarım Hakkında Araştırma Yapınız.</a:t>
            </a:r>
          </a:p>
          <a:p>
            <a:r>
              <a:rPr lang="tr-TR" dirty="0"/>
              <a:t>Yazılım Mimarisinde Kullanılan Stilleri Araştırınız.</a:t>
            </a:r>
          </a:p>
        </p:txBody>
      </p:sp>
      <p:pic>
        <p:nvPicPr>
          <p:cNvPr id="10" name="Resi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241" y="3189301"/>
            <a:ext cx="4191000" cy="3048000"/>
          </a:xfrm>
          <a:prstGeom prst="rect">
            <a:avLst/>
          </a:prstGeom>
        </p:spPr>
      </p:pic>
      <p:sp>
        <p:nvSpPr>
          <p:cNvPr id="9" name="Altbilgi Yer Tutucusu 3"/>
          <p:cNvSpPr>
            <a:spLocks noGrp="1"/>
          </p:cNvSpPr>
          <p:nvPr>
            <p:ph type="ftr" sz="quarter" idx="11"/>
          </p:nvPr>
        </p:nvSpPr>
        <p:spPr>
          <a:xfrm>
            <a:off x="2764639" y="6459786"/>
            <a:ext cx="3617103" cy="365125"/>
          </a:xfrm>
        </p:spPr>
        <p:txBody>
          <a:bodyPr/>
          <a:lstStyle/>
          <a:p>
            <a:r>
              <a:rPr lang="tr-TR" smtClean="0"/>
              <a:t>YMT312 Yazılım Tasarım ve Mimarisi</a:t>
            </a:r>
            <a:endParaRPr lang="tr-TR"/>
          </a:p>
        </p:txBody>
      </p:sp>
      <p:sp>
        <p:nvSpPr>
          <p:cNvPr id="11" name="Veri Yer Tutucusu 5"/>
          <p:cNvSpPr>
            <a:spLocks noGrp="1"/>
          </p:cNvSpPr>
          <p:nvPr>
            <p:ph type="dt" sz="half" idx="10"/>
          </p:nvPr>
        </p:nvSpPr>
        <p:spPr>
          <a:xfrm>
            <a:off x="822961" y="6459786"/>
            <a:ext cx="1854203" cy="365125"/>
          </a:xfrm>
        </p:spPr>
        <p:txBody>
          <a:bodyPr/>
          <a:lstStyle/>
          <a:p>
            <a:r>
              <a:rPr lang="tr-TR" smtClean="0"/>
              <a:t>Doç. Dr. Resul DAŞ</a:t>
            </a:r>
            <a:endParaRPr lang="tr-TR"/>
          </a:p>
        </p:txBody>
      </p:sp>
    </p:spTree>
    <p:extLst>
      <p:ext uri="{BB962C8B-B14F-4D97-AF65-F5344CB8AC3E}">
        <p14:creationId xmlns:p14="http://schemas.microsoft.com/office/powerpoint/2010/main" val="38765764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Sorularınız</a:t>
            </a:r>
            <a:endParaRPr lang="tr-TR" dirty="0"/>
          </a:p>
        </p:txBody>
      </p:sp>
      <p:sp>
        <p:nvSpPr>
          <p:cNvPr id="5" name="Footer Placeholder 4"/>
          <p:cNvSpPr>
            <a:spLocks noGrp="1"/>
          </p:cNvSpPr>
          <p:nvPr>
            <p:ph type="ftr" sz="quarter" idx="11"/>
          </p:nvPr>
        </p:nvSpPr>
        <p:spPr/>
        <p:txBody>
          <a:bodyPr/>
          <a:lstStyle/>
          <a:p>
            <a:r>
              <a:rPr lang="tr-TR" sz="1200" cap="none" dirty="0">
                <a:solidFill>
                  <a:schemeClr val="bg1"/>
                </a:solidFill>
              </a:rPr>
              <a:t>Doç. Dr. Resul DAŞ</a:t>
            </a:r>
            <a:endParaRPr lang="en-US" sz="1200" dirty="0">
              <a:solidFill>
                <a:schemeClr val="bg1"/>
              </a:solidFill>
            </a:endParaRPr>
          </a:p>
        </p:txBody>
      </p:sp>
      <p:sp>
        <p:nvSpPr>
          <p:cNvPr id="6" name="Slide Number Placeholder 5"/>
          <p:cNvSpPr>
            <a:spLocks noGrp="1"/>
          </p:cNvSpPr>
          <p:nvPr>
            <p:ph type="sldNum" sz="quarter" idx="12"/>
          </p:nvPr>
        </p:nvSpPr>
        <p:spPr/>
        <p:txBody>
          <a:bodyPr/>
          <a:lstStyle/>
          <a:p>
            <a:fld id="{4CE482DC-2269-4F26-9D2A-7E44B1A4CD85}" type="slidenum">
              <a:rPr lang="en-US" sz="1200" smtClean="0"/>
              <a:t>74</a:t>
            </a:fld>
            <a:endParaRPr lang="en-US" sz="1200" dirty="0"/>
          </a:p>
        </p:txBody>
      </p:sp>
      <p:pic>
        <p:nvPicPr>
          <p:cNvPr id="4"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322" y="2425104"/>
            <a:ext cx="2965076" cy="2833967"/>
          </a:xfrm>
          <a:prstGeom prst="rect">
            <a:avLst/>
          </a:prstGeom>
        </p:spPr>
      </p:pic>
    </p:spTree>
    <p:extLst>
      <p:ext uri="{BB962C8B-B14F-4D97-AF65-F5344CB8AC3E}">
        <p14:creationId xmlns:p14="http://schemas.microsoft.com/office/powerpoint/2010/main" val="1665233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Kalıtım</a:t>
            </a:r>
            <a:endParaRPr lang="tr-TR" dirty="0"/>
          </a:p>
        </p:txBody>
      </p:sp>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8</a:t>
            </a:fld>
            <a:endParaRPr lang="tr-TR" dirty="0"/>
          </a:p>
        </p:txBody>
      </p:sp>
      <p:pic>
        <p:nvPicPr>
          <p:cNvPr id="10" name="İçerik Yer Tutucus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867" y="2075136"/>
            <a:ext cx="6436848" cy="3293940"/>
          </a:xfrm>
        </p:spPr>
      </p:pic>
      <p:pic>
        <p:nvPicPr>
          <p:cNvPr id="11" name="Resim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6475" y="3014524"/>
            <a:ext cx="4123514" cy="1858555"/>
          </a:xfrm>
          <a:prstGeom prst="rect">
            <a:avLst/>
          </a:prstGeom>
        </p:spPr>
      </p:pic>
    </p:spTree>
    <p:extLst>
      <p:ext uri="{BB962C8B-B14F-4D97-AF65-F5344CB8AC3E}">
        <p14:creationId xmlns:p14="http://schemas.microsoft.com/office/powerpoint/2010/main" val="2950155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Çok </a:t>
            </a:r>
            <a:r>
              <a:rPr lang="tr-TR" dirty="0" err="1" smtClean="0"/>
              <a:t>Şekillilik</a:t>
            </a:r>
            <a:endParaRPr lang="tr-TR" dirty="0"/>
          </a:p>
        </p:txBody>
      </p:sp>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858" y="2101472"/>
            <a:ext cx="6346284" cy="3226442"/>
          </a:xfrm>
        </p:spPr>
      </p:pic>
      <p:sp>
        <p:nvSpPr>
          <p:cNvPr id="4" name="Veri Yer Tutucusu 3"/>
          <p:cNvSpPr>
            <a:spLocks noGrp="1"/>
          </p:cNvSpPr>
          <p:nvPr>
            <p:ph type="dt" sz="half" idx="10"/>
          </p:nvPr>
        </p:nvSpPr>
        <p:spPr/>
        <p:txBody>
          <a:bodyPr/>
          <a:lstStyle/>
          <a:p>
            <a:r>
              <a:rPr lang="tr-TR" smtClean="0"/>
              <a:t>Doç. Dr. Resul DAŞ</a:t>
            </a:r>
            <a:endParaRPr lang="tr-TR"/>
          </a:p>
        </p:txBody>
      </p:sp>
      <p:sp>
        <p:nvSpPr>
          <p:cNvPr id="5" name="Altbilgi Yer Tutucusu 4"/>
          <p:cNvSpPr>
            <a:spLocks noGrp="1"/>
          </p:cNvSpPr>
          <p:nvPr>
            <p:ph type="ftr" sz="quarter" idx="11"/>
          </p:nvPr>
        </p:nvSpPr>
        <p:spPr/>
        <p:txBody>
          <a:bodyPr/>
          <a:lstStyle/>
          <a:p>
            <a:r>
              <a:rPr lang="tr-TR" smtClean="0"/>
              <a:t>YMT312 Yazılım Tasarım ve Mimarisi</a:t>
            </a:r>
            <a:endParaRPr lang="tr-TR"/>
          </a:p>
        </p:txBody>
      </p:sp>
      <p:sp>
        <p:nvSpPr>
          <p:cNvPr id="6" name="Slayt Numarası Yer Tutucusu 5"/>
          <p:cNvSpPr>
            <a:spLocks noGrp="1"/>
          </p:cNvSpPr>
          <p:nvPr>
            <p:ph type="sldNum" sz="quarter" idx="12"/>
          </p:nvPr>
        </p:nvSpPr>
        <p:spPr/>
        <p:txBody>
          <a:bodyPr/>
          <a:lstStyle/>
          <a:p>
            <a:fld id="{1449AE56-6C5E-4AE6-BD47-1CFD8EFBDD83}" type="slidenum">
              <a:rPr lang="tr-TR" smtClean="0"/>
              <a:t>9</a:t>
            </a:fld>
            <a:endParaRPr lang="tr-TR" dirty="0"/>
          </a:p>
        </p:txBody>
      </p:sp>
      <p:pic>
        <p:nvPicPr>
          <p:cNvPr id="8" name="Resi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4078" y="3138893"/>
            <a:ext cx="3252280" cy="1657173"/>
          </a:xfrm>
          <a:prstGeom prst="rect">
            <a:avLst/>
          </a:prstGeom>
        </p:spPr>
      </p:pic>
    </p:spTree>
    <p:extLst>
      <p:ext uri="{BB962C8B-B14F-4D97-AF65-F5344CB8AC3E}">
        <p14:creationId xmlns:p14="http://schemas.microsoft.com/office/powerpoint/2010/main" val="3199378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4425</TotalTime>
  <Words>5294</Words>
  <Application>Microsoft Office PowerPoint</Application>
  <PresentationFormat>Ekran Gösterisi (4:3)</PresentationFormat>
  <Paragraphs>702</Paragraphs>
  <Slides>74</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74</vt:i4>
      </vt:variant>
    </vt:vector>
  </HeadingPairs>
  <TitlesOfParts>
    <vt:vector size="79" baseType="lpstr">
      <vt:lpstr>Arial</vt:lpstr>
      <vt:lpstr>Calibri</vt:lpstr>
      <vt:lpstr>Calibri Light</vt:lpstr>
      <vt:lpstr>Wingdings</vt:lpstr>
      <vt:lpstr>Geçmişe bakış</vt:lpstr>
      <vt:lpstr>YMT 312-Yazılım Tasarım Ve Mimarisi  Nesneye Yönelik Çözümleme ve Tasarım</vt:lpstr>
      <vt:lpstr>PowerPoint Sunusu</vt:lpstr>
      <vt:lpstr>Amaçlar</vt:lpstr>
      <vt:lpstr>Giriş</vt:lpstr>
      <vt:lpstr>Nesneye Yönelik Kavramlar</vt:lpstr>
      <vt:lpstr>Kimlik</vt:lpstr>
      <vt:lpstr>Sınıf</vt:lpstr>
      <vt:lpstr>Kalıtım</vt:lpstr>
      <vt:lpstr>Çok Şekillilik</vt:lpstr>
      <vt:lpstr>Nesne Yönelimli Sistemleri Destekleyen Kavramlar</vt:lpstr>
      <vt:lpstr>Soyutlama</vt:lpstr>
      <vt:lpstr>Bilgi Gizleme</vt:lpstr>
      <vt:lpstr>Paylaşım</vt:lpstr>
      <vt:lpstr>Altsınıf</vt:lpstr>
      <vt:lpstr>Nesneye Yönelik Çözümlemenin Temelleri</vt:lpstr>
      <vt:lpstr>Uygulama Alanının Çözümlenmesi (Domain Analysis) </vt:lpstr>
      <vt:lpstr>Genel Olarak NY Metodolojiler</vt:lpstr>
      <vt:lpstr>Gereksinim Belirleme Çalışmaları</vt:lpstr>
      <vt:lpstr>Kullanım Durumları</vt:lpstr>
      <vt:lpstr>Kullanım Durumu Diyagramı</vt:lpstr>
      <vt:lpstr>Bankamatik Sistemi Örneğinde Kullanım Diyagramı Modellemesi</vt:lpstr>
      <vt:lpstr>Sınıf/Sorumluluk/İşbirlikçi Modeli</vt:lpstr>
      <vt:lpstr>Sınıf/Sorumluluk/İşbirlikçi Modeli Örnek</vt:lpstr>
      <vt:lpstr>Nesneye Yönelik Çözümleme Teknikleri</vt:lpstr>
      <vt:lpstr>Yapısal İlişkiler</vt:lpstr>
      <vt:lpstr>Yapısal İlişkiler Örnek</vt:lpstr>
      <vt:lpstr>Kalıtım ve İçerim Örnek</vt:lpstr>
      <vt:lpstr>Alt Sistem Modellemesi</vt:lpstr>
      <vt:lpstr>Alt Sistem Modellemesi Örnek</vt:lpstr>
      <vt:lpstr>Çoklu Kalıtım</vt:lpstr>
      <vt:lpstr>Çoklu Kalıtım İlişkilerin Gösterimi</vt:lpstr>
      <vt:lpstr>Sınıf Diyagramında İlişkiler</vt:lpstr>
      <vt:lpstr>İşbirliği Diyagramları</vt:lpstr>
      <vt:lpstr>İşbirliği Diyagramı</vt:lpstr>
      <vt:lpstr>Davranış Modellemesi</vt:lpstr>
      <vt:lpstr>Davranış Modellemesi</vt:lpstr>
      <vt:lpstr>Durum Diyagramı</vt:lpstr>
      <vt:lpstr>Ardışık Diyagramı</vt:lpstr>
      <vt:lpstr>Nesneye Yönelik Tasarım</vt:lpstr>
      <vt:lpstr>Nesneye Yönelik Tasarım</vt:lpstr>
      <vt:lpstr>Nesneye Yönelik Yaklaşımda Çözümlemeden Tasarıma Geçiş</vt:lpstr>
      <vt:lpstr>Nesneye Yönelik Yaklaşımda Çözümlemeden Tasarıma Geçiş</vt:lpstr>
      <vt:lpstr>Nesneye Yönelik Yaklaşımda Çözümlemeden Tasarıma Geçiş</vt:lpstr>
      <vt:lpstr>Nesneye Yönelik Yaklaşımda Çözümlemeden Tasarıma Geçiş</vt:lpstr>
      <vt:lpstr>Nesneye Yönelik Yaklaşımda Çözümlemeden Tasarıma Geçiş</vt:lpstr>
      <vt:lpstr>Nesneye Yönelik Yaklaşımda Çözümlemeden Tasarıma Geçiş</vt:lpstr>
      <vt:lpstr>Nesneye Yönelik Tasarım Metodolojileri</vt:lpstr>
      <vt:lpstr>Nesneye Yönelik Tasarım Metodolojileri</vt:lpstr>
      <vt:lpstr>NY Metodolojilerinin Tasarım Yöntemleri</vt:lpstr>
      <vt:lpstr>Booch Metodu</vt:lpstr>
      <vt:lpstr>Coad ve Yourdon Metodu</vt:lpstr>
      <vt:lpstr>Coad ve Yourdon Metodu</vt:lpstr>
      <vt:lpstr>Jacobson (OOSE) Metodu</vt:lpstr>
      <vt:lpstr>Rambaugh (OMT) Metodu</vt:lpstr>
      <vt:lpstr>Genel Olarak NY Metodolojiler</vt:lpstr>
      <vt:lpstr>Genel Olarak NY Metodolojiler</vt:lpstr>
      <vt:lpstr>Genel Sistem Tasarımı</vt:lpstr>
      <vt:lpstr>Çözümleme Modelinin Ayrıştırılması</vt:lpstr>
      <vt:lpstr>Eşzamanlılık ve Alt Sistem Belirleme</vt:lpstr>
      <vt:lpstr>Görev Yönetimi Bileşeni</vt:lpstr>
      <vt:lpstr>Veri Yönetim Bileşeni</vt:lpstr>
      <vt:lpstr>Kaynak Yönetimi Bileşeni</vt:lpstr>
      <vt:lpstr>Kullanıcı Arayüzü Bileşeni</vt:lpstr>
      <vt:lpstr>Alt Sistemler Arası İletişim</vt:lpstr>
      <vt:lpstr>Alt Sistem İşbirliği</vt:lpstr>
      <vt:lpstr>Nesne Tasarımları-Nesne Tanımı</vt:lpstr>
      <vt:lpstr>Nesne Tasarımları- Yordam ve Veri Yapısı Tasarımı</vt:lpstr>
      <vt:lpstr>Tasarım Kalıpları</vt:lpstr>
      <vt:lpstr>Özet</vt:lpstr>
      <vt:lpstr>Özet</vt:lpstr>
      <vt:lpstr>Sorular</vt:lpstr>
      <vt:lpstr>Kaynaklar</vt:lpstr>
      <vt:lpstr>PowerPoint Sunusu</vt:lpstr>
      <vt:lpstr>Sorularınız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DAŞ</dc:creator>
  <cp:lastModifiedBy>Uğur</cp:lastModifiedBy>
  <cp:revision>155</cp:revision>
  <dcterms:created xsi:type="dcterms:W3CDTF">2014-10-21T15:52:16Z</dcterms:created>
  <dcterms:modified xsi:type="dcterms:W3CDTF">2016-02-14T08:57:37Z</dcterms:modified>
</cp:coreProperties>
</file>