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8" r:id="rId1"/>
  </p:sldMasterIdLst>
  <p:notesMasterIdLst>
    <p:notesMasterId r:id="rId55"/>
  </p:notesMasterIdLst>
  <p:sldIdLst>
    <p:sldId id="310" r:id="rId2"/>
    <p:sldId id="419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  <p:sldId id="469" r:id="rId51"/>
    <p:sldId id="472" r:id="rId52"/>
    <p:sldId id="320" r:id="rId53"/>
    <p:sldId id="312" r:id="rId5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F5E"/>
    <a:srgbClr val="8ABC4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9D0E63-E2DE-40CF-B50D-9EF9588118E8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C084FDA-E067-42DE-8DE9-7AC2D4CEBAF6}">
      <dgm:prSet phldrT="[Metin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sz="3000" b="1" dirty="0" smtClean="0"/>
            <a:t>Bu Haftaki Konular</a:t>
          </a:r>
          <a:endParaRPr lang="tr-TR" sz="3000" b="1" dirty="0"/>
        </a:p>
      </dgm:t>
    </dgm:pt>
    <dgm:pt modelId="{C3C09D50-4385-409A-8BA9-B999AB043062}" type="parTrans" cxnId="{6F88AA4B-36B1-455D-977A-7E6A831E3608}">
      <dgm:prSet/>
      <dgm:spPr/>
      <dgm:t>
        <a:bodyPr/>
        <a:lstStyle/>
        <a:p>
          <a:endParaRPr lang="tr-TR"/>
        </a:p>
      </dgm:t>
    </dgm:pt>
    <dgm:pt modelId="{6F560F9B-C043-4CCA-B2C9-42E4B2510901}" type="sibTrans" cxnId="{6F88AA4B-36B1-455D-977A-7E6A831E3608}">
      <dgm:prSet/>
      <dgm:spPr/>
      <dgm:t>
        <a:bodyPr/>
        <a:lstStyle/>
        <a:p>
          <a:endParaRPr lang="tr-TR"/>
        </a:p>
      </dgm:t>
    </dgm:pt>
    <dgm:pt modelId="{A8E51B66-C00E-4EB8-9653-68AE5FB7A5EA}">
      <dgm:prSet phldrT="[Metin]"/>
      <dgm:spPr/>
      <dgm:t>
        <a:bodyPr/>
        <a:lstStyle/>
        <a:p>
          <a:pPr algn="ctr"/>
          <a:r>
            <a:rPr lang="fi-FI" dirty="0" smtClean="0"/>
            <a:t>Mimari Tasarıma Etki Eden Faktörler</a:t>
          </a:r>
          <a:r>
            <a:rPr lang="tr-TR" dirty="0" smtClean="0"/>
            <a:t>……………….…….…..................11</a:t>
          </a:r>
          <a:endParaRPr lang="tr-TR" dirty="0"/>
        </a:p>
      </dgm:t>
    </dgm:pt>
    <dgm:pt modelId="{0F52C69D-845E-4C50-BEEE-74ECADDE4348}" type="sibTrans" cxnId="{CDCC2C6D-B4BF-43F1-8160-D4DC1E4A1657}">
      <dgm:prSet/>
      <dgm:spPr/>
      <dgm:t>
        <a:bodyPr/>
        <a:lstStyle/>
        <a:p>
          <a:endParaRPr lang="tr-TR"/>
        </a:p>
      </dgm:t>
    </dgm:pt>
    <dgm:pt modelId="{279BF474-72BA-4E25-AC4F-0E6274B52409}" type="parTrans" cxnId="{CDCC2C6D-B4BF-43F1-8160-D4DC1E4A1657}">
      <dgm:prSet/>
      <dgm:spPr/>
      <dgm:t>
        <a:bodyPr/>
        <a:lstStyle/>
        <a:p>
          <a:endParaRPr lang="tr-TR"/>
        </a:p>
      </dgm:t>
    </dgm:pt>
    <dgm:pt modelId="{0C193DAB-DA34-4948-83A3-CA1BD862DB2A}">
      <dgm:prSet phldrT="[Metin]"/>
      <dgm:spPr/>
      <dgm:t>
        <a:bodyPr/>
        <a:lstStyle/>
        <a:p>
          <a:pPr algn="ctr"/>
          <a:r>
            <a:rPr lang="tr-TR" dirty="0" smtClean="0"/>
            <a:t>Genel Bir Yazılım Mühendislik Tasarımı Süreci….…………………….…...7</a:t>
          </a:r>
          <a:endParaRPr lang="tr-TR" dirty="0"/>
        </a:p>
      </dgm:t>
    </dgm:pt>
    <dgm:pt modelId="{55DE0FBA-4973-4BB1-B19C-F99505860BA2}" type="parTrans" cxnId="{4E34B3AF-7CD6-446C-B740-2F289AA85DA4}">
      <dgm:prSet/>
      <dgm:spPr/>
      <dgm:t>
        <a:bodyPr/>
        <a:lstStyle/>
        <a:p>
          <a:endParaRPr lang="tr-TR"/>
        </a:p>
      </dgm:t>
    </dgm:pt>
    <dgm:pt modelId="{22EBA1BB-819C-45BB-A235-34A085356F23}" type="sibTrans" cxnId="{4E34B3AF-7CD6-446C-B740-2F289AA85DA4}">
      <dgm:prSet/>
      <dgm:spPr/>
      <dgm:t>
        <a:bodyPr/>
        <a:lstStyle/>
        <a:p>
          <a:endParaRPr lang="tr-TR"/>
        </a:p>
      </dgm:t>
    </dgm:pt>
    <dgm:pt modelId="{9F230D6E-9957-49BC-B810-39C8CBF60123}">
      <dgm:prSet phldrT="[Metin]"/>
      <dgm:spPr/>
      <dgm:t>
        <a:bodyPr/>
        <a:lstStyle/>
        <a:p>
          <a:pPr algn="ctr"/>
          <a:r>
            <a:rPr lang="tr-TR" dirty="0" smtClean="0"/>
            <a:t>Mimari </a:t>
          </a:r>
          <a:r>
            <a:rPr lang="tr-TR" dirty="0" err="1" smtClean="0"/>
            <a:t>Spesifikasyon</a:t>
          </a:r>
          <a:r>
            <a:rPr lang="tr-TR" dirty="0" smtClean="0"/>
            <a:t> Notasyonları………………………………………….…17 </a:t>
          </a:r>
          <a:endParaRPr lang="tr-TR" dirty="0"/>
        </a:p>
      </dgm:t>
    </dgm:pt>
    <dgm:pt modelId="{2FD1B02A-78A2-4F05-8670-002F50998C78}" type="parTrans" cxnId="{F0F67E5A-8868-4D0B-870C-1BC81168E8A5}">
      <dgm:prSet/>
      <dgm:spPr/>
      <dgm:t>
        <a:bodyPr/>
        <a:lstStyle/>
        <a:p>
          <a:endParaRPr lang="tr-TR"/>
        </a:p>
      </dgm:t>
    </dgm:pt>
    <dgm:pt modelId="{D3D3EB35-0A80-485D-B901-128995C92610}" type="sibTrans" cxnId="{F0F67E5A-8868-4D0B-870C-1BC81168E8A5}">
      <dgm:prSet/>
      <dgm:spPr/>
      <dgm:t>
        <a:bodyPr/>
        <a:lstStyle/>
        <a:p>
          <a:endParaRPr lang="tr-TR"/>
        </a:p>
      </dgm:t>
    </dgm:pt>
    <dgm:pt modelId="{6973C239-6873-4501-9095-60D89FF8BA21}">
      <dgm:prSet phldrT="[Metin]"/>
      <dgm:spPr/>
      <dgm:t>
        <a:bodyPr/>
        <a:lstStyle/>
        <a:p>
          <a:pPr algn="ctr"/>
          <a:r>
            <a:rPr lang="tr-TR" dirty="0" smtClean="0"/>
            <a:t>Mimari Tasarım Süreci……………………………………………………………….12</a:t>
          </a:r>
          <a:endParaRPr lang="tr-TR" dirty="0"/>
        </a:p>
      </dgm:t>
    </dgm:pt>
    <dgm:pt modelId="{1DF7D552-C5AE-4193-B42C-541861798270}" type="parTrans" cxnId="{E8EF4517-44A3-443B-B4F8-384EE1976525}">
      <dgm:prSet/>
      <dgm:spPr/>
      <dgm:t>
        <a:bodyPr/>
        <a:lstStyle/>
        <a:p>
          <a:endParaRPr lang="tr-TR"/>
        </a:p>
      </dgm:t>
    </dgm:pt>
    <dgm:pt modelId="{BBC5CDBB-C7B1-40F9-83C4-807A90E02637}" type="sibTrans" cxnId="{E8EF4517-44A3-443B-B4F8-384EE1976525}">
      <dgm:prSet/>
      <dgm:spPr/>
      <dgm:t>
        <a:bodyPr/>
        <a:lstStyle/>
        <a:p>
          <a:endParaRPr lang="tr-TR"/>
        </a:p>
      </dgm:t>
    </dgm:pt>
    <dgm:pt modelId="{ABD362E2-2DEC-4DE1-A923-A28ABC6E07EC}">
      <dgm:prSet phldrT="[Metin]"/>
      <dgm:spPr/>
      <dgm:t>
        <a:bodyPr/>
        <a:lstStyle/>
        <a:p>
          <a:pPr algn="ctr"/>
          <a:r>
            <a:rPr lang="tr-TR" dirty="0" smtClean="0"/>
            <a:t>Kutu-ve-çizgi diyagramları ………………………………………..…………….…25 </a:t>
          </a:r>
          <a:endParaRPr lang="tr-TR" dirty="0"/>
        </a:p>
      </dgm:t>
    </dgm:pt>
    <dgm:pt modelId="{C818F654-2B37-4702-BAC4-D41E05756952}" type="parTrans" cxnId="{B51DEA61-29EE-421C-B2C8-219B715A92B4}">
      <dgm:prSet/>
      <dgm:spPr/>
      <dgm:t>
        <a:bodyPr/>
        <a:lstStyle/>
        <a:p>
          <a:endParaRPr lang="tr-TR"/>
        </a:p>
      </dgm:t>
    </dgm:pt>
    <dgm:pt modelId="{60C5C22A-3391-48CA-AF6F-C647E7AF1550}" type="sibTrans" cxnId="{B51DEA61-29EE-421C-B2C8-219B715A92B4}">
      <dgm:prSet/>
      <dgm:spPr/>
      <dgm:t>
        <a:bodyPr/>
        <a:lstStyle/>
        <a:p>
          <a:endParaRPr lang="tr-TR"/>
        </a:p>
      </dgm:t>
    </dgm:pt>
    <dgm:pt modelId="{676F1169-169F-4542-95AE-42CB0CA0BFB1}">
      <dgm:prSet phldrT="[Metin]"/>
      <dgm:spPr/>
      <dgm:t>
        <a:bodyPr/>
        <a:lstStyle/>
        <a:p>
          <a:pPr algn="ctr"/>
          <a:r>
            <a:rPr lang="tr-TR" dirty="0" smtClean="0"/>
            <a:t>Ortak UML Notasyonları………………………………………………………….…28 </a:t>
          </a:r>
          <a:endParaRPr lang="tr-TR" dirty="0"/>
        </a:p>
      </dgm:t>
    </dgm:pt>
    <dgm:pt modelId="{7473C31F-7C2B-405A-AA55-451B36BF7775}" type="parTrans" cxnId="{6DEE0472-D5A3-4840-BAC2-B901ADAD9D0D}">
      <dgm:prSet/>
      <dgm:spPr/>
      <dgm:t>
        <a:bodyPr/>
        <a:lstStyle/>
        <a:p>
          <a:endParaRPr lang="tr-TR"/>
        </a:p>
      </dgm:t>
    </dgm:pt>
    <dgm:pt modelId="{DDD1F494-C36C-4963-B9EF-15C84D583864}" type="sibTrans" cxnId="{6DEE0472-D5A3-4840-BAC2-B901ADAD9D0D}">
      <dgm:prSet/>
      <dgm:spPr/>
      <dgm:t>
        <a:bodyPr/>
        <a:lstStyle/>
        <a:p>
          <a:endParaRPr lang="tr-TR"/>
        </a:p>
      </dgm:t>
    </dgm:pt>
    <dgm:pt modelId="{97B0BF6B-71B5-4FC6-8AA3-2286A3E7B1EB}">
      <dgm:prSet phldrT="[Metin]"/>
      <dgm:spPr/>
      <dgm:t>
        <a:bodyPr/>
        <a:lstStyle/>
        <a:p>
          <a:pPr algn="ctr"/>
          <a:r>
            <a:rPr lang="tr-TR" dirty="0" smtClean="0"/>
            <a:t>Sağlanan ve Gereksinilen Arabirimler………………………..…………….…39 </a:t>
          </a:r>
          <a:endParaRPr lang="tr-TR" dirty="0"/>
        </a:p>
      </dgm:t>
    </dgm:pt>
    <dgm:pt modelId="{2D73B6B1-D0C0-4C93-A657-6D8047F4B4F6}" type="parTrans" cxnId="{9014E57C-E697-4ED2-B791-4F7660DB6E98}">
      <dgm:prSet/>
      <dgm:spPr/>
      <dgm:t>
        <a:bodyPr/>
        <a:lstStyle/>
        <a:p>
          <a:endParaRPr lang="tr-TR"/>
        </a:p>
      </dgm:t>
    </dgm:pt>
    <dgm:pt modelId="{749002C6-8BBF-4431-9D49-0226A76248F0}" type="sibTrans" cxnId="{9014E57C-E697-4ED2-B791-4F7660DB6E98}">
      <dgm:prSet/>
      <dgm:spPr/>
      <dgm:t>
        <a:bodyPr/>
        <a:lstStyle/>
        <a:p>
          <a:endParaRPr lang="tr-TR"/>
        </a:p>
      </dgm:t>
    </dgm:pt>
    <dgm:pt modelId="{0EF5B1C4-1B82-43A4-BC27-B4315C0C1607}">
      <dgm:prSet phldrT="[Metin]"/>
      <dgm:spPr/>
      <dgm:t>
        <a:bodyPr/>
        <a:lstStyle/>
        <a:p>
          <a:r>
            <a:rPr lang="tr-TR" dirty="0" smtClean="0"/>
            <a:t>Mantıksal ve Fiziksel Mimari…………………………………………..……….…44 </a:t>
          </a:r>
          <a:endParaRPr lang="tr-TR" dirty="0"/>
        </a:p>
      </dgm:t>
    </dgm:pt>
    <dgm:pt modelId="{340DF7E3-9673-4519-A991-B29A8B842349}" type="parTrans" cxnId="{F732B7E3-5616-4480-A9AA-F624E1B0443D}">
      <dgm:prSet/>
      <dgm:spPr/>
      <dgm:t>
        <a:bodyPr/>
        <a:lstStyle/>
        <a:p>
          <a:endParaRPr lang="tr-TR"/>
        </a:p>
      </dgm:t>
    </dgm:pt>
    <dgm:pt modelId="{88B6E251-0C49-4D12-B224-6B659173C374}" type="sibTrans" cxnId="{F732B7E3-5616-4480-A9AA-F624E1B0443D}">
      <dgm:prSet/>
      <dgm:spPr/>
      <dgm:t>
        <a:bodyPr/>
        <a:lstStyle/>
        <a:p>
          <a:endParaRPr lang="tr-TR"/>
        </a:p>
      </dgm:t>
    </dgm:pt>
    <dgm:pt modelId="{06AFDBF1-E0D3-4CC7-942E-050ABCE57DEB}" type="pres">
      <dgm:prSet presAssocID="{2D9D0E63-E2DE-40CF-B50D-9EF9588118E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D5F0E7EB-3A84-4042-9CA1-D2AA90F3E378}" type="pres">
      <dgm:prSet presAssocID="{5C084FDA-E067-42DE-8DE9-7AC2D4CEBAF6}" presName="root" presStyleCnt="0"/>
      <dgm:spPr/>
    </dgm:pt>
    <dgm:pt modelId="{BAFC3C9A-BB48-4407-9D20-0C131D0EAAAE}" type="pres">
      <dgm:prSet presAssocID="{5C084FDA-E067-42DE-8DE9-7AC2D4CEBAF6}" presName="rootComposite" presStyleCnt="0"/>
      <dgm:spPr/>
    </dgm:pt>
    <dgm:pt modelId="{71CDD18D-2096-4C55-9EA5-02CC0761B4F6}" type="pres">
      <dgm:prSet presAssocID="{5C084FDA-E067-42DE-8DE9-7AC2D4CEBAF6}" presName="rootText" presStyleLbl="node1" presStyleIdx="0" presStyleCnt="1" custScaleX="1548582" custScaleY="150643" custLinFactNeighborX="-1303" custLinFactNeighborY="-54781"/>
      <dgm:spPr/>
      <dgm:t>
        <a:bodyPr/>
        <a:lstStyle/>
        <a:p>
          <a:endParaRPr lang="tr-TR"/>
        </a:p>
      </dgm:t>
    </dgm:pt>
    <dgm:pt modelId="{E007A7CC-8AB0-4F67-9C13-E7E42C4CFDFE}" type="pres">
      <dgm:prSet presAssocID="{5C084FDA-E067-42DE-8DE9-7AC2D4CEBAF6}" presName="rootConnector" presStyleLbl="node1" presStyleIdx="0" presStyleCnt="1"/>
      <dgm:spPr/>
      <dgm:t>
        <a:bodyPr/>
        <a:lstStyle/>
        <a:p>
          <a:endParaRPr lang="tr-TR"/>
        </a:p>
      </dgm:t>
    </dgm:pt>
    <dgm:pt modelId="{3B10E011-82C2-474A-8049-4994E7482812}" type="pres">
      <dgm:prSet presAssocID="{5C084FDA-E067-42DE-8DE9-7AC2D4CEBAF6}" presName="childShape" presStyleCnt="0"/>
      <dgm:spPr/>
    </dgm:pt>
    <dgm:pt modelId="{C2B0D39D-1C1B-4BD8-9FA3-66AFBBD321B4}" type="pres">
      <dgm:prSet presAssocID="{55DE0FBA-4973-4BB1-B19C-F99505860BA2}" presName="Name13" presStyleLbl="parChTrans1D2" presStyleIdx="0" presStyleCnt="8"/>
      <dgm:spPr/>
      <dgm:t>
        <a:bodyPr/>
        <a:lstStyle/>
        <a:p>
          <a:endParaRPr lang="tr-TR"/>
        </a:p>
      </dgm:t>
    </dgm:pt>
    <dgm:pt modelId="{693E9501-AE08-4723-BF00-A45FD7051747}" type="pres">
      <dgm:prSet presAssocID="{0C193DAB-DA34-4948-83A3-CA1BD862DB2A}" presName="childText" presStyleLbl="bgAcc1" presStyleIdx="0" presStyleCnt="8" custScaleX="1407843" custScaleY="145869" custLinFactNeighborX="2172" custLinFactNeighborY="-13898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BB36518-CD0F-49DB-8120-96A70C2EC2B4}" type="pres">
      <dgm:prSet presAssocID="{279BF474-72BA-4E25-AC4F-0E6274B52409}" presName="Name13" presStyleLbl="parChTrans1D2" presStyleIdx="1" presStyleCnt="8"/>
      <dgm:spPr/>
      <dgm:t>
        <a:bodyPr/>
        <a:lstStyle/>
        <a:p>
          <a:endParaRPr lang="tr-TR"/>
        </a:p>
      </dgm:t>
    </dgm:pt>
    <dgm:pt modelId="{5902D0BE-5FA6-49C0-93C5-082C281D6571}" type="pres">
      <dgm:prSet presAssocID="{A8E51B66-C00E-4EB8-9653-68AE5FB7A5EA}" presName="childText" presStyleLbl="bgAcc1" presStyleIdx="1" presStyleCnt="8" custScaleX="1408260" custScaleY="151181" custLinFactNeighborX="2895" custLinFactNeighborY="462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A212F72-146A-42B8-B954-5F01BAD8308A}" type="pres">
      <dgm:prSet presAssocID="{1DF7D552-C5AE-4193-B42C-541861798270}" presName="Name13" presStyleLbl="parChTrans1D2" presStyleIdx="2" presStyleCnt="8"/>
      <dgm:spPr/>
      <dgm:t>
        <a:bodyPr/>
        <a:lstStyle/>
        <a:p>
          <a:endParaRPr lang="tr-TR"/>
        </a:p>
      </dgm:t>
    </dgm:pt>
    <dgm:pt modelId="{E800D9A4-31ED-4D6E-B597-CF6C749AA25D}" type="pres">
      <dgm:prSet presAssocID="{6973C239-6873-4501-9095-60D89FF8BA21}" presName="childText" presStyleLbl="bgAcc1" presStyleIdx="2" presStyleCnt="8" custScaleX="1403957" custScaleY="134332" custLinFactNeighborX="2240" custLinFactNeighborY="1952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64BB9C4-1931-47AB-A098-09B22F367701}" type="pres">
      <dgm:prSet presAssocID="{2FD1B02A-78A2-4F05-8670-002F50998C78}" presName="Name13" presStyleLbl="parChTrans1D2" presStyleIdx="3" presStyleCnt="8"/>
      <dgm:spPr/>
      <dgm:t>
        <a:bodyPr/>
        <a:lstStyle/>
        <a:p>
          <a:endParaRPr lang="tr-TR"/>
        </a:p>
      </dgm:t>
    </dgm:pt>
    <dgm:pt modelId="{667FF643-9071-474D-8492-FE4E8914FEC4}" type="pres">
      <dgm:prSet presAssocID="{9F230D6E-9957-49BC-B810-39C8CBF60123}" presName="childText" presStyleLbl="bgAcc1" presStyleIdx="3" presStyleCnt="8" custScaleX="1408060" custScaleY="145326" custLinFactNeighborX="2371" custLinFactNeighborY="36208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1B6F638-C004-4DC7-A986-BD36E4B876A3}" type="pres">
      <dgm:prSet presAssocID="{C818F654-2B37-4702-BAC4-D41E05756952}" presName="Name13" presStyleLbl="parChTrans1D2" presStyleIdx="4" presStyleCnt="8"/>
      <dgm:spPr/>
      <dgm:t>
        <a:bodyPr/>
        <a:lstStyle/>
        <a:p>
          <a:endParaRPr lang="tr-TR"/>
        </a:p>
      </dgm:t>
    </dgm:pt>
    <dgm:pt modelId="{F275C6D4-B57D-410F-8138-3EEF7BC47C14}" type="pres">
      <dgm:prSet presAssocID="{ABD362E2-2DEC-4DE1-A923-A28ABC6E07EC}" presName="childText" presStyleLbl="bgAcc1" presStyleIdx="4" presStyleCnt="8" custScaleX="1408060" custScaleY="145326" custLinFactNeighborX="2371" custLinFactNeighborY="36208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832693F-B69D-4180-B2CA-D99448BF6B96}" type="pres">
      <dgm:prSet presAssocID="{7473C31F-7C2B-405A-AA55-451B36BF7775}" presName="Name13" presStyleLbl="parChTrans1D2" presStyleIdx="5" presStyleCnt="8"/>
      <dgm:spPr/>
      <dgm:t>
        <a:bodyPr/>
        <a:lstStyle/>
        <a:p>
          <a:endParaRPr lang="tr-TR"/>
        </a:p>
      </dgm:t>
    </dgm:pt>
    <dgm:pt modelId="{7FFC1CE9-87B5-4FAE-8072-0BABE9B519FE}" type="pres">
      <dgm:prSet presAssocID="{676F1169-169F-4542-95AE-42CB0CA0BFB1}" presName="childText" presStyleLbl="bgAcc1" presStyleIdx="5" presStyleCnt="8" custScaleX="1408060" custScaleY="145326" custLinFactNeighborX="2371" custLinFactNeighborY="36208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04C58D4-2770-473F-927B-5CEDC64418A9}" type="pres">
      <dgm:prSet presAssocID="{2D73B6B1-D0C0-4C93-A657-6D8047F4B4F6}" presName="Name13" presStyleLbl="parChTrans1D2" presStyleIdx="6" presStyleCnt="8"/>
      <dgm:spPr/>
      <dgm:t>
        <a:bodyPr/>
        <a:lstStyle/>
        <a:p>
          <a:endParaRPr lang="tr-TR"/>
        </a:p>
      </dgm:t>
    </dgm:pt>
    <dgm:pt modelId="{B62698B6-F8C4-4BCE-8FDC-8482CA507002}" type="pres">
      <dgm:prSet presAssocID="{97B0BF6B-71B5-4FC6-8AA3-2286A3E7B1EB}" presName="childText" presStyleLbl="bgAcc1" presStyleIdx="6" presStyleCnt="8" custScaleX="1408060" custScaleY="145326" custLinFactNeighborX="2371" custLinFactNeighborY="36208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BAEFD97-23F1-40B0-9A0B-8B645DDB736C}" type="pres">
      <dgm:prSet presAssocID="{340DF7E3-9673-4519-A991-B29A8B842349}" presName="Name13" presStyleLbl="parChTrans1D2" presStyleIdx="7" presStyleCnt="8"/>
      <dgm:spPr/>
      <dgm:t>
        <a:bodyPr/>
        <a:lstStyle/>
        <a:p>
          <a:endParaRPr lang="tr-TR"/>
        </a:p>
      </dgm:t>
    </dgm:pt>
    <dgm:pt modelId="{D0813D54-3572-48D8-B0AB-AAD23DD7B89D}" type="pres">
      <dgm:prSet presAssocID="{0EF5B1C4-1B82-43A4-BC27-B4315C0C1607}" presName="childText" presStyleLbl="bgAcc1" presStyleIdx="7" presStyleCnt="8" custScaleX="1408060" custScaleY="145326" custLinFactNeighborX="2371" custLinFactNeighborY="6575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186AB6BF-672E-496B-B6C4-C810671235FD}" type="presOf" srcId="{7473C31F-7C2B-405A-AA55-451B36BF7775}" destId="{5832693F-B69D-4180-B2CA-D99448BF6B96}" srcOrd="0" destOrd="0" presId="urn:microsoft.com/office/officeart/2005/8/layout/hierarchy3"/>
    <dgm:cxn modelId="{EB8887FC-5F59-41CD-BE01-C400DA9CDE79}" type="presOf" srcId="{279BF474-72BA-4E25-AC4F-0E6274B52409}" destId="{5BB36518-CD0F-49DB-8120-96A70C2EC2B4}" srcOrd="0" destOrd="0" presId="urn:microsoft.com/office/officeart/2005/8/layout/hierarchy3"/>
    <dgm:cxn modelId="{F0F67E5A-8868-4D0B-870C-1BC81168E8A5}" srcId="{5C084FDA-E067-42DE-8DE9-7AC2D4CEBAF6}" destId="{9F230D6E-9957-49BC-B810-39C8CBF60123}" srcOrd="3" destOrd="0" parTransId="{2FD1B02A-78A2-4F05-8670-002F50998C78}" sibTransId="{D3D3EB35-0A80-485D-B901-128995C92610}"/>
    <dgm:cxn modelId="{6DEE0472-D5A3-4840-BAC2-B901ADAD9D0D}" srcId="{5C084FDA-E067-42DE-8DE9-7AC2D4CEBAF6}" destId="{676F1169-169F-4542-95AE-42CB0CA0BFB1}" srcOrd="5" destOrd="0" parTransId="{7473C31F-7C2B-405A-AA55-451B36BF7775}" sibTransId="{DDD1F494-C36C-4963-B9EF-15C84D583864}"/>
    <dgm:cxn modelId="{A0298D5D-62FF-4AEE-881A-18BFA5F8B24E}" type="presOf" srcId="{2FD1B02A-78A2-4F05-8670-002F50998C78}" destId="{C64BB9C4-1931-47AB-A098-09B22F367701}" srcOrd="0" destOrd="0" presId="urn:microsoft.com/office/officeart/2005/8/layout/hierarchy3"/>
    <dgm:cxn modelId="{B51DEA61-29EE-421C-B2C8-219B715A92B4}" srcId="{5C084FDA-E067-42DE-8DE9-7AC2D4CEBAF6}" destId="{ABD362E2-2DEC-4DE1-A923-A28ABC6E07EC}" srcOrd="4" destOrd="0" parTransId="{C818F654-2B37-4702-BAC4-D41E05756952}" sibTransId="{60C5C22A-3391-48CA-AF6F-C647E7AF1550}"/>
    <dgm:cxn modelId="{455B3659-178C-49D7-9AFF-93EF5A6B55F1}" type="presOf" srcId="{2D9D0E63-E2DE-40CF-B50D-9EF9588118E8}" destId="{06AFDBF1-E0D3-4CC7-942E-050ABCE57DEB}" srcOrd="0" destOrd="0" presId="urn:microsoft.com/office/officeart/2005/8/layout/hierarchy3"/>
    <dgm:cxn modelId="{B3DD390C-DB2F-46D9-B12F-C8236D6F0CF9}" type="presOf" srcId="{A8E51B66-C00E-4EB8-9653-68AE5FB7A5EA}" destId="{5902D0BE-5FA6-49C0-93C5-082C281D6571}" srcOrd="0" destOrd="0" presId="urn:microsoft.com/office/officeart/2005/8/layout/hierarchy3"/>
    <dgm:cxn modelId="{CDCC2C6D-B4BF-43F1-8160-D4DC1E4A1657}" srcId="{5C084FDA-E067-42DE-8DE9-7AC2D4CEBAF6}" destId="{A8E51B66-C00E-4EB8-9653-68AE5FB7A5EA}" srcOrd="1" destOrd="0" parTransId="{279BF474-72BA-4E25-AC4F-0E6274B52409}" sibTransId="{0F52C69D-845E-4C50-BEEE-74ECADDE4348}"/>
    <dgm:cxn modelId="{10C98C89-A338-4A08-916B-6301C2B14D30}" type="presOf" srcId="{C818F654-2B37-4702-BAC4-D41E05756952}" destId="{11B6F638-C004-4DC7-A986-BD36E4B876A3}" srcOrd="0" destOrd="0" presId="urn:microsoft.com/office/officeart/2005/8/layout/hierarchy3"/>
    <dgm:cxn modelId="{6F88AA4B-36B1-455D-977A-7E6A831E3608}" srcId="{2D9D0E63-E2DE-40CF-B50D-9EF9588118E8}" destId="{5C084FDA-E067-42DE-8DE9-7AC2D4CEBAF6}" srcOrd="0" destOrd="0" parTransId="{C3C09D50-4385-409A-8BA9-B999AB043062}" sibTransId="{6F560F9B-C043-4CCA-B2C9-42E4B2510901}"/>
    <dgm:cxn modelId="{FCDF03A8-F283-4DC2-94C4-AA396E322FAB}" type="presOf" srcId="{5C084FDA-E067-42DE-8DE9-7AC2D4CEBAF6}" destId="{E007A7CC-8AB0-4F67-9C13-E7E42C4CFDFE}" srcOrd="1" destOrd="0" presId="urn:microsoft.com/office/officeart/2005/8/layout/hierarchy3"/>
    <dgm:cxn modelId="{47171275-0899-4190-8362-CEC5CFEC54AB}" type="presOf" srcId="{0EF5B1C4-1B82-43A4-BC27-B4315C0C1607}" destId="{D0813D54-3572-48D8-B0AB-AAD23DD7B89D}" srcOrd="0" destOrd="0" presId="urn:microsoft.com/office/officeart/2005/8/layout/hierarchy3"/>
    <dgm:cxn modelId="{11098344-C68E-4101-986A-9EA10BC06867}" type="presOf" srcId="{55DE0FBA-4973-4BB1-B19C-F99505860BA2}" destId="{C2B0D39D-1C1B-4BD8-9FA3-66AFBBD321B4}" srcOrd="0" destOrd="0" presId="urn:microsoft.com/office/officeart/2005/8/layout/hierarchy3"/>
    <dgm:cxn modelId="{0A8645D7-57F7-4A60-A5DE-7A23FB1C96F5}" type="presOf" srcId="{9F230D6E-9957-49BC-B810-39C8CBF60123}" destId="{667FF643-9071-474D-8492-FE4E8914FEC4}" srcOrd="0" destOrd="0" presId="urn:microsoft.com/office/officeart/2005/8/layout/hierarchy3"/>
    <dgm:cxn modelId="{E8EF4517-44A3-443B-B4F8-384EE1976525}" srcId="{5C084FDA-E067-42DE-8DE9-7AC2D4CEBAF6}" destId="{6973C239-6873-4501-9095-60D89FF8BA21}" srcOrd="2" destOrd="0" parTransId="{1DF7D552-C5AE-4193-B42C-541861798270}" sibTransId="{BBC5CDBB-C7B1-40F9-83C4-807A90E02637}"/>
    <dgm:cxn modelId="{E514CBCD-9B0E-40B1-B81A-F0C238667340}" type="presOf" srcId="{6973C239-6873-4501-9095-60D89FF8BA21}" destId="{E800D9A4-31ED-4D6E-B597-CF6C749AA25D}" srcOrd="0" destOrd="0" presId="urn:microsoft.com/office/officeart/2005/8/layout/hierarchy3"/>
    <dgm:cxn modelId="{FCAA0531-6AC1-4A2F-B16B-A4F72BEE62BC}" type="presOf" srcId="{ABD362E2-2DEC-4DE1-A923-A28ABC6E07EC}" destId="{F275C6D4-B57D-410F-8138-3EEF7BC47C14}" srcOrd="0" destOrd="0" presId="urn:microsoft.com/office/officeart/2005/8/layout/hierarchy3"/>
    <dgm:cxn modelId="{CF9B47DD-BABE-422A-B9F8-11FF807BC7FA}" type="presOf" srcId="{1DF7D552-C5AE-4193-B42C-541861798270}" destId="{1A212F72-146A-42B8-B954-5F01BAD8308A}" srcOrd="0" destOrd="0" presId="urn:microsoft.com/office/officeart/2005/8/layout/hierarchy3"/>
    <dgm:cxn modelId="{B7C310EE-7762-47AE-A2F5-6B5C10DD5958}" type="presOf" srcId="{676F1169-169F-4542-95AE-42CB0CA0BFB1}" destId="{7FFC1CE9-87B5-4FAE-8072-0BABE9B519FE}" srcOrd="0" destOrd="0" presId="urn:microsoft.com/office/officeart/2005/8/layout/hierarchy3"/>
    <dgm:cxn modelId="{2A6000F2-7594-41B0-A8C1-E48DECBA5597}" type="presOf" srcId="{2D73B6B1-D0C0-4C93-A657-6D8047F4B4F6}" destId="{A04C58D4-2770-473F-927B-5CEDC64418A9}" srcOrd="0" destOrd="0" presId="urn:microsoft.com/office/officeart/2005/8/layout/hierarchy3"/>
    <dgm:cxn modelId="{4E34B3AF-7CD6-446C-B740-2F289AA85DA4}" srcId="{5C084FDA-E067-42DE-8DE9-7AC2D4CEBAF6}" destId="{0C193DAB-DA34-4948-83A3-CA1BD862DB2A}" srcOrd="0" destOrd="0" parTransId="{55DE0FBA-4973-4BB1-B19C-F99505860BA2}" sibTransId="{22EBA1BB-819C-45BB-A235-34A085356F23}"/>
    <dgm:cxn modelId="{880851A3-F55D-4BC5-BE5D-1AF34F177875}" type="presOf" srcId="{97B0BF6B-71B5-4FC6-8AA3-2286A3E7B1EB}" destId="{B62698B6-F8C4-4BCE-8FDC-8482CA507002}" srcOrd="0" destOrd="0" presId="urn:microsoft.com/office/officeart/2005/8/layout/hierarchy3"/>
    <dgm:cxn modelId="{5FC0B452-809A-4F83-A6B6-844C745B1143}" type="presOf" srcId="{0C193DAB-DA34-4948-83A3-CA1BD862DB2A}" destId="{693E9501-AE08-4723-BF00-A45FD7051747}" srcOrd="0" destOrd="0" presId="urn:microsoft.com/office/officeart/2005/8/layout/hierarchy3"/>
    <dgm:cxn modelId="{9014E57C-E697-4ED2-B791-4F7660DB6E98}" srcId="{5C084FDA-E067-42DE-8DE9-7AC2D4CEBAF6}" destId="{97B0BF6B-71B5-4FC6-8AA3-2286A3E7B1EB}" srcOrd="6" destOrd="0" parTransId="{2D73B6B1-D0C0-4C93-A657-6D8047F4B4F6}" sibTransId="{749002C6-8BBF-4431-9D49-0226A76248F0}"/>
    <dgm:cxn modelId="{F732B7E3-5616-4480-A9AA-F624E1B0443D}" srcId="{5C084FDA-E067-42DE-8DE9-7AC2D4CEBAF6}" destId="{0EF5B1C4-1B82-43A4-BC27-B4315C0C1607}" srcOrd="7" destOrd="0" parTransId="{340DF7E3-9673-4519-A991-B29A8B842349}" sibTransId="{88B6E251-0C49-4D12-B224-6B659173C374}"/>
    <dgm:cxn modelId="{0F7C5898-A421-45B8-96DE-05C1DAC623E3}" type="presOf" srcId="{5C084FDA-E067-42DE-8DE9-7AC2D4CEBAF6}" destId="{71CDD18D-2096-4C55-9EA5-02CC0761B4F6}" srcOrd="0" destOrd="0" presId="urn:microsoft.com/office/officeart/2005/8/layout/hierarchy3"/>
    <dgm:cxn modelId="{C31D4530-2920-4980-80FB-CA486B9E9DD9}" type="presOf" srcId="{340DF7E3-9673-4519-A991-B29A8B842349}" destId="{6BAEFD97-23F1-40B0-9A0B-8B645DDB736C}" srcOrd="0" destOrd="0" presId="urn:microsoft.com/office/officeart/2005/8/layout/hierarchy3"/>
    <dgm:cxn modelId="{8669DADF-CE63-4848-AD91-F1907A9AFF06}" type="presParOf" srcId="{06AFDBF1-E0D3-4CC7-942E-050ABCE57DEB}" destId="{D5F0E7EB-3A84-4042-9CA1-D2AA90F3E378}" srcOrd="0" destOrd="0" presId="urn:microsoft.com/office/officeart/2005/8/layout/hierarchy3"/>
    <dgm:cxn modelId="{37081DCB-55AA-42D3-BF16-896470B3772C}" type="presParOf" srcId="{D5F0E7EB-3A84-4042-9CA1-D2AA90F3E378}" destId="{BAFC3C9A-BB48-4407-9D20-0C131D0EAAAE}" srcOrd="0" destOrd="0" presId="urn:microsoft.com/office/officeart/2005/8/layout/hierarchy3"/>
    <dgm:cxn modelId="{BAACDAD8-DC51-4555-A265-3517CAA173A1}" type="presParOf" srcId="{BAFC3C9A-BB48-4407-9D20-0C131D0EAAAE}" destId="{71CDD18D-2096-4C55-9EA5-02CC0761B4F6}" srcOrd="0" destOrd="0" presId="urn:microsoft.com/office/officeart/2005/8/layout/hierarchy3"/>
    <dgm:cxn modelId="{C8B1F6C1-D014-496C-B554-FC8D3754E745}" type="presParOf" srcId="{BAFC3C9A-BB48-4407-9D20-0C131D0EAAAE}" destId="{E007A7CC-8AB0-4F67-9C13-E7E42C4CFDFE}" srcOrd="1" destOrd="0" presId="urn:microsoft.com/office/officeart/2005/8/layout/hierarchy3"/>
    <dgm:cxn modelId="{B4F80D52-A398-4444-B616-417A9A8960BA}" type="presParOf" srcId="{D5F0E7EB-3A84-4042-9CA1-D2AA90F3E378}" destId="{3B10E011-82C2-474A-8049-4994E7482812}" srcOrd="1" destOrd="0" presId="urn:microsoft.com/office/officeart/2005/8/layout/hierarchy3"/>
    <dgm:cxn modelId="{450DAE1B-163C-44F3-BF2A-6166371A1D7A}" type="presParOf" srcId="{3B10E011-82C2-474A-8049-4994E7482812}" destId="{C2B0D39D-1C1B-4BD8-9FA3-66AFBBD321B4}" srcOrd="0" destOrd="0" presId="urn:microsoft.com/office/officeart/2005/8/layout/hierarchy3"/>
    <dgm:cxn modelId="{CE4B698D-B2D8-4CF3-8CF5-7EA434431359}" type="presParOf" srcId="{3B10E011-82C2-474A-8049-4994E7482812}" destId="{693E9501-AE08-4723-BF00-A45FD7051747}" srcOrd="1" destOrd="0" presId="urn:microsoft.com/office/officeart/2005/8/layout/hierarchy3"/>
    <dgm:cxn modelId="{91B967A0-9E79-494B-9C27-4179CA8CC7AF}" type="presParOf" srcId="{3B10E011-82C2-474A-8049-4994E7482812}" destId="{5BB36518-CD0F-49DB-8120-96A70C2EC2B4}" srcOrd="2" destOrd="0" presId="urn:microsoft.com/office/officeart/2005/8/layout/hierarchy3"/>
    <dgm:cxn modelId="{98620549-150A-409C-9BBF-C03913A162BC}" type="presParOf" srcId="{3B10E011-82C2-474A-8049-4994E7482812}" destId="{5902D0BE-5FA6-49C0-93C5-082C281D6571}" srcOrd="3" destOrd="0" presId="urn:microsoft.com/office/officeart/2005/8/layout/hierarchy3"/>
    <dgm:cxn modelId="{944AA288-9F76-4330-A4EB-0D6461426E34}" type="presParOf" srcId="{3B10E011-82C2-474A-8049-4994E7482812}" destId="{1A212F72-146A-42B8-B954-5F01BAD8308A}" srcOrd="4" destOrd="0" presId="urn:microsoft.com/office/officeart/2005/8/layout/hierarchy3"/>
    <dgm:cxn modelId="{9E95BB3D-734B-407B-B2E3-40AB2EAD2FC5}" type="presParOf" srcId="{3B10E011-82C2-474A-8049-4994E7482812}" destId="{E800D9A4-31ED-4D6E-B597-CF6C749AA25D}" srcOrd="5" destOrd="0" presId="urn:microsoft.com/office/officeart/2005/8/layout/hierarchy3"/>
    <dgm:cxn modelId="{9B1E4003-0813-4ADE-A715-C0DA7B6B819A}" type="presParOf" srcId="{3B10E011-82C2-474A-8049-4994E7482812}" destId="{C64BB9C4-1931-47AB-A098-09B22F367701}" srcOrd="6" destOrd="0" presId="urn:microsoft.com/office/officeart/2005/8/layout/hierarchy3"/>
    <dgm:cxn modelId="{E779EAB3-723C-4053-8D3F-AA37040FB998}" type="presParOf" srcId="{3B10E011-82C2-474A-8049-4994E7482812}" destId="{667FF643-9071-474D-8492-FE4E8914FEC4}" srcOrd="7" destOrd="0" presId="urn:microsoft.com/office/officeart/2005/8/layout/hierarchy3"/>
    <dgm:cxn modelId="{6B79C3E5-0BC3-4B3E-BD2F-F7B8F69FD4DF}" type="presParOf" srcId="{3B10E011-82C2-474A-8049-4994E7482812}" destId="{11B6F638-C004-4DC7-A986-BD36E4B876A3}" srcOrd="8" destOrd="0" presId="urn:microsoft.com/office/officeart/2005/8/layout/hierarchy3"/>
    <dgm:cxn modelId="{F62246D3-5880-425E-B5FC-76342F083865}" type="presParOf" srcId="{3B10E011-82C2-474A-8049-4994E7482812}" destId="{F275C6D4-B57D-410F-8138-3EEF7BC47C14}" srcOrd="9" destOrd="0" presId="urn:microsoft.com/office/officeart/2005/8/layout/hierarchy3"/>
    <dgm:cxn modelId="{FE4388AA-2EFB-4AC0-939F-1A0C1CEC327B}" type="presParOf" srcId="{3B10E011-82C2-474A-8049-4994E7482812}" destId="{5832693F-B69D-4180-B2CA-D99448BF6B96}" srcOrd="10" destOrd="0" presId="urn:microsoft.com/office/officeart/2005/8/layout/hierarchy3"/>
    <dgm:cxn modelId="{0EDBFB76-E679-4ADA-A332-8729DAC1FD08}" type="presParOf" srcId="{3B10E011-82C2-474A-8049-4994E7482812}" destId="{7FFC1CE9-87B5-4FAE-8072-0BABE9B519FE}" srcOrd="11" destOrd="0" presId="urn:microsoft.com/office/officeart/2005/8/layout/hierarchy3"/>
    <dgm:cxn modelId="{ABF0817D-6B69-4B50-A3E8-F025FB42DD0C}" type="presParOf" srcId="{3B10E011-82C2-474A-8049-4994E7482812}" destId="{A04C58D4-2770-473F-927B-5CEDC64418A9}" srcOrd="12" destOrd="0" presId="urn:microsoft.com/office/officeart/2005/8/layout/hierarchy3"/>
    <dgm:cxn modelId="{FA947031-1DC6-4535-AB79-A9FC4C8D87EC}" type="presParOf" srcId="{3B10E011-82C2-474A-8049-4994E7482812}" destId="{B62698B6-F8C4-4BCE-8FDC-8482CA507002}" srcOrd="13" destOrd="0" presId="urn:microsoft.com/office/officeart/2005/8/layout/hierarchy3"/>
    <dgm:cxn modelId="{B6A38010-530C-4215-A57A-ECDF44781FD6}" type="presParOf" srcId="{3B10E011-82C2-474A-8049-4994E7482812}" destId="{6BAEFD97-23F1-40B0-9A0B-8B645DDB736C}" srcOrd="14" destOrd="0" presId="urn:microsoft.com/office/officeart/2005/8/layout/hierarchy3"/>
    <dgm:cxn modelId="{D8C2761D-7560-4A3E-B309-7165C65DD112}" type="presParOf" srcId="{3B10E011-82C2-474A-8049-4994E7482812}" destId="{D0813D54-3572-48D8-B0AB-AAD23DD7B89D}" srcOrd="1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DD18D-2096-4C55-9EA5-02CC0761B4F6}">
      <dsp:nvSpPr>
        <dsp:cNvPr id="0" name=""/>
        <dsp:cNvSpPr/>
      </dsp:nvSpPr>
      <dsp:spPr>
        <a:xfrm>
          <a:off x="0" y="0"/>
          <a:ext cx="7913696" cy="38491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65000"/>
                <a:shade val="92000"/>
                <a:satMod val="130000"/>
              </a:schemeClr>
            </a:gs>
            <a:gs pos="45000">
              <a:schemeClr val="accent3">
                <a:tint val="60000"/>
                <a:shade val="99000"/>
                <a:satMod val="120000"/>
              </a:schemeClr>
            </a:gs>
            <a:gs pos="100000">
              <a:schemeClr val="accent3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000" b="1" kern="1200" dirty="0" smtClean="0"/>
            <a:t>Bu Haftaki Konular</a:t>
          </a:r>
          <a:endParaRPr lang="tr-TR" sz="3000" b="1" kern="1200" dirty="0"/>
        </a:p>
      </dsp:txBody>
      <dsp:txXfrm>
        <a:off x="11274" y="11274"/>
        <a:ext cx="7891148" cy="362366"/>
      </dsp:txXfrm>
    </dsp:sp>
    <dsp:sp modelId="{C2B0D39D-1C1B-4BD8-9FA3-66AFBBD321B4}">
      <dsp:nvSpPr>
        <dsp:cNvPr id="0" name=""/>
        <dsp:cNvSpPr/>
      </dsp:nvSpPr>
      <dsp:spPr>
        <a:xfrm>
          <a:off x="791369" y="384914"/>
          <a:ext cx="800249" cy="354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698"/>
              </a:lnTo>
              <a:lnTo>
                <a:pt x="800249" y="3546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9501-AE08-4723-BF00-A45FD7051747}">
      <dsp:nvSpPr>
        <dsp:cNvPr id="0" name=""/>
        <dsp:cNvSpPr/>
      </dsp:nvSpPr>
      <dsp:spPr>
        <a:xfrm>
          <a:off x="1591619" y="553254"/>
          <a:ext cx="5755584" cy="372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Genel Bir Yazılım Mühendislik Tasarımı Süreci….…………………….…...7</a:t>
          </a:r>
          <a:endParaRPr lang="tr-TR" sz="1600" kern="1200" dirty="0"/>
        </a:p>
      </dsp:txBody>
      <dsp:txXfrm>
        <a:off x="1602535" y="564170"/>
        <a:ext cx="5733752" cy="350884"/>
      </dsp:txXfrm>
    </dsp:sp>
    <dsp:sp modelId="{5BB36518-CD0F-49DB-8120-96A70C2EC2B4}">
      <dsp:nvSpPr>
        <dsp:cNvPr id="0" name=""/>
        <dsp:cNvSpPr/>
      </dsp:nvSpPr>
      <dsp:spPr>
        <a:xfrm>
          <a:off x="791369" y="384914"/>
          <a:ext cx="803205" cy="845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418"/>
              </a:lnTo>
              <a:lnTo>
                <a:pt x="803205" y="845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2D0BE-5FA6-49C0-93C5-082C281D6571}">
      <dsp:nvSpPr>
        <dsp:cNvPr id="0" name=""/>
        <dsp:cNvSpPr/>
      </dsp:nvSpPr>
      <dsp:spPr>
        <a:xfrm>
          <a:off x="1594575" y="1037188"/>
          <a:ext cx="5757289" cy="386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600" kern="1200" dirty="0" smtClean="0"/>
            <a:t>Mimari Tasarıma Etki Eden Faktörler</a:t>
          </a:r>
          <a:r>
            <a:rPr lang="tr-TR" sz="1600" kern="1200" dirty="0" smtClean="0"/>
            <a:t>……………….…….…..................11</a:t>
          </a:r>
          <a:endParaRPr lang="tr-TR" sz="1600" kern="1200" dirty="0"/>
        </a:p>
      </dsp:txBody>
      <dsp:txXfrm>
        <a:off x="1605889" y="1048502"/>
        <a:ext cx="5734661" cy="363661"/>
      </dsp:txXfrm>
    </dsp:sp>
    <dsp:sp modelId="{1A212F72-146A-42B8-B954-5F01BAD8308A}">
      <dsp:nvSpPr>
        <dsp:cNvPr id="0" name=""/>
        <dsp:cNvSpPr/>
      </dsp:nvSpPr>
      <dsp:spPr>
        <a:xfrm>
          <a:off x="791369" y="384914"/>
          <a:ext cx="800527" cy="1312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2116"/>
              </a:lnTo>
              <a:lnTo>
                <a:pt x="800527" y="13121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0D9A4-31ED-4D6E-B597-CF6C749AA25D}">
      <dsp:nvSpPr>
        <dsp:cNvPr id="0" name=""/>
        <dsp:cNvSpPr/>
      </dsp:nvSpPr>
      <dsp:spPr>
        <a:xfrm>
          <a:off x="1591897" y="1525412"/>
          <a:ext cx="5739697" cy="343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Mimari Tasarım Süreci……………………………………………………………….12</a:t>
          </a:r>
          <a:endParaRPr lang="tr-TR" sz="1600" kern="1200" dirty="0"/>
        </a:p>
      </dsp:txBody>
      <dsp:txXfrm>
        <a:off x="1601950" y="1535465"/>
        <a:ext cx="5719591" cy="323131"/>
      </dsp:txXfrm>
    </dsp:sp>
    <dsp:sp modelId="{C64BB9C4-1931-47AB-A098-09B22F367701}">
      <dsp:nvSpPr>
        <dsp:cNvPr id="0" name=""/>
        <dsp:cNvSpPr/>
      </dsp:nvSpPr>
      <dsp:spPr>
        <a:xfrm>
          <a:off x="791369" y="384914"/>
          <a:ext cx="801063" cy="1775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910"/>
              </a:lnTo>
              <a:lnTo>
                <a:pt x="801063" y="17759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FF643-9071-474D-8492-FE4E8914FEC4}">
      <dsp:nvSpPr>
        <dsp:cNvPr id="0" name=""/>
        <dsp:cNvSpPr/>
      </dsp:nvSpPr>
      <dsp:spPr>
        <a:xfrm>
          <a:off x="1592433" y="1975160"/>
          <a:ext cx="5756471" cy="371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Mimari </a:t>
          </a:r>
          <a:r>
            <a:rPr lang="tr-TR" sz="1600" kern="1200" dirty="0" err="1" smtClean="0"/>
            <a:t>Spesifikasyon</a:t>
          </a:r>
          <a:r>
            <a:rPr lang="tr-TR" sz="1600" kern="1200" dirty="0" smtClean="0"/>
            <a:t> Notasyonları………………………………………….…17 </a:t>
          </a:r>
          <a:endParaRPr lang="tr-TR" sz="1600" kern="1200" dirty="0"/>
        </a:p>
      </dsp:txBody>
      <dsp:txXfrm>
        <a:off x="1603309" y="1986036"/>
        <a:ext cx="5734719" cy="349576"/>
      </dsp:txXfrm>
    </dsp:sp>
    <dsp:sp modelId="{11B6F638-C004-4DC7-A986-BD36E4B876A3}">
      <dsp:nvSpPr>
        <dsp:cNvPr id="0" name=""/>
        <dsp:cNvSpPr/>
      </dsp:nvSpPr>
      <dsp:spPr>
        <a:xfrm>
          <a:off x="791369" y="384914"/>
          <a:ext cx="801063" cy="2211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1118"/>
              </a:lnTo>
              <a:lnTo>
                <a:pt x="801063" y="22111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5C6D4-B57D-410F-8138-3EEF7BC47C14}">
      <dsp:nvSpPr>
        <dsp:cNvPr id="0" name=""/>
        <dsp:cNvSpPr/>
      </dsp:nvSpPr>
      <dsp:spPr>
        <a:xfrm>
          <a:off x="1592433" y="2410368"/>
          <a:ext cx="5756471" cy="371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Kutu-ve-çizgi diyagramları ………………………………………..…………….…25 </a:t>
          </a:r>
          <a:endParaRPr lang="tr-TR" sz="1600" kern="1200" dirty="0"/>
        </a:p>
      </dsp:txBody>
      <dsp:txXfrm>
        <a:off x="1603309" y="2421244"/>
        <a:ext cx="5734719" cy="349576"/>
      </dsp:txXfrm>
    </dsp:sp>
    <dsp:sp modelId="{5832693F-B69D-4180-B2CA-D99448BF6B96}">
      <dsp:nvSpPr>
        <dsp:cNvPr id="0" name=""/>
        <dsp:cNvSpPr/>
      </dsp:nvSpPr>
      <dsp:spPr>
        <a:xfrm>
          <a:off x="791369" y="384914"/>
          <a:ext cx="801063" cy="2646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6325"/>
              </a:lnTo>
              <a:lnTo>
                <a:pt x="801063" y="26463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C1CE9-87B5-4FAE-8072-0BABE9B519FE}">
      <dsp:nvSpPr>
        <dsp:cNvPr id="0" name=""/>
        <dsp:cNvSpPr/>
      </dsp:nvSpPr>
      <dsp:spPr>
        <a:xfrm>
          <a:off x="1592433" y="2845575"/>
          <a:ext cx="5756471" cy="371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Ortak UML Notasyonları………………………………………………………….…28 </a:t>
          </a:r>
          <a:endParaRPr lang="tr-TR" sz="1600" kern="1200" dirty="0"/>
        </a:p>
      </dsp:txBody>
      <dsp:txXfrm>
        <a:off x="1603309" y="2856451"/>
        <a:ext cx="5734719" cy="349576"/>
      </dsp:txXfrm>
    </dsp:sp>
    <dsp:sp modelId="{A04C58D4-2770-473F-927B-5CEDC64418A9}">
      <dsp:nvSpPr>
        <dsp:cNvPr id="0" name=""/>
        <dsp:cNvSpPr/>
      </dsp:nvSpPr>
      <dsp:spPr>
        <a:xfrm>
          <a:off x="791369" y="384914"/>
          <a:ext cx="801063" cy="3081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532"/>
              </a:lnTo>
              <a:lnTo>
                <a:pt x="801063" y="30815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698B6-F8C4-4BCE-8FDC-8482CA507002}">
      <dsp:nvSpPr>
        <dsp:cNvPr id="0" name=""/>
        <dsp:cNvSpPr/>
      </dsp:nvSpPr>
      <dsp:spPr>
        <a:xfrm>
          <a:off x="1592433" y="3280782"/>
          <a:ext cx="5756471" cy="371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Sağlanan ve Gereksinilen Arabirimler………………………..…………….…39 </a:t>
          </a:r>
          <a:endParaRPr lang="tr-TR" sz="1600" kern="1200" dirty="0"/>
        </a:p>
      </dsp:txBody>
      <dsp:txXfrm>
        <a:off x="1603309" y="3291658"/>
        <a:ext cx="5734719" cy="349576"/>
      </dsp:txXfrm>
    </dsp:sp>
    <dsp:sp modelId="{6BAEFD97-23F1-40B0-9A0B-8B645DDB736C}">
      <dsp:nvSpPr>
        <dsp:cNvPr id="0" name=""/>
        <dsp:cNvSpPr/>
      </dsp:nvSpPr>
      <dsp:spPr>
        <a:xfrm>
          <a:off x="791369" y="384914"/>
          <a:ext cx="801063" cy="3564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4196"/>
              </a:lnTo>
              <a:lnTo>
                <a:pt x="801063" y="3564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13D54-3572-48D8-B0AB-AAD23DD7B89D}">
      <dsp:nvSpPr>
        <dsp:cNvPr id="0" name=""/>
        <dsp:cNvSpPr/>
      </dsp:nvSpPr>
      <dsp:spPr>
        <a:xfrm>
          <a:off x="1592433" y="3763446"/>
          <a:ext cx="5756471" cy="371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Mantıksal ve Fiziksel Mimari…………………………………………..……….…44 </a:t>
          </a:r>
          <a:endParaRPr lang="tr-TR" sz="1600" kern="1200" dirty="0"/>
        </a:p>
      </dsp:txBody>
      <dsp:txXfrm>
        <a:off x="1603309" y="3774322"/>
        <a:ext cx="5734719" cy="349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01745-3E7D-415F-BEFD-EA86362BF18A}" type="datetimeFigureOut">
              <a:rPr lang="tr-TR" smtClean="0"/>
              <a:t>13.02.2016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23C1B-140A-43EF-BA2E-81D885629E09}" type="slidenum">
              <a:rPr lang="tr-TR" smtClean="0"/>
              <a:pPr/>
              <a:t>‹#›</a:t>
            </a:fld>
            <a:r>
              <a:rPr lang="tr-TR" dirty="0" smtClean="0"/>
              <a:t>/47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633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2F9F1-FA42-42C7-99C4-0B16C145458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443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13.02.2016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33153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13.02.2016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804681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13.02.2016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62041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13.02.2016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547780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13.02.2016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84859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13.02.2016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5408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13.02.2016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552520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13.02.2016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677792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13.02.2016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14761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893BF7A-AB1D-4097-84D8-63EC7BEE27D3}" type="datetime1">
              <a:rPr lang="tr-TR" smtClean="0"/>
              <a:t>13.02.2016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656110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BF7A-AB1D-4097-84D8-63EC7BEE27D3}" type="datetime1">
              <a:rPr lang="tr-TR" smtClean="0"/>
              <a:t>13.02.2016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456792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93BF7A-AB1D-4097-84D8-63EC7BEE27D3}" type="datetime1">
              <a:rPr lang="tr-TR" smtClean="0"/>
              <a:t>13.02.2016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Doç.Dr.Resul DAŞ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046ED2-48BC-4D4D-A18C-EC6704D416A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7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expertiza.ncsu.edu/index.php/CSC/ECE_517_Fall_2011/ch6_6d_sk" TargetMode="External"/><Relationship Id="rId2" Type="http://schemas.openxmlformats.org/officeDocument/2006/relationships/hyperlink" Target="http://www.cclub.metu.edu.tr/bergi_yeni/e-bergi/2008/Ekim/Cevik-Modelleme-ve-Cevik-Yazilim-Gelistir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aglarkaya.piquestion.com/2014/07/01/244/" TargetMode="External"/><Relationship Id="rId4" Type="http://schemas.openxmlformats.org/officeDocument/2006/relationships/hyperlink" Target="http://dsdmofagilemethodology.wikidot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939" y="736177"/>
            <a:ext cx="8591497" cy="3566160"/>
          </a:xfrm>
        </p:spPr>
        <p:txBody>
          <a:bodyPr>
            <a:normAutofit/>
          </a:bodyPr>
          <a:lstStyle/>
          <a:p>
            <a:pPr algn="ctr"/>
            <a:r>
              <a:rPr lang="tr-TR" sz="4050" dirty="0">
                <a:solidFill>
                  <a:schemeClr val="accent2">
                    <a:lumMod val="50000"/>
                  </a:schemeClr>
                </a:solidFill>
              </a:rPr>
              <a:t>YMT </a:t>
            </a:r>
            <a:r>
              <a:rPr lang="tr-TR" sz="4050" dirty="0" smtClean="0">
                <a:solidFill>
                  <a:schemeClr val="accent2">
                    <a:lumMod val="50000"/>
                  </a:schemeClr>
                </a:solidFill>
              </a:rPr>
              <a:t>312-Yazılım Tasarım Ve Mimarisi</a:t>
            </a:r>
            <a:r>
              <a:rPr lang="tr-TR" sz="405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tr-TR" sz="405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tr-TR" sz="4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4050" dirty="0" smtClean="0">
                <a:solidFill>
                  <a:schemeClr val="accent2"/>
                </a:solidFill>
              </a:rPr>
              <a:t>Mimari</a:t>
            </a:r>
            <a:r>
              <a:rPr lang="nb-NO" sz="4050" dirty="0" smtClean="0">
                <a:solidFill>
                  <a:schemeClr val="accent2"/>
                </a:solidFill>
              </a:rPr>
              <a:t>Tasarım</a:t>
            </a:r>
            <a:endParaRPr lang="tr-TR" sz="405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z="1200" cap="none" dirty="0">
                <a:solidFill>
                  <a:schemeClr val="bg1"/>
                </a:solidFill>
              </a:rPr>
              <a:t>Doç. Dr. Resul DAŞ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ED2-48BC-4D4D-A18C-EC6704D416AE}" type="slidenum">
              <a:rPr lang="tr-TR" sz="1200" smtClean="0"/>
              <a:t>1</a:t>
            </a:fld>
            <a:endParaRPr lang="tr-TR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697" y="4154166"/>
            <a:ext cx="1454739" cy="14033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853070">
            <a:off x="7517012" y="4513963"/>
            <a:ext cx="11272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100" b="1" dirty="0" smtClean="0">
                <a:solidFill>
                  <a:schemeClr val="accent2"/>
                </a:solidFill>
              </a:rPr>
              <a:t>Bölüm-9</a:t>
            </a:r>
            <a:endParaRPr lang="tr-TR" sz="2100" b="1" dirty="0">
              <a:solidFill>
                <a:schemeClr val="accent2"/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273734"/>
            <a:ext cx="7620000" cy="285750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/>
        </p:nvSpPr>
        <p:spPr>
          <a:xfrm>
            <a:off x="746760" y="4423046"/>
            <a:ext cx="7543800" cy="8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tr-TR" sz="1600" b="1" cap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Doç. Dr. Resul DAŞ</a:t>
            </a:r>
            <a:r>
              <a:rPr lang="tr-TR" sz="1350" b="1" cap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tr-TR" sz="1350" b="1" cap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tr-TR" sz="1350" cap="none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Fırat Üniversitesi Yazılım Mühendisliği </a:t>
            </a:r>
            <a:r>
              <a:rPr lang="tr-TR" sz="1350" cap="none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Bölümü</a:t>
            </a:r>
          </a:p>
          <a:p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45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Mimari Tasarım Süreci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164" y="1763119"/>
            <a:ext cx="3585580" cy="4587538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01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Mimari Tasarım Dokümanı (SAD)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627787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tr-TR" b="1" dirty="0" smtClean="0"/>
              <a:t>Ürüne </a:t>
            </a:r>
            <a:r>
              <a:rPr lang="tr-TR" b="1" dirty="0"/>
              <a:t>Genel Bakış (Product </a:t>
            </a:r>
            <a:r>
              <a:rPr lang="tr-TR" b="1" dirty="0" err="1"/>
              <a:t>Overview</a:t>
            </a:r>
            <a:r>
              <a:rPr lang="tr-TR" b="1" dirty="0"/>
              <a:t>)</a:t>
            </a:r>
            <a:r>
              <a:rPr lang="tr-TR" dirty="0"/>
              <a:t>—Ürün vizyonu, paydaşlar, hedeflenen pazar, vs.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tr-TR" b="1" dirty="0" smtClean="0"/>
              <a:t>Mimari </a:t>
            </a:r>
            <a:r>
              <a:rPr lang="tr-TR" b="1" dirty="0"/>
              <a:t>Modeller (</a:t>
            </a:r>
            <a:r>
              <a:rPr lang="tr-TR" b="1" dirty="0" err="1"/>
              <a:t>Architectural</a:t>
            </a:r>
            <a:r>
              <a:rPr lang="tr-TR" b="1" dirty="0"/>
              <a:t> </a:t>
            </a:r>
            <a:r>
              <a:rPr lang="tr-TR" b="1" dirty="0" err="1"/>
              <a:t>Models</a:t>
            </a:r>
            <a:r>
              <a:rPr lang="tr-TR" b="1" dirty="0"/>
              <a:t>)</a:t>
            </a:r>
            <a:r>
              <a:rPr lang="tr-TR" dirty="0"/>
              <a:t>—Statik ve dinamik çeşitli modellere ilişkin </a:t>
            </a:r>
            <a:r>
              <a:rPr lang="tr-TR" dirty="0" err="1" smtClean="0"/>
              <a:t>spesifikasyonlar</a:t>
            </a:r>
            <a:r>
              <a:rPr lang="tr-TR" dirty="0" smtClean="0"/>
              <a:t>,</a:t>
            </a:r>
            <a:endParaRPr lang="tr-TR" dirty="0"/>
          </a:p>
          <a:p>
            <a:pPr lvl="1" algn="l"/>
            <a:r>
              <a:rPr lang="tr-TR" dirty="0" err="1" smtClean="0"/>
              <a:t>DeSCRIPTR</a:t>
            </a:r>
            <a:endParaRPr lang="tr-TR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tr-TR" b="1" dirty="0" smtClean="0"/>
              <a:t>Modellerin </a:t>
            </a:r>
            <a:r>
              <a:rPr lang="tr-TR" b="1" dirty="0"/>
              <a:t>Nasıl Eşleştiği (</a:t>
            </a:r>
            <a:r>
              <a:rPr lang="tr-TR" b="1" dirty="0" err="1"/>
              <a:t>Mapping</a:t>
            </a:r>
            <a:r>
              <a:rPr lang="tr-TR" b="1" dirty="0"/>
              <a:t> </a:t>
            </a:r>
            <a:r>
              <a:rPr lang="tr-TR" b="1" dirty="0" err="1"/>
              <a:t>Between</a:t>
            </a:r>
            <a:r>
              <a:rPr lang="tr-TR" b="1" dirty="0"/>
              <a:t> </a:t>
            </a:r>
            <a:r>
              <a:rPr lang="tr-TR" b="1" dirty="0" err="1"/>
              <a:t>Models</a:t>
            </a:r>
            <a:r>
              <a:rPr lang="tr-TR" b="1" dirty="0"/>
              <a:t>)</a:t>
            </a:r>
            <a:r>
              <a:rPr lang="tr-TR" dirty="0"/>
              <a:t>—Modellere ilişkin tablolar ve yazılı bilgiler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tr-TR" b="1" dirty="0" smtClean="0"/>
              <a:t>Mimari </a:t>
            </a:r>
            <a:r>
              <a:rPr lang="tr-TR" b="1" dirty="0"/>
              <a:t>Tasarımın Gerekçesi (</a:t>
            </a:r>
            <a:r>
              <a:rPr lang="tr-TR" b="1" dirty="0" err="1"/>
              <a:t>Architectural</a:t>
            </a:r>
            <a:r>
              <a:rPr lang="tr-TR" b="1" dirty="0"/>
              <a:t> Design </a:t>
            </a:r>
            <a:r>
              <a:rPr lang="tr-TR" b="1" dirty="0" err="1"/>
              <a:t>Rationale</a:t>
            </a:r>
            <a:r>
              <a:rPr lang="tr-TR" b="1" dirty="0"/>
              <a:t>)</a:t>
            </a:r>
            <a:r>
              <a:rPr lang="tr-TR" dirty="0"/>
              <a:t>—Zor, çok önemli, kafa </a:t>
            </a:r>
            <a:r>
              <a:rPr lang="tr-TR" dirty="0" err="1"/>
              <a:t>karıştıcı</a:t>
            </a:r>
            <a:r>
              <a:rPr lang="tr-TR" dirty="0"/>
              <a:t>, ve değiştirilmesi zor tasarım kararlarına dair açıklamalar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590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Kalite Nitelikleri (</a:t>
            </a:r>
            <a:r>
              <a:rPr lang="tr-TR" sz="4000" dirty="0" err="1"/>
              <a:t>Quality</a:t>
            </a:r>
            <a:r>
              <a:rPr lang="tr-TR" sz="4000" dirty="0"/>
              <a:t> </a:t>
            </a:r>
            <a:r>
              <a:rPr lang="tr-TR" sz="4000" dirty="0" err="1"/>
              <a:t>Attributes</a:t>
            </a:r>
            <a:r>
              <a:rPr lang="tr-TR" sz="4000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15016" y="4383858"/>
            <a:ext cx="7886700" cy="18434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İşlevsel </a:t>
            </a:r>
            <a:r>
              <a:rPr lang="tr-TR" dirty="0"/>
              <a:t>olmayan gereksinimler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Mimarilerin </a:t>
            </a:r>
            <a:r>
              <a:rPr lang="tr-TR" dirty="0"/>
              <a:t>kalite nitelikleri üzerinde büyük etkisi vardır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Geliştirmeye </a:t>
            </a:r>
            <a:r>
              <a:rPr lang="tr-TR" dirty="0"/>
              <a:t>veya operasyona yönelik nitelikler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Kalite </a:t>
            </a:r>
            <a:r>
              <a:rPr lang="tr-TR" dirty="0"/>
              <a:t>niteliklerini kullanmak için teknikler (daha sonra)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12</a:t>
            </a:fld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2033752" y="2029436"/>
            <a:ext cx="5096204" cy="224659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8" name="Yuvarlatılmış Dikdörtgen 7"/>
          <p:cNvSpPr/>
          <p:nvPr/>
        </p:nvSpPr>
        <p:spPr>
          <a:xfrm>
            <a:off x="1950984" y="2013140"/>
            <a:ext cx="5120704" cy="216855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2100" dirty="0"/>
              <a:t>Bir </a:t>
            </a:r>
            <a:r>
              <a:rPr lang="tr-TR" sz="2100" b="1" dirty="0"/>
              <a:t>kalite niteliği</a:t>
            </a:r>
            <a:r>
              <a:rPr lang="tr-TR" sz="2100" dirty="0"/>
              <a:t>, müşteri gereksinimlerinin karşılanması bakımından önemli olan işlevlerinden bağımsız olarak, bir yazılım ürününün bir karakteristiği veya özelliğidir. </a:t>
            </a:r>
          </a:p>
        </p:txBody>
      </p:sp>
    </p:spTree>
    <p:extLst>
      <p:ext uri="{BB962C8B-B14F-4D97-AF65-F5344CB8AC3E}">
        <p14:creationId xmlns:p14="http://schemas.microsoft.com/office/powerpoint/2010/main" val="18926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Geliştirme Nitelikleri (Development </a:t>
            </a:r>
            <a:r>
              <a:rPr lang="tr-TR" sz="3200" dirty="0" err="1"/>
              <a:t>Attributes</a:t>
            </a:r>
            <a:r>
              <a:rPr lang="tr-TR" sz="3200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b="1" dirty="0" smtClean="0"/>
              <a:t>Bakım </a:t>
            </a:r>
            <a:r>
              <a:rPr lang="tr-TR" b="1" dirty="0"/>
              <a:t>Yapılabilirlik (</a:t>
            </a:r>
            <a:r>
              <a:rPr lang="tr-TR" b="1" dirty="0" err="1"/>
              <a:t>Maintainability</a:t>
            </a:r>
            <a:r>
              <a:rPr lang="tr-TR" b="1" dirty="0"/>
              <a:t>)</a:t>
            </a:r>
            <a:r>
              <a:rPr lang="tr-TR" dirty="0"/>
              <a:t>—Ürünün hatalarının düzeltilebilme, iyileştirilebilme ve başka platforma taşınabilme (port) </a:t>
            </a:r>
            <a:r>
              <a:rPr lang="tr-TR" dirty="0" smtClean="0"/>
              <a:t>kolaylığı,</a:t>
            </a:r>
            <a:endParaRPr lang="tr-TR" dirty="0"/>
          </a:p>
          <a:p>
            <a:pPr>
              <a:lnSpc>
                <a:spcPct val="100000"/>
              </a:lnSpc>
            </a:pPr>
            <a:r>
              <a:rPr lang="tr-TR" dirty="0" smtClean="0"/>
              <a:t>Genellikle </a:t>
            </a:r>
            <a:r>
              <a:rPr lang="tr-TR" dirty="0"/>
              <a:t>altbölümlere </a:t>
            </a:r>
            <a:r>
              <a:rPr lang="tr-TR" dirty="0" smtClean="0"/>
              <a:t>ayrılır.</a:t>
            </a:r>
            <a:endParaRPr lang="tr-T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b="1" dirty="0" smtClean="0"/>
              <a:t>Yeniden </a:t>
            </a:r>
            <a:r>
              <a:rPr lang="tr-TR" b="1" dirty="0"/>
              <a:t>Kullanılabilirlik (</a:t>
            </a:r>
            <a:r>
              <a:rPr lang="tr-TR" b="1" dirty="0" err="1"/>
              <a:t>Reusability</a:t>
            </a:r>
            <a:r>
              <a:rPr lang="tr-TR" b="1" dirty="0"/>
              <a:t>)</a:t>
            </a:r>
            <a:r>
              <a:rPr lang="tr-TR" dirty="0"/>
              <a:t>—Ürünün parçalarının başka ürünlerin geliştirilmesinde kullanılabilirliğinin derecesi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Diğer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13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62" y="3857414"/>
            <a:ext cx="3964091" cy="253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err="1"/>
              <a:t>Operasyonel</a:t>
            </a:r>
            <a:r>
              <a:rPr lang="tr-TR" sz="3200" dirty="0"/>
              <a:t> Nitelikler (</a:t>
            </a:r>
            <a:r>
              <a:rPr lang="tr-TR" sz="3200" dirty="0" err="1"/>
              <a:t>Operational</a:t>
            </a:r>
            <a:r>
              <a:rPr lang="tr-TR" sz="3200" dirty="0"/>
              <a:t> </a:t>
            </a:r>
            <a:r>
              <a:rPr lang="tr-TR" sz="3200" dirty="0" err="1"/>
              <a:t>Attributes</a:t>
            </a:r>
            <a:r>
              <a:rPr lang="tr-TR" sz="3200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/>
              <a:t>Performans </a:t>
            </a:r>
            <a:r>
              <a:rPr lang="tr-TR" b="1" dirty="0"/>
              <a:t>(</a:t>
            </a:r>
            <a:r>
              <a:rPr lang="tr-TR" b="1" dirty="0" err="1"/>
              <a:t>Performance</a:t>
            </a:r>
            <a:r>
              <a:rPr lang="tr-TR" b="1" dirty="0"/>
              <a:t>)</a:t>
            </a:r>
            <a:r>
              <a:rPr lang="tr-TR" dirty="0"/>
              <a:t>—Ürün işlevlerinin zaman ve kaynak limitleri içerisinde sağlanabilme becerisi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/>
              <a:t>Uygunluk </a:t>
            </a:r>
            <a:r>
              <a:rPr lang="tr-TR" b="1" dirty="0"/>
              <a:t>(</a:t>
            </a:r>
            <a:r>
              <a:rPr lang="tr-TR" b="1" dirty="0" err="1"/>
              <a:t>Availability</a:t>
            </a:r>
            <a:r>
              <a:rPr lang="tr-TR" b="1" dirty="0"/>
              <a:t>)</a:t>
            </a:r>
            <a:r>
              <a:rPr lang="tr-TR" dirty="0"/>
              <a:t>—Kullanıma hazır bulunma durumu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/>
              <a:t>Güvenilirlik </a:t>
            </a:r>
            <a:r>
              <a:rPr lang="tr-TR" b="1" dirty="0"/>
              <a:t>(</a:t>
            </a:r>
            <a:r>
              <a:rPr lang="tr-TR" b="1" dirty="0" err="1"/>
              <a:t>Reliability</a:t>
            </a:r>
            <a:r>
              <a:rPr lang="tr-TR" b="1" dirty="0"/>
              <a:t>)</a:t>
            </a:r>
            <a:r>
              <a:rPr lang="tr-TR" dirty="0"/>
              <a:t>—Normal çalışma koşullarında gereksinimlere uygun davranabilme becerisi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/>
              <a:t>Güvenlik </a:t>
            </a:r>
            <a:r>
              <a:rPr lang="tr-TR" b="1" dirty="0"/>
              <a:t>(Security</a:t>
            </a:r>
            <a:r>
              <a:rPr lang="tr-TR" b="1" dirty="0" smtClean="0"/>
              <a:t>)</a:t>
            </a:r>
            <a:r>
              <a:rPr lang="tr-TR" dirty="0" smtClean="0"/>
              <a:t>—Kötü </a:t>
            </a:r>
            <a:r>
              <a:rPr lang="tr-TR" dirty="0"/>
              <a:t>niyetli uygulamalar ve etkiler karşısında zarar görmeye ya da zarar vermeye karşı koyabilme becerisi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Diğer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14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812" y="4533363"/>
            <a:ext cx="1784755" cy="178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2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793006" cy="1450757"/>
          </a:xfrm>
        </p:spPr>
        <p:txBody>
          <a:bodyPr>
            <a:normAutofit/>
          </a:bodyPr>
          <a:lstStyle/>
          <a:p>
            <a:r>
              <a:rPr lang="tr-TR" sz="4400" dirty="0"/>
              <a:t>Mimari </a:t>
            </a:r>
            <a:r>
              <a:rPr lang="tr-TR" sz="4400" dirty="0" err="1"/>
              <a:t>Spesifikasyon</a:t>
            </a:r>
            <a:r>
              <a:rPr lang="tr-TR" sz="4400" dirty="0"/>
              <a:t> Notasyonları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15</a:t>
            </a:fld>
            <a:endParaRPr lang="tr-TR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567419"/>
              </p:ext>
            </p:extLst>
          </p:nvPr>
        </p:nvGraphicFramePr>
        <p:xfrm>
          <a:off x="1010321" y="1801756"/>
          <a:ext cx="7263736" cy="4518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1868"/>
                <a:gridCol w="3631868"/>
              </a:tblGrid>
              <a:tr h="297775">
                <a:tc>
                  <a:txBody>
                    <a:bodyPr/>
                    <a:lstStyle/>
                    <a:p>
                      <a:r>
                        <a:rPr lang="tr-TR" sz="16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Spesifikasyon</a:t>
                      </a:r>
                      <a:r>
                        <a:rPr lang="tr-TR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Türü </a:t>
                      </a:r>
                      <a:endParaRPr lang="tr-TR" sz="16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tr-TR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Kullanışlı </a:t>
                      </a:r>
                      <a:r>
                        <a:rPr lang="tr-TR" sz="16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Notasyonlar</a:t>
                      </a:r>
                      <a:r>
                        <a:rPr lang="tr-TR" sz="16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tr-TR" sz="16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</a:tr>
              <a:tr h="748461">
                <a:tc>
                  <a:txBody>
                    <a:bodyPr/>
                    <a:lstStyle/>
                    <a:p>
                      <a:r>
                        <a:rPr lang="tr-TR" sz="1600" dirty="0" err="1" smtClean="0"/>
                        <a:t>Decomposition</a:t>
                      </a:r>
                      <a:endParaRPr lang="tr-TR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Box-and-line diagrams, class diagrams, package diagrams, component diagrams, deployment diagrams</a:t>
                      </a:r>
                      <a:endParaRPr lang="tr-TR" sz="1600" dirty="0"/>
                    </a:p>
                  </a:txBody>
                  <a:tcPr marL="68580" marR="68580" marT="34290" marB="34290"/>
                </a:tc>
              </a:tr>
              <a:tr h="297775">
                <a:tc>
                  <a:txBody>
                    <a:bodyPr/>
                    <a:lstStyle/>
                    <a:p>
                      <a:r>
                        <a:rPr lang="tr-TR" sz="1600" dirty="0" err="1" smtClean="0"/>
                        <a:t>States</a:t>
                      </a:r>
                      <a:endParaRPr lang="tr-TR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tr-TR" sz="1600" dirty="0" err="1" smtClean="0"/>
                        <a:t>State</a:t>
                      </a:r>
                      <a:r>
                        <a:rPr lang="tr-TR" sz="1600" dirty="0" smtClean="0"/>
                        <a:t> </a:t>
                      </a:r>
                      <a:r>
                        <a:rPr lang="tr-TR" sz="1600" dirty="0" err="1" smtClean="0"/>
                        <a:t>diagrams</a:t>
                      </a:r>
                      <a:endParaRPr lang="tr-TR" sz="1600" dirty="0"/>
                    </a:p>
                  </a:txBody>
                  <a:tcPr marL="68580" marR="68580" marT="34290" marB="34290"/>
                </a:tc>
              </a:tr>
              <a:tr h="748461">
                <a:tc>
                  <a:txBody>
                    <a:bodyPr/>
                    <a:lstStyle/>
                    <a:p>
                      <a:r>
                        <a:rPr lang="tr-TR" sz="1600" dirty="0" err="1" smtClean="0"/>
                        <a:t>Collaborations</a:t>
                      </a:r>
                      <a:endParaRPr lang="tr-TR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Sequence and communication diagrams, activity diagrams, box-and-line diagrams, use case models</a:t>
                      </a:r>
                      <a:endParaRPr lang="tr-TR" sz="1600" dirty="0"/>
                    </a:p>
                  </a:txBody>
                  <a:tcPr marL="68580" marR="68580" marT="34290" marB="34290"/>
                </a:tc>
              </a:tr>
              <a:tr h="523118">
                <a:tc>
                  <a:txBody>
                    <a:bodyPr/>
                    <a:lstStyle/>
                    <a:p>
                      <a:r>
                        <a:rPr lang="tr-TR" sz="1600" dirty="0" err="1" smtClean="0"/>
                        <a:t>Responsibilities</a:t>
                      </a:r>
                      <a:endParaRPr lang="tr-TR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Text, box-and-line diagrams, class diagrams</a:t>
                      </a:r>
                      <a:endParaRPr lang="tr-TR" sz="1600" dirty="0"/>
                    </a:p>
                  </a:txBody>
                  <a:tcPr marL="68580" marR="68580" marT="34290" marB="34290"/>
                </a:tc>
              </a:tr>
              <a:tr h="297775">
                <a:tc>
                  <a:txBody>
                    <a:bodyPr/>
                    <a:lstStyle/>
                    <a:p>
                      <a:r>
                        <a:rPr lang="tr-TR" sz="1600" dirty="0" err="1" smtClean="0"/>
                        <a:t>Interfaces</a:t>
                      </a:r>
                      <a:endParaRPr lang="tr-TR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tr-TR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tr-T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tr-TR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tr-T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diagrams</a:t>
                      </a:r>
                      <a:r>
                        <a:rPr lang="tr-T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34290" marB="34290"/>
                </a:tc>
              </a:tr>
              <a:tr h="297775">
                <a:tc>
                  <a:txBody>
                    <a:bodyPr/>
                    <a:lstStyle/>
                    <a:p>
                      <a:r>
                        <a:rPr lang="tr-TR" sz="1600" dirty="0" err="1" smtClean="0"/>
                        <a:t>Properties</a:t>
                      </a:r>
                      <a:endParaRPr lang="tr-TR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tr-TR" sz="1600" dirty="0" err="1" smtClean="0"/>
                        <a:t>Text</a:t>
                      </a:r>
                      <a:endParaRPr lang="tr-TR" sz="1600" dirty="0"/>
                    </a:p>
                  </a:txBody>
                  <a:tcPr marL="68580" marR="68580" marT="34290" marB="34290"/>
                </a:tc>
              </a:tr>
              <a:tr h="297775">
                <a:tc>
                  <a:txBody>
                    <a:bodyPr/>
                    <a:lstStyle/>
                    <a:p>
                      <a:r>
                        <a:rPr lang="tr-TR" sz="1600" dirty="0" err="1" smtClean="0"/>
                        <a:t>Transitions</a:t>
                      </a:r>
                      <a:endParaRPr lang="tr-TR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tr-TR" sz="1600" dirty="0" err="1" smtClean="0"/>
                        <a:t>State</a:t>
                      </a:r>
                      <a:r>
                        <a:rPr lang="tr-TR" sz="1600" dirty="0" smtClean="0"/>
                        <a:t> </a:t>
                      </a:r>
                      <a:r>
                        <a:rPr lang="tr-TR" sz="1600" dirty="0" err="1" smtClean="0"/>
                        <a:t>diagrams</a:t>
                      </a:r>
                      <a:endParaRPr lang="tr-TR" sz="1600" dirty="0"/>
                    </a:p>
                  </a:txBody>
                  <a:tcPr marL="68580" marR="68580" marT="34290" marB="34290"/>
                </a:tc>
              </a:tr>
              <a:tr h="748461">
                <a:tc>
                  <a:txBody>
                    <a:bodyPr/>
                    <a:lstStyle/>
                    <a:p>
                      <a:r>
                        <a:rPr lang="tr-TR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Relationships</a:t>
                      </a:r>
                      <a:r>
                        <a:rPr lang="tr-TR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Box-and-line diagrams, component diagrams, class diagrams, deployment diagrams, text</a:t>
                      </a:r>
                      <a:endParaRPr lang="tr-TR" sz="16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2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Arabirimler (</a:t>
            </a:r>
            <a:r>
              <a:rPr lang="tr-TR" dirty="0" err="1"/>
              <a:t>Interfaces</a:t>
            </a:r>
            <a:r>
              <a:rPr lang="tr-TR" dirty="0"/>
              <a:t>)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16</a:t>
            </a:fld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1991950" y="2316208"/>
            <a:ext cx="5181581" cy="239745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8" name="Yuvarlatılmış Dikdörtgen 7"/>
          <p:cNvSpPr/>
          <p:nvPr/>
        </p:nvSpPr>
        <p:spPr>
          <a:xfrm>
            <a:off x="2012838" y="2400131"/>
            <a:ext cx="5120704" cy="216855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100" dirty="0"/>
              <a:t>Bir </a:t>
            </a:r>
            <a:r>
              <a:rPr lang="tr-TR" sz="2100" b="1" dirty="0"/>
              <a:t>arabirim </a:t>
            </a:r>
            <a:r>
              <a:rPr lang="tr-TR" sz="2100" dirty="0"/>
              <a:t>varlıklar arasındaki </a:t>
            </a:r>
          </a:p>
          <a:p>
            <a:pPr algn="ctr"/>
            <a:r>
              <a:rPr lang="tr-TR" sz="2100" dirty="0"/>
              <a:t>iletişim sınırıdır. </a:t>
            </a:r>
            <a:endParaRPr lang="tr-TR" sz="2100" dirty="0"/>
          </a:p>
          <a:p>
            <a:pPr algn="ctr"/>
            <a:endParaRPr lang="tr-TR" sz="2100" dirty="0"/>
          </a:p>
          <a:p>
            <a:r>
              <a:rPr lang="tr-TR" sz="2100" dirty="0"/>
              <a:t>Bir </a:t>
            </a:r>
            <a:r>
              <a:rPr lang="tr-TR" sz="2100" b="1" dirty="0"/>
              <a:t>arabirim </a:t>
            </a:r>
            <a:r>
              <a:rPr lang="tr-TR" sz="2100" b="1" dirty="0" err="1"/>
              <a:t>spesifikasyonu</a:t>
            </a:r>
            <a:r>
              <a:rPr lang="tr-TR" sz="2100" dirty="0"/>
              <a:t>, bir </a:t>
            </a:r>
            <a:r>
              <a:rPr lang="tr-TR" sz="2100" dirty="0"/>
              <a:t>varlığın </a:t>
            </a:r>
            <a:r>
              <a:rPr lang="tr-TR" sz="2100" dirty="0"/>
              <a:t>içinde bulunduğu ortam ile haberleşmek için kullandığı mekanizmayı tanımlar. 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97" y="4349539"/>
            <a:ext cx="31337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Arabirim </a:t>
            </a:r>
            <a:r>
              <a:rPr lang="tr-TR" dirty="0" err="1"/>
              <a:t>Spesifikasyonları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59" y="1845734"/>
            <a:ext cx="7754371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dirty="0" err="1"/>
              <a:t>Sözdizim</a:t>
            </a:r>
            <a:r>
              <a:rPr lang="tr-TR" sz="2400" dirty="0"/>
              <a:t> (</a:t>
            </a:r>
            <a:r>
              <a:rPr lang="tr-TR" sz="2400" dirty="0" err="1"/>
              <a:t>Syntax</a:t>
            </a:r>
            <a:r>
              <a:rPr lang="tr-TR" sz="2400" dirty="0"/>
              <a:t>)—İletişim ortamının elemanları ve bunların mesaj oluşturmak için nasıl kombine edildiği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dirty="0"/>
              <a:t>Semantik </a:t>
            </a:r>
            <a:r>
              <a:rPr lang="tr-TR" sz="2400" dirty="0"/>
              <a:t>(</a:t>
            </a:r>
            <a:r>
              <a:rPr lang="tr-TR" sz="2400" dirty="0" err="1"/>
              <a:t>Semantics</a:t>
            </a:r>
            <a:r>
              <a:rPr lang="tr-TR" sz="2400" dirty="0"/>
              <a:t>)—Mesajların anlamları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dirty="0"/>
              <a:t>Pragmatik </a:t>
            </a:r>
            <a:r>
              <a:rPr lang="tr-TR" sz="2400" dirty="0"/>
              <a:t>(</a:t>
            </a:r>
            <a:r>
              <a:rPr lang="tr-TR" sz="2400" dirty="0" err="1"/>
              <a:t>Pragmatics</a:t>
            </a:r>
            <a:r>
              <a:rPr lang="tr-TR" sz="2400" dirty="0"/>
              <a:t>)—Mesajların ilgili bağlam içerisinde görevleri yerine getirmek için nasıl kullanıldığı</a:t>
            </a:r>
          </a:p>
          <a:p>
            <a:pPr>
              <a:lnSpc>
                <a:spcPct val="100000"/>
              </a:lnSpc>
            </a:pPr>
            <a:r>
              <a:rPr lang="tr-TR" sz="2400" dirty="0"/>
              <a:t>Arabirim </a:t>
            </a:r>
            <a:r>
              <a:rPr lang="tr-TR" sz="2400" dirty="0" err="1"/>
              <a:t>spesifikasyonları</a:t>
            </a:r>
            <a:r>
              <a:rPr lang="tr-TR" sz="2400" dirty="0"/>
              <a:t> bir modül ve onun içinde bulunduğu ortamla yaptığı iletişimin </a:t>
            </a:r>
            <a:r>
              <a:rPr lang="tr-TR" sz="2400" dirty="0" err="1"/>
              <a:t>sözdizim</a:t>
            </a:r>
            <a:r>
              <a:rPr lang="tr-TR" sz="2400" dirty="0"/>
              <a:t>, semantik, ve pragmatiklerini içermelidir.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12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Arabirim </a:t>
            </a:r>
            <a:r>
              <a:rPr lang="tr-TR" sz="4400" dirty="0" err="1"/>
              <a:t>Spesifikasyonu</a:t>
            </a:r>
            <a:r>
              <a:rPr lang="tr-TR" sz="4400" dirty="0"/>
              <a:t> Şablonu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tr-TR" b="1" dirty="0" smtClean="0"/>
              <a:t>Sağlanan </a:t>
            </a:r>
            <a:r>
              <a:rPr lang="tr-TR" b="1" dirty="0"/>
              <a:t>Servisler (Services </a:t>
            </a:r>
            <a:r>
              <a:rPr lang="tr-TR" b="1" dirty="0" err="1"/>
              <a:t>Provided</a:t>
            </a:r>
            <a:r>
              <a:rPr lang="tr-TR" b="1" dirty="0"/>
              <a:t>)</a:t>
            </a:r>
          </a:p>
          <a:p>
            <a:pPr marL="342900" lvl="1" indent="0">
              <a:buNone/>
            </a:pPr>
            <a:r>
              <a:rPr lang="tr-TR" dirty="0"/>
              <a:t>Sağlanan her bir servis için belirtilmelidir:</a:t>
            </a:r>
          </a:p>
          <a:p>
            <a:pPr marL="685800" lvl="2" indent="0">
              <a:buNone/>
            </a:pPr>
            <a:r>
              <a:rPr lang="tr-TR" dirty="0"/>
              <a:t>a) </a:t>
            </a:r>
            <a:r>
              <a:rPr lang="tr-TR" dirty="0" err="1"/>
              <a:t>Sözdizim</a:t>
            </a:r>
            <a:r>
              <a:rPr lang="tr-TR" dirty="0"/>
              <a:t> (</a:t>
            </a:r>
            <a:r>
              <a:rPr lang="tr-TR" dirty="0" err="1"/>
              <a:t>Syntax</a:t>
            </a:r>
            <a:r>
              <a:rPr lang="tr-TR" dirty="0"/>
              <a:t>)</a:t>
            </a:r>
          </a:p>
          <a:p>
            <a:pPr marL="685800" lvl="2" indent="0">
              <a:buNone/>
            </a:pPr>
            <a:r>
              <a:rPr lang="tr-TR" dirty="0"/>
              <a:t>b) Semantik (</a:t>
            </a:r>
            <a:r>
              <a:rPr lang="tr-TR" dirty="0" err="1"/>
              <a:t>Semantics</a:t>
            </a:r>
            <a:r>
              <a:rPr lang="tr-TR" dirty="0"/>
              <a:t>)</a:t>
            </a:r>
          </a:p>
          <a:p>
            <a:pPr marL="685800" lvl="2" indent="0">
              <a:buNone/>
            </a:pPr>
            <a:r>
              <a:rPr lang="tr-TR" dirty="0"/>
              <a:t>c) Pragmatik (</a:t>
            </a:r>
            <a:r>
              <a:rPr lang="tr-TR" dirty="0" err="1"/>
              <a:t>Pragmatics</a:t>
            </a:r>
            <a:r>
              <a:rPr lang="tr-TR" dirty="0"/>
              <a:t>)</a:t>
            </a:r>
          </a:p>
          <a:p>
            <a:pPr marL="385763" indent="-385763">
              <a:buFont typeface="+mj-lt"/>
              <a:buAutoNum type="arabicPeriod"/>
            </a:pPr>
            <a:r>
              <a:rPr lang="tr-TR" b="1" dirty="0" smtClean="0"/>
              <a:t>Gereksinilen </a:t>
            </a:r>
            <a:r>
              <a:rPr lang="tr-TR" b="1" dirty="0"/>
              <a:t>Servisler (Services </a:t>
            </a:r>
            <a:r>
              <a:rPr lang="tr-TR" b="1" dirty="0" err="1"/>
              <a:t>Required</a:t>
            </a:r>
            <a:r>
              <a:rPr lang="tr-TR" b="1" dirty="0"/>
              <a:t>)</a:t>
            </a:r>
          </a:p>
          <a:p>
            <a:pPr marL="342900" lvl="1" indent="0">
              <a:buNone/>
            </a:pPr>
            <a:r>
              <a:rPr lang="tr-TR" dirty="0"/>
              <a:t>Gereksinilen her bir servis adıyla belirtilmelidir.</a:t>
            </a:r>
          </a:p>
          <a:p>
            <a:pPr marL="342900" lvl="1" indent="0">
              <a:buNone/>
            </a:pPr>
            <a:r>
              <a:rPr lang="tr-TR" dirty="0"/>
              <a:t>Servis açıklaması da eklenebilir.</a:t>
            </a:r>
          </a:p>
          <a:p>
            <a:pPr marL="385763" indent="-385763">
              <a:buFont typeface="+mj-lt"/>
              <a:buAutoNum type="arabicPeriod"/>
            </a:pPr>
            <a:r>
              <a:rPr lang="tr-TR" b="1" dirty="0" smtClean="0"/>
              <a:t>Kullanım </a:t>
            </a:r>
            <a:r>
              <a:rPr lang="tr-TR" b="1" dirty="0"/>
              <a:t>Kılavuzu (</a:t>
            </a:r>
            <a:r>
              <a:rPr lang="tr-TR" b="1" dirty="0" err="1"/>
              <a:t>Usage</a:t>
            </a:r>
            <a:r>
              <a:rPr lang="tr-TR" b="1" dirty="0"/>
              <a:t> Guide)</a:t>
            </a:r>
          </a:p>
          <a:p>
            <a:pPr marL="385763" indent="-385763">
              <a:buFont typeface="+mj-lt"/>
              <a:buAutoNum type="arabicPeriod"/>
            </a:pPr>
            <a:r>
              <a:rPr lang="tr-TR" b="1" dirty="0" smtClean="0"/>
              <a:t>Tasarım </a:t>
            </a:r>
            <a:r>
              <a:rPr lang="tr-TR" b="1" dirty="0"/>
              <a:t>Gerekçesi (Design </a:t>
            </a:r>
            <a:r>
              <a:rPr lang="tr-TR" b="1" dirty="0" err="1"/>
              <a:t>Rationale</a:t>
            </a:r>
            <a:r>
              <a:rPr lang="tr-TR" b="1" dirty="0"/>
              <a:t>)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18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952" y="2473177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7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55532" y="286604"/>
            <a:ext cx="8011948" cy="1450757"/>
          </a:xfrm>
        </p:spPr>
        <p:txBody>
          <a:bodyPr>
            <a:normAutofit/>
          </a:bodyPr>
          <a:lstStyle/>
          <a:p>
            <a:r>
              <a:rPr lang="tr-TR" sz="4400" dirty="0"/>
              <a:t>Semantik (</a:t>
            </a:r>
            <a:r>
              <a:rPr lang="tr-TR" sz="4400" dirty="0" err="1"/>
              <a:t>Semantic</a:t>
            </a:r>
            <a:r>
              <a:rPr lang="tr-TR" sz="4400" dirty="0"/>
              <a:t>) </a:t>
            </a:r>
            <a:r>
              <a:rPr lang="tr-TR" sz="4400" dirty="0" err="1"/>
              <a:t>Spesifikasyonu</a:t>
            </a:r>
            <a:endParaRPr lang="tr-TR" sz="4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Bir </a:t>
            </a:r>
            <a:r>
              <a:rPr lang="tr-TR" b="1" dirty="0"/>
              <a:t>önkoşul (</a:t>
            </a:r>
            <a:r>
              <a:rPr lang="tr-TR" b="1" dirty="0" err="1"/>
              <a:t>precondition</a:t>
            </a:r>
            <a:r>
              <a:rPr lang="tr-TR" b="1" dirty="0"/>
              <a:t>) </a:t>
            </a:r>
            <a:r>
              <a:rPr lang="tr-TR" dirty="0"/>
              <a:t>bir aktivite veya operasyonun başlangıcında sağlanması (doğru olması) gereken bir koşuldur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Bir </a:t>
            </a:r>
            <a:r>
              <a:rPr lang="tr-TR" b="1" dirty="0" err="1"/>
              <a:t>sonkoşul</a:t>
            </a:r>
            <a:r>
              <a:rPr lang="tr-TR" b="1" dirty="0"/>
              <a:t> (</a:t>
            </a:r>
            <a:r>
              <a:rPr lang="tr-TR" b="1" dirty="0" err="1"/>
              <a:t>postcondition</a:t>
            </a:r>
            <a:r>
              <a:rPr lang="tr-TR" b="1" dirty="0"/>
              <a:t>) </a:t>
            </a:r>
            <a:r>
              <a:rPr lang="tr-TR" dirty="0"/>
              <a:t>bir aktivite veya operasyonun bitiminde sağlanması (doğru olması) gereken bir koşuldur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Önkoşullar </a:t>
            </a:r>
            <a:r>
              <a:rPr lang="tr-TR" dirty="0"/>
              <a:t>ve </a:t>
            </a:r>
            <a:r>
              <a:rPr lang="tr-TR" dirty="0" err="1"/>
              <a:t>sonkoşullar</a:t>
            </a:r>
            <a:r>
              <a:rPr lang="tr-TR" dirty="0"/>
              <a:t> bir operasyon gerçekleştiğinde ne olması gerektiğini yani operasyonun semantiklerini belirtirler.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988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</a:t>
            </a:fld>
            <a:endParaRPr lang="tr-TR" dirty="0"/>
          </a:p>
        </p:txBody>
      </p:sp>
      <p:graphicFrame>
        <p:nvGraphicFramePr>
          <p:cNvPr id="10" name="Diyagram 9"/>
          <p:cNvGraphicFramePr/>
          <p:nvPr>
            <p:extLst/>
          </p:nvPr>
        </p:nvGraphicFramePr>
        <p:xfrm>
          <a:off x="615334" y="1429860"/>
          <a:ext cx="7913698" cy="413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78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20</a:t>
            </a:fld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1342633" y="268389"/>
            <a:ext cx="646111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tr-TR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Mimari Modelleme </a:t>
            </a:r>
            <a:r>
              <a:rPr lang="tr-TR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Notasyonları</a:t>
            </a:r>
            <a:endParaRPr lang="tr-TR" sz="4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318" y="2210276"/>
            <a:ext cx="4927744" cy="36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Amaçlar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400" dirty="0" smtClean="0"/>
              <a:t>Mimari </a:t>
            </a:r>
            <a:r>
              <a:rPr lang="tr-TR" sz="2400" dirty="0"/>
              <a:t>modellemede kullanılan çeşitli notasyonları göstermek</a:t>
            </a:r>
          </a:p>
          <a:p>
            <a:pPr lvl="1"/>
            <a:r>
              <a:rPr lang="tr-TR" sz="2000" dirty="0" smtClean="0"/>
              <a:t>Box-</a:t>
            </a:r>
            <a:r>
              <a:rPr lang="tr-TR" sz="2000" dirty="0" err="1" smtClean="0"/>
              <a:t>and</a:t>
            </a:r>
            <a:r>
              <a:rPr lang="tr-TR" sz="2000" dirty="0" smtClean="0"/>
              <a:t>-</a:t>
            </a:r>
            <a:r>
              <a:rPr lang="tr-TR" sz="2000" dirty="0" err="1" smtClean="0"/>
              <a:t>line</a:t>
            </a:r>
            <a:r>
              <a:rPr lang="tr-TR" sz="2000" dirty="0" smtClean="0"/>
              <a:t> </a:t>
            </a:r>
            <a:r>
              <a:rPr lang="tr-TR" sz="2000" dirty="0" err="1"/>
              <a:t>diagrams</a:t>
            </a:r>
            <a:endParaRPr lang="tr-TR" sz="2000" dirty="0"/>
          </a:p>
          <a:p>
            <a:pPr lvl="1"/>
            <a:r>
              <a:rPr lang="tr-TR" sz="2000" dirty="0" smtClean="0"/>
              <a:t>UML </a:t>
            </a:r>
            <a:r>
              <a:rPr lang="tr-TR" sz="2000" dirty="0" err="1"/>
              <a:t>package</a:t>
            </a:r>
            <a:r>
              <a:rPr lang="tr-TR" sz="2000" dirty="0"/>
              <a:t> </a:t>
            </a:r>
            <a:r>
              <a:rPr lang="tr-TR" sz="2000" dirty="0" err="1"/>
              <a:t>diagrams</a:t>
            </a:r>
            <a:endParaRPr lang="tr-TR" sz="2000" dirty="0"/>
          </a:p>
          <a:p>
            <a:pPr lvl="1"/>
            <a:r>
              <a:rPr lang="tr-TR" sz="2000" dirty="0" smtClean="0"/>
              <a:t>UML </a:t>
            </a:r>
            <a:r>
              <a:rPr lang="tr-TR" sz="2000" dirty="0" err="1"/>
              <a:t>component</a:t>
            </a:r>
            <a:r>
              <a:rPr lang="tr-TR" sz="2000" dirty="0"/>
              <a:t> </a:t>
            </a:r>
            <a:r>
              <a:rPr lang="tr-TR" sz="2000" dirty="0" err="1"/>
              <a:t>diagrams</a:t>
            </a:r>
            <a:endParaRPr lang="tr-TR" sz="2000" dirty="0"/>
          </a:p>
          <a:p>
            <a:pPr lvl="1"/>
            <a:r>
              <a:rPr lang="tr-TR" sz="2000" dirty="0" smtClean="0"/>
              <a:t>UML </a:t>
            </a:r>
            <a:r>
              <a:rPr lang="tr-TR" sz="2000" dirty="0" err="1"/>
              <a:t>deployment</a:t>
            </a:r>
            <a:r>
              <a:rPr lang="tr-TR" sz="2000" dirty="0"/>
              <a:t> </a:t>
            </a:r>
            <a:r>
              <a:rPr lang="tr-TR" sz="2000" dirty="0" err="1"/>
              <a:t>diagrams</a:t>
            </a:r>
            <a:endParaRPr lang="tr-TR" sz="2000" dirty="0"/>
          </a:p>
          <a:p>
            <a:r>
              <a:rPr lang="tr-TR" sz="2400" dirty="0" smtClean="0"/>
              <a:t>Ortak </a:t>
            </a:r>
            <a:r>
              <a:rPr lang="tr-TR" sz="2400" dirty="0"/>
              <a:t>UML </a:t>
            </a:r>
            <a:r>
              <a:rPr lang="tr-TR" sz="2400" dirty="0" err="1"/>
              <a:t>notasyonlarını</a:t>
            </a:r>
            <a:r>
              <a:rPr lang="tr-TR" sz="2400" dirty="0"/>
              <a:t> göstermek</a:t>
            </a:r>
          </a:p>
          <a:p>
            <a:pPr lvl="1"/>
            <a:r>
              <a:rPr lang="tr-TR" sz="2000" dirty="0" err="1" smtClean="0"/>
              <a:t>Notes</a:t>
            </a:r>
            <a:endParaRPr lang="tr-TR" sz="2000" dirty="0"/>
          </a:p>
          <a:p>
            <a:pPr lvl="1"/>
            <a:r>
              <a:rPr lang="tr-TR" sz="2000" dirty="0" err="1" smtClean="0"/>
              <a:t>Constraints</a:t>
            </a:r>
            <a:endParaRPr lang="tr-TR" sz="2000" dirty="0"/>
          </a:p>
          <a:p>
            <a:pPr lvl="1"/>
            <a:r>
              <a:rPr lang="tr-TR" sz="2000" dirty="0" err="1" smtClean="0"/>
              <a:t>Properties</a:t>
            </a:r>
            <a:endParaRPr lang="tr-TR" sz="2000" dirty="0"/>
          </a:p>
          <a:p>
            <a:pPr lvl="1"/>
            <a:r>
              <a:rPr lang="tr-TR" sz="2000" dirty="0" err="1" smtClean="0"/>
              <a:t>Stereotypes</a:t>
            </a:r>
            <a:endParaRPr lang="tr-TR" sz="20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21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95" y="2439496"/>
            <a:ext cx="2320879" cy="229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/>
              <a:t>Kutu-ve-çizgi diyagramları (Box-</a:t>
            </a:r>
            <a:r>
              <a:rPr lang="tr-TR" dirty="0" err="1"/>
              <a:t>and</a:t>
            </a:r>
            <a:r>
              <a:rPr lang="tr-TR" dirty="0"/>
              <a:t>-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diagrams</a:t>
            </a:r>
            <a:r>
              <a:rPr lang="tr-TR" dirty="0"/>
              <a:t>)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Ortak </a:t>
            </a:r>
            <a:r>
              <a:rPr lang="tr-TR" dirty="0"/>
              <a:t>UML notasyonları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Paketler </a:t>
            </a:r>
            <a:r>
              <a:rPr lang="tr-TR" dirty="0"/>
              <a:t>ve paket diyagramları (</a:t>
            </a:r>
            <a:r>
              <a:rPr lang="tr-TR" dirty="0" err="1"/>
              <a:t>Packages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 smtClean="0"/>
              <a:t>package</a:t>
            </a:r>
            <a:r>
              <a:rPr lang="tr-TR" dirty="0" smtClean="0"/>
              <a:t> </a:t>
            </a:r>
            <a:r>
              <a:rPr lang="tr-TR" dirty="0" err="1" smtClean="0"/>
              <a:t>diagrams</a:t>
            </a:r>
            <a:r>
              <a:rPr lang="tr-TR" dirty="0"/>
              <a:t>)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Bileşenler </a:t>
            </a:r>
            <a:r>
              <a:rPr lang="tr-TR" dirty="0"/>
              <a:t>ve bileşen diyagramları (Components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component</a:t>
            </a:r>
            <a:r>
              <a:rPr lang="tr-TR" dirty="0"/>
              <a:t> </a:t>
            </a:r>
            <a:r>
              <a:rPr lang="tr-TR" dirty="0" err="1"/>
              <a:t>diagrams</a:t>
            </a:r>
            <a:r>
              <a:rPr lang="tr-TR" dirty="0"/>
              <a:t>)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 err="1" smtClean="0"/>
              <a:t>Nodes</a:t>
            </a:r>
            <a:r>
              <a:rPr lang="tr-TR" dirty="0"/>
              <a:t>, </a:t>
            </a:r>
            <a:r>
              <a:rPr lang="tr-TR" dirty="0" err="1"/>
              <a:t>artifacts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deployment</a:t>
            </a:r>
            <a:r>
              <a:rPr lang="tr-TR" dirty="0"/>
              <a:t> </a:t>
            </a:r>
            <a:r>
              <a:rPr lang="tr-TR" dirty="0" err="1"/>
              <a:t>diagrams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22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469" y="4121244"/>
            <a:ext cx="3215495" cy="2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Kutu-ve-Çizgi Diyagramları (Box-</a:t>
            </a:r>
            <a:r>
              <a:rPr lang="tr-TR" sz="4000" dirty="0" err="1"/>
              <a:t>and</a:t>
            </a:r>
            <a:r>
              <a:rPr lang="tr-TR" sz="4000" dirty="0"/>
              <a:t>-</a:t>
            </a:r>
            <a:r>
              <a:rPr lang="tr-TR" sz="4000" dirty="0" err="1"/>
              <a:t>Line</a:t>
            </a:r>
            <a:r>
              <a:rPr lang="tr-TR" sz="4000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Çizgilerle </a:t>
            </a:r>
            <a:r>
              <a:rPr lang="tr-TR" dirty="0"/>
              <a:t>birleştirilen simgeler (kutular, </a:t>
            </a:r>
            <a:r>
              <a:rPr lang="tr-TR" dirty="0" err="1"/>
              <a:t>icon’lar</a:t>
            </a:r>
            <a:r>
              <a:rPr lang="tr-TR" dirty="0"/>
              <a:t>) şeklindedir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Oluşuma </a:t>
            </a:r>
            <a:r>
              <a:rPr lang="tr-TR" dirty="0"/>
              <a:t>ilişkin kurallar yoktur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Hem </a:t>
            </a:r>
            <a:r>
              <a:rPr lang="tr-TR" dirty="0"/>
              <a:t>statik hem de dinamik modelleme için kullanılırlar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Lejant </a:t>
            </a:r>
            <a:r>
              <a:rPr lang="tr-TR" dirty="0"/>
              <a:t>(gösterge) eklenmesi iyi olur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141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Kutu-ve-Çizgi Diyagramı Örneği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892" y="1916427"/>
            <a:ext cx="3802217" cy="3596533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96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Kutu-ve-Çizgi Diyagramı Kuralları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65562" y="1948765"/>
            <a:ext cx="7543801" cy="309975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Kutu-ve-çizgi </a:t>
            </a:r>
            <a:r>
              <a:rPr lang="tr-TR" dirty="0"/>
              <a:t>diyagramlarını yalnızca standart </a:t>
            </a:r>
            <a:r>
              <a:rPr lang="tr-TR" dirty="0" err="1"/>
              <a:t>notasyonların</a:t>
            </a:r>
            <a:r>
              <a:rPr lang="tr-TR" dirty="0"/>
              <a:t> yetersiz kaldığı durumlarda kullanın.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Kutuları </a:t>
            </a:r>
            <a:r>
              <a:rPr lang="tr-TR" dirty="0"/>
              <a:t>ve çizgileri basit ve sade tutun.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Farklı </a:t>
            </a:r>
            <a:r>
              <a:rPr lang="tr-TR" dirty="0"/>
              <a:t>şeyler için farklı semboller/simgeler kullanın.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Farklı </a:t>
            </a:r>
            <a:r>
              <a:rPr lang="tr-TR" dirty="0"/>
              <a:t>diyagramlarda sembolleri tutarlı bir şekilde kullanın.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Elemanları </a:t>
            </a:r>
            <a:r>
              <a:rPr lang="tr-TR" dirty="0"/>
              <a:t>isimlendirirken gramer kurallarına uyun.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Statik </a:t>
            </a:r>
            <a:r>
              <a:rPr lang="tr-TR" dirty="0"/>
              <a:t>ve dinamik elemanları birlikte kullanmayın.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38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UML’de</a:t>
            </a:r>
            <a:r>
              <a:rPr lang="tr-TR" dirty="0"/>
              <a:t> Notlar ve Kısıtlar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b="1" dirty="0" smtClean="0"/>
              <a:t>Not </a:t>
            </a:r>
            <a:r>
              <a:rPr lang="tr-TR" b="1" dirty="0"/>
              <a:t>(</a:t>
            </a:r>
            <a:r>
              <a:rPr lang="tr-TR" b="1" dirty="0" err="1"/>
              <a:t>Note</a:t>
            </a:r>
            <a:r>
              <a:rPr lang="tr-TR" b="1" dirty="0"/>
              <a:t>)</a:t>
            </a:r>
            <a:r>
              <a:rPr lang="tr-TR" dirty="0"/>
              <a:t>—Model elemanlarına kesik çizgiyle bağlanan, bir köşesi kıvrılmış bir kutu</a:t>
            </a:r>
          </a:p>
          <a:p>
            <a:pPr lvl="1">
              <a:lnSpc>
                <a:spcPct val="100000"/>
              </a:lnSpc>
            </a:pPr>
            <a:r>
              <a:rPr lang="tr-TR" dirty="0" smtClean="0"/>
              <a:t>İsteğe </a:t>
            </a:r>
            <a:r>
              <a:rPr lang="tr-TR" dirty="0"/>
              <a:t>bağlı herhangi bir metin içerebilir</a:t>
            </a:r>
          </a:p>
          <a:p>
            <a:pPr lvl="1">
              <a:lnSpc>
                <a:spcPct val="100000"/>
              </a:lnSpc>
            </a:pPr>
            <a:r>
              <a:rPr lang="tr-TR" dirty="0" smtClean="0"/>
              <a:t>Yorumlar </a:t>
            </a:r>
            <a:r>
              <a:rPr lang="tr-TR" dirty="0"/>
              <a:t>ve belirtimler için </a:t>
            </a:r>
            <a:r>
              <a:rPr lang="tr-TR" dirty="0" smtClean="0"/>
              <a:t>kullanılır</a:t>
            </a:r>
          </a:p>
          <a:p>
            <a:pPr lvl="1">
              <a:lnSpc>
                <a:spcPct val="100000"/>
              </a:lnSpc>
            </a:pPr>
            <a:endParaRPr lang="tr-TR" dirty="0"/>
          </a:p>
          <a:p>
            <a:pPr>
              <a:lnSpc>
                <a:spcPct val="100000"/>
              </a:lnSpc>
            </a:pPr>
            <a:r>
              <a:rPr lang="tr-TR" b="1" dirty="0" smtClean="0"/>
              <a:t>Kısıt </a:t>
            </a:r>
            <a:r>
              <a:rPr lang="tr-TR" b="1" dirty="0"/>
              <a:t>(</a:t>
            </a:r>
            <a:r>
              <a:rPr lang="tr-TR" b="1" dirty="0" err="1"/>
              <a:t>Constraint</a:t>
            </a:r>
            <a:r>
              <a:rPr lang="tr-TR" b="1" dirty="0"/>
              <a:t>)</a:t>
            </a:r>
            <a:r>
              <a:rPr lang="tr-TR" dirty="0"/>
              <a:t>—Model elemanları tarafından belirtilen varlıklar için sağlanması gereken koşulu belirten bir ifade</a:t>
            </a:r>
          </a:p>
          <a:p>
            <a:pPr lvl="1">
              <a:lnSpc>
                <a:spcPct val="100000"/>
              </a:lnSpc>
            </a:pPr>
            <a:r>
              <a:rPr lang="tr-TR" dirty="0" smtClean="0"/>
              <a:t>Küme </a:t>
            </a:r>
            <a:r>
              <a:rPr lang="tr-TR" dirty="0"/>
              <a:t>parantezi içinde yazılır { }</a:t>
            </a:r>
          </a:p>
          <a:p>
            <a:pPr lvl="1">
              <a:lnSpc>
                <a:spcPct val="100000"/>
              </a:lnSpc>
            </a:pPr>
            <a:r>
              <a:rPr lang="tr-TR" dirty="0" smtClean="0"/>
              <a:t>Model </a:t>
            </a:r>
            <a:r>
              <a:rPr lang="tr-TR" dirty="0"/>
              <a:t>elemanlarının yanında</a:t>
            </a:r>
          </a:p>
          <a:p>
            <a:pPr lvl="1">
              <a:lnSpc>
                <a:spcPct val="100000"/>
              </a:lnSpc>
            </a:pPr>
            <a:r>
              <a:rPr lang="tr-TR" dirty="0" smtClean="0"/>
              <a:t>Çeşitli </a:t>
            </a:r>
            <a:r>
              <a:rPr lang="tr-TR" dirty="0"/>
              <a:t>model elemanlarını bağlayan kesik çizgilerin yanında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950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 err="1"/>
              <a:t>UML’de</a:t>
            </a:r>
            <a:r>
              <a:rPr lang="tr-TR" sz="4400" dirty="0"/>
              <a:t> Özellikler ve </a:t>
            </a:r>
            <a:r>
              <a:rPr lang="tr-TR" sz="4400" dirty="0" err="1"/>
              <a:t>Stereotipler</a:t>
            </a:r>
            <a:endParaRPr lang="tr-TR" sz="4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59" y="1910128"/>
            <a:ext cx="7543801" cy="4023360"/>
          </a:xfrm>
        </p:spPr>
        <p:txBody>
          <a:bodyPr>
            <a:normAutofit/>
          </a:bodyPr>
          <a:lstStyle/>
          <a:p>
            <a:r>
              <a:rPr lang="tr-TR" b="1" dirty="0" smtClean="0"/>
              <a:t>Özellik </a:t>
            </a:r>
            <a:r>
              <a:rPr lang="tr-TR" b="1" dirty="0"/>
              <a:t>(</a:t>
            </a:r>
            <a:r>
              <a:rPr lang="tr-TR" b="1" dirty="0" err="1"/>
              <a:t>Property</a:t>
            </a:r>
            <a:r>
              <a:rPr lang="tr-TR" b="1" dirty="0"/>
              <a:t>)</a:t>
            </a:r>
            <a:r>
              <a:rPr lang="tr-TR" dirty="0"/>
              <a:t>—Bir model elemanı tarafından belirtilen bir varlığın karakteristiği</a:t>
            </a:r>
          </a:p>
          <a:p>
            <a:pPr lvl="1"/>
            <a:r>
              <a:rPr lang="tr-TR" dirty="0" smtClean="0"/>
              <a:t>Küme </a:t>
            </a:r>
            <a:r>
              <a:rPr lang="tr-TR" dirty="0"/>
              <a:t>parantezi içinde etiketli değerlerin listesi</a:t>
            </a:r>
          </a:p>
          <a:p>
            <a:pPr lvl="1"/>
            <a:r>
              <a:rPr lang="tr-TR" dirty="0" smtClean="0"/>
              <a:t>Etiketli </a:t>
            </a:r>
            <a:r>
              <a:rPr lang="tr-TR" dirty="0"/>
              <a:t>değer: etiket = değer</a:t>
            </a:r>
          </a:p>
          <a:p>
            <a:pPr lvl="1"/>
            <a:r>
              <a:rPr lang="tr-TR" dirty="0" smtClean="0"/>
              <a:t>True </a:t>
            </a:r>
            <a:r>
              <a:rPr lang="tr-TR" dirty="0"/>
              <a:t>olan </a:t>
            </a:r>
            <a:r>
              <a:rPr lang="tr-TR" dirty="0" err="1"/>
              <a:t>Boolean</a:t>
            </a:r>
            <a:r>
              <a:rPr lang="tr-TR" dirty="0"/>
              <a:t> özellikler için değer ve eşittir simgesi </a:t>
            </a:r>
            <a:r>
              <a:rPr lang="tr-TR" dirty="0" smtClean="0"/>
              <a:t>yazılmayabilir.</a:t>
            </a:r>
            <a:endParaRPr lang="tr-TR" dirty="0"/>
          </a:p>
          <a:p>
            <a:r>
              <a:rPr lang="tr-TR" b="1" dirty="0" err="1" smtClean="0"/>
              <a:t>Stereotip</a:t>
            </a:r>
            <a:r>
              <a:rPr lang="tr-TR" b="1" dirty="0" smtClean="0"/>
              <a:t> </a:t>
            </a:r>
            <a:r>
              <a:rPr lang="tr-TR" b="1" dirty="0"/>
              <a:t>(</a:t>
            </a:r>
            <a:r>
              <a:rPr lang="tr-TR" b="1" dirty="0" err="1"/>
              <a:t>Stereotype</a:t>
            </a:r>
            <a:r>
              <a:rPr lang="tr-TR" b="1" dirty="0"/>
              <a:t>)</a:t>
            </a:r>
            <a:r>
              <a:rPr lang="tr-TR" dirty="0"/>
              <a:t>—Daha spesifik anlam verilen bir model elemanı</a:t>
            </a:r>
          </a:p>
          <a:p>
            <a:pPr lvl="1"/>
            <a:r>
              <a:rPr lang="tr-TR" dirty="0" smtClean="0"/>
              <a:t>Simgeler</a:t>
            </a:r>
            <a:r>
              <a:rPr lang="tr-TR" dirty="0"/>
              <a:t>, renkler, ve grafiklerle gösterilir</a:t>
            </a:r>
          </a:p>
          <a:p>
            <a:pPr lvl="1"/>
            <a:r>
              <a:rPr lang="tr-TR" dirty="0" err="1" smtClean="0"/>
              <a:t>Stereotip</a:t>
            </a:r>
            <a:r>
              <a:rPr lang="tr-TR" dirty="0" smtClean="0"/>
              <a:t> </a:t>
            </a:r>
            <a:r>
              <a:rPr lang="tr-TR" dirty="0"/>
              <a:t>anahtar sözcükleri özel çift tırnaklar arasına yazılır, örneğin </a:t>
            </a:r>
            <a:r>
              <a:rPr lang="tr-TR" b="1" dirty="0"/>
              <a:t>«</a:t>
            </a:r>
            <a:r>
              <a:rPr lang="tr-TR" b="1" dirty="0" err="1"/>
              <a:t>interface</a:t>
            </a:r>
            <a:r>
              <a:rPr lang="tr-TR" b="1" dirty="0"/>
              <a:t>»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27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167" y="4556255"/>
            <a:ext cx="3137204" cy="17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Ortak Elemanlara Örnek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863" y="1919580"/>
            <a:ext cx="4922480" cy="3704933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34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UML Bağımlılık (</a:t>
            </a:r>
            <a:r>
              <a:rPr lang="tr-TR" sz="3600" dirty="0" err="1"/>
              <a:t>Dependency</a:t>
            </a:r>
            <a:r>
              <a:rPr lang="tr-TR" sz="3600" dirty="0"/>
              <a:t>) İlişkileri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51510" y="4470292"/>
            <a:ext cx="7886700" cy="108548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Örneğin</a:t>
            </a:r>
            <a:r>
              <a:rPr lang="tr-TR" dirty="0"/>
              <a:t>: </a:t>
            </a:r>
            <a:r>
              <a:rPr lang="tr-TR" i="1" dirty="0"/>
              <a:t>D I</a:t>
            </a:r>
            <a:r>
              <a:rPr lang="tr-TR" dirty="0"/>
              <a:t>’yı kullanır, </a:t>
            </a:r>
            <a:r>
              <a:rPr lang="tr-TR" i="1" dirty="0"/>
              <a:t>D </a:t>
            </a:r>
            <a:r>
              <a:rPr lang="tr-TR" dirty="0"/>
              <a:t>derlenebilmek için </a:t>
            </a:r>
            <a:r>
              <a:rPr lang="tr-TR" i="1" dirty="0"/>
              <a:t>I</a:t>
            </a:r>
            <a:r>
              <a:rPr lang="tr-TR" dirty="0"/>
              <a:t>’ya bağımlıdır, </a:t>
            </a:r>
            <a:r>
              <a:rPr lang="tr-TR" i="1" dirty="0"/>
              <a:t>D I</a:t>
            </a:r>
            <a:r>
              <a:rPr lang="tr-TR" dirty="0"/>
              <a:t>’yı </a:t>
            </a:r>
            <a:r>
              <a:rPr lang="tr-TR" dirty="0" err="1"/>
              <a:t>import</a:t>
            </a:r>
            <a:r>
              <a:rPr lang="tr-TR" dirty="0"/>
              <a:t> eder.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/>
              <a:t>Bağımlılık </a:t>
            </a:r>
            <a:r>
              <a:rPr lang="tr-TR" b="1" dirty="0"/>
              <a:t>okları</a:t>
            </a:r>
            <a:r>
              <a:rPr lang="tr-TR" dirty="0"/>
              <a:t>yla (</a:t>
            </a:r>
            <a:r>
              <a:rPr lang="tr-TR" dirty="0" err="1"/>
              <a:t>dependency</a:t>
            </a:r>
            <a:r>
              <a:rPr lang="tr-TR" dirty="0"/>
              <a:t> </a:t>
            </a:r>
            <a:r>
              <a:rPr lang="tr-TR" dirty="0" err="1"/>
              <a:t>arrow</a:t>
            </a:r>
            <a:r>
              <a:rPr lang="tr-TR" dirty="0"/>
              <a:t>) temsil edilir: </a:t>
            </a:r>
            <a:r>
              <a:rPr lang="tr-TR" dirty="0" err="1"/>
              <a:t>stereotipli</a:t>
            </a:r>
            <a:r>
              <a:rPr lang="tr-TR" dirty="0"/>
              <a:t> kesik çizgili oklar. </a:t>
            </a:r>
          </a:p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29</a:t>
            </a:fld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2140169" y="1980533"/>
            <a:ext cx="4977962" cy="224658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8" name="Yuvarlatılmış Dikdörtgen 7"/>
          <p:cNvSpPr/>
          <p:nvPr/>
        </p:nvSpPr>
        <p:spPr>
          <a:xfrm>
            <a:off x="2057401" y="1964237"/>
            <a:ext cx="5001893" cy="216855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2100" i="1" dirty="0"/>
              <a:t>D </a:t>
            </a:r>
            <a:r>
              <a:rPr lang="tr-TR" sz="2100" dirty="0"/>
              <a:t>ve </a:t>
            </a:r>
            <a:r>
              <a:rPr lang="tr-TR" sz="2100" i="1" dirty="0"/>
              <a:t>I </a:t>
            </a:r>
            <a:r>
              <a:rPr lang="tr-TR" sz="2100" dirty="0"/>
              <a:t>iki varlık olmak üzere; </a:t>
            </a:r>
            <a:r>
              <a:rPr lang="tr-TR" sz="2100" i="1" dirty="0"/>
              <a:t>I</a:t>
            </a:r>
            <a:r>
              <a:rPr lang="tr-TR" sz="2100" dirty="0"/>
              <a:t>'da (bağımsız - </a:t>
            </a:r>
            <a:r>
              <a:rPr lang="tr-TR" sz="2100" dirty="0" err="1"/>
              <a:t>independent</a:t>
            </a:r>
            <a:r>
              <a:rPr lang="tr-TR" sz="2100" dirty="0"/>
              <a:t>) olan bir değişiklik </a:t>
            </a:r>
            <a:r>
              <a:rPr lang="tr-TR" sz="2100" i="1" dirty="0"/>
              <a:t>D</a:t>
            </a:r>
            <a:r>
              <a:rPr lang="tr-TR" sz="2100" dirty="0"/>
              <a:t>'yi (bağımlı - </a:t>
            </a:r>
            <a:r>
              <a:rPr lang="tr-TR" sz="2100" dirty="0" err="1"/>
              <a:t>dependent</a:t>
            </a:r>
            <a:r>
              <a:rPr lang="tr-TR" sz="2100" dirty="0"/>
              <a:t>) etkiliyorsa, </a:t>
            </a:r>
            <a:r>
              <a:rPr lang="tr-TR" sz="2100" i="1" dirty="0"/>
              <a:t>D </a:t>
            </a:r>
            <a:r>
              <a:rPr lang="tr-TR" sz="2100" dirty="0"/>
              <a:t>ve </a:t>
            </a:r>
            <a:r>
              <a:rPr lang="tr-TR" sz="2100" i="1" dirty="0"/>
              <a:t>I </a:t>
            </a:r>
            <a:r>
              <a:rPr lang="tr-TR" sz="2100" dirty="0"/>
              <a:t>arasında bir </a:t>
            </a:r>
            <a:r>
              <a:rPr lang="tr-TR" sz="2100" b="1" dirty="0"/>
              <a:t>bağımlılık ilişkisi </a:t>
            </a:r>
            <a:r>
              <a:rPr lang="tr-TR" sz="2100" dirty="0"/>
              <a:t>(</a:t>
            </a:r>
            <a:r>
              <a:rPr lang="tr-TR" sz="2100" dirty="0" err="1"/>
              <a:t>dependency</a:t>
            </a:r>
            <a:r>
              <a:rPr lang="tr-TR" sz="2100" dirty="0"/>
              <a:t> </a:t>
            </a:r>
            <a:r>
              <a:rPr lang="tr-TR" sz="2100" dirty="0" err="1"/>
              <a:t>relation</a:t>
            </a:r>
            <a:r>
              <a:rPr lang="tr-TR" sz="2100" dirty="0"/>
              <a:t>) vardır. </a:t>
            </a:r>
          </a:p>
        </p:txBody>
      </p:sp>
    </p:spTree>
    <p:extLst>
      <p:ext uri="{BB962C8B-B14F-4D97-AF65-F5344CB8AC3E}">
        <p14:creationId xmlns:p14="http://schemas.microsoft.com/office/powerpoint/2010/main" val="23845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Amaçlar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Mimari </a:t>
            </a:r>
            <a:r>
              <a:rPr lang="tr-TR" dirty="0"/>
              <a:t>tasarım, ürün tasarımı ve ayrıntılı tasarım arasındaki ilişkileri tartışmak</a:t>
            </a:r>
          </a:p>
          <a:p>
            <a:r>
              <a:rPr lang="tr-TR" dirty="0" smtClean="0"/>
              <a:t>Mimari </a:t>
            </a:r>
            <a:r>
              <a:rPr lang="tr-TR" dirty="0"/>
              <a:t>tasarıma etki eden faktörleri listelemek</a:t>
            </a:r>
          </a:p>
          <a:p>
            <a:r>
              <a:rPr lang="tr-TR" dirty="0" smtClean="0"/>
              <a:t>Mimari </a:t>
            </a:r>
            <a:r>
              <a:rPr lang="tr-TR" dirty="0"/>
              <a:t>tasarım sürecini gözden geçirmek</a:t>
            </a:r>
          </a:p>
          <a:p>
            <a:r>
              <a:rPr lang="tr-TR" dirty="0" smtClean="0"/>
              <a:t>Mimari </a:t>
            </a:r>
            <a:r>
              <a:rPr lang="tr-TR" dirty="0"/>
              <a:t>Tasarım </a:t>
            </a:r>
            <a:r>
              <a:rPr lang="tr-TR" dirty="0" err="1"/>
              <a:t>Dokümanı’nın</a:t>
            </a:r>
            <a:r>
              <a:rPr lang="tr-TR" dirty="0"/>
              <a:t> (SAD) içeriğini sunmak</a:t>
            </a:r>
          </a:p>
          <a:p>
            <a:r>
              <a:rPr lang="tr-TR" dirty="0" smtClean="0"/>
              <a:t>Kalite </a:t>
            </a:r>
            <a:r>
              <a:rPr lang="tr-TR" dirty="0"/>
              <a:t>niteliklerini ve bunların mimari tasarımdaki rolünü açıklamak</a:t>
            </a:r>
          </a:p>
          <a:p>
            <a:r>
              <a:rPr lang="tr-TR" dirty="0" smtClean="0"/>
              <a:t>Mimari </a:t>
            </a:r>
            <a:r>
              <a:rPr lang="tr-TR" dirty="0"/>
              <a:t>tasarım </a:t>
            </a:r>
            <a:r>
              <a:rPr lang="tr-TR" dirty="0" err="1"/>
              <a:t>spesifikasyonu</a:t>
            </a:r>
            <a:r>
              <a:rPr lang="tr-TR" dirty="0"/>
              <a:t> </a:t>
            </a:r>
            <a:r>
              <a:rPr lang="tr-TR" dirty="0" err="1"/>
              <a:t>notasyonlarını</a:t>
            </a:r>
            <a:r>
              <a:rPr lang="tr-TR" dirty="0"/>
              <a:t> ve özellikle arabirimler (</a:t>
            </a:r>
            <a:r>
              <a:rPr lang="tr-TR" dirty="0" err="1"/>
              <a:t>interface</a:t>
            </a:r>
            <a:r>
              <a:rPr lang="tr-TR" dirty="0"/>
              <a:t>) için olanlarını araştırmak</a:t>
            </a:r>
            <a:endParaRPr lang="tr-TR" dirty="0" smtClean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r>
              <a:rPr lang="tr-TR" smtClean="0"/>
              <a:t>YMT312 Yazılım Tasarım ve Mimarisi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1966826" cy="273844"/>
          </a:xfrm>
        </p:spPr>
        <p:txBody>
          <a:bodyPr/>
          <a:lstStyle/>
          <a:p>
            <a:fld id="{1449AE56-6C5E-4AE6-BD47-1CFD8EFBDD83}" type="slidenum">
              <a:rPr lang="tr-TR" smtClean="0"/>
              <a:t>3</a:t>
            </a:fld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1563733"/>
            <a:ext cx="2320879" cy="2293681"/>
          </a:xfrm>
          <a:prstGeom prst="rect">
            <a:avLst/>
          </a:prstGeom>
        </p:spPr>
      </p:pic>
      <p:sp>
        <p:nvSpPr>
          <p:cNvPr id="8" name="Altbilgi Yer Tutucusu 3"/>
          <p:cNvSpPr txBox="1">
            <a:spLocks/>
          </p:cNvSpPr>
          <p:nvPr/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9" name="Slayt Numarası Yer Tutucusu 4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25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Bağımlılık İlişkisine Örnek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707" y="2085877"/>
            <a:ext cx="4209393" cy="3187997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402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UML Paketleri (</a:t>
            </a:r>
            <a:r>
              <a:rPr lang="tr-TR" dirty="0" err="1"/>
              <a:t>Packages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dirty="0" smtClean="0"/>
              <a:t>Bir </a:t>
            </a:r>
            <a:r>
              <a:rPr lang="tr-TR" sz="2400" dirty="0"/>
              <a:t>UML paketi (</a:t>
            </a:r>
            <a:r>
              <a:rPr lang="tr-TR" sz="2400" dirty="0" err="1"/>
              <a:t>package</a:t>
            </a:r>
            <a:r>
              <a:rPr lang="tr-TR" sz="2400" dirty="0"/>
              <a:t>), paket üyeleri (</a:t>
            </a:r>
            <a:r>
              <a:rPr lang="tr-TR" sz="2400" dirty="0" err="1"/>
              <a:t>package</a:t>
            </a:r>
            <a:r>
              <a:rPr lang="tr-TR" sz="2400" dirty="0"/>
              <a:t> </a:t>
            </a:r>
            <a:r>
              <a:rPr lang="tr-TR" sz="2400" dirty="0" err="1"/>
              <a:t>member</a:t>
            </a:r>
            <a:r>
              <a:rPr lang="tr-TR" sz="2400" dirty="0"/>
              <a:t>) olarak adlandırılan model elemanlarının bir koleksiyonudur.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dirty="0" smtClean="0"/>
              <a:t>Paket </a:t>
            </a:r>
            <a:r>
              <a:rPr lang="tr-TR" sz="2400" dirty="0" err="1"/>
              <a:t>sembolu</a:t>
            </a:r>
            <a:r>
              <a:rPr lang="tr-TR" sz="2400" dirty="0"/>
              <a:t> olarak dosya klasörü </a:t>
            </a:r>
            <a:r>
              <a:rPr lang="tr-TR" sz="2400" dirty="0" smtClean="0"/>
              <a:t>kullanılır.</a:t>
            </a:r>
            <a:endParaRPr lang="tr-TR" sz="2400" dirty="0"/>
          </a:p>
          <a:p>
            <a:pPr lvl="1">
              <a:lnSpc>
                <a:spcPct val="100000"/>
              </a:lnSpc>
            </a:pPr>
            <a:r>
              <a:rPr lang="tr-TR" sz="2000" dirty="0" smtClean="0"/>
              <a:t>Eğer </a:t>
            </a:r>
            <a:r>
              <a:rPr lang="tr-TR" sz="2000" dirty="0"/>
              <a:t>gövde kısmı doluysa paket adı sekmeye, gövde dolu değilse gövde içinde değilse gövdeye yazılır</a:t>
            </a:r>
          </a:p>
          <a:p>
            <a:pPr lvl="1">
              <a:lnSpc>
                <a:spcPct val="100000"/>
              </a:lnSpc>
            </a:pPr>
            <a:r>
              <a:rPr lang="tr-TR" sz="2000" dirty="0" smtClean="0"/>
              <a:t>Üyeler </a:t>
            </a:r>
            <a:r>
              <a:rPr lang="tr-TR" sz="2000" dirty="0"/>
              <a:t>gövde içinde ya da bir kapsama sembolü (çember içinde artı işareti) kullanılarak gösterilir</a:t>
            </a:r>
          </a:p>
          <a:p>
            <a:pPr lvl="1">
              <a:lnSpc>
                <a:spcPct val="100000"/>
              </a:lnSpc>
            </a:pPr>
            <a:r>
              <a:rPr lang="tr-TR" sz="2000" dirty="0" smtClean="0"/>
              <a:t>Genellikle </a:t>
            </a:r>
            <a:r>
              <a:rPr lang="tr-TR" sz="2000" dirty="0" err="1"/>
              <a:t>import</a:t>
            </a:r>
            <a:r>
              <a:rPr lang="tr-TR" sz="2000" dirty="0"/>
              <a:t> veya </a:t>
            </a:r>
            <a:r>
              <a:rPr lang="tr-TR" sz="2000" dirty="0" err="1"/>
              <a:t>export</a:t>
            </a:r>
            <a:r>
              <a:rPr lang="tr-TR" sz="2000" dirty="0"/>
              <a:t> bağımlılık oklarıyla </a:t>
            </a:r>
            <a:r>
              <a:rPr lang="tr-TR" sz="2000" dirty="0" smtClean="0"/>
              <a:t>bağlanırlar.</a:t>
            </a:r>
            <a:endParaRPr lang="tr-TR" sz="20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55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Paket Diyagramları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dirty="0" smtClean="0"/>
              <a:t>Temel </a:t>
            </a:r>
            <a:r>
              <a:rPr lang="tr-TR" sz="2400" dirty="0"/>
              <a:t>olarak paket sembolleri kullanılarak oluşturulan diyagramlara UML paket diyagramı denir.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dirty="0" smtClean="0"/>
              <a:t>Kullanım </a:t>
            </a:r>
            <a:r>
              <a:rPr lang="tr-TR" sz="2400" dirty="0"/>
              <a:t>alanı:</a:t>
            </a:r>
          </a:p>
          <a:p>
            <a:pPr lvl="1">
              <a:lnSpc>
                <a:spcPct val="100000"/>
              </a:lnSpc>
            </a:pPr>
            <a:r>
              <a:rPr lang="tr-TR" sz="2000" dirty="0" smtClean="0"/>
              <a:t>Modüllerin</a:t>
            </a:r>
            <a:r>
              <a:rPr lang="tr-TR" sz="2000" dirty="0"/>
              <a:t>, parçalarının, ve onların ilişkilerinin statik modellerinin gösterimi</a:t>
            </a:r>
          </a:p>
          <a:p>
            <a:pPr lvl="1">
              <a:lnSpc>
                <a:spcPct val="100000"/>
              </a:lnSpc>
            </a:pPr>
            <a:r>
              <a:rPr lang="tr-TR" sz="2000" dirty="0" smtClean="0"/>
              <a:t>Mimari </a:t>
            </a:r>
            <a:r>
              <a:rPr lang="tr-TR" sz="2000" dirty="0"/>
              <a:t>modelleme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32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59" y="353906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Paket Diyagramı Örneği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120" y="1951684"/>
            <a:ext cx="4323760" cy="3526018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66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Yazılım Bileşenleri (Components)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Bir </a:t>
            </a:r>
            <a:r>
              <a:rPr lang="tr-TR" b="1" dirty="0"/>
              <a:t>yazılım bileşeni </a:t>
            </a:r>
            <a:r>
              <a:rPr lang="tr-TR" dirty="0"/>
              <a:t>yeniden kullanılabilir ve değiştirilebilir bir yazılım parçasıdır.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/>
              <a:t>Bileşen-tabanlı </a:t>
            </a:r>
            <a:r>
              <a:rPr lang="tr-TR" b="1" dirty="0"/>
              <a:t>yazılım geliştirme</a:t>
            </a:r>
            <a:r>
              <a:rPr lang="tr-TR" dirty="0"/>
              <a:t>, ürünlerin </a:t>
            </a:r>
            <a:r>
              <a:rPr lang="tr-TR" dirty="0" err="1"/>
              <a:t>satınalınabilir</a:t>
            </a:r>
            <a:r>
              <a:rPr lang="tr-TR" dirty="0"/>
              <a:t> ya da özel olarak geliştirilmiş yazılım bileşenleri kullanılarak tasarlandığı ve geliştirildiği bir yaklaşımdır.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34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64" y="3620849"/>
            <a:ext cx="3899884" cy="25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UML Bileşen Diyagramları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dirty="0" smtClean="0"/>
              <a:t>Bir </a:t>
            </a:r>
            <a:r>
              <a:rPr lang="tr-TR" sz="2400" dirty="0"/>
              <a:t>UML bileşeni, iyi tanımlanmış arabirimlere sahip, modüler, ve başkasıyla değiştirilebilir (</a:t>
            </a:r>
            <a:r>
              <a:rPr lang="tr-TR" sz="2400" dirty="0" err="1"/>
              <a:t>replacable</a:t>
            </a:r>
            <a:r>
              <a:rPr lang="tr-TR" sz="2400" dirty="0"/>
              <a:t>) bir birimdir.</a:t>
            </a:r>
          </a:p>
          <a:p>
            <a:pPr lvl="1" algn="just">
              <a:lnSpc>
                <a:spcPct val="100000"/>
              </a:lnSpc>
            </a:pPr>
            <a:r>
              <a:rPr lang="tr-TR" sz="2000" dirty="0" smtClean="0"/>
              <a:t>Bileşen </a:t>
            </a:r>
            <a:r>
              <a:rPr lang="tr-TR" sz="2000" dirty="0"/>
              <a:t>sembolü isim içeren bir </a:t>
            </a:r>
            <a:r>
              <a:rPr lang="tr-TR" sz="2000" dirty="0" err="1"/>
              <a:t>dikdörgendir</a:t>
            </a:r>
            <a:endParaRPr lang="tr-TR" sz="2000" dirty="0"/>
          </a:p>
          <a:p>
            <a:pPr lvl="1" algn="just">
              <a:lnSpc>
                <a:spcPct val="100000"/>
              </a:lnSpc>
            </a:pPr>
            <a:r>
              <a:rPr lang="tr-TR" sz="2000" dirty="0" smtClean="0"/>
              <a:t>«</a:t>
            </a:r>
            <a:r>
              <a:rPr lang="tr-TR" sz="2000" dirty="0" err="1"/>
              <a:t>component</a:t>
            </a:r>
            <a:r>
              <a:rPr lang="tr-TR" sz="2000" dirty="0"/>
              <a:t>» ile </a:t>
            </a:r>
            <a:r>
              <a:rPr lang="tr-TR" sz="2000" dirty="0" err="1"/>
              <a:t>stereotipli</a:t>
            </a:r>
            <a:r>
              <a:rPr lang="tr-TR" sz="2000" dirty="0"/>
              <a:t> veya sağ üst köşesinde bileşen sembolü olabilir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dirty="0" smtClean="0"/>
              <a:t>Bir </a:t>
            </a:r>
            <a:r>
              <a:rPr lang="tr-TR" sz="2400" dirty="0"/>
              <a:t>UML bileşen diyagramı bileşenleri, ortamlarıyla ilişkilerini, ve iç yapılarını gösterir.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06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UML Arabirimleri (</a:t>
            </a:r>
            <a:r>
              <a:rPr lang="tr-TR" dirty="0" err="1"/>
              <a:t>Interfaces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59" y="1845734"/>
            <a:ext cx="7586404" cy="40233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tr-TR" sz="2400" dirty="0"/>
              <a:t>Bir UML </a:t>
            </a:r>
            <a:r>
              <a:rPr lang="tr-TR" sz="2400" b="1" dirty="0"/>
              <a:t>arabirimi</a:t>
            </a:r>
            <a:r>
              <a:rPr lang="tr-TR" sz="2400" dirty="0"/>
              <a:t> (</a:t>
            </a:r>
            <a:r>
              <a:rPr lang="tr-TR" sz="2400" dirty="0" err="1"/>
              <a:t>interface</a:t>
            </a:r>
            <a:r>
              <a:rPr lang="tr-TR" sz="2400" dirty="0"/>
              <a:t>) </a:t>
            </a:r>
            <a:r>
              <a:rPr lang="tr-TR" sz="2400" dirty="0" err="1"/>
              <a:t>public</a:t>
            </a:r>
            <a:r>
              <a:rPr lang="tr-TR" sz="2400" dirty="0"/>
              <a:t> tanımlı özellikler ve soyut (</a:t>
            </a:r>
            <a:r>
              <a:rPr lang="tr-TR" sz="2400" dirty="0" err="1"/>
              <a:t>abstract</a:t>
            </a:r>
            <a:r>
              <a:rPr lang="tr-TR" sz="2400" dirty="0"/>
              <a:t>) operasyonların adlandırılmış bir koleksiyonudur.</a:t>
            </a:r>
          </a:p>
          <a:p>
            <a:pPr lvl="1" algn="just">
              <a:lnSpc>
                <a:spcPct val="100000"/>
              </a:lnSpc>
            </a:pPr>
            <a:r>
              <a:rPr lang="tr-TR" sz="2000" dirty="0" err="1" smtClean="0"/>
              <a:t>Stereotipli</a:t>
            </a:r>
            <a:r>
              <a:rPr lang="tr-TR" sz="2000" dirty="0" smtClean="0"/>
              <a:t> </a:t>
            </a:r>
            <a:r>
              <a:rPr lang="tr-TR" sz="2000" dirty="0"/>
              <a:t>bir sınıf sembolüyle temsil edilir (daha sonra)</a:t>
            </a:r>
          </a:p>
          <a:p>
            <a:pPr lvl="1" algn="just">
              <a:lnSpc>
                <a:spcPct val="100000"/>
              </a:lnSpc>
            </a:pPr>
            <a:r>
              <a:rPr lang="tr-TR" sz="2000" dirty="0" smtClean="0"/>
              <a:t>Özel </a:t>
            </a:r>
            <a:r>
              <a:rPr lang="tr-TR" sz="2000" dirty="0"/>
              <a:t>top ve soket sembolleriyle temsil </a:t>
            </a:r>
            <a:r>
              <a:rPr lang="tr-TR" sz="2000" dirty="0" smtClean="0"/>
              <a:t>edilir.</a:t>
            </a:r>
            <a:endParaRPr lang="tr-TR" sz="2000" dirty="0"/>
          </a:p>
          <a:p>
            <a:pPr algn="just">
              <a:lnSpc>
                <a:spcPct val="100000"/>
              </a:lnSpc>
            </a:pPr>
            <a:r>
              <a:rPr lang="tr-TR" sz="2400" dirty="0" smtClean="0"/>
              <a:t>Not</a:t>
            </a:r>
            <a:r>
              <a:rPr lang="tr-TR" sz="2400" dirty="0"/>
              <a:t>: arabirim (</a:t>
            </a:r>
            <a:r>
              <a:rPr lang="tr-TR" sz="2400" dirty="0" err="1"/>
              <a:t>interface</a:t>
            </a:r>
            <a:r>
              <a:rPr lang="tr-TR" sz="2400" dirty="0"/>
              <a:t>) sözcüğünün buradaki anlamı daha önce gördüğümüz iletişim sınırı anlamından farklıdır.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39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Sağlanan ve Gereksinilen Arabirimler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Bir </a:t>
            </a:r>
            <a:r>
              <a:rPr lang="tr-TR" dirty="0"/>
              <a:t>sınıf veya bileşen bir arabirimin tüm özelliklerini kendine dahil eder ve arabirimin tüm operasyonlarını </a:t>
            </a:r>
            <a:r>
              <a:rPr lang="tr-TR" dirty="0" err="1"/>
              <a:t>implemente</a:t>
            </a:r>
            <a:r>
              <a:rPr lang="tr-TR" dirty="0"/>
              <a:t> ederse, bu sınıf veya bileşen bu arabirimi </a:t>
            </a:r>
            <a:r>
              <a:rPr lang="tr-TR" b="1" dirty="0"/>
              <a:t>gerçekliyor/gerçekleştiriyor</a:t>
            </a:r>
            <a:r>
              <a:rPr lang="tr-TR" dirty="0"/>
              <a:t> (</a:t>
            </a:r>
            <a:r>
              <a:rPr lang="tr-TR" dirty="0" err="1"/>
              <a:t>realize</a:t>
            </a:r>
            <a:r>
              <a:rPr lang="tr-TR" dirty="0"/>
              <a:t>) demektir.</a:t>
            </a:r>
          </a:p>
          <a:p>
            <a:r>
              <a:rPr lang="tr-TR" b="1" dirty="0" smtClean="0"/>
              <a:t>Sağlanan </a:t>
            </a:r>
            <a:r>
              <a:rPr lang="tr-TR" b="1" dirty="0"/>
              <a:t>(</a:t>
            </a:r>
            <a:r>
              <a:rPr lang="tr-TR" b="1" dirty="0" err="1"/>
              <a:t>Provided</a:t>
            </a:r>
            <a:r>
              <a:rPr lang="tr-TR" b="1" dirty="0"/>
              <a:t>) arabirim</a:t>
            </a:r>
            <a:r>
              <a:rPr lang="tr-TR" dirty="0"/>
              <a:t>—Sınıf veya bileşen tarafından </a:t>
            </a:r>
            <a:r>
              <a:rPr lang="tr-TR" dirty="0" err="1"/>
              <a:t>gerçeklenir</a:t>
            </a:r>
            <a:endParaRPr lang="tr-TR" dirty="0"/>
          </a:p>
          <a:p>
            <a:pPr lvl="1"/>
            <a:r>
              <a:rPr lang="tr-TR" dirty="0" smtClean="0"/>
              <a:t>Bir </a:t>
            </a:r>
            <a:r>
              <a:rPr lang="tr-TR" dirty="0"/>
              <a:t>top veya lolipop sembolüyle temsil edilir</a:t>
            </a:r>
          </a:p>
          <a:p>
            <a:r>
              <a:rPr lang="tr-TR" b="1" dirty="0" smtClean="0"/>
              <a:t>Gereksinilen </a:t>
            </a:r>
            <a:r>
              <a:rPr lang="tr-TR" b="1" dirty="0"/>
              <a:t>(</a:t>
            </a:r>
            <a:r>
              <a:rPr lang="tr-TR" b="1" dirty="0" err="1"/>
              <a:t>Required</a:t>
            </a:r>
            <a:r>
              <a:rPr lang="tr-TR" b="1" dirty="0"/>
              <a:t>) arabirim</a:t>
            </a:r>
            <a:r>
              <a:rPr lang="tr-TR" dirty="0"/>
              <a:t>—Bir sınıf veya bileşen tarafından ihtiyaç duyulur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soket sembolüyle temsil edilir</a:t>
            </a:r>
          </a:p>
          <a:p>
            <a:r>
              <a:rPr lang="tr-TR" b="1" dirty="0"/>
              <a:t>Montaj </a:t>
            </a:r>
            <a:r>
              <a:rPr lang="tr-TR" b="1" dirty="0" err="1"/>
              <a:t>konnektörü</a:t>
            </a:r>
            <a:r>
              <a:rPr lang="tr-TR" dirty="0"/>
              <a:t> (</a:t>
            </a:r>
            <a:r>
              <a:rPr lang="tr-TR" dirty="0" err="1"/>
              <a:t>assembly</a:t>
            </a:r>
            <a:r>
              <a:rPr lang="tr-TR" dirty="0"/>
              <a:t> </a:t>
            </a:r>
            <a:r>
              <a:rPr lang="tr-TR" dirty="0" err="1"/>
              <a:t>connector</a:t>
            </a:r>
            <a:r>
              <a:rPr lang="tr-TR" dirty="0"/>
              <a:t>) arabirimleri birbirine bağlar.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48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Arabirim Sembollerine Örnekler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933" y="2051488"/>
            <a:ext cx="5484848" cy="3402088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Bileşenlerin İç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dirty="0" smtClean="0"/>
              <a:t>Bileşenler </a:t>
            </a:r>
            <a:r>
              <a:rPr lang="tr-TR" sz="2400" dirty="0"/>
              <a:t>başka bileşenleri veya sınıfları içerebilirler ve içsel yapılarını gösterebilirler.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dirty="0" smtClean="0"/>
              <a:t>Bir </a:t>
            </a:r>
            <a:r>
              <a:rPr lang="tr-TR" sz="2400" b="1" dirty="0"/>
              <a:t>delegasyon </a:t>
            </a:r>
            <a:r>
              <a:rPr lang="tr-TR" sz="2400" b="1" dirty="0" err="1"/>
              <a:t>konnektörü</a:t>
            </a:r>
            <a:r>
              <a:rPr lang="tr-TR" sz="2400" dirty="0"/>
              <a:t> (</a:t>
            </a:r>
            <a:r>
              <a:rPr lang="tr-TR" sz="2400" dirty="0" err="1"/>
              <a:t>delegation</a:t>
            </a:r>
            <a:r>
              <a:rPr lang="tr-TR" sz="2400" dirty="0"/>
              <a:t> </a:t>
            </a:r>
            <a:r>
              <a:rPr lang="tr-TR" sz="2400" dirty="0" err="1"/>
              <a:t>connector</a:t>
            </a:r>
            <a:r>
              <a:rPr lang="tr-TR" sz="2400" dirty="0"/>
              <a:t>), bir bileşen arabirimini bu arabirimi gerçekleyen veya kullanan bir veya daha fazla içsel sınıfa veya bileşene bağlar.</a:t>
            </a:r>
          </a:p>
          <a:p>
            <a:pPr lvl="1">
              <a:lnSpc>
                <a:spcPct val="100000"/>
              </a:lnSpc>
            </a:pPr>
            <a:r>
              <a:rPr lang="tr-TR" sz="2000" dirty="0" smtClean="0"/>
              <a:t>Düz </a:t>
            </a:r>
            <a:r>
              <a:rPr lang="tr-TR" sz="2000" dirty="0"/>
              <a:t>çizgili oklar</a:t>
            </a:r>
          </a:p>
          <a:p>
            <a:pPr lvl="1">
              <a:lnSpc>
                <a:spcPct val="100000"/>
              </a:lnSpc>
            </a:pPr>
            <a:r>
              <a:rPr lang="tr-TR" sz="2000" b="1" dirty="0" smtClean="0"/>
              <a:t>«</a:t>
            </a:r>
            <a:r>
              <a:rPr lang="tr-TR" sz="2000" b="1" dirty="0" err="1"/>
              <a:t>delegate</a:t>
            </a:r>
            <a:r>
              <a:rPr lang="tr-TR" sz="2000" b="1" dirty="0"/>
              <a:t>» </a:t>
            </a:r>
            <a:r>
              <a:rPr lang="tr-TR" sz="2000" dirty="0"/>
              <a:t>ile </a:t>
            </a:r>
            <a:r>
              <a:rPr lang="tr-TR" sz="2000" dirty="0" err="1"/>
              <a:t>stereotipli</a:t>
            </a:r>
            <a:endParaRPr lang="tr-TR" sz="20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39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904" y="3951665"/>
            <a:ext cx="2508121" cy="25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Mimari </a:t>
            </a:r>
            <a:r>
              <a:rPr lang="tr-TR" dirty="0"/>
              <a:t>tasarım, ürün tasarımı, ve ayrıntılı tasarım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Mimari </a:t>
            </a:r>
            <a:r>
              <a:rPr lang="tr-TR" dirty="0"/>
              <a:t>tasarımı etkileyen faktörler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Mimari </a:t>
            </a:r>
            <a:r>
              <a:rPr lang="tr-TR" dirty="0"/>
              <a:t>tasarım süreci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Kalite </a:t>
            </a:r>
            <a:r>
              <a:rPr lang="tr-TR" dirty="0"/>
              <a:t>nitelikleri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Mimari </a:t>
            </a:r>
            <a:r>
              <a:rPr lang="tr-TR" dirty="0"/>
              <a:t>tasarım </a:t>
            </a:r>
            <a:r>
              <a:rPr lang="tr-TR" dirty="0" err="1"/>
              <a:t>spesifikasyonları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24" y="2664854"/>
            <a:ext cx="4191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Bileşenlerin İç Yapısına Örnek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467" y="2053741"/>
            <a:ext cx="6011067" cy="3321905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37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Bileşen Diyagramı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dirty="0" smtClean="0"/>
              <a:t>Yazılım </a:t>
            </a:r>
            <a:r>
              <a:rPr lang="tr-TR" sz="2400" dirty="0"/>
              <a:t>bileşenlerinin statik modellerinin gösteriminde (yeniden kullanılabilir ve başkasıyla değiştirilebilir parçalar)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dirty="0" smtClean="0"/>
              <a:t>Program </a:t>
            </a:r>
            <a:r>
              <a:rPr lang="tr-TR" sz="2400" dirty="0"/>
              <a:t>bileşenlerinin modellenmesinde</a:t>
            </a:r>
          </a:p>
          <a:p>
            <a:pPr lvl="1">
              <a:lnSpc>
                <a:spcPct val="100000"/>
              </a:lnSpc>
            </a:pPr>
            <a:r>
              <a:rPr lang="tr-TR" sz="2000" dirty="0" smtClean="0"/>
              <a:t>Mimari </a:t>
            </a:r>
            <a:r>
              <a:rPr lang="tr-TR" sz="2000" dirty="0"/>
              <a:t>modeller</a:t>
            </a:r>
          </a:p>
          <a:p>
            <a:pPr lvl="1">
              <a:lnSpc>
                <a:spcPct val="100000"/>
              </a:lnSpc>
            </a:pPr>
            <a:r>
              <a:rPr lang="tr-TR" sz="2000" dirty="0" smtClean="0"/>
              <a:t>Ayrıntılı </a:t>
            </a:r>
            <a:r>
              <a:rPr lang="tr-TR" sz="2000" dirty="0"/>
              <a:t>tasarım modelleri</a:t>
            </a:r>
          </a:p>
          <a:p>
            <a:pPr lvl="1">
              <a:lnSpc>
                <a:spcPct val="100000"/>
              </a:lnSpc>
            </a:pPr>
            <a:r>
              <a:rPr lang="tr-TR" sz="2000" dirty="0" smtClean="0"/>
              <a:t>Ortam </a:t>
            </a:r>
            <a:r>
              <a:rPr lang="tr-TR" sz="2000" dirty="0"/>
              <a:t>ile ilişkiler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dirty="0" smtClean="0"/>
              <a:t>Bileşenlerin </a:t>
            </a:r>
            <a:r>
              <a:rPr lang="tr-TR" sz="2400" dirty="0"/>
              <a:t>içsel yapısının </a:t>
            </a:r>
            <a:r>
              <a:rPr lang="tr-TR" sz="2400" dirty="0" smtClean="0"/>
              <a:t>modellenmesinde kullanılır.</a:t>
            </a:r>
            <a:endParaRPr lang="tr-TR" sz="24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23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Mantıksal ve Fiziksel Mimari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Mantıksal </a:t>
            </a:r>
            <a:r>
              <a:rPr lang="tr-TR" dirty="0"/>
              <a:t>(</a:t>
            </a:r>
            <a:r>
              <a:rPr lang="tr-TR" dirty="0" err="1"/>
              <a:t>Logical</a:t>
            </a:r>
            <a:r>
              <a:rPr lang="tr-TR" dirty="0"/>
              <a:t>) mimari—Bir ürünün temel parçalarının ve onların ilişkilerinin çalışan kod halinde gerçek bir makinede </a:t>
            </a:r>
            <a:r>
              <a:rPr lang="tr-TR" dirty="0" err="1"/>
              <a:t>implementasyonundan</a:t>
            </a:r>
            <a:r>
              <a:rPr lang="tr-TR" dirty="0"/>
              <a:t> daha soyut bir konfigürasyonu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Fiziksel </a:t>
            </a:r>
            <a:r>
              <a:rPr lang="tr-TR" dirty="0"/>
              <a:t>(</a:t>
            </a:r>
            <a:r>
              <a:rPr lang="tr-TR" dirty="0" err="1"/>
              <a:t>Physical</a:t>
            </a:r>
            <a:r>
              <a:rPr lang="tr-TR" dirty="0"/>
              <a:t>) mimari—Bir ürünün </a:t>
            </a:r>
            <a:r>
              <a:rPr lang="tr-TR" dirty="0" err="1"/>
              <a:t>işlemsel</a:t>
            </a:r>
            <a:r>
              <a:rPr lang="tr-TR" dirty="0"/>
              <a:t> kaynaklar üzerinde kod ve veri dosyaları halinde bulunmasının ve çalışmasının gerçekleştirilmesi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UML </a:t>
            </a:r>
            <a:r>
              <a:rPr lang="tr-TR" dirty="0"/>
              <a:t>kurulum (</a:t>
            </a:r>
            <a:r>
              <a:rPr lang="tr-TR" dirty="0" err="1"/>
              <a:t>deployment</a:t>
            </a:r>
            <a:r>
              <a:rPr lang="tr-TR" dirty="0"/>
              <a:t>) diyagramı fiziksel mimariyi modeller.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42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75" y="3908930"/>
            <a:ext cx="4279429" cy="23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UML </a:t>
            </a:r>
            <a:r>
              <a:rPr lang="tr-TR" dirty="0" err="1"/>
              <a:t>Artefaktları</a:t>
            </a:r>
            <a:r>
              <a:rPr lang="tr-TR" dirty="0"/>
              <a:t> (</a:t>
            </a:r>
            <a:r>
              <a:rPr lang="tr-TR" dirty="0" err="1"/>
              <a:t>Artifacts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65562" y="1935886"/>
            <a:ext cx="7543801" cy="33830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Bir UML </a:t>
            </a:r>
            <a:r>
              <a:rPr lang="tr-TR" dirty="0" err="1"/>
              <a:t>artefaktı</a:t>
            </a:r>
            <a:r>
              <a:rPr lang="tr-TR" dirty="0"/>
              <a:t> (</a:t>
            </a:r>
            <a:r>
              <a:rPr lang="tr-TR" dirty="0" err="1"/>
              <a:t>artifact</a:t>
            </a:r>
            <a:r>
              <a:rPr lang="tr-TR" dirty="0"/>
              <a:t>) geliştirme veya işletim sırasında kullanılan veya üretilen verinin herhangi bir fiziksel temsilidir.</a:t>
            </a:r>
          </a:p>
          <a:p>
            <a:pPr lvl="1"/>
            <a:r>
              <a:rPr lang="tr-TR" dirty="0" smtClean="0"/>
              <a:t>Örneğin</a:t>
            </a:r>
            <a:r>
              <a:rPr lang="tr-TR" dirty="0"/>
              <a:t>: dosyalar, dokümanlar, program kodları, </a:t>
            </a:r>
            <a:r>
              <a:rPr lang="tr-TR" dirty="0" err="1"/>
              <a:t>veritabanı</a:t>
            </a:r>
            <a:r>
              <a:rPr lang="tr-TR" dirty="0"/>
              <a:t> tabloları, vb.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 smtClean="0"/>
              <a:t>Artefaktların</a:t>
            </a:r>
            <a:r>
              <a:rPr lang="tr-TR" dirty="0" smtClean="0"/>
              <a:t> </a:t>
            </a:r>
            <a:r>
              <a:rPr lang="tr-TR" dirty="0"/>
              <a:t>tipleri ve örnekleri (</a:t>
            </a:r>
            <a:r>
              <a:rPr lang="tr-TR" dirty="0" err="1"/>
              <a:t>instance</a:t>
            </a:r>
            <a:r>
              <a:rPr lang="tr-TR" dirty="0"/>
              <a:t>) vardır</a:t>
            </a:r>
          </a:p>
          <a:p>
            <a:pPr lvl="1"/>
            <a:r>
              <a:rPr lang="tr-TR" dirty="0" smtClean="0"/>
              <a:t>İsim </a:t>
            </a:r>
            <a:r>
              <a:rPr lang="tr-TR" dirty="0"/>
              <a:t>içeren dikdörtgenle temsil edilir</a:t>
            </a:r>
          </a:p>
          <a:p>
            <a:pPr lvl="1"/>
            <a:r>
              <a:rPr lang="tr-TR" b="1" dirty="0" smtClean="0"/>
              <a:t>«</a:t>
            </a:r>
            <a:r>
              <a:rPr lang="tr-TR" b="1" dirty="0" err="1"/>
              <a:t>artifact</a:t>
            </a:r>
            <a:r>
              <a:rPr lang="tr-TR" b="1" dirty="0"/>
              <a:t>» </a:t>
            </a:r>
            <a:r>
              <a:rPr lang="tr-TR" dirty="0"/>
              <a:t>ile </a:t>
            </a:r>
            <a:r>
              <a:rPr lang="tr-TR" dirty="0" err="1"/>
              <a:t>stereotiplidir</a:t>
            </a:r>
            <a:r>
              <a:rPr lang="tr-TR" dirty="0"/>
              <a:t> veya sağ üst köşesinde </a:t>
            </a:r>
            <a:r>
              <a:rPr lang="tr-TR" dirty="0" err="1"/>
              <a:t>artefakt</a:t>
            </a:r>
            <a:r>
              <a:rPr lang="tr-TR" dirty="0"/>
              <a:t> sembolü vardır</a:t>
            </a:r>
          </a:p>
          <a:p>
            <a:pPr lvl="1"/>
            <a:r>
              <a:rPr lang="tr-TR" dirty="0" smtClean="0"/>
              <a:t>Örneklerin </a:t>
            </a:r>
            <a:r>
              <a:rPr lang="tr-TR" dirty="0"/>
              <a:t>isimlerinin altı çizgilidir, tiplerin isimlerini altı çizgili değildir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 smtClean="0"/>
              <a:t>Artefaktlar</a:t>
            </a:r>
            <a:r>
              <a:rPr lang="tr-TR" dirty="0" smtClean="0"/>
              <a:t> </a:t>
            </a:r>
            <a:r>
              <a:rPr lang="tr-TR" dirty="0"/>
              <a:t>mantıksal varlıkların </a:t>
            </a:r>
            <a:r>
              <a:rPr lang="tr-TR" dirty="0" err="1"/>
              <a:t>gerçeklenmiş</a:t>
            </a:r>
            <a:r>
              <a:rPr lang="tr-TR" dirty="0"/>
              <a:t> şekilleridir (sınıflar, bileşenler, vb.)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17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UML Düğümleri (</a:t>
            </a:r>
            <a:r>
              <a:rPr lang="tr-TR" dirty="0" err="1"/>
              <a:t>Nodes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32806" y="1845734"/>
            <a:ext cx="7831644" cy="402336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sz="2400" dirty="0"/>
              <a:t>Bir UML </a:t>
            </a:r>
            <a:r>
              <a:rPr lang="tr-TR" sz="2400" b="1" dirty="0"/>
              <a:t>düğüm</a:t>
            </a:r>
            <a:r>
              <a:rPr lang="tr-TR" sz="2400" dirty="0"/>
              <a:t>ü (</a:t>
            </a:r>
            <a:r>
              <a:rPr lang="tr-TR" sz="2400" dirty="0" err="1"/>
              <a:t>node</a:t>
            </a:r>
            <a:r>
              <a:rPr lang="tr-TR" sz="2400" dirty="0"/>
              <a:t>) </a:t>
            </a:r>
            <a:r>
              <a:rPr lang="tr-TR" sz="2400" dirty="0" err="1"/>
              <a:t>işlemsel</a:t>
            </a:r>
            <a:r>
              <a:rPr lang="tr-TR" sz="2400" dirty="0"/>
              <a:t> (</a:t>
            </a:r>
            <a:r>
              <a:rPr lang="tr-TR" sz="2400" dirty="0" err="1"/>
              <a:t>computational</a:t>
            </a:r>
            <a:r>
              <a:rPr lang="tr-TR" sz="2400" dirty="0"/>
              <a:t>) bir kaynaktır.</a:t>
            </a:r>
          </a:p>
          <a:p>
            <a:pPr lvl="1" algn="just"/>
            <a:r>
              <a:rPr lang="tr-TR" sz="2000" b="1" dirty="0" smtClean="0"/>
              <a:t>Cihaz </a:t>
            </a:r>
            <a:r>
              <a:rPr lang="tr-TR" sz="2000" b="1" dirty="0"/>
              <a:t>(Device)</a:t>
            </a:r>
            <a:r>
              <a:rPr lang="tr-TR" sz="2000" dirty="0"/>
              <a:t>—Bir bilgisayar gibi </a:t>
            </a:r>
            <a:r>
              <a:rPr lang="tr-TR" sz="2000" dirty="0" err="1"/>
              <a:t>fiziklsel</a:t>
            </a:r>
            <a:r>
              <a:rPr lang="tr-TR" sz="2000" dirty="0"/>
              <a:t> bir işlem birimidir</a:t>
            </a:r>
          </a:p>
          <a:p>
            <a:pPr lvl="1" algn="just"/>
            <a:r>
              <a:rPr lang="tr-TR" sz="2000" b="1" dirty="0" smtClean="0"/>
              <a:t>İşletim </a:t>
            </a:r>
            <a:r>
              <a:rPr lang="tr-TR" sz="2000" b="1" dirty="0"/>
              <a:t>ortamı (</a:t>
            </a:r>
            <a:r>
              <a:rPr lang="tr-TR" sz="2000" b="1" dirty="0" err="1"/>
              <a:t>Execution</a:t>
            </a:r>
            <a:r>
              <a:rPr lang="tr-TR" sz="2000" b="1" dirty="0"/>
              <a:t> </a:t>
            </a:r>
            <a:r>
              <a:rPr lang="tr-TR" sz="2000" b="1" dirty="0" err="1"/>
              <a:t>environment</a:t>
            </a:r>
            <a:r>
              <a:rPr lang="tr-TR" sz="2000" b="1" dirty="0"/>
              <a:t>)</a:t>
            </a:r>
            <a:r>
              <a:rPr lang="tr-TR" sz="2000" dirty="0"/>
              <a:t>—İşletim sistemi veya bir dil yorumlayıcısı gibi bir sanal makineyi </a:t>
            </a:r>
            <a:r>
              <a:rPr lang="tr-TR" sz="2000" dirty="0" err="1"/>
              <a:t>implemente</a:t>
            </a:r>
            <a:r>
              <a:rPr lang="tr-TR" sz="2000" dirty="0"/>
              <a:t> eden bir yazılım sistemidir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sz="2400" dirty="0" err="1" smtClean="0"/>
              <a:t>UML’de</a:t>
            </a:r>
            <a:r>
              <a:rPr lang="tr-TR" sz="2400" dirty="0" smtClean="0"/>
              <a:t> </a:t>
            </a:r>
            <a:r>
              <a:rPr lang="tr-TR" sz="2400" dirty="0"/>
              <a:t>kutu veya kütük (</a:t>
            </a:r>
            <a:r>
              <a:rPr lang="tr-TR" sz="2400" dirty="0" err="1"/>
              <a:t>slab</a:t>
            </a:r>
            <a:r>
              <a:rPr lang="tr-TR" sz="2400" dirty="0"/>
              <a:t>) sembolüyle temsil edilir</a:t>
            </a:r>
          </a:p>
          <a:p>
            <a:pPr lvl="1" algn="just"/>
            <a:r>
              <a:rPr lang="tr-TR" sz="2000" b="1" dirty="0" smtClean="0"/>
              <a:t>«</a:t>
            </a:r>
            <a:r>
              <a:rPr lang="tr-TR" sz="2000" b="1" dirty="0" err="1"/>
              <a:t>device</a:t>
            </a:r>
            <a:r>
              <a:rPr lang="tr-TR" sz="2000" b="1" dirty="0"/>
              <a:t>» </a:t>
            </a:r>
            <a:r>
              <a:rPr lang="tr-TR" sz="2000" dirty="0"/>
              <a:t>veya </a:t>
            </a:r>
            <a:r>
              <a:rPr lang="tr-TR" sz="2000" b="1" dirty="0"/>
              <a:t>«</a:t>
            </a:r>
            <a:r>
              <a:rPr lang="tr-TR" sz="2000" b="1" dirty="0" err="1"/>
              <a:t>execution</a:t>
            </a:r>
            <a:r>
              <a:rPr lang="tr-TR" sz="2000" b="1" dirty="0"/>
              <a:t> </a:t>
            </a:r>
            <a:r>
              <a:rPr lang="tr-TR" sz="2000" b="1" dirty="0" err="1"/>
              <a:t>environment</a:t>
            </a:r>
            <a:r>
              <a:rPr lang="tr-TR" sz="2000" b="1" dirty="0"/>
              <a:t>» </a:t>
            </a:r>
            <a:r>
              <a:rPr lang="tr-TR" sz="2000" dirty="0"/>
              <a:t>ile </a:t>
            </a:r>
            <a:r>
              <a:rPr lang="tr-TR" sz="2000" dirty="0" err="1"/>
              <a:t>stereotiplidir</a:t>
            </a:r>
            <a:endParaRPr lang="tr-TR" sz="2000" dirty="0"/>
          </a:p>
          <a:p>
            <a:pPr lvl="1" algn="just"/>
            <a:r>
              <a:rPr lang="tr-TR" sz="2000" dirty="0" smtClean="0"/>
              <a:t>Tipler </a:t>
            </a:r>
            <a:r>
              <a:rPr lang="tr-TR" sz="2000" dirty="0"/>
              <a:t>ve örnekler (</a:t>
            </a:r>
            <a:r>
              <a:rPr lang="tr-TR" sz="2000" dirty="0" err="1"/>
              <a:t>instance</a:t>
            </a:r>
            <a:r>
              <a:rPr lang="tr-TR" sz="2000" dirty="0"/>
              <a:t>)</a:t>
            </a:r>
          </a:p>
          <a:p>
            <a:pPr lvl="1" algn="just"/>
            <a:r>
              <a:rPr lang="tr-TR" sz="2000" dirty="0" smtClean="0"/>
              <a:t>Tiplerin </a:t>
            </a:r>
            <a:r>
              <a:rPr lang="tr-TR" sz="2000" dirty="0"/>
              <a:t>isimleri vardır</a:t>
            </a:r>
          </a:p>
          <a:p>
            <a:pPr lvl="1" algn="just"/>
            <a:r>
              <a:rPr lang="tr-TR" sz="2000" dirty="0" smtClean="0"/>
              <a:t>Örneklerin </a:t>
            </a:r>
            <a:r>
              <a:rPr lang="tr-TR" sz="2000" dirty="0"/>
              <a:t>name : </a:t>
            </a:r>
            <a:r>
              <a:rPr lang="tr-TR" sz="2000" dirty="0" err="1"/>
              <a:t>type</a:t>
            </a:r>
            <a:r>
              <a:rPr lang="tr-TR" sz="2000" dirty="0"/>
              <a:t> formunda altı çizgili etiketleri vardır</a:t>
            </a:r>
          </a:p>
          <a:p>
            <a:pPr lvl="1" algn="just"/>
            <a:r>
              <a:rPr lang="tr-TR" sz="2000" dirty="0" smtClean="0"/>
              <a:t>İsim </a:t>
            </a:r>
            <a:r>
              <a:rPr lang="tr-TR" sz="2000" dirty="0"/>
              <a:t>veya tipten biri yazılmayabilir, ama ikisi birden değil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40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Düğüm Sembolü Örnekleri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45</a:t>
            </a:fld>
            <a:endParaRPr lang="tr-TR" dirty="0"/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788" y="1961200"/>
            <a:ext cx="3657646" cy="41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Kurulum (Deployment) Diyagramları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dirty="0" smtClean="0"/>
              <a:t>Bir </a:t>
            </a:r>
            <a:r>
              <a:rPr lang="tr-TR" sz="2400" dirty="0"/>
              <a:t>UML kurulum diyagramı, </a:t>
            </a:r>
            <a:r>
              <a:rPr lang="tr-TR" sz="2400" dirty="0" err="1"/>
              <a:t>işlemsel</a:t>
            </a:r>
            <a:r>
              <a:rPr lang="tr-TR" sz="2400" dirty="0"/>
              <a:t> kaynakları, aralarındaki iletişim yollarını, ve üzerlerinde bulunan ve işletilen </a:t>
            </a:r>
            <a:r>
              <a:rPr lang="tr-TR" sz="2400" dirty="0" err="1"/>
              <a:t>artefaktları</a:t>
            </a:r>
            <a:r>
              <a:rPr lang="tr-TR" sz="2400" dirty="0"/>
              <a:t> modeller.</a:t>
            </a:r>
          </a:p>
          <a:p>
            <a:pPr>
              <a:lnSpc>
                <a:spcPct val="100000"/>
              </a:lnSpc>
            </a:pPr>
            <a:r>
              <a:rPr lang="tr-TR" sz="2400" dirty="0" smtClean="0"/>
              <a:t>Kullanım </a:t>
            </a:r>
            <a:r>
              <a:rPr lang="tr-TR" sz="2400" dirty="0"/>
              <a:t>yeri:</a:t>
            </a:r>
          </a:p>
          <a:p>
            <a:pPr lvl="1">
              <a:lnSpc>
                <a:spcPct val="100000"/>
              </a:lnSpc>
            </a:pPr>
            <a:r>
              <a:rPr lang="tr-TR" sz="2000" dirty="0" smtClean="0"/>
              <a:t>Sistemde </a:t>
            </a:r>
            <a:r>
              <a:rPr lang="tr-TR" sz="2000" dirty="0"/>
              <a:t>kullanılan gerçek ve sanal makineleri göstermek</a:t>
            </a:r>
          </a:p>
          <a:p>
            <a:pPr lvl="1">
              <a:lnSpc>
                <a:spcPct val="100000"/>
              </a:lnSpc>
            </a:pPr>
            <a:r>
              <a:rPr lang="tr-TR" sz="2000" dirty="0" smtClean="0"/>
              <a:t>Makineler </a:t>
            </a:r>
            <a:r>
              <a:rPr lang="tr-TR" sz="2000" dirty="0"/>
              <a:t>arasındaki iletişim yolunu göstermek</a:t>
            </a:r>
          </a:p>
          <a:p>
            <a:pPr lvl="1">
              <a:lnSpc>
                <a:spcPct val="100000"/>
              </a:lnSpc>
            </a:pPr>
            <a:r>
              <a:rPr lang="tr-TR" sz="2000" dirty="0" smtClean="0"/>
              <a:t>Sistemi </a:t>
            </a:r>
            <a:r>
              <a:rPr lang="tr-TR" sz="2000" dirty="0"/>
              <a:t>oluşturan program ve veri dosyalarını göstermek</a:t>
            </a:r>
          </a:p>
          <a:p>
            <a:pPr lvl="2">
              <a:lnSpc>
                <a:spcPct val="100000"/>
              </a:lnSpc>
            </a:pPr>
            <a:r>
              <a:rPr lang="tr-TR" sz="1600" dirty="0" smtClean="0"/>
              <a:t>Yerleşim </a:t>
            </a:r>
            <a:r>
              <a:rPr lang="tr-TR" sz="1600" dirty="0"/>
              <a:t>(</a:t>
            </a:r>
            <a:r>
              <a:rPr lang="tr-TR" sz="1600" dirty="0" err="1"/>
              <a:t>Residence</a:t>
            </a:r>
            <a:r>
              <a:rPr lang="tr-TR" sz="1600" dirty="0"/>
              <a:t>)</a:t>
            </a:r>
          </a:p>
          <a:p>
            <a:pPr lvl="2">
              <a:lnSpc>
                <a:spcPct val="100000"/>
              </a:lnSpc>
            </a:pPr>
            <a:r>
              <a:rPr lang="tr-TR" sz="1600" dirty="0" smtClean="0"/>
              <a:t>İşletim </a:t>
            </a:r>
            <a:r>
              <a:rPr lang="tr-TR" sz="1600" dirty="0"/>
              <a:t>(</a:t>
            </a:r>
            <a:r>
              <a:rPr lang="tr-TR" sz="1600" dirty="0" err="1"/>
              <a:t>Execution</a:t>
            </a:r>
            <a:r>
              <a:rPr lang="tr-TR" sz="1600" dirty="0"/>
              <a:t>)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67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Kurulum Diyagramı Kuralları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2400" dirty="0" err="1"/>
              <a:t>İşlemsel</a:t>
            </a:r>
            <a:r>
              <a:rPr lang="tr-TR" sz="2400" dirty="0"/>
              <a:t> kaynaklar düğümlerdir</a:t>
            </a:r>
          </a:p>
          <a:p>
            <a:pPr>
              <a:lnSpc>
                <a:spcPct val="100000"/>
              </a:lnSpc>
            </a:pPr>
            <a:r>
              <a:rPr lang="tr-TR" sz="2400" dirty="0" smtClean="0"/>
              <a:t>İletişim </a:t>
            </a:r>
            <a:r>
              <a:rPr lang="tr-TR" sz="2400" dirty="0"/>
              <a:t>yolları düğümler arasındaki düz çizgilerdir</a:t>
            </a:r>
          </a:p>
          <a:p>
            <a:pPr lvl="1">
              <a:lnSpc>
                <a:spcPct val="100000"/>
              </a:lnSpc>
            </a:pPr>
            <a:r>
              <a:rPr lang="tr-TR" sz="2000" dirty="0" smtClean="0"/>
              <a:t>Etiketlenebilir</a:t>
            </a:r>
            <a:endParaRPr lang="tr-TR" sz="2000" dirty="0"/>
          </a:p>
          <a:p>
            <a:pPr lvl="1">
              <a:lnSpc>
                <a:spcPct val="100000"/>
              </a:lnSpc>
            </a:pPr>
            <a:r>
              <a:rPr lang="tr-TR" sz="2000" dirty="0" smtClean="0"/>
              <a:t>Çoklukları </a:t>
            </a:r>
            <a:r>
              <a:rPr lang="tr-TR" sz="2000" dirty="0"/>
              <a:t>ve rol isimleri olabilir</a:t>
            </a:r>
          </a:p>
          <a:p>
            <a:pPr>
              <a:lnSpc>
                <a:spcPct val="100000"/>
              </a:lnSpc>
            </a:pPr>
            <a:r>
              <a:rPr lang="tr-TR" sz="2400" dirty="0" err="1" smtClean="0"/>
              <a:t>Artefakt</a:t>
            </a:r>
            <a:r>
              <a:rPr lang="tr-TR" sz="2400" dirty="0" smtClean="0"/>
              <a:t> </a:t>
            </a:r>
            <a:r>
              <a:rPr lang="tr-TR" sz="2400" dirty="0"/>
              <a:t>sembolleri</a:t>
            </a:r>
          </a:p>
          <a:p>
            <a:pPr lvl="1">
              <a:lnSpc>
                <a:spcPct val="100000"/>
              </a:lnSpc>
            </a:pPr>
            <a:r>
              <a:rPr lang="tr-TR" sz="2000" dirty="0" smtClean="0"/>
              <a:t>Düğüm </a:t>
            </a:r>
            <a:r>
              <a:rPr lang="tr-TR" sz="2000" dirty="0"/>
              <a:t>sembollerinin içinde görünebilir</a:t>
            </a:r>
          </a:p>
          <a:p>
            <a:pPr lvl="1">
              <a:lnSpc>
                <a:spcPct val="100000"/>
              </a:lnSpc>
            </a:pPr>
            <a:r>
              <a:rPr lang="tr-TR" sz="2000" dirty="0" smtClean="0"/>
              <a:t>Düğüm </a:t>
            </a:r>
            <a:r>
              <a:rPr lang="tr-TR" sz="2000" dirty="0"/>
              <a:t>sembollerinin içinde listelenebilir</a:t>
            </a:r>
          </a:p>
          <a:p>
            <a:pPr lvl="1">
              <a:lnSpc>
                <a:spcPct val="100000"/>
              </a:lnSpc>
            </a:pPr>
            <a:r>
              <a:rPr lang="tr-TR" sz="2000" b="1" dirty="0" smtClean="0"/>
              <a:t>«</a:t>
            </a:r>
            <a:r>
              <a:rPr lang="tr-TR" sz="2000" b="1" dirty="0" err="1"/>
              <a:t>deploy</a:t>
            </a:r>
            <a:r>
              <a:rPr lang="tr-TR" sz="2000" b="1" dirty="0"/>
              <a:t>» </a:t>
            </a:r>
            <a:r>
              <a:rPr lang="tr-TR" sz="2000" dirty="0" err="1"/>
              <a:t>stereotipli</a:t>
            </a:r>
            <a:r>
              <a:rPr lang="tr-TR" sz="2000" dirty="0"/>
              <a:t> bağımlılık oklarıyla düğüm sembollerine bağlanabilir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76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Kurulum Diyagramı Örneği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418" y="2052334"/>
            <a:ext cx="4575165" cy="3324718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58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6075" y="1801756"/>
            <a:ext cx="7886700" cy="430118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Mimari </a:t>
            </a:r>
            <a:r>
              <a:rPr lang="tr-TR" dirty="0"/>
              <a:t>tasarım ürünün fizibilitesinin değerlendirilebilmesi amacıyla genellikle ürün tasarımı sırasında başlamalıdır.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Mimari </a:t>
            </a:r>
            <a:r>
              <a:rPr lang="tr-TR" dirty="0"/>
              <a:t>tasarımdan ayrıntılı tasarıma doğru soyutlamanın (</a:t>
            </a:r>
            <a:r>
              <a:rPr lang="tr-TR" dirty="0" err="1"/>
              <a:t>abstraction</a:t>
            </a:r>
            <a:r>
              <a:rPr lang="tr-TR" dirty="0"/>
              <a:t>) derecesi azalır.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Bir </a:t>
            </a:r>
            <a:r>
              <a:rPr lang="tr-TR" dirty="0"/>
              <a:t>mimarı tasarım dokümanı (SAD) ürüne genel bir bakış, mimari </a:t>
            </a:r>
            <a:r>
              <a:rPr lang="tr-TR" dirty="0" err="1"/>
              <a:t>spesifikasyonlar</a:t>
            </a:r>
            <a:r>
              <a:rPr lang="tr-TR" dirty="0"/>
              <a:t>, ve tasarım gerekçesi gibi bölümlerden oluşur.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Mimari </a:t>
            </a:r>
            <a:r>
              <a:rPr lang="tr-TR" dirty="0"/>
              <a:t>kararların kalite nitelikleri üzerinde büyük etkisi vardır</a:t>
            </a:r>
            <a:r>
              <a:rPr lang="tr-TR" dirty="0"/>
              <a:t>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Mimari </a:t>
            </a:r>
            <a:r>
              <a:rPr lang="tr-TR" dirty="0"/>
              <a:t>modelleme için kullanılan çeşitli </a:t>
            </a:r>
            <a:r>
              <a:rPr lang="tr-TR" dirty="0" err="1"/>
              <a:t>notasyonlar</a:t>
            </a:r>
            <a:r>
              <a:rPr lang="tr-TR" dirty="0"/>
              <a:t> mevcuttur.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Arabirim </a:t>
            </a:r>
            <a:r>
              <a:rPr lang="tr-TR" dirty="0" err="1"/>
              <a:t>spesifikasyonları</a:t>
            </a:r>
            <a:r>
              <a:rPr lang="tr-TR" dirty="0"/>
              <a:t>, iletişim ortamına dair tanımlamalar içermelidir </a:t>
            </a:r>
          </a:p>
          <a:p>
            <a:pPr lvl="1"/>
            <a:r>
              <a:rPr lang="tr-TR" dirty="0" err="1"/>
              <a:t>Sözdizim</a:t>
            </a:r>
            <a:r>
              <a:rPr lang="tr-TR" dirty="0"/>
              <a:t> </a:t>
            </a:r>
            <a:r>
              <a:rPr lang="tr-TR" dirty="0"/>
              <a:t>(</a:t>
            </a:r>
            <a:r>
              <a:rPr lang="tr-TR" dirty="0" err="1"/>
              <a:t>Syntax</a:t>
            </a:r>
            <a:r>
              <a:rPr lang="tr-TR" dirty="0"/>
              <a:t>), </a:t>
            </a:r>
          </a:p>
          <a:p>
            <a:pPr lvl="1"/>
            <a:r>
              <a:rPr lang="tr-TR" dirty="0"/>
              <a:t>Semantik </a:t>
            </a:r>
            <a:r>
              <a:rPr lang="tr-TR" dirty="0"/>
              <a:t>(</a:t>
            </a:r>
            <a:r>
              <a:rPr lang="tr-TR" dirty="0" err="1"/>
              <a:t>Semantics</a:t>
            </a:r>
            <a:r>
              <a:rPr lang="tr-TR" dirty="0"/>
              <a:t>), ve </a:t>
            </a:r>
          </a:p>
          <a:p>
            <a:pPr lvl="1"/>
            <a:r>
              <a:rPr lang="tr-TR" dirty="0"/>
              <a:t>Pragmatik</a:t>
            </a:r>
            <a:r>
              <a:rPr lang="tr-TR" dirty="0"/>
              <a:t>.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49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 smtClean="0"/>
              <a:t>Doç. Dr. Resul DAŞ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27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Genel </a:t>
            </a:r>
            <a:r>
              <a:rPr lang="tr-TR" sz="4000" dirty="0"/>
              <a:t>Bir Yazılım Mühendislik Tasarımı Süreci</a:t>
            </a:r>
            <a:endParaRPr lang="tr-TR" sz="4000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734" y="1814635"/>
            <a:ext cx="3553702" cy="4405861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6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Özet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47593" y="1959005"/>
            <a:ext cx="7780713" cy="35449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Kutu-ve-çizgi </a:t>
            </a:r>
            <a:r>
              <a:rPr lang="tr-TR" dirty="0"/>
              <a:t>diyagramları statik ve dinamik mimari model oluşturmak için kullanılır.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Notlar</a:t>
            </a:r>
            <a:r>
              <a:rPr lang="tr-TR" dirty="0"/>
              <a:t>, kısıtlar, özellikler, ve </a:t>
            </a:r>
            <a:r>
              <a:rPr lang="tr-TR" dirty="0" err="1"/>
              <a:t>stereotipler</a:t>
            </a:r>
            <a:r>
              <a:rPr lang="tr-TR" dirty="0"/>
              <a:t> herhangi bir UML diyagramında kullanılabilir.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Paket </a:t>
            </a:r>
            <a:r>
              <a:rPr lang="tr-TR" dirty="0"/>
              <a:t>diyagramları </a:t>
            </a:r>
            <a:r>
              <a:rPr lang="tr-TR" dirty="0" err="1"/>
              <a:t>modulleri</a:t>
            </a:r>
            <a:r>
              <a:rPr lang="tr-TR" dirty="0"/>
              <a:t> ve modüllerin parçalarını modellemek için kullanılır.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Bileşen </a:t>
            </a:r>
            <a:r>
              <a:rPr lang="tr-TR" dirty="0"/>
              <a:t>diyagramları yazılım bileşenlerini modellemek için kullanılır.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Kurulum </a:t>
            </a:r>
            <a:r>
              <a:rPr lang="tr-TR" dirty="0"/>
              <a:t>diyagramları fiziksel mimarileri modellemek için kullanılır.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50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09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14052"/>
          </a:xfrm>
        </p:spPr>
        <p:txBody>
          <a:bodyPr>
            <a:normAutofit fontScale="40000" lnSpcReduction="20000"/>
          </a:bodyPr>
          <a:lstStyle/>
          <a:p>
            <a:r>
              <a:rPr lang="tr-TR" sz="2800" dirty="0" smtClean="0"/>
              <a:t>“</a:t>
            </a:r>
            <a:r>
              <a:rPr lang="tr-TR" sz="2800" dirty="0"/>
              <a:t>Software </a:t>
            </a:r>
            <a:r>
              <a:rPr lang="tr-TR" sz="2800" dirty="0" err="1"/>
              <a:t>Engineering</a:t>
            </a:r>
            <a:r>
              <a:rPr lang="tr-TR" sz="2800" dirty="0"/>
              <a:t> A </a:t>
            </a:r>
            <a:r>
              <a:rPr lang="tr-TR" sz="2800" dirty="0" err="1"/>
              <a:t>Practitioner’s</a:t>
            </a:r>
            <a:r>
              <a:rPr lang="tr-TR" sz="2800" dirty="0"/>
              <a:t> </a:t>
            </a:r>
            <a:r>
              <a:rPr lang="tr-TR" sz="2800" dirty="0" err="1"/>
              <a:t>Approach</a:t>
            </a:r>
            <a:r>
              <a:rPr lang="tr-TR" sz="2800" dirty="0"/>
              <a:t>” (7th. Ed.), </a:t>
            </a:r>
            <a:r>
              <a:rPr lang="tr-TR" sz="2800" dirty="0" err="1"/>
              <a:t>Roger</a:t>
            </a:r>
            <a:r>
              <a:rPr lang="tr-TR" sz="2800" dirty="0"/>
              <a:t> S. </a:t>
            </a:r>
            <a:r>
              <a:rPr lang="tr-TR" sz="2800" dirty="0" err="1"/>
              <a:t>Pressman</a:t>
            </a:r>
            <a:r>
              <a:rPr lang="tr-TR" sz="2800" dirty="0"/>
              <a:t>, 2013.</a:t>
            </a:r>
          </a:p>
          <a:p>
            <a:r>
              <a:rPr lang="tr-TR" sz="2800" dirty="0"/>
              <a:t>“Software </a:t>
            </a:r>
            <a:r>
              <a:rPr lang="tr-TR" sz="2800" dirty="0" err="1"/>
              <a:t>Engineering</a:t>
            </a:r>
            <a:r>
              <a:rPr lang="tr-TR" sz="2800" dirty="0"/>
              <a:t>” (8th. Ed.), </a:t>
            </a:r>
            <a:r>
              <a:rPr lang="tr-TR" sz="2800" dirty="0" err="1"/>
              <a:t>Ian</a:t>
            </a:r>
            <a:r>
              <a:rPr lang="tr-TR" sz="2800" dirty="0"/>
              <a:t> </a:t>
            </a:r>
            <a:r>
              <a:rPr lang="tr-TR" sz="2800" dirty="0" err="1"/>
              <a:t>Sommerville</a:t>
            </a:r>
            <a:r>
              <a:rPr lang="tr-TR" sz="2800" dirty="0"/>
              <a:t>, 2007.</a:t>
            </a:r>
          </a:p>
          <a:p>
            <a:r>
              <a:rPr lang="tr-TR" sz="2800" dirty="0"/>
              <a:t>“Guide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Software </a:t>
            </a:r>
            <a:r>
              <a:rPr lang="tr-TR" sz="2800" dirty="0" err="1"/>
              <a:t>Engineering</a:t>
            </a:r>
            <a:r>
              <a:rPr lang="tr-TR" sz="2800" dirty="0"/>
              <a:t> Body of Knowledge”, 2004.</a:t>
            </a:r>
          </a:p>
          <a:p>
            <a:r>
              <a:rPr lang="tr-TR" sz="2800" dirty="0"/>
              <a:t>” Yazılım Mühendisliğine Giriş”, TBİL-211, Dr. Ali Arifoğlu.</a:t>
            </a:r>
          </a:p>
          <a:p>
            <a:r>
              <a:rPr lang="tr-TR" sz="2800" dirty="0"/>
              <a:t>”Yazılım Mühendisliği” (2. Basım), Dr. M. Erhan </a:t>
            </a:r>
            <a:r>
              <a:rPr lang="tr-TR" sz="2800" dirty="0" err="1"/>
              <a:t>Sarıdoğan</a:t>
            </a:r>
            <a:r>
              <a:rPr lang="tr-TR" sz="2800" dirty="0"/>
              <a:t>, 2008, İstanbul: Papatya Yayıncılık.</a:t>
            </a:r>
          </a:p>
          <a:p>
            <a:pPr>
              <a:lnSpc>
                <a:spcPct val="120000"/>
              </a:lnSpc>
            </a:pPr>
            <a:r>
              <a:rPr lang="tr-TR" sz="2800" dirty="0" err="1"/>
              <a:t>Kalıpsiz</a:t>
            </a:r>
            <a:r>
              <a:rPr lang="tr-TR" sz="2800" dirty="0"/>
              <a:t>, O., Buharalı, A., Biricik, G. (2005). Bilgisayar Bilimlerinde Sistem Analizi ve Tasarımı Nesneye Yönelik Modelleme. İstanbul: Papatya Yayıncılık.</a:t>
            </a:r>
          </a:p>
          <a:p>
            <a:r>
              <a:rPr lang="tr-TR" sz="2800" dirty="0" err="1"/>
              <a:t>Buzluca</a:t>
            </a:r>
            <a:r>
              <a:rPr lang="tr-TR" sz="2800" dirty="0"/>
              <a:t>, F. (2010) Yazılım Modelleme ve Tasarımı ders notları (http://www.buzluca.info/dersler.html)</a:t>
            </a:r>
          </a:p>
          <a:p>
            <a:r>
              <a:rPr lang="tr-TR" sz="2800" dirty="0"/>
              <a:t>Hacettepe Üniversitesi BBS-651, A. Tarhan, 2010.</a:t>
            </a:r>
          </a:p>
          <a:p>
            <a:pPr algn="l"/>
            <a:r>
              <a:rPr lang="tr-TR" sz="2800" dirty="0"/>
              <a:t>Yazılım Proje Yönetimi, Yrd. Doç. Dr. Hacer </a:t>
            </a:r>
            <a:r>
              <a:rPr lang="tr-TR" sz="2800" dirty="0" smtClean="0"/>
              <a:t>KARACAN</a:t>
            </a:r>
          </a:p>
          <a:p>
            <a:pPr algn="l"/>
            <a:r>
              <a:rPr lang="tr-TR" sz="2800" dirty="0"/>
              <a:t>YZM211 Yazılım Tasarımı </a:t>
            </a:r>
            <a:r>
              <a:rPr lang="tr-TR" sz="2800" dirty="0" smtClean="0"/>
              <a:t>– Yrd. Doç. Dr. Volkan </a:t>
            </a:r>
            <a:r>
              <a:rPr lang="tr-TR" sz="2800" dirty="0"/>
              <a:t>TUNALI</a:t>
            </a:r>
            <a:r>
              <a:rPr lang="tr-TR" sz="2800" dirty="0" smtClean="0"/>
              <a:t/>
            </a:r>
            <a:br>
              <a:rPr lang="tr-TR" sz="2800" dirty="0" smtClean="0"/>
            </a:br>
            <a:endParaRPr lang="tr-TR" sz="2800" dirty="0" smtClean="0"/>
          </a:p>
          <a:p>
            <a:r>
              <a:rPr lang="tr-TR" sz="2800" dirty="0" smtClean="0">
                <a:hlinkClick r:id="rId2"/>
              </a:rPr>
              <a:t>http</a:t>
            </a:r>
            <a:r>
              <a:rPr lang="tr-TR" sz="2800" dirty="0">
                <a:hlinkClick r:id="rId2"/>
              </a:rPr>
              <a:t>://</a:t>
            </a:r>
            <a:r>
              <a:rPr lang="tr-TR" sz="2800" dirty="0" smtClean="0">
                <a:hlinkClick r:id="rId2"/>
              </a:rPr>
              <a:t>www.cclub.metu.edu.tr/bergi_yeni/e-bergi/2008/Ekim/Cevik-Modelleme-ve-Cevik-Yazilim-Gelistirme</a:t>
            </a:r>
            <a:r>
              <a:rPr lang="tr-TR" sz="2800" dirty="0" smtClean="0"/>
              <a:t> </a:t>
            </a:r>
            <a:endParaRPr lang="tr-TR" sz="2800" dirty="0"/>
          </a:p>
          <a:p>
            <a:r>
              <a:rPr lang="tr-TR" sz="2800" dirty="0">
                <a:hlinkClick r:id="rId3"/>
              </a:rPr>
              <a:t>http://</a:t>
            </a:r>
            <a:r>
              <a:rPr lang="tr-TR" sz="2800" dirty="0" smtClean="0">
                <a:hlinkClick r:id="rId3"/>
              </a:rPr>
              <a:t>wiki.expertiza.ncsu.edu/index.php/CSC/ECE_517_Fall_2011/ch6_6d_sk</a:t>
            </a:r>
            <a:r>
              <a:rPr lang="tr-TR" sz="2800" dirty="0" smtClean="0"/>
              <a:t> </a:t>
            </a:r>
            <a:endParaRPr lang="tr-TR" sz="2800" dirty="0"/>
          </a:p>
          <a:p>
            <a:r>
              <a:rPr lang="tr-TR" sz="2800" dirty="0">
                <a:hlinkClick r:id="rId4"/>
              </a:rPr>
              <a:t>http://dsdmofagilemethodology.wikidot.com</a:t>
            </a:r>
            <a:r>
              <a:rPr lang="tr-TR" sz="2800" dirty="0" smtClean="0">
                <a:hlinkClick r:id="rId4"/>
              </a:rPr>
              <a:t>/</a:t>
            </a:r>
            <a:r>
              <a:rPr lang="tr-TR" sz="2800" dirty="0" smtClean="0"/>
              <a:t> </a:t>
            </a:r>
          </a:p>
          <a:p>
            <a:r>
              <a:rPr lang="tr-TR" sz="2800" dirty="0">
                <a:hlinkClick r:id="rId5"/>
              </a:rPr>
              <a:t>http://caglarkaya.piquestion.com/2014/07/01/244</a:t>
            </a:r>
            <a:r>
              <a:rPr lang="tr-TR" sz="2800" dirty="0" smtClean="0">
                <a:hlinkClick r:id="rId5"/>
              </a:rPr>
              <a:t>/</a:t>
            </a:r>
            <a:r>
              <a:rPr lang="tr-TR" sz="2800" dirty="0" smtClean="0"/>
              <a:t> </a:t>
            </a:r>
            <a:endParaRPr lang="tr-TR" sz="2800" dirty="0"/>
          </a:p>
          <a:p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YMT312 Yazılım Tasarım ve Mimarisi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51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76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7529780" y="6492875"/>
            <a:ext cx="984019" cy="365125"/>
          </a:xfrm>
        </p:spPr>
        <p:txBody>
          <a:bodyPr/>
          <a:lstStyle/>
          <a:p>
            <a:r>
              <a:rPr lang="tr-TR" sz="1200" dirty="0" smtClean="0"/>
              <a:t>52</a:t>
            </a:r>
            <a:endParaRPr lang="tr-TR" dirty="0"/>
          </a:p>
          <a:p>
            <a:endParaRPr lang="tr-TR" dirty="0"/>
          </a:p>
        </p:txBody>
      </p:sp>
      <p:sp>
        <p:nvSpPr>
          <p:cNvPr id="6" name="Unvan 1"/>
          <p:cNvSpPr>
            <a:spLocks noGrp="1"/>
          </p:cNvSpPr>
          <p:nvPr/>
        </p:nvSpPr>
        <p:spPr>
          <a:xfrm>
            <a:off x="800100" y="257662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Ödev</a:t>
            </a:r>
            <a:endParaRPr lang="tr-TR" dirty="0"/>
          </a:p>
        </p:txBody>
      </p:sp>
      <p:sp>
        <p:nvSpPr>
          <p:cNvPr id="7" name="İçerik Yer Tutucusu 2"/>
          <p:cNvSpPr>
            <a:spLocks noGrp="1"/>
          </p:cNvSpPr>
          <p:nvPr/>
        </p:nvSpPr>
        <p:spPr>
          <a:xfrm>
            <a:off x="800100" y="2078183"/>
            <a:ext cx="7543801" cy="1064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020" y="950531"/>
            <a:ext cx="1908770" cy="1849683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800100" y="2031956"/>
            <a:ext cx="622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Mimari Tasarım Hakkında Araştırma Yapınız.</a:t>
            </a:r>
          </a:p>
          <a:p>
            <a:r>
              <a:rPr lang="tr-TR" dirty="0"/>
              <a:t>Yazılım Mimarisinde Kullanılan Stilleri Araştırınız.</a:t>
            </a:r>
          </a:p>
        </p:txBody>
      </p:sp>
      <p:sp>
        <p:nvSpPr>
          <p:cNvPr id="11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tr-TR" dirty="0" smtClean="0"/>
              <a:t>YMT312 Yazılım Tasarım ve Mimarisi</a:t>
            </a:r>
            <a:endParaRPr lang="tr-TR" dirty="0"/>
          </a:p>
        </p:txBody>
      </p:sp>
      <p:sp>
        <p:nvSpPr>
          <p:cNvPr id="12" name="Veri Yer Tutucusu 5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</p:spPr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39" y="3119240"/>
            <a:ext cx="4157707" cy="271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Sorularınız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z="1200" cap="none" dirty="0">
                <a:solidFill>
                  <a:schemeClr val="bg1"/>
                </a:solidFill>
              </a:rPr>
              <a:t>Doç. Dr. Resul DAŞ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z="1200" smtClean="0"/>
              <a:t>53</a:t>
            </a:fld>
            <a:endParaRPr lang="en-US" sz="1200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322" y="2425104"/>
            <a:ext cx="2965076" cy="28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Mimari Tasarım (</a:t>
            </a:r>
            <a:r>
              <a:rPr lang="tr-TR" sz="4400" dirty="0" err="1"/>
              <a:t>Architectural</a:t>
            </a:r>
            <a:r>
              <a:rPr lang="tr-TR" sz="4400" dirty="0"/>
              <a:t> Design)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6</a:t>
            </a:fld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2732597" y="2583570"/>
            <a:ext cx="4977962" cy="224658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8" name="Yuvarlatılmış Dikdörtgen 7"/>
          <p:cNvSpPr/>
          <p:nvPr/>
        </p:nvSpPr>
        <p:spPr>
          <a:xfrm>
            <a:off x="2649829" y="2567274"/>
            <a:ext cx="5001893" cy="216855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100" b="1" dirty="0"/>
              <a:t>Mimari </a:t>
            </a:r>
            <a:r>
              <a:rPr lang="tr-TR" sz="2100" b="1" dirty="0"/>
              <a:t>tasarım</a:t>
            </a:r>
            <a:r>
              <a:rPr lang="tr-TR" sz="2100" dirty="0"/>
              <a:t>, programın büyük parçalarının, bunların sorumluluklarının, özelliklerinin, ve arabirimlerinin; ve bu parçalar arasındaki ilişki ve etkileşimlerin belirlenmesi aktivitesidir.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56" y="2583570"/>
            <a:ext cx="2121190" cy="23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6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Ürün Tasarımında Mimari Tasarım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400" dirty="0" smtClean="0"/>
              <a:t>Mimariye </a:t>
            </a:r>
            <a:r>
              <a:rPr lang="tr-TR" sz="2400" dirty="0"/>
              <a:t>ürün tasarımı sırasında da gereksinim </a:t>
            </a:r>
            <a:r>
              <a:rPr lang="tr-TR" sz="2400" dirty="0" smtClean="0"/>
              <a:t>duyulur.</a:t>
            </a:r>
            <a:endParaRPr lang="tr-TR" sz="2400" dirty="0"/>
          </a:p>
          <a:p>
            <a:pPr lvl="1">
              <a:lnSpc>
                <a:spcPct val="150000"/>
              </a:lnSpc>
            </a:pPr>
            <a:r>
              <a:rPr lang="tr-TR" sz="2000" dirty="0" smtClean="0"/>
              <a:t>Fizibiliteyi </a:t>
            </a:r>
            <a:r>
              <a:rPr lang="tr-TR" sz="2000" dirty="0"/>
              <a:t>değerlendirmek için</a:t>
            </a:r>
          </a:p>
          <a:p>
            <a:pPr lvl="1">
              <a:lnSpc>
                <a:spcPct val="150000"/>
              </a:lnSpc>
            </a:pPr>
            <a:r>
              <a:rPr lang="tr-TR" sz="2000" dirty="0" smtClean="0"/>
              <a:t>Paydaşları </a:t>
            </a:r>
            <a:r>
              <a:rPr lang="tr-TR" sz="2000" dirty="0"/>
              <a:t>(</a:t>
            </a:r>
            <a:r>
              <a:rPr lang="tr-TR" sz="2000" dirty="0" err="1"/>
              <a:t>stakeholders</a:t>
            </a:r>
            <a:r>
              <a:rPr lang="tr-TR" sz="2000" dirty="0"/>
              <a:t>) gereksinimlerinin karşılanabileceğine ikna etmek için</a:t>
            </a:r>
          </a:p>
          <a:p>
            <a:pPr lvl="1">
              <a:lnSpc>
                <a:spcPct val="150000"/>
              </a:lnSpc>
            </a:pPr>
            <a:r>
              <a:rPr lang="tr-TR" sz="2000" dirty="0" smtClean="0"/>
              <a:t>Fayda-maliyet </a:t>
            </a:r>
            <a:r>
              <a:rPr lang="tr-TR" sz="2000" dirty="0"/>
              <a:t>analizi yapmak için</a:t>
            </a:r>
          </a:p>
          <a:p>
            <a:pPr lvl="1">
              <a:lnSpc>
                <a:spcPct val="150000"/>
              </a:lnSpc>
            </a:pPr>
            <a:r>
              <a:rPr lang="tr-TR" sz="2000" dirty="0" smtClean="0"/>
              <a:t>Projeyi </a:t>
            </a:r>
            <a:r>
              <a:rPr lang="tr-TR" sz="2000" dirty="0"/>
              <a:t>planlamak için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7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80" y="3553824"/>
            <a:ext cx="3231524" cy="242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Mimari Tasarım ve Ayrıntılı Tasarım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/>
              <a:t>Mimari tasarım ve ayrıntılı tasarım arasındaki ayrım bazen yeterince belirgin olmayabilir.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“</a:t>
            </a:r>
            <a:r>
              <a:rPr lang="tr-TR" dirty="0"/>
              <a:t>Büyük” bir program parçası ne demek?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Mimari </a:t>
            </a:r>
            <a:r>
              <a:rPr lang="tr-TR" dirty="0" err="1"/>
              <a:t>spesifikasyonları</a:t>
            </a:r>
            <a:r>
              <a:rPr lang="tr-TR" dirty="0"/>
              <a:t> ne kadar soyut (</a:t>
            </a:r>
            <a:r>
              <a:rPr lang="tr-TR" dirty="0" err="1"/>
              <a:t>abstract</a:t>
            </a:r>
            <a:r>
              <a:rPr lang="tr-TR" dirty="0"/>
              <a:t>) olmalı?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Çok </a:t>
            </a:r>
            <a:r>
              <a:rPr lang="tr-TR" dirty="0"/>
              <a:t>küçük bir programın mimarisi nedir/nasıldır?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8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55" y="4266607"/>
            <a:ext cx="2653585" cy="201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dirty="0"/>
              <a:t>Mimari Tasarıma Etki Eden Faktörler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/>
              <a:t>Kod kütüphaneleri ve diğer kullanılabilir varlıklar (</a:t>
            </a:r>
            <a:r>
              <a:rPr lang="tr-TR" dirty="0" err="1"/>
              <a:t>assets</a:t>
            </a:r>
            <a:r>
              <a:rPr lang="tr-TR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Kurumsal </a:t>
            </a:r>
            <a:r>
              <a:rPr lang="tr-TR" dirty="0"/>
              <a:t>yapı (</a:t>
            </a:r>
            <a:r>
              <a:rPr lang="tr-TR" dirty="0" err="1"/>
              <a:t>Organizational</a:t>
            </a:r>
            <a:r>
              <a:rPr lang="tr-TR" dirty="0"/>
              <a:t> </a:t>
            </a:r>
            <a:r>
              <a:rPr lang="tr-TR" dirty="0" err="1"/>
              <a:t>structure</a:t>
            </a:r>
            <a:r>
              <a:rPr lang="tr-TR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Tasarımcıların </a:t>
            </a:r>
            <a:r>
              <a:rPr lang="tr-TR" dirty="0"/>
              <a:t>bilgi ve deneyimi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Mimariler </a:t>
            </a:r>
            <a:r>
              <a:rPr lang="tr-TR" dirty="0"/>
              <a:t>de kişileri ve kurumları </a:t>
            </a:r>
            <a:r>
              <a:rPr lang="tr-TR" dirty="0" smtClean="0"/>
              <a:t>etkileyebilir.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9</a:t>
            </a:fld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60" y="2860324"/>
            <a:ext cx="247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4460</TotalTime>
  <Words>2843</Words>
  <Application>Microsoft Office PowerPoint</Application>
  <PresentationFormat>Ekran Gösterisi (4:3)</PresentationFormat>
  <Paragraphs>451</Paragraphs>
  <Slides>53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Wingdings</vt:lpstr>
      <vt:lpstr>Geçmişe bakış</vt:lpstr>
      <vt:lpstr>YMT 312-Yazılım Tasarım Ve Mimarisi  MimariTasarım</vt:lpstr>
      <vt:lpstr>PowerPoint Sunusu</vt:lpstr>
      <vt:lpstr>Amaçlar</vt:lpstr>
      <vt:lpstr>İçerik</vt:lpstr>
      <vt:lpstr>Genel Bir Yazılım Mühendislik Tasarımı Süreci</vt:lpstr>
      <vt:lpstr>Mimari Tasarım (Architectural Design)</vt:lpstr>
      <vt:lpstr>Ürün Tasarımında Mimari Tasarım</vt:lpstr>
      <vt:lpstr>Mimari Tasarım ve Ayrıntılı Tasarım</vt:lpstr>
      <vt:lpstr>Mimari Tasarıma Etki Eden Faktörler</vt:lpstr>
      <vt:lpstr>Mimari Tasarım Süreci</vt:lpstr>
      <vt:lpstr>Mimari Tasarım Dokümanı (SAD)</vt:lpstr>
      <vt:lpstr>Kalite Nitelikleri (Quality Attributes)</vt:lpstr>
      <vt:lpstr>Geliştirme Nitelikleri (Development Attributes)</vt:lpstr>
      <vt:lpstr>Operasyonel Nitelikler (Operational Attributes)</vt:lpstr>
      <vt:lpstr>Mimari Spesifikasyon Notasyonları</vt:lpstr>
      <vt:lpstr>Arabirimler (Interfaces)</vt:lpstr>
      <vt:lpstr>Arabirim Spesifikasyonları</vt:lpstr>
      <vt:lpstr>Arabirim Spesifikasyonu Şablonu</vt:lpstr>
      <vt:lpstr>Semantik (Semantic) Spesifikasyonu</vt:lpstr>
      <vt:lpstr>PowerPoint Sunusu</vt:lpstr>
      <vt:lpstr>Amaçlar</vt:lpstr>
      <vt:lpstr>İçerik</vt:lpstr>
      <vt:lpstr>Kutu-ve-Çizgi Diyagramları (Box-and-Line)</vt:lpstr>
      <vt:lpstr>Kutu-ve-Çizgi Diyagramı Örneği</vt:lpstr>
      <vt:lpstr>Kutu-ve-Çizgi Diyagramı Kuralları</vt:lpstr>
      <vt:lpstr>UML’de Notlar ve Kısıtlar</vt:lpstr>
      <vt:lpstr>UML’de Özellikler ve Stereotipler</vt:lpstr>
      <vt:lpstr>Ortak Elemanlara Örnek</vt:lpstr>
      <vt:lpstr>UML Bağımlılık (Dependency) İlişkileri</vt:lpstr>
      <vt:lpstr>Bağımlılık İlişkisine Örnek</vt:lpstr>
      <vt:lpstr>UML Paketleri (Packages)</vt:lpstr>
      <vt:lpstr>Paket Diyagramları</vt:lpstr>
      <vt:lpstr>Paket Diyagramı Örneği</vt:lpstr>
      <vt:lpstr>Yazılım Bileşenleri (Components)</vt:lpstr>
      <vt:lpstr>UML Bileşen Diyagramları</vt:lpstr>
      <vt:lpstr>UML Arabirimleri (Interfaces)</vt:lpstr>
      <vt:lpstr>Sağlanan ve Gereksinilen Arabirimler</vt:lpstr>
      <vt:lpstr>Arabirim Sembollerine Örnekler</vt:lpstr>
      <vt:lpstr>Bileşenlerin İç Yapısı</vt:lpstr>
      <vt:lpstr>Bileşenlerin İç Yapısına Örnek</vt:lpstr>
      <vt:lpstr>Bileşen Diyagramı Kullanımı</vt:lpstr>
      <vt:lpstr>Mantıksal ve Fiziksel Mimari</vt:lpstr>
      <vt:lpstr>UML Artefaktları (Artifacts)</vt:lpstr>
      <vt:lpstr>UML Düğümleri (Nodes)</vt:lpstr>
      <vt:lpstr>Düğüm Sembolü Örnekleri</vt:lpstr>
      <vt:lpstr>Kurulum (Deployment) Diyagramları</vt:lpstr>
      <vt:lpstr>Kurulum Diyagramı Kuralları</vt:lpstr>
      <vt:lpstr>Kurulum Diyagramı Örneği</vt:lpstr>
      <vt:lpstr>Özet</vt:lpstr>
      <vt:lpstr>Özet</vt:lpstr>
      <vt:lpstr>Kaynaklar</vt:lpstr>
      <vt:lpstr>PowerPoint Sunusu</vt:lpstr>
      <vt:lpstr>Sorularınız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Resul DAŞ</dc:creator>
  <cp:lastModifiedBy>Uğur</cp:lastModifiedBy>
  <cp:revision>162</cp:revision>
  <dcterms:created xsi:type="dcterms:W3CDTF">2014-10-21T15:52:16Z</dcterms:created>
  <dcterms:modified xsi:type="dcterms:W3CDTF">2016-02-13T21:52:56Z</dcterms:modified>
</cp:coreProperties>
</file>