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44"/>
  </p:notesMasterIdLst>
  <p:sldIdLst>
    <p:sldId id="310" r:id="rId2"/>
    <p:sldId id="425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F5E"/>
    <a:srgbClr val="8ABC4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D0E63-E2DE-40CF-B50D-9EF9588118E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C084FDA-E067-42DE-8DE9-7AC2D4CEBAF6}">
      <dgm:prSet phldrT="[Metin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3000" b="1" dirty="0" smtClean="0"/>
            <a:t>Bu Haftaki Konular</a:t>
          </a:r>
          <a:endParaRPr lang="tr-TR" sz="3000" b="1" dirty="0"/>
        </a:p>
      </dgm:t>
    </dgm:pt>
    <dgm:pt modelId="{C3C09D50-4385-409A-8BA9-B999AB043062}" type="parTrans" cxnId="{6F88AA4B-36B1-455D-977A-7E6A831E3608}">
      <dgm:prSet/>
      <dgm:spPr/>
      <dgm:t>
        <a:bodyPr/>
        <a:lstStyle/>
        <a:p>
          <a:endParaRPr lang="tr-TR"/>
        </a:p>
      </dgm:t>
    </dgm:pt>
    <dgm:pt modelId="{6F560F9B-C043-4CCA-B2C9-42E4B2510901}" type="sibTrans" cxnId="{6F88AA4B-36B1-455D-977A-7E6A831E3608}">
      <dgm:prSet/>
      <dgm:spPr/>
      <dgm:t>
        <a:bodyPr/>
        <a:lstStyle/>
        <a:p>
          <a:endParaRPr lang="tr-TR"/>
        </a:p>
      </dgm:t>
    </dgm:pt>
    <dgm:pt modelId="{A8E51B66-C00E-4EB8-9653-68AE5FB7A5EA}">
      <dgm:prSet phldrT="[Metin]"/>
      <dgm:spPr/>
      <dgm:t>
        <a:bodyPr/>
        <a:lstStyle/>
        <a:p>
          <a:pPr algn="ctr"/>
          <a:r>
            <a:rPr lang="tr-TR" dirty="0" err="1" smtClean="0"/>
            <a:t>AquaLush</a:t>
          </a:r>
          <a:r>
            <a:rPr lang="tr-TR" dirty="0" smtClean="0"/>
            <a:t> Kalite Niteliklerine Göre Ayrıştırma …….…................15</a:t>
          </a:r>
          <a:endParaRPr lang="tr-TR" dirty="0"/>
        </a:p>
      </dgm:t>
    </dgm:pt>
    <dgm:pt modelId="{0F52C69D-845E-4C50-BEEE-74ECADDE4348}" type="sibTrans" cxnId="{CDCC2C6D-B4BF-43F1-8160-D4DC1E4A1657}">
      <dgm:prSet/>
      <dgm:spPr/>
      <dgm:t>
        <a:bodyPr/>
        <a:lstStyle/>
        <a:p>
          <a:endParaRPr lang="tr-TR"/>
        </a:p>
      </dgm:t>
    </dgm:pt>
    <dgm:pt modelId="{279BF474-72BA-4E25-AC4F-0E6274B52409}" type="parTrans" cxnId="{CDCC2C6D-B4BF-43F1-8160-D4DC1E4A1657}">
      <dgm:prSet/>
      <dgm:spPr/>
      <dgm:t>
        <a:bodyPr/>
        <a:lstStyle/>
        <a:p>
          <a:endParaRPr lang="tr-TR"/>
        </a:p>
      </dgm:t>
    </dgm:pt>
    <dgm:pt modelId="{0C193DAB-DA34-4948-83A3-CA1BD862DB2A}">
      <dgm:prSet phldrT="[Metin]"/>
      <dgm:spPr/>
      <dgm:t>
        <a:bodyPr/>
        <a:lstStyle/>
        <a:p>
          <a:pPr algn="ctr"/>
          <a:r>
            <a:rPr lang="tr-TR" dirty="0" smtClean="0"/>
            <a:t>Mimari Oluşturma Teknikleri.. ……………………………….………….…...7</a:t>
          </a:r>
          <a:endParaRPr lang="tr-TR" dirty="0"/>
        </a:p>
      </dgm:t>
    </dgm:pt>
    <dgm:pt modelId="{55DE0FBA-4973-4BB1-B19C-F99505860BA2}" type="parTrans" cxnId="{4E34B3AF-7CD6-446C-B740-2F289AA85DA4}">
      <dgm:prSet/>
      <dgm:spPr/>
      <dgm:t>
        <a:bodyPr/>
        <a:lstStyle/>
        <a:p>
          <a:endParaRPr lang="tr-TR"/>
        </a:p>
      </dgm:t>
    </dgm:pt>
    <dgm:pt modelId="{22EBA1BB-819C-45BB-A235-34A085356F23}" type="sibTrans" cxnId="{4E34B3AF-7CD6-446C-B740-2F289AA85DA4}">
      <dgm:prSet/>
      <dgm:spPr/>
      <dgm:t>
        <a:bodyPr/>
        <a:lstStyle/>
        <a:p>
          <a:endParaRPr lang="tr-TR"/>
        </a:p>
      </dgm:t>
    </dgm:pt>
    <dgm:pt modelId="{9F230D6E-9957-49BC-B810-39C8CBF60123}">
      <dgm:prSet phldrT="[Metin]"/>
      <dgm:spPr/>
      <dgm:t>
        <a:bodyPr/>
        <a:lstStyle/>
        <a:p>
          <a:pPr algn="ctr"/>
          <a:r>
            <a:rPr lang="tr-TR" dirty="0" smtClean="0"/>
            <a:t>Profiller……………………………………………………………………………...…23 </a:t>
          </a:r>
          <a:endParaRPr lang="tr-TR" dirty="0"/>
        </a:p>
      </dgm:t>
    </dgm:pt>
    <dgm:pt modelId="{2FD1B02A-78A2-4F05-8670-002F50998C78}" type="parTrans" cxnId="{F0F67E5A-8868-4D0B-870C-1BC81168E8A5}">
      <dgm:prSet/>
      <dgm:spPr/>
      <dgm:t>
        <a:bodyPr/>
        <a:lstStyle/>
        <a:p>
          <a:endParaRPr lang="tr-TR"/>
        </a:p>
      </dgm:t>
    </dgm:pt>
    <dgm:pt modelId="{D3D3EB35-0A80-485D-B901-128995C92610}" type="sibTrans" cxnId="{F0F67E5A-8868-4D0B-870C-1BC81168E8A5}">
      <dgm:prSet/>
      <dgm:spPr/>
      <dgm:t>
        <a:bodyPr/>
        <a:lstStyle/>
        <a:p>
          <a:endParaRPr lang="tr-TR"/>
        </a:p>
      </dgm:t>
    </dgm:pt>
    <dgm:pt modelId="{6973C239-6873-4501-9095-60D89FF8BA21}">
      <dgm:prSet phldrT="[Metin]"/>
      <dgm:spPr/>
      <dgm:t>
        <a:bodyPr/>
        <a:lstStyle/>
        <a:p>
          <a:pPr algn="ctr"/>
          <a:r>
            <a:rPr lang="tr-TR" dirty="0" smtClean="0"/>
            <a:t>SAD kalite karakteristikleri……………………………..………………….….32</a:t>
          </a:r>
          <a:endParaRPr lang="tr-TR" dirty="0"/>
        </a:p>
      </dgm:t>
    </dgm:pt>
    <dgm:pt modelId="{1DF7D552-C5AE-4193-B42C-541861798270}" type="parTrans" cxnId="{E8EF4517-44A3-443B-B4F8-384EE1976525}">
      <dgm:prSet/>
      <dgm:spPr/>
      <dgm:t>
        <a:bodyPr/>
        <a:lstStyle/>
        <a:p>
          <a:endParaRPr lang="tr-TR"/>
        </a:p>
      </dgm:t>
    </dgm:pt>
    <dgm:pt modelId="{BBC5CDBB-C7B1-40F9-83C4-807A90E02637}" type="sibTrans" cxnId="{E8EF4517-44A3-443B-B4F8-384EE1976525}">
      <dgm:prSet/>
      <dgm:spPr/>
      <dgm:t>
        <a:bodyPr/>
        <a:lstStyle/>
        <a:p>
          <a:endParaRPr lang="tr-TR"/>
        </a:p>
      </dgm:t>
    </dgm:pt>
    <dgm:pt modelId="{B6F8372F-4AE3-43FC-917A-EF415D0EAC95}">
      <dgm:prSet phldrT="[Metin]"/>
      <dgm:spPr/>
      <dgm:t>
        <a:bodyPr/>
        <a:lstStyle/>
        <a:p>
          <a:r>
            <a:rPr lang="tr-TR" dirty="0" smtClean="0"/>
            <a:t>Gözden Geçirmeler (</a:t>
          </a:r>
          <a:r>
            <a:rPr lang="tr-TR" dirty="0" err="1" smtClean="0"/>
            <a:t>Reviews</a:t>
          </a:r>
          <a:r>
            <a:rPr lang="tr-TR" dirty="0" smtClean="0"/>
            <a:t>)…………………………………………….…34 </a:t>
          </a:r>
          <a:endParaRPr lang="tr-TR" dirty="0"/>
        </a:p>
      </dgm:t>
    </dgm:pt>
    <dgm:pt modelId="{9E11819F-164D-43EE-8EE9-59B44EA1C795}" type="parTrans" cxnId="{4EBBD4FD-DD11-4937-87AA-D4393906B8D5}">
      <dgm:prSet/>
      <dgm:spPr/>
      <dgm:t>
        <a:bodyPr/>
        <a:lstStyle/>
        <a:p>
          <a:endParaRPr lang="tr-TR"/>
        </a:p>
      </dgm:t>
    </dgm:pt>
    <dgm:pt modelId="{FEEA17A0-51E8-4A15-BA01-4B9C027D1501}" type="sibTrans" cxnId="{4EBBD4FD-DD11-4937-87AA-D4393906B8D5}">
      <dgm:prSet/>
      <dgm:spPr/>
      <dgm:t>
        <a:bodyPr/>
        <a:lstStyle/>
        <a:p>
          <a:endParaRPr lang="tr-TR"/>
        </a:p>
      </dgm:t>
    </dgm:pt>
    <dgm:pt modelId="{06AFDBF1-E0D3-4CC7-942E-050ABCE57DEB}" type="pres">
      <dgm:prSet presAssocID="{2D9D0E63-E2DE-40CF-B50D-9EF9588118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D5F0E7EB-3A84-4042-9CA1-D2AA90F3E378}" type="pres">
      <dgm:prSet presAssocID="{5C084FDA-E067-42DE-8DE9-7AC2D4CEBAF6}" presName="root" presStyleCnt="0"/>
      <dgm:spPr/>
    </dgm:pt>
    <dgm:pt modelId="{BAFC3C9A-BB48-4407-9D20-0C131D0EAAAE}" type="pres">
      <dgm:prSet presAssocID="{5C084FDA-E067-42DE-8DE9-7AC2D4CEBAF6}" presName="rootComposite" presStyleCnt="0"/>
      <dgm:spPr/>
    </dgm:pt>
    <dgm:pt modelId="{71CDD18D-2096-4C55-9EA5-02CC0761B4F6}" type="pres">
      <dgm:prSet presAssocID="{5C084FDA-E067-42DE-8DE9-7AC2D4CEBAF6}" presName="rootText" presStyleLbl="node1" presStyleIdx="0" presStyleCnt="1" custScaleX="1548582" custScaleY="150643" custLinFactY="-100000" custLinFactNeighborX="-1304" custLinFactNeighborY="-193457"/>
      <dgm:spPr/>
      <dgm:t>
        <a:bodyPr/>
        <a:lstStyle/>
        <a:p>
          <a:endParaRPr lang="tr-TR"/>
        </a:p>
      </dgm:t>
    </dgm:pt>
    <dgm:pt modelId="{E007A7CC-8AB0-4F67-9C13-E7E42C4CFDFE}" type="pres">
      <dgm:prSet presAssocID="{5C084FDA-E067-42DE-8DE9-7AC2D4CEBAF6}" presName="rootConnector" presStyleLbl="node1" presStyleIdx="0" presStyleCnt="1"/>
      <dgm:spPr/>
      <dgm:t>
        <a:bodyPr/>
        <a:lstStyle/>
        <a:p>
          <a:endParaRPr lang="tr-TR"/>
        </a:p>
      </dgm:t>
    </dgm:pt>
    <dgm:pt modelId="{3B10E011-82C2-474A-8049-4994E7482812}" type="pres">
      <dgm:prSet presAssocID="{5C084FDA-E067-42DE-8DE9-7AC2D4CEBAF6}" presName="childShape" presStyleCnt="0"/>
      <dgm:spPr/>
    </dgm:pt>
    <dgm:pt modelId="{C2B0D39D-1C1B-4BD8-9FA3-66AFBBD321B4}" type="pres">
      <dgm:prSet presAssocID="{55DE0FBA-4973-4BB1-B19C-F99505860BA2}" presName="Name13" presStyleLbl="parChTrans1D2" presStyleIdx="0" presStyleCnt="5"/>
      <dgm:spPr/>
      <dgm:t>
        <a:bodyPr/>
        <a:lstStyle/>
        <a:p>
          <a:endParaRPr lang="tr-TR"/>
        </a:p>
      </dgm:t>
    </dgm:pt>
    <dgm:pt modelId="{693E9501-AE08-4723-BF00-A45FD7051747}" type="pres">
      <dgm:prSet presAssocID="{0C193DAB-DA34-4948-83A3-CA1BD862DB2A}" presName="childText" presStyleLbl="bgAcc1" presStyleIdx="0" presStyleCnt="5" custScaleX="1407843" custScaleY="145869" custLinFactY="-45196" custLinFactNeighborX="907" custLinFactNeighborY="-10000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BB36518-CD0F-49DB-8120-96A70C2EC2B4}" type="pres">
      <dgm:prSet presAssocID="{279BF474-72BA-4E25-AC4F-0E6274B52409}" presName="Name13" presStyleLbl="parChTrans1D2" presStyleIdx="1" presStyleCnt="5"/>
      <dgm:spPr/>
      <dgm:t>
        <a:bodyPr/>
        <a:lstStyle/>
        <a:p>
          <a:endParaRPr lang="tr-TR"/>
        </a:p>
      </dgm:t>
    </dgm:pt>
    <dgm:pt modelId="{5902D0BE-5FA6-49C0-93C5-082C281D6571}" type="pres">
      <dgm:prSet presAssocID="{A8E51B66-C00E-4EB8-9653-68AE5FB7A5EA}" presName="childText" presStyleLbl="bgAcc1" presStyleIdx="1" presStyleCnt="5" custScaleX="1408260" custScaleY="151181" custLinFactY="-26669" custLinFactNeighborX="1630" custLinFactNeighborY="-10000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A212F72-146A-42B8-B954-5F01BAD8308A}" type="pres">
      <dgm:prSet presAssocID="{1DF7D552-C5AE-4193-B42C-541861798270}" presName="Name13" presStyleLbl="parChTrans1D2" presStyleIdx="2" presStyleCnt="5"/>
      <dgm:spPr/>
      <dgm:t>
        <a:bodyPr/>
        <a:lstStyle/>
        <a:p>
          <a:endParaRPr lang="tr-TR"/>
        </a:p>
      </dgm:t>
    </dgm:pt>
    <dgm:pt modelId="{E800D9A4-31ED-4D6E-B597-CF6C749AA25D}" type="pres">
      <dgm:prSet presAssocID="{6973C239-6873-4501-9095-60D89FF8BA21}" presName="childText" presStyleLbl="bgAcc1" presStyleIdx="2" presStyleCnt="5" custScaleX="1403957" custScaleY="134332" custLinFactY="-11775" custLinFactNeighborX="975" custLinFactNeighborY="-10000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64BB9C4-1931-47AB-A098-09B22F367701}" type="pres">
      <dgm:prSet presAssocID="{2FD1B02A-78A2-4F05-8670-002F50998C78}" presName="Name13" presStyleLbl="parChTrans1D2" presStyleIdx="3" presStyleCnt="5"/>
      <dgm:spPr/>
      <dgm:t>
        <a:bodyPr/>
        <a:lstStyle/>
        <a:p>
          <a:endParaRPr lang="tr-TR"/>
        </a:p>
      </dgm:t>
    </dgm:pt>
    <dgm:pt modelId="{667FF643-9071-474D-8492-FE4E8914FEC4}" type="pres">
      <dgm:prSet presAssocID="{9F230D6E-9957-49BC-B810-39C8CBF60123}" presName="childText" presStyleLbl="bgAcc1" presStyleIdx="3" presStyleCnt="5" custScaleX="1408060" custScaleY="145326" custLinFactNeighborX="1106" custLinFactNeighborY="-9509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8147D77-0B8C-4980-8C60-A93FF63DFCB9}" type="pres">
      <dgm:prSet presAssocID="{9E11819F-164D-43EE-8EE9-59B44EA1C795}" presName="Name13" presStyleLbl="parChTrans1D2" presStyleIdx="4" presStyleCnt="5"/>
      <dgm:spPr/>
      <dgm:t>
        <a:bodyPr/>
        <a:lstStyle/>
        <a:p>
          <a:endParaRPr lang="tr-TR"/>
        </a:p>
      </dgm:t>
    </dgm:pt>
    <dgm:pt modelId="{B965D13C-3F16-40AE-BD5B-C62A1B83A22E}" type="pres">
      <dgm:prSet presAssocID="{B6F8372F-4AE3-43FC-917A-EF415D0EAC95}" presName="childText" presStyleLbl="bgAcc1" presStyleIdx="4" presStyleCnt="5" custScaleX="1408060" custScaleY="145326" custLinFactNeighborX="1106" custLinFactNeighborY="-9509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B9C8032-1CF9-40C6-A513-24F3D21D9269}" type="presOf" srcId="{0C193DAB-DA34-4948-83A3-CA1BD862DB2A}" destId="{693E9501-AE08-4723-BF00-A45FD7051747}" srcOrd="0" destOrd="0" presId="urn:microsoft.com/office/officeart/2005/8/layout/hierarchy3"/>
    <dgm:cxn modelId="{4E34B3AF-7CD6-446C-B740-2F289AA85DA4}" srcId="{5C084FDA-E067-42DE-8DE9-7AC2D4CEBAF6}" destId="{0C193DAB-DA34-4948-83A3-CA1BD862DB2A}" srcOrd="0" destOrd="0" parTransId="{55DE0FBA-4973-4BB1-B19C-F99505860BA2}" sibTransId="{22EBA1BB-819C-45BB-A235-34A085356F23}"/>
    <dgm:cxn modelId="{2E0AC2CD-5644-480A-B6AD-CBB5BA149043}" type="presOf" srcId="{2FD1B02A-78A2-4F05-8670-002F50998C78}" destId="{C64BB9C4-1931-47AB-A098-09B22F367701}" srcOrd="0" destOrd="0" presId="urn:microsoft.com/office/officeart/2005/8/layout/hierarchy3"/>
    <dgm:cxn modelId="{6A5728F4-915C-4BA1-8DA6-3E5864118C9A}" type="presOf" srcId="{9F230D6E-9957-49BC-B810-39C8CBF60123}" destId="{667FF643-9071-474D-8492-FE4E8914FEC4}" srcOrd="0" destOrd="0" presId="urn:microsoft.com/office/officeart/2005/8/layout/hierarchy3"/>
    <dgm:cxn modelId="{A5C2DB85-47CC-465C-9219-198C195C0827}" type="presOf" srcId="{5C084FDA-E067-42DE-8DE9-7AC2D4CEBAF6}" destId="{71CDD18D-2096-4C55-9EA5-02CC0761B4F6}" srcOrd="0" destOrd="0" presId="urn:microsoft.com/office/officeart/2005/8/layout/hierarchy3"/>
    <dgm:cxn modelId="{CDCC2C6D-B4BF-43F1-8160-D4DC1E4A1657}" srcId="{5C084FDA-E067-42DE-8DE9-7AC2D4CEBAF6}" destId="{A8E51B66-C00E-4EB8-9653-68AE5FB7A5EA}" srcOrd="1" destOrd="0" parTransId="{279BF474-72BA-4E25-AC4F-0E6274B52409}" sibTransId="{0F52C69D-845E-4C50-BEEE-74ECADDE4348}"/>
    <dgm:cxn modelId="{E8EF4517-44A3-443B-B4F8-384EE1976525}" srcId="{5C084FDA-E067-42DE-8DE9-7AC2D4CEBAF6}" destId="{6973C239-6873-4501-9095-60D89FF8BA21}" srcOrd="2" destOrd="0" parTransId="{1DF7D552-C5AE-4193-B42C-541861798270}" sibTransId="{BBC5CDBB-C7B1-40F9-83C4-807A90E02637}"/>
    <dgm:cxn modelId="{FF629823-063C-4348-998C-293A72A83ADA}" type="presOf" srcId="{A8E51B66-C00E-4EB8-9653-68AE5FB7A5EA}" destId="{5902D0BE-5FA6-49C0-93C5-082C281D6571}" srcOrd="0" destOrd="0" presId="urn:microsoft.com/office/officeart/2005/8/layout/hierarchy3"/>
    <dgm:cxn modelId="{7AA70E8C-0786-4D99-A675-078E6EF14D50}" type="presOf" srcId="{B6F8372F-4AE3-43FC-917A-EF415D0EAC95}" destId="{B965D13C-3F16-40AE-BD5B-C62A1B83A22E}" srcOrd="0" destOrd="0" presId="urn:microsoft.com/office/officeart/2005/8/layout/hierarchy3"/>
    <dgm:cxn modelId="{6D3432B5-156A-40F1-85E3-7D06AE57A9FE}" type="presOf" srcId="{5C084FDA-E067-42DE-8DE9-7AC2D4CEBAF6}" destId="{E007A7CC-8AB0-4F67-9C13-E7E42C4CFDFE}" srcOrd="1" destOrd="0" presId="urn:microsoft.com/office/officeart/2005/8/layout/hierarchy3"/>
    <dgm:cxn modelId="{925BF441-D00E-47C3-8D00-E65E94F9314B}" type="presOf" srcId="{279BF474-72BA-4E25-AC4F-0E6274B52409}" destId="{5BB36518-CD0F-49DB-8120-96A70C2EC2B4}" srcOrd="0" destOrd="0" presId="urn:microsoft.com/office/officeart/2005/8/layout/hierarchy3"/>
    <dgm:cxn modelId="{F0F67E5A-8868-4D0B-870C-1BC81168E8A5}" srcId="{5C084FDA-E067-42DE-8DE9-7AC2D4CEBAF6}" destId="{9F230D6E-9957-49BC-B810-39C8CBF60123}" srcOrd="3" destOrd="0" parTransId="{2FD1B02A-78A2-4F05-8670-002F50998C78}" sibTransId="{D3D3EB35-0A80-485D-B901-128995C92610}"/>
    <dgm:cxn modelId="{217B657D-0570-4284-95D4-BA29CBAFA2C0}" type="presOf" srcId="{6973C239-6873-4501-9095-60D89FF8BA21}" destId="{E800D9A4-31ED-4D6E-B597-CF6C749AA25D}" srcOrd="0" destOrd="0" presId="urn:microsoft.com/office/officeart/2005/8/layout/hierarchy3"/>
    <dgm:cxn modelId="{B9414EF3-34B6-448B-A3D7-209F34062BA3}" type="presOf" srcId="{9E11819F-164D-43EE-8EE9-59B44EA1C795}" destId="{B8147D77-0B8C-4980-8C60-A93FF63DFCB9}" srcOrd="0" destOrd="0" presId="urn:microsoft.com/office/officeart/2005/8/layout/hierarchy3"/>
    <dgm:cxn modelId="{1B034F05-B15E-4B66-AFF8-4A9531FB8030}" type="presOf" srcId="{2D9D0E63-E2DE-40CF-B50D-9EF9588118E8}" destId="{06AFDBF1-E0D3-4CC7-942E-050ABCE57DEB}" srcOrd="0" destOrd="0" presId="urn:microsoft.com/office/officeart/2005/8/layout/hierarchy3"/>
    <dgm:cxn modelId="{6F88AA4B-36B1-455D-977A-7E6A831E3608}" srcId="{2D9D0E63-E2DE-40CF-B50D-9EF9588118E8}" destId="{5C084FDA-E067-42DE-8DE9-7AC2D4CEBAF6}" srcOrd="0" destOrd="0" parTransId="{C3C09D50-4385-409A-8BA9-B999AB043062}" sibTransId="{6F560F9B-C043-4CCA-B2C9-42E4B2510901}"/>
    <dgm:cxn modelId="{B2A17616-3B3A-46BE-9299-13434238B7B1}" type="presOf" srcId="{1DF7D552-C5AE-4193-B42C-541861798270}" destId="{1A212F72-146A-42B8-B954-5F01BAD8308A}" srcOrd="0" destOrd="0" presId="urn:microsoft.com/office/officeart/2005/8/layout/hierarchy3"/>
    <dgm:cxn modelId="{4EBBD4FD-DD11-4937-87AA-D4393906B8D5}" srcId="{5C084FDA-E067-42DE-8DE9-7AC2D4CEBAF6}" destId="{B6F8372F-4AE3-43FC-917A-EF415D0EAC95}" srcOrd="4" destOrd="0" parTransId="{9E11819F-164D-43EE-8EE9-59B44EA1C795}" sibTransId="{FEEA17A0-51E8-4A15-BA01-4B9C027D1501}"/>
    <dgm:cxn modelId="{702BD3C4-C3AF-4A49-96C0-6EF549A35AED}" type="presOf" srcId="{55DE0FBA-4973-4BB1-B19C-F99505860BA2}" destId="{C2B0D39D-1C1B-4BD8-9FA3-66AFBBD321B4}" srcOrd="0" destOrd="0" presId="urn:microsoft.com/office/officeart/2005/8/layout/hierarchy3"/>
    <dgm:cxn modelId="{66CB55A6-BC1A-44CA-BCCD-3401A560F380}" type="presParOf" srcId="{06AFDBF1-E0D3-4CC7-942E-050ABCE57DEB}" destId="{D5F0E7EB-3A84-4042-9CA1-D2AA90F3E378}" srcOrd="0" destOrd="0" presId="urn:microsoft.com/office/officeart/2005/8/layout/hierarchy3"/>
    <dgm:cxn modelId="{3B7C4146-320C-4394-AB48-623F686B4F77}" type="presParOf" srcId="{D5F0E7EB-3A84-4042-9CA1-D2AA90F3E378}" destId="{BAFC3C9A-BB48-4407-9D20-0C131D0EAAAE}" srcOrd="0" destOrd="0" presId="urn:microsoft.com/office/officeart/2005/8/layout/hierarchy3"/>
    <dgm:cxn modelId="{E82A73ED-88DB-47AA-8323-0C3397848F86}" type="presParOf" srcId="{BAFC3C9A-BB48-4407-9D20-0C131D0EAAAE}" destId="{71CDD18D-2096-4C55-9EA5-02CC0761B4F6}" srcOrd="0" destOrd="0" presId="urn:microsoft.com/office/officeart/2005/8/layout/hierarchy3"/>
    <dgm:cxn modelId="{58FDCCE7-D196-40C3-8F73-DF3A2A847856}" type="presParOf" srcId="{BAFC3C9A-BB48-4407-9D20-0C131D0EAAAE}" destId="{E007A7CC-8AB0-4F67-9C13-E7E42C4CFDFE}" srcOrd="1" destOrd="0" presId="urn:microsoft.com/office/officeart/2005/8/layout/hierarchy3"/>
    <dgm:cxn modelId="{FFCB2D19-2A48-4403-B47F-DB1C017BE03B}" type="presParOf" srcId="{D5F0E7EB-3A84-4042-9CA1-D2AA90F3E378}" destId="{3B10E011-82C2-474A-8049-4994E7482812}" srcOrd="1" destOrd="0" presId="urn:microsoft.com/office/officeart/2005/8/layout/hierarchy3"/>
    <dgm:cxn modelId="{25384B54-ED7C-4BA5-837B-3B776413210A}" type="presParOf" srcId="{3B10E011-82C2-474A-8049-4994E7482812}" destId="{C2B0D39D-1C1B-4BD8-9FA3-66AFBBD321B4}" srcOrd="0" destOrd="0" presId="urn:microsoft.com/office/officeart/2005/8/layout/hierarchy3"/>
    <dgm:cxn modelId="{E36A4D69-25AF-46F0-AF9C-BF29067EFED2}" type="presParOf" srcId="{3B10E011-82C2-474A-8049-4994E7482812}" destId="{693E9501-AE08-4723-BF00-A45FD7051747}" srcOrd="1" destOrd="0" presId="urn:microsoft.com/office/officeart/2005/8/layout/hierarchy3"/>
    <dgm:cxn modelId="{E4193839-F313-4C5B-8201-DEEFCFE8D4B3}" type="presParOf" srcId="{3B10E011-82C2-474A-8049-4994E7482812}" destId="{5BB36518-CD0F-49DB-8120-96A70C2EC2B4}" srcOrd="2" destOrd="0" presId="urn:microsoft.com/office/officeart/2005/8/layout/hierarchy3"/>
    <dgm:cxn modelId="{62CA7800-63B0-40A1-B455-FD6F155A5620}" type="presParOf" srcId="{3B10E011-82C2-474A-8049-4994E7482812}" destId="{5902D0BE-5FA6-49C0-93C5-082C281D6571}" srcOrd="3" destOrd="0" presId="urn:microsoft.com/office/officeart/2005/8/layout/hierarchy3"/>
    <dgm:cxn modelId="{33D93B55-EF35-467F-B4CE-926E0B60D274}" type="presParOf" srcId="{3B10E011-82C2-474A-8049-4994E7482812}" destId="{1A212F72-146A-42B8-B954-5F01BAD8308A}" srcOrd="4" destOrd="0" presId="urn:microsoft.com/office/officeart/2005/8/layout/hierarchy3"/>
    <dgm:cxn modelId="{EA13714B-8CEB-494E-BA7E-668C058C9B82}" type="presParOf" srcId="{3B10E011-82C2-474A-8049-4994E7482812}" destId="{E800D9A4-31ED-4D6E-B597-CF6C749AA25D}" srcOrd="5" destOrd="0" presId="urn:microsoft.com/office/officeart/2005/8/layout/hierarchy3"/>
    <dgm:cxn modelId="{9930A83B-BB2D-4473-985F-C4048FE270B1}" type="presParOf" srcId="{3B10E011-82C2-474A-8049-4994E7482812}" destId="{C64BB9C4-1931-47AB-A098-09B22F367701}" srcOrd="6" destOrd="0" presId="urn:microsoft.com/office/officeart/2005/8/layout/hierarchy3"/>
    <dgm:cxn modelId="{08E971B5-8D31-4E7F-9E1E-3B796D68DEB1}" type="presParOf" srcId="{3B10E011-82C2-474A-8049-4994E7482812}" destId="{667FF643-9071-474D-8492-FE4E8914FEC4}" srcOrd="7" destOrd="0" presId="urn:microsoft.com/office/officeart/2005/8/layout/hierarchy3"/>
    <dgm:cxn modelId="{0AA048CB-D1EE-4E8A-BC1D-A5C8A203EB09}" type="presParOf" srcId="{3B10E011-82C2-474A-8049-4994E7482812}" destId="{B8147D77-0B8C-4980-8C60-A93FF63DFCB9}" srcOrd="8" destOrd="0" presId="urn:microsoft.com/office/officeart/2005/8/layout/hierarchy3"/>
    <dgm:cxn modelId="{058A6B59-8889-4577-8AED-1C1831CB5539}" type="presParOf" srcId="{3B10E011-82C2-474A-8049-4994E7482812}" destId="{B965D13C-3F16-40AE-BD5B-C62A1B83A22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D18D-2096-4C55-9EA5-02CC0761B4F6}">
      <dsp:nvSpPr>
        <dsp:cNvPr id="0" name=""/>
        <dsp:cNvSpPr/>
      </dsp:nvSpPr>
      <dsp:spPr>
        <a:xfrm>
          <a:off x="0" y="0"/>
          <a:ext cx="7907037" cy="3845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b="1" kern="1200" dirty="0" smtClean="0"/>
            <a:t>Bu Haftaki Konular</a:t>
          </a:r>
          <a:endParaRPr lang="tr-TR" sz="3000" b="1" kern="1200" dirty="0"/>
        </a:p>
      </dsp:txBody>
      <dsp:txXfrm>
        <a:off x="11264" y="11264"/>
        <a:ext cx="7884509" cy="362062"/>
      </dsp:txXfrm>
    </dsp:sp>
    <dsp:sp modelId="{C2B0D39D-1C1B-4BD8-9FA3-66AFBBD321B4}">
      <dsp:nvSpPr>
        <dsp:cNvPr id="0" name=""/>
        <dsp:cNvSpPr/>
      </dsp:nvSpPr>
      <dsp:spPr>
        <a:xfrm>
          <a:off x="790703" y="384590"/>
          <a:ext cx="794409" cy="628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534"/>
              </a:lnTo>
              <a:lnTo>
                <a:pt x="794409" y="628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9501-AE08-4723-BF00-A45FD7051747}">
      <dsp:nvSpPr>
        <dsp:cNvPr id="0" name=""/>
        <dsp:cNvSpPr/>
      </dsp:nvSpPr>
      <dsp:spPr>
        <a:xfrm>
          <a:off x="1585113" y="826923"/>
          <a:ext cx="5750741" cy="372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Mimari Oluşturma Teknikleri.. ……………………………….………….…...7</a:t>
          </a:r>
          <a:endParaRPr lang="tr-TR" sz="1700" kern="1200" dirty="0"/>
        </a:p>
      </dsp:txBody>
      <dsp:txXfrm>
        <a:off x="1596020" y="837830"/>
        <a:ext cx="5728927" cy="350588"/>
      </dsp:txXfrm>
    </dsp:sp>
    <dsp:sp modelId="{5BB36518-CD0F-49DB-8120-96A70C2EC2B4}">
      <dsp:nvSpPr>
        <dsp:cNvPr id="0" name=""/>
        <dsp:cNvSpPr/>
      </dsp:nvSpPr>
      <dsp:spPr>
        <a:xfrm>
          <a:off x="790703" y="384590"/>
          <a:ext cx="797362" cy="111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841"/>
              </a:lnTo>
              <a:lnTo>
                <a:pt x="797362" y="1118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2D0BE-5FA6-49C0-93C5-082C281D6571}">
      <dsp:nvSpPr>
        <dsp:cNvPr id="0" name=""/>
        <dsp:cNvSpPr/>
      </dsp:nvSpPr>
      <dsp:spPr>
        <a:xfrm>
          <a:off x="1588066" y="1310450"/>
          <a:ext cx="5752444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err="1" smtClean="0"/>
            <a:t>AquaLush</a:t>
          </a:r>
          <a:r>
            <a:rPr lang="tr-TR" sz="1700" kern="1200" dirty="0" smtClean="0"/>
            <a:t> Kalite Niteliklerine Göre Ayrıştırma …….…................15</a:t>
          </a:r>
          <a:endParaRPr lang="tr-TR" sz="1700" kern="1200" dirty="0"/>
        </a:p>
      </dsp:txBody>
      <dsp:txXfrm>
        <a:off x="1599370" y="1321754"/>
        <a:ext cx="5729836" cy="363356"/>
      </dsp:txXfrm>
    </dsp:sp>
    <dsp:sp modelId="{1A212F72-146A-42B8-B954-5F01BAD8308A}">
      <dsp:nvSpPr>
        <dsp:cNvPr id="0" name=""/>
        <dsp:cNvSpPr/>
      </dsp:nvSpPr>
      <dsp:spPr>
        <a:xfrm>
          <a:off x="790703" y="384590"/>
          <a:ext cx="794687" cy="1585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47"/>
              </a:lnTo>
              <a:lnTo>
                <a:pt x="794687" y="1585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0D9A4-31ED-4D6E-B597-CF6C749AA25D}">
      <dsp:nvSpPr>
        <dsp:cNvPr id="0" name=""/>
        <dsp:cNvSpPr/>
      </dsp:nvSpPr>
      <dsp:spPr>
        <a:xfrm>
          <a:off x="1585390" y="1798263"/>
          <a:ext cx="5734867" cy="342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SAD kalite karakteristikleri……………………………..………………….….32</a:t>
          </a:r>
          <a:endParaRPr lang="tr-TR" sz="1700" kern="1200" dirty="0"/>
        </a:p>
      </dsp:txBody>
      <dsp:txXfrm>
        <a:off x="1595435" y="1808308"/>
        <a:ext cx="5714777" cy="322858"/>
      </dsp:txXfrm>
    </dsp:sp>
    <dsp:sp modelId="{C64BB9C4-1931-47AB-A098-09B22F367701}">
      <dsp:nvSpPr>
        <dsp:cNvPr id="0" name=""/>
        <dsp:cNvSpPr/>
      </dsp:nvSpPr>
      <dsp:spPr>
        <a:xfrm>
          <a:off x="790703" y="384590"/>
          <a:ext cx="795222" cy="20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8551"/>
              </a:lnTo>
              <a:lnTo>
                <a:pt x="795222" y="2048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FF643-9071-474D-8492-FE4E8914FEC4}">
      <dsp:nvSpPr>
        <dsp:cNvPr id="0" name=""/>
        <dsp:cNvSpPr/>
      </dsp:nvSpPr>
      <dsp:spPr>
        <a:xfrm>
          <a:off x="1585925" y="2247633"/>
          <a:ext cx="5751627" cy="371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Profiller……………………………………………………………………………...…23 </a:t>
          </a:r>
          <a:endParaRPr lang="tr-TR" sz="1700" kern="1200" dirty="0"/>
        </a:p>
      </dsp:txBody>
      <dsp:txXfrm>
        <a:off x="1596792" y="2258500"/>
        <a:ext cx="5729893" cy="349282"/>
      </dsp:txXfrm>
    </dsp:sp>
    <dsp:sp modelId="{B8147D77-0B8C-4980-8C60-A93FF63DFCB9}">
      <dsp:nvSpPr>
        <dsp:cNvPr id="0" name=""/>
        <dsp:cNvSpPr/>
      </dsp:nvSpPr>
      <dsp:spPr>
        <a:xfrm>
          <a:off x="790703" y="384590"/>
          <a:ext cx="795222" cy="2483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3392"/>
              </a:lnTo>
              <a:lnTo>
                <a:pt x="795222" y="2483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5D13C-3F16-40AE-BD5B-C62A1B83A22E}">
      <dsp:nvSpPr>
        <dsp:cNvPr id="0" name=""/>
        <dsp:cNvSpPr/>
      </dsp:nvSpPr>
      <dsp:spPr>
        <a:xfrm>
          <a:off x="1585925" y="2682474"/>
          <a:ext cx="5751627" cy="371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Gözden Geçirmeler (</a:t>
          </a:r>
          <a:r>
            <a:rPr lang="tr-TR" sz="1700" kern="1200" dirty="0" err="1" smtClean="0"/>
            <a:t>Reviews</a:t>
          </a:r>
          <a:r>
            <a:rPr lang="tr-TR" sz="1700" kern="1200" dirty="0" smtClean="0"/>
            <a:t>)…………………………………………….…34 </a:t>
          </a:r>
          <a:endParaRPr lang="tr-TR" sz="1700" kern="1200" dirty="0"/>
        </a:p>
      </dsp:txBody>
      <dsp:txXfrm>
        <a:off x="1596792" y="2693341"/>
        <a:ext cx="5729893" cy="34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01745-3E7D-415F-BEFD-EA86362BF18A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23C1B-140A-43EF-BA2E-81D885629E09}" type="slidenum">
              <a:rPr lang="tr-TR" smtClean="0"/>
              <a:pPr/>
              <a:t>‹#›</a:t>
            </a:fld>
            <a:r>
              <a:rPr lang="tr-TR" dirty="0" smtClean="0"/>
              <a:t>/47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63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F9F1-FA42-42C7-99C4-0B16C145458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4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3153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0468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6204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4778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485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408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52520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7779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476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56110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5679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3BF7A-AB1D-4097-84D8-63EC7BEE27D3}" type="datetime1">
              <a:rPr lang="tr-TR" smtClean="0"/>
              <a:t>20.04.2016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39" y="736177"/>
            <a:ext cx="8591497" cy="3566160"/>
          </a:xfrm>
        </p:spPr>
        <p:txBody>
          <a:bodyPr>
            <a:normAutofit/>
          </a:bodyPr>
          <a:lstStyle/>
          <a:p>
            <a:pPr algn="ctr"/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>YMT </a:t>
            </a:r>
            <a:r>
              <a:rPr lang="tr-TR" sz="4050" dirty="0" smtClean="0">
                <a:solidFill>
                  <a:schemeClr val="accent2">
                    <a:lumMod val="50000"/>
                  </a:schemeClr>
                </a:solidFill>
              </a:rPr>
              <a:t>312-Yazılım Tasarım Ve Mimarisi</a:t>
            </a:r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tr-TR" sz="405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4050" dirty="0" smtClean="0">
                <a:solidFill>
                  <a:schemeClr val="accent2"/>
                </a:solidFill>
              </a:rPr>
              <a:t>Mimari </a:t>
            </a:r>
            <a:r>
              <a:rPr lang="nb-NO" sz="4050" dirty="0" smtClean="0">
                <a:solidFill>
                  <a:schemeClr val="accent2"/>
                </a:solidFill>
              </a:rPr>
              <a:t>Tasarım</a:t>
            </a:r>
            <a:r>
              <a:rPr lang="tr-TR" sz="4050" dirty="0" smtClean="0">
                <a:solidFill>
                  <a:schemeClr val="accent2"/>
                </a:solidFill>
              </a:rPr>
              <a:t> Çözümlemesi</a:t>
            </a:r>
            <a:endParaRPr lang="tr-TR" sz="40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z="1200" smtClean="0"/>
              <a:t>1</a:t>
            </a:fld>
            <a:endParaRPr lang="tr-T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97" y="4154166"/>
            <a:ext cx="1454739" cy="1403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53070">
            <a:off x="7500401" y="4591237"/>
            <a:ext cx="12634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b="1" dirty="0" smtClean="0">
                <a:solidFill>
                  <a:schemeClr val="accent2"/>
                </a:solidFill>
              </a:rPr>
              <a:t>Bölüm-10</a:t>
            </a:r>
            <a:endParaRPr lang="tr-TR" sz="2100" b="1" dirty="0">
              <a:solidFill>
                <a:schemeClr val="accent2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73734"/>
            <a:ext cx="7620000" cy="28575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746760" y="4423046"/>
            <a:ext cx="7543800" cy="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r-TR" sz="160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Doç. Dr. Resul DAŞ</a:t>
            </a:r>
            <a: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sz="1350" cap="none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Fırat Üniversitesi Yazılım Mühendisliği </a:t>
            </a:r>
            <a:r>
              <a:rPr lang="tr-TR" sz="1350" cap="none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Bölümü</a:t>
            </a:r>
          </a:p>
          <a:p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45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AquaLush</a:t>
            </a:r>
            <a:r>
              <a:rPr lang="tr-TR" dirty="0"/>
              <a:t> İşlevsel Ayrıştırma 3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489" y="2114551"/>
            <a:ext cx="3832677" cy="3999014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10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AquaLush</a:t>
            </a:r>
            <a:r>
              <a:rPr lang="tr-TR" dirty="0"/>
              <a:t> İşlevsel Ayrıştırma 4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639" y="2037277"/>
            <a:ext cx="3706457" cy="4054577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84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Uyarlanabilirlik</a:t>
            </a:r>
            <a:r>
              <a:rPr lang="tr-TR" sz="3600" dirty="0"/>
              <a:t> Sağlamak (</a:t>
            </a:r>
            <a:r>
              <a:rPr lang="tr-TR" sz="3600" dirty="0" err="1"/>
              <a:t>Adaptability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Donanım </a:t>
            </a:r>
            <a:r>
              <a:rPr lang="tr-TR" dirty="0" err="1"/>
              <a:t>uyarlanabilirliği</a:t>
            </a:r>
            <a:r>
              <a:rPr lang="tr-TR" dirty="0"/>
              <a:t> sağlamanın standart bir yolu sanal aygıtlar içeren bir aygıt arabirim modülü (</a:t>
            </a:r>
            <a:r>
              <a:rPr lang="tr-TR" dirty="0" err="1"/>
              <a:t>device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) kullanmaktır.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12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187466" y="3243386"/>
            <a:ext cx="4977962" cy="20037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2104697" y="3227089"/>
            <a:ext cx="5001893" cy="193414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100" dirty="0"/>
              <a:t>Bir </a:t>
            </a:r>
            <a:r>
              <a:rPr lang="tr-TR" sz="2100" b="1" dirty="0"/>
              <a:t>sanal aygıt </a:t>
            </a:r>
            <a:r>
              <a:rPr lang="tr-TR" sz="2100" dirty="0"/>
              <a:t>(</a:t>
            </a:r>
            <a:r>
              <a:rPr lang="tr-TR" sz="2100" dirty="0" err="1"/>
              <a:t>virtual</a:t>
            </a:r>
            <a:r>
              <a:rPr lang="tr-TR" sz="2100" dirty="0"/>
              <a:t> </a:t>
            </a:r>
            <a:r>
              <a:rPr lang="tr-TR" sz="2100" dirty="0" err="1"/>
              <a:t>device</a:t>
            </a:r>
            <a:r>
              <a:rPr lang="tr-TR" sz="2100" dirty="0"/>
              <a:t>), gerçek bir donanım aygıtı veya sisteminin </a:t>
            </a:r>
            <a:r>
              <a:rPr lang="tr-TR" sz="2100" dirty="0" err="1"/>
              <a:t>yazılımsal</a:t>
            </a:r>
            <a:r>
              <a:rPr lang="tr-TR" sz="2100" dirty="0"/>
              <a:t> bir </a:t>
            </a:r>
            <a:r>
              <a:rPr lang="tr-TR" sz="2100" b="1" dirty="0"/>
              <a:t>simülasyon</a:t>
            </a:r>
            <a:r>
              <a:rPr lang="tr-TR" sz="2100" dirty="0"/>
              <a:t>u </a:t>
            </a:r>
            <a:r>
              <a:rPr lang="es-ES" sz="2100" dirty="0"/>
              <a:t>ya da </a:t>
            </a:r>
            <a:r>
              <a:rPr lang="es-ES" sz="2100" dirty="0" err="1"/>
              <a:t>aygıta</a:t>
            </a:r>
            <a:r>
              <a:rPr lang="es-ES" sz="2100" dirty="0"/>
              <a:t>/</a:t>
            </a:r>
            <a:r>
              <a:rPr lang="es-ES" sz="2100" dirty="0" err="1"/>
              <a:t>sisteme</a:t>
            </a:r>
            <a:r>
              <a:rPr lang="es-ES" sz="2100" dirty="0"/>
              <a:t> </a:t>
            </a:r>
            <a:r>
              <a:rPr lang="es-ES" sz="2100" dirty="0" err="1"/>
              <a:t>bir</a:t>
            </a:r>
            <a:r>
              <a:rPr lang="es-ES" sz="2100" dirty="0"/>
              <a:t> </a:t>
            </a:r>
            <a:r>
              <a:rPr lang="es-ES" sz="2100" b="1" dirty="0" err="1"/>
              <a:t>arabirim</a:t>
            </a:r>
            <a:r>
              <a:rPr lang="es-ES" sz="2100" dirty="0" err="1"/>
              <a:t>dir</a:t>
            </a:r>
            <a:r>
              <a:rPr lang="es-ES" sz="2100" dirty="0"/>
              <a:t>. </a:t>
            </a:r>
            <a:endParaRPr lang="tr-TR" sz="2100" dirty="0"/>
          </a:p>
        </p:txBody>
      </p:sp>
    </p:spTree>
    <p:extLst>
      <p:ext uri="{BB962C8B-B14F-4D97-AF65-F5344CB8AC3E}">
        <p14:creationId xmlns:p14="http://schemas.microsoft.com/office/powerpoint/2010/main" val="38742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Aygıt Karakteristikleri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“İdeal” bir cihazı </a:t>
            </a:r>
            <a:r>
              <a:rPr lang="tr-TR" sz="2400" dirty="0" err="1"/>
              <a:t>simüle</a:t>
            </a:r>
            <a:r>
              <a:rPr lang="tr-TR" sz="2400" dirty="0"/>
              <a:t> eder</a:t>
            </a:r>
          </a:p>
          <a:p>
            <a:pPr lvl="1"/>
            <a:r>
              <a:rPr lang="tr-TR" sz="2000" dirty="0" smtClean="0"/>
              <a:t>Tamamen </a:t>
            </a:r>
            <a:r>
              <a:rPr lang="tr-TR" sz="2000" dirty="0"/>
              <a:t>ve sadece bir işi yapar (uyum/</a:t>
            </a:r>
            <a:r>
              <a:rPr lang="tr-TR" sz="2000" dirty="0" err="1"/>
              <a:t>cohesion</a:t>
            </a:r>
            <a:r>
              <a:rPr lang="tr-TR" sz="2000" dirty="0"/>
              <a:t>)</a:t>
            </a:r>
          </a:p>
          <a:p>
            <a:pPr lvl="1"/>
            <a:r>
              <a:rPr lang="tr-TR" sz="2000" dirty="0" smtClean="0"/>
              <a:t>Basit</a:t>
            </a:r>
            <a:r>
              <a:rPr lang="tr-TR" sz="2000" dirty="0"/>
              <a:t>, tutarlı, eksiksiz bir arabirime sahipti (basitlik/</a:t>
            </a:r>
            <a:r>
              <a:rPr lang="tr-TR" sz="2000" dirty="0" err="1"/>
              <a:t>simplicity</a:t>
            </a:r>
            <a:r>
              <a:rPr lang="tr-TR" sz="2000" dirty="0"/>
              <a:t>)</a:t>
            </a:r>
          </a:p>
          <a:p>
            <a:pPr lvl="1"/>
            <a:r>
              <a:rPr lang="tr-TR" sz="2000" dirty="0" smtClean="0"/>
              <a:t>Programın </a:t>
            </a:r>
            <a:r>
              <a:rPr lang="tr-TR" sz="2000" dirty="0"/>
              <a:t>geri kalanıyla gevşek şekilde bağlıdır (bağlılık/</a:t>
            </a:r>
            <a:r>
              <a:rPr lang="tr-TR" sz="2000" dirty="0" err="1"/>
              <a:t>coupling</a:t>
            </a:r>
            <a:r>
              <a:rPr lang="tr-TR" sz="2000" dirty="0"/>
              <a:t>)</a:t>
            </a:r>
          </a:p>
          <a:p>
            <a:pPr lvl="1"/>
            <a:r>
              <a:rPr lang="tr-TR" sz="2000" dirty="0" err="1" smtClean="0"/>
              <a:t>İmplementasyonunu</a:t>
            </a:r>
            <a:r>
              <a:rPr lang="tr-TR" sz="2000" dirty="0" smtClean="0"/>
              <a:t> </a:t>
            </a:r>
            <a:r>
              <a:rPr lang="tr-TR" sz="2000" dirty="0"/>
              <a:t>saklar (bilgi saklama/</a:t>
            </a:r>
            <a:r>
              <a:rPr lang="tr-TR" sz="2000" dirty="0" err="1"/>
              <a:t>information</a:t>
            </a:r>
            <a:r>
              <a:rPr lang="tr-TR" sz="2000" dirty="0"/>
              <a:t> </a:t>
            </a:r>
            <a:r>
              <a:rPr lang="tr-TR" sz="2000" dirty="0" err="1"/>
              <a:t>hiding</a:t>
            </a:r>
            <a:r>
              <a:rPr lang="tr-TR" sz="2000" dirty="0"/>
              <a:t>)</a:t>
            </a:r>
          </a:p>
          <a:p>
            <a:pPr lvl="1"/>
            <a:r>
              <a:rPr lang="tr-TR" sz="2000" dirty="0" smtClean="0"/>
              <a:t>Asla </a:t>
            </a:r>
            <a:r>
              <a:rPr lang="tr-TR" sz="2000" dirty="0"/>
              <a:t>değişmez (</a:t>
            </a:r>
            <a:r>
              <a:rPr lang="tr-TR" sz="2000" dirty="0" err="1"/>
              <a:t>stabilite</a:t>
            </a:r>
            <a:r>
              <a:rPr lang="tr-TR" sz="2000" dirty="0"/>
              <a:t>/</a:t>
            </a:r>
            <a:r>
              <a:rPr lang="tr-TR" sz="2000" dirty="0" err="1"/>
              <a:t>stability</a:t>
            </a:r>
            <a:r>
              <a:rPr lang="tr-TR" sz="2000" dirty="0"/>
              <a:t>)</a:t>
            </a:r>
          </a:p>
          <a:p>
            <a:r>
              <a:rPr lang="tr-TR" sz="2400" dirty="0" smtClean="0"/>
              <a:t>Farklı </a:t>
            </a:r>
            <a:r>
              <a:rPr lang="tr-TR" sz="2400" dirty="0"/>
              <a:t>gerçek aygıtlar veya sistemler için genellikle bir bileşen ailesi olarak </a:t>
            </a:r>
            <a:r>
              <a:rPr lang="tr-TR" sz="2400" dirty="0" err="1"/>
              <a:t>gerçeklenir</a:t>
            </a:r>
            <a:r>
              <a:rPr lang="tr-TR" sz="2400" dirty="0"/>
              <a:t>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47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AquaLush</a:t>
            </a:r>
            <a:r>
              <a:rPr lang="tr-TR" sz="3200" dirty="0"/>
              <a:t> Kalite Niteliklerine Göre Ayrıştırma 1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381" y="2384227"/>
            <a:ext cx="5329238" cy="2836069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6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AquaLush</a:t>
            </a:r>
            <a:r>
              <a:rPr lang="tr-TR" sz="3200" dirty="0"/>
              <a:t> Kalite Niteliklerine Göre Ayrıştırma 2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64" y="1869851"/>
            <a:ext cx="4230087" cy="4122905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97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AquaLush</a:t>
            </a:r>
            <a:r>
              <a:rPr lang="tr-TR" sz="3200" dirty="0"/>
              <a:t> Kalite Niteliklerine Göre Ayrıştırma 3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792" y="1788877"/>
            <a:ext cx="3954071" cy="4444498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9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Alternatiflerin İyileştirilmesi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Alternatifleri Kombine Edin</a:t>
            </a:r>
            <a:r>
              <a:rPr lang="tr-TR" dirty="0"/>
              <a:t>—İki veya daha fazla alternatifin en iyi özelliklerini kombine edin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Bir </a:t>
            </a:r>
            <a:r>
              <a:rPr lang="tr-TR" b="1" dirty="0"/>
              <a:t>Mimari Stilini Empoze Edin</a:t>
            </a:r>
            <a:r>
              <a:rPr lang="tr-TR" dirty="0"/>
              <a:t>—Bir tasarım stiline çok yakın olan bir mimaride değişiklik yaparak ilgili stile tam uygun olmasını sağlayın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Orta-düzey </a:t>
            </a:r>
            <a:r>
              <a:rPr lang="tr-TR" b="1" dirty="0"/>
              <a:t>Tasarım Kalıplarını Uygulayın</a:t>
            </a:r>
            <a:r>
              <a:rPr lang="tr-TR" dirty="0"/>
              <a:t>—Orta-düzey tasarım kalıplarının avantajlarından yararlanmak üzere mimaride değişiklik yapın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17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69" y="4018483"/>
            <a:ext cx="3162380" cy="23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Alternatiflerin Değerlendirilmesi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Tasarımcılar bir mimari </a:t>
            </a:r>
            <a:r>
              <a:rPr lang="tr-TR" dirty="0" err="1"/>
              <a:t>spesifikasyona</a:t>
            </a:r>
            <a:r>
              <a:rPr lang="tr-TR" dirty="0"/>
              <a:t> göre oluşturulan bir programın gereksinimleri karşılayacağını program daha oluşturulmadan nasıl bilebilirler?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Bunun </a:t>
            </a:r>
            <a:r>
              <a:rPr lang="tr-TR" dirty="0"/>
              <a:t>nasıl garanti edileceğini kimse bilemez, ancak olasılığı arttırıcı bazı teknikler kullanılabilir.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Mimarilerin </a:t>
            </a:r>
            <a:r>
              <a:rPr lang="tr-TR" dirty="0"/>
              <a:t>değerlendirilmesi için senaryoların ve prototiplerin kullanımını inceleyeceğiz.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18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58" y="4368497"/>
            <a:ext cx="3172522" cy="19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Senaryolar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3575159"/>
            <a:ext cx="7886700" cy="1914814"/>
          </a:xfrm>
        </p:spPr>
        <p:txBody>
          <a:bodyPr/>
          <a:lstStyle/>
          <a:p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Use-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/>
              <a:t>örnekleri bir ürün ve aktörler arasındaki etkileşimlerdir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Daha </a:t>
            </a:r>
            <a:r>
              <a:rPr lang="tr-TR" dirty="0"/>
              <a:t>geniş </a:t>
            </a:r>
            <a:r>
              <a:rPr lang="tr-TR" dirty="0" smtClean="0"/>
              <a:t>bir bakış </a:t>
            </a:r>
            <a:r>
              <a:rPr lang="tr-TR" dirty="0"/>
              <a:t>gerekli çünkü şimdi bir ürün ve herhangi bir birey </a:t>
            </a:r>
            <a:r>
              <a:rPr lang="tr-TR" dirty="0" smtClean="0"/>
              <a:t>arasındaki </a:t>
            </a:r>
            <a:r>
              <a:rPr lang="tr-TR" dirty="0"/>
              <a:t>etkileşimleri dikkate </a:t>
            </a:r>
            <a:r>
              <a:rPr lang="tr-TR" dirty="0" smtClean="0"/>
              <a:t>alıyoruz.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19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163817" y="2130847"/>
            <a:ext cx="4977962" cy="14280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2081049" y="2114551"/>
            <a:ext cx="5001893" cy="13784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100" dirty="0"/>
              <a:t>Bir </a:t>
            </a:r>
            <a:r>
              <a:rPr lang="tr-TR" sz="2100" b="1" dirty="0"/>
              <a:t>senaryo </a:t>
            </a:r>
            <a:r>
              <a:rPr lang="tr-TR" sz="2100" dirty="0"/>
              <a:t>bir ürün ile belirli bireyler arasındaki bir etkileşimdir. </a:t>
            </a:r>
          </a:p>
        </p:txBody>
      </p:sp>
    </p:spTree>
    <p:extLst>
      <p:ext uri="{BB962C8B-B14F-4D97-AF65-F5344CB8AC3E}">
        <p14:creationId xmlns:p14="http://schemas.microsoft.com/office/powerpoint/2010/main" val="42082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</a:t>
            </a:fld>
            <a:endParaRPr lang="tr-TR" dirty="0"/>
          </a:p>
        </p:txBody>
      </p:sp>
      <p:graphicFrame>
        <p:nvGraphicFramePr>
          <p:cNvPr id="10" name="Diyagram 9"/>
          <p:cNvGraphicFramePr/>
          <p:nvPr>
            <p:extLst/>
          </p:nvPr>
        </p:nvGraphicFramePr>
        <p:xfrm>
          <a:off x="608866" y="1423201"/>
          <a:ext cx="7907039" cy="404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Senaryo Yazma Kuralları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Her bir senaryoyu açıklayıcı bir ifadeyle etiketleyin.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Etken </a:t>
            </a:r>
            <a:r>
              <a:rPr lang="tr-TR" sz="2400" dirty="0"/>
              <a:t>çatı ile basit, </a:t>
            </a:r>
            <a:r>
              <a:rPr lang="tr-TR" sz="2400" dirty="0" err="1"/>
              <a:t>bildirimsel</a:t>
            </a:r>
            <a:r>
              <a:rPr lang="tr-TR" sz="2400" dirty="0"/>
              <a:t> cümleler yazın.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Senaryo </a:t>
            </a:r>
            <a:r>
              <a:rPr lang="tr-TR" sz="2400" dirty="0"/>
              <a:t>açıklamalarını üç bölüm halinde yazın</a:t>
            </a:r>
          </a:p>
          <a:p>
            <a:pPr lvl="1"/>
            <a:r>
              <a:rPr lang="tr-TR" sz="2000" dirty="0" smtClean="0"/>
              <a:t>Ürünün </a:t>
            </a:r>
            <a:r>
              <a:rPr lang="tr-TR" sz="2000" dirty="0"/>
              <a:t>ve ortamının başlangıç (</a:t>
            </a:r>
            <a:r>
              <a:rPr lang="tr-TR" sz="2000" dirty="0" err="1"/>
              <a:t>initial</a:t>
            </a:r>
            <a:r>
              <a:rPr lang="tr-TR" sz="2000" dirty="0"/>
              <a:t>) durumu</a:t>
            </a:r>
          </a:p>
          <a:p>
            <a:pPr lvl="1"/>
            <a:r>
              <a:rPr lang="tr-TR" sz="2000" dirty="0" smtClean="0"/>
              <a:t>Ürün </a:t>
            </a:r>
            <a:r>
              <a:rPr lang="tr-TR" sz="2000" dirty="0"/>
              <a:t>ve bireyler arasındaki aktivite akışı (</a:t>
            </a:r>
            <a:r>
              <a:rPr lang="tr-TR" sz="2000" dirty="0" err="1"/>
              <a:t>activity</a:t>
            </a:r>
            <a:r>
              <a:rPr lang="tr-TR" sz="2000" dirty="0"/>
              <a:t> </a:t>
            </a:r>
            <a:r>
              <a:rPr lang="tr-TR" sz="2000" dirty="0" err="1"/>
              <a:t>flow</a:t>
            </a:r>
            <a:r>
              <a:rPr lang="tr-TR" sz="2000" dirty="0"/>
              <a:t>)</a:t>
            </a:r>
          </a:p>
          <a:p>
            <a:pPr lvl="1"/>
            <a:r>
              <a:rPr lang="tr-TR" sz="2000" dirty="0" smtClean="0"/>
              <a:t>Ürünün </a:t>
            </a:r>
            <a:r>
              <a:rPr lang="tr-TR" sz="2000" dirty="0"/>
              <a:t>ve ortamının son (final) durumu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20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07" y="3981213"/>
            <a:ext cx="2259662" cy="22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Senaryo Yazma Kuralları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Aktivite akışını tanımlayan cümlede, etkileşimin esas tarafını cümlenin öznesi yapın.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Hem </a:t>
            </a:r>
            <a:r>
              <a:rPr lang="tr-TR" dirty="0"/>
              <a:t>ürünün hem de ürünün ortamının başlangıç ve son durumlarını açıklayın.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Mümkün </a:t>
            </a:r>
            <a:r>
              <a:rPr lang="tr-TR" dirty="0"/>
              <a:t>olduğunca hedeflenen çıktı ölçütlerini belirtmeye çalışın.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Açıklamayı </a:t>
            </a:r>
            <a:r>
              <a:rPr lang="tr-TR" dirty="0"/>
              <a:t>tekrar okuyun ve hata varsa düzeltin.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21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35" y="3515933"/>
            <a:ext cx="2752928" cy="27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Profiller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4069687"/>
            <a:ext cx="7886700" cy="1420285"/>
          </a:xfrm>
        </p:spPr>
        <p:txBody>
          <a:bodyPr/>
          <a:lstStyle/>
          <a:p>
            <a:r>
              <a:rPr lang="tr-TR" dirty="0"/>
              <a:t>Örneğin: kullanım profili, güvenilirlik profili</a:t>
            </a:r>
          </a:p>
          <a:p>
            <a:r>
              <a:rPr lang="tr-TR" dirty="0" smtClean="0"/>
              <a:t>Profil </a:t>
            </a:r>
            <a:r>
              <a:rPr lang="tr-TR" dirty="0"/>
              <a:t>içindeki senaryoların ağırlıkları olmalıdır</a:t>
            </a:r>
          </a:p>
          <a:p>
            <a:r>
              <a:rPr lang="tr-TR" dirty="0" smtClean="0"/>
              <a:t>Profiller </a:t>
            </a:r>
            <a:r>
              <a:rPr lang="tr-TR" dirty="0"/>
              <a:t>genellikle 3-10 arasında senaryodan </a:t>
            </a:r>
            <a:r>
              <a:rPr lang="tr-TR" dirty="0" smtClean="0"/>
              <a:t>oluşur.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22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1785445" y="2130847"/>
            <a:ext cx="5389545" cy="16128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1702676" y="2114550"/>
            <a:ext cx="5415455" cy="15568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100" dirty="0"/>
              <a:t>Bir </a:t>
            </a:r>
            <a:r>
              <a:rPr lang="tr-TR" sz="2100" b="1" dirty="0"/>
              <a:t>profil </a:t>
            </a:r>
            <a:r>
              <a:rPr lang="tr-TR" sz="2100" dirty="0"/>
              <a:t>bir ürünün bir grup gereksinimi karşılayıp karşılamayacağını değerlendirmek için kullanılan senaryo kümesidir. </a:t>
            </a:r>
          </a:p>
        </p:txBody>
      </p:sp>
    </p:spTree>
    <p:extLst>
      <p:ext uri="{BB962C8B-B14F-4D97-AF65-F5344CB8AC3E}">
        <p14:creationId xmlns:p14="http://schemas.microsoft.com/office/powerpoint/2010/main" val="25429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Profil ve Senaryo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Bir </a:t>
            </a:r>
            <a:r>
              <a:rPr lang="tr-TR" sz="2400" b="1" dirty="0"/>
              <a:t>fayda ağacı </a:t>
            </a:r>
            <a:r>
              <a:rPr lang="tr-TR" sz="2400" dirty="0"/>
              <a:t>(</a:t>
            </a:r>
            <a:r>
              <a:rPr lang="tr-TR" sz="2400" dirty="0" err="1"/>
              <a:t>utility</a:t>
            </a:r>
            <a:r>
              <a:rPr lang="tr-TR" sz="2400" dirty="0"/>
              <a:t> </a:t>
            </a:r>
            <a:r>
              <a:rPr lang="tr-TR" sz="2400" dirty="0" err="1"/>
              <a:t>tree</a:t>
            </a:r>
            <a:r>
              <a:rPr lang="tr-TR" sz="2400" dirty="0"/>
              <a:t>), dalları profiller ve yaprakları senaryolar olan bir </a:t>
            </a:r>
            <a:r>
              <a:rPr lang="tr-TR" sz="2400" dirty="0" smtClean="0"/>
              <a:t>ağaçtır</a:t>
            </a:r>
            <a:r>
              <a:rPr lang="tr-TR" sz="2400" dirty="0"/>
              <a:t>.</a:t>
            </a:r>
          </a:p>
          <a:p>
            <a:pPr lvl="1"/>
            <a:r>
              <a:rPr lang="tr-TR" sz="2000" dirty="0" smtClean="0"/>
              <a:t>Kökü </a:t>
            </a:r>
            <a:r>
              <a:rPr lang="tr-TR" sz="2000" dirty="0"/>
              <a:t>“fayda” olarak etiketleyin.</a:t>
            </a:r>
          </a:p>
          <a:p>
            <a:pPr lvl="1"/>
            <a:r>
              <a:rPr lang="tr-TR" sz="2000" dirty="0" smtClean="0"/>
              <a:t>Ürün </a:t>
            </a:r>
            <a:r>
              <a:rPr lang="tr-TR" sz="2000" dirty="0"/>
              <a:t>gereksinimlerini yansıtacak şekilde isimlendirilmiş dallar ekleyin.</a:t>
            </a:r>
          </a:p>
          <a:p>
            <a:pPr lvl="1"/>
            <a:r>
              <a:rPr lang="tr-TR" sz="2000" dirty="0" smtClean="0"/>
              <a:t>Her </a:t>
            </a:r>
            <a:r>
              <a:rPr lang="tr-TR" sz="2000" dirty="0"/>
              <a:t>bir profil için senaryolar oluşturun.</a:t>
            </a:r>
          </a:p>
          <a:p>
            <a:pPr lvl="2"/>
            <a:r>
              <a:rPr lang="tr-TR" sz="1600" dirty="0" smtClean="0"/>
              <a:t>Beyin fırtınası </a:t>
            </a:r>
            <a:r>
              <a:rPr lang="tr-TR" sz="1600" dirty="0"/>
              <a:t>ile senaryolar oluşturun</a:t>
            </a:r>
          </a:p>
          <a:p>
            <a:pPr lvl="2"/>
            <a:r>
              <a:rPr lang="tr-TR" sz="1600" dirty="0" smtClean="0"/>
              <a:t>Senaryo </a:t>
            </a:r>
            <a:r>
              <a:rPr lang="tr-TR" sz="1600" dirty="0"/>
              <a:t>listesini </a:t>
            </a:r>
            <a:r>
              <a:rPr lang="tr-TR" sz="1600" dirty="0" err="1"/>
              <a:t>rasyonelize</a:t>
            </a:r>
            <a:r>
              <a:rPr lang="tr-TR" sz="1600" dirty="0"/>
              <a:t> edin</a:t>
            </a:r>
          </a:p>
          <a:p>
            <a:pPr lvl="2"/>
            <a:r>
              <a:rPr lang="tr-TR" sz="1600" dirty="0" smtClean="0"/>
              <a:t>Her </a:t>
            </a:r>
            <a:r>
              <a:rPr lang="tr-TR" sz="1600" dirty="0"/>
              <a:t>bir senaryoya bir ağırlık verin</a:t>
            </a:r>
          </a:p>
          <a:p>
            <a:pPr lvl="2"/>
            <a:r>
              <a:rPr lang="tr-TR" sz="1600" dirty="0" smtClean="0"/>
              <a:t>Her </a:t>
            </a:r>
            <a:r>
              <a:rPr lang="tr-TR" sz="1600" dirty="0"/>
              <a:t>bir profilde 3-10 arası senaryo kalana kadar </a:t>
            </a:r>
            <a:r>
              <a:rPr lang="tr-TR" sz="1600" dirty="0" smtClean="0"/>
              <a:t>düşük </a:t>
            </a:r>
            <a:r>
              <a:rPr lang="tr-TR" sz="1600" dirty="0"/>
              <a:t>ağırlıklı senaryoları eleyin</a:t>
            </a:r>
          </a:p>
          <a:p>
            <a:pPr lvl="1"/>
            <a:r>
              <a:rPr lang="tr-TR" sz="2000" dirty="0" smtClean="0"/>
              <a:t>Senaryo </a:t>
            </a:r>
            <a:r>
              <a:rPr lang="tr-TR" sz="2000" dirty="0"/>
              <a:t>açıklamaları yazın.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78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Bir Fayda Ağacı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081" y="1788877"/>
            <a:ext cx="2992217" cy="4416186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68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Senaryolarla Değerlendirme ve Seçim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Her bir senaryonun üzerinden giderek</a:t>
            </a:r>
          </a:p>
          <a:p>
            <a:pPr lvl="1"/>
            <a:r>
              <a:rPr lang="tr-TR" sz="2000" dirty="0" smtClean="0"/>
              <a:t>Tasarım </a:t>
            </a:r>
            <a:r>
              <a:rPr lang="tr-TR" sz="2000" dirty="0"/>
              <a:t>alternatiflerinin senaryoyu ne kadar iyi desteklediğini değerlendirin.</a:t>
            </a:r>
          </a:p>
          <a:p>
            <a:pPr lvl="1"/>
            <a:r>
              <a:rPr lang="tr-TR" sz="2000" dirty="0" smtClean="0"/>
              <a:t>Her </a:t>
            </a:r>
            <a:r>
              <a:rPr lang="tr-TR" sz="2000" dirty="0"/>
              <a:t>bir senaryo için değerlendirme sonucunu kaydedin</a:t>
            </a:r>
            <a:r>
              <a:rPr lang="tr-TR" sz="2000" dirty="0" smtClean="0"/>
              <a:t>.</a:t>
            </a:r>
          </a:p>
          <a:p>
            <a:pPr lvl="1"/>
            <a:endParaRPr lang="tr-T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Uygun </a:t>
            </a:r>
            <a:r>
              <a:rPr lang="tr-TR" sz="2400" dirty="0"/>
              <a:t>bir teknik kullanarak alternatifler arasından seçim yapın.</a:t>
            </a:r>
          </a:p>
          <a:p>
            <a:pPr lvl="1"/>
            <a:r>
              <a:rPr lang="tr-TR" sz="2000" dirty="0" smtClean="0"/>
              <a:t>Avantaj </a:t>
            </a:r>
            <a:r>
              <a:rPr lang="tr-TR" sz="2000" dirty="0"/>
              <a:t>ve dezavantajlarına göre</a:t>
            </a:r>
          </a:p>
          <a:p>
            <a:pPr lvl="1"/>
            <a:r>
              <a:rPr lang="tr-TR" sz="2000" dirty="0" smtClean="0"/>
              <a:t>Çok-boyutlu </a:t>
            </a:r>
            <a:r>
              <a:rPr lang="tr-TR" sz="2000" dirty="0"/>
              <a:t>sıralama</a:t>
            </a:r>
          </a:p>
          <a:p>
            <a:pPr lvl="2"/>
            <a:r>
              <a:rPr lang="tr-TR" sz="1600" dirty="0" smtClean="0"/>
              <a:t>Senaryo </a:t>
            </a:r>
            <a:r>
              <a:rPr lang="tr-TR" sz="1600" dirty="0"/>
              <a:t>ağırlıkları </a:t>
            </a:r>
            <a:r>
              <a:rPr lang="tr-TR" sz="1600" dirty="0" err="1"/>
              <a:t>normalize</a:t>
            </a:r>
            <a:r>
              <a:rPr lang="tr-TR" sz="1600" dirty="0"/>
              <a:t> edilir</a:t>
            </a:r>
          </a:p>
          <a:p>
            <a:pPr lvl="2"/>
            <a:r>
              <a:rPr lang="tr-TR" sz="1600" dirty="0" smtClean="0"/>
              <a:t>Değerlendirmeler </a:t>
            </a:r>
            <a:r>
              <a:rPr lang="tr-TR" sz="1600" dirty="0"/>
              <a:t>sayısallaştırılır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69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Prototiplerle Değerlendirme ve Seçim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/>
              <a:t>Tasarım alternatiflerini sınamak için prototipler oluşturulabilir.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Senaryoların </a:t>
            </a:r>
            <a:r>
              <a:rPr lang="tr-TR" sz="2400" dirty="0"/>
              <a:t>üzerinden ilerlerken </a:t>
            </a:r>
            <a:r>
              <a:rPr lang="tr-TR" sz="2400" dirty="0" err="1"/>
              <a:t>prototiplendirme</a:t>
            </a:r>
            <a:r>
              <a:rPr lang="tr-TR" sz="2400" dirty="0"/>
              <a:t> ihtiyacı ortaya çıkabilir.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Prototipler </a:t>
            </a:r>
            <a:r>
              <a:rPr lang="tr-TR" sz="2400" dirty="0"/>
              <a:t>seçim yapabilmek için somut bir dayanak oluşturabilir.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Avantaj </a:t>
            </a:r>
            <a:r>
              <a:rPr lang="tr-TR" sz="2000" dirty="0"/>
              <a:t>ve dezavantajlarına göre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Çok-boyutlu </a:t>
            </a:r>
            <a:r>
              <a:rPr lang="tr-TR" sz="2000" dirty="0"/>
              <a:t>sıralama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04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Mimari </a:t>
            </a:r>
            <a:r>
              <a:rPr lang="tr-TR" sz="2400" dirty="0"/>
              <a:t>alternatifler oluşturmak ve iyileştirmek için birbirini tamamlayan çeşitli teknikler kullanılabilir.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/>
              <a:t>Ağırlıklandırılmış</a:t>
            </a:r>
            <a:r>
              <a:rPr lang="tr-TR" sz="2400" dirty="0" smtClean="0"/>
              <a:t> </a:t>
            </a:r>
            <a:r>
              <a:rPr lang="tr-TR" sz="2400" dirty="0"/>
              <a:t>senaryolar içeren profiller oluşturmak ve bunlar üzerinden ilerlemek mimari alternatiflerini değerlendirmek için kullanılabilecek güvenilir bir tekniktir.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/>
              <a:t>Prorotipler</a:t>
            </a:r>
            <a:r>
              <a:rPr lang="tr-TR" sz="2400" dirty="0" smtClean="0"/>
              <a:t> </a:t>
            </a:r>
            <a:r>
              <a:rPr lang="tr-TR" sz="2400" dirty="0"/>
              <a:t>de mimari değerlendirme için veri sağlayabilir.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54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0070C0"/>
                </a:solidFill>
              </a:rPr>
              <a:t>KISIM 2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28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611674" y="1918271"/>
            <a:ext cx="59663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tr-TR" sz="2800" dirty="0">
                <a:solidFill>
                  <a:srgbClr val="0070C0"/>
                </a:solidFill>
              </a:rPr>
              <a:t>Yazılım Mimarilerinin Tamamlanması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2714735"/>
            <a:ext cx="4125058" cy="35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tr-TR" dirty="0" smtClean="0"/>
              <a:t>SAD </a:t>
            </a:r>
            <a:r>
              <a:rPr lang="tr-TR" dirty="0"/>
              <a:t>kalite karakteristiklerini sunmak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Çeşitli </a:t>
            </a:r>
            <a:r>
              <a:rPr lang="tr-TR" dirty="0"/>
              <a:t>gözden geçirme (</a:t>
            </a:r>
            <a:r>
              <a:rPr lang="tr-TR" dirty="0" err="1"/>
              <a:t>review</a:t>
            </a:r>
            <a:r>
              <a:rPr lang="tr-TR" dirty="0"/>
              <a:t>) türlerini araştırmak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Örnek </a:t>
            </a:r>
            <a:r>
              <a:rPr lang="tr-TR" dirty="0"/>
              <a:t>bir mimari inceleme </a:t>
            </a:r>
            <a:r>
              <a:rPr lang="tr-TR" dirty="0" err="1"/>
              <a:t>kontol</a:t>
            </a:r>
            <a:r>
              <a:rPr lang="tr-TR" dirty="0"/>
              <a:t> listesi sunmak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Aktif </a:t>
            </a:r>
            <a:r>
              <a:rPr lang="tr-TR" dirty="0"/>
              <a:t>tasarım gözden geçirme sürecini ayrıntılı olarak sunmak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Tasarım </a:t>
            </a:r>
            <a:r>
              <a:rPr lang="tr-TR" dirty="0"/>
              <a:t>sürecinde sürekli gözden geçirmenin (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) önemini vurgulamak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29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88" y="885867"/>
            <a:ext cx="2320879" cy="22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0070C0"/>
                </a:solidFill>
              </a:rPr>
              <a:t>KISIM 1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346443" y="2057556"/>
            <a:ext cx="6708689" cy="105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r-TR" sz="825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algn="ctr"/>
            <a:r>
              <a:rPr lang="tr-TR" sz="2700" dirty="0">
                <a:solidFill>
                  <a:srgbClr val="0070C0"/>
                </a:solidFill>
                <a:latin typeface="Calibri" panose="020F0502020204030204" pitchFamily="34" charset="0"/>
              </a:rPr>
              <a:t>Yazılım Mimarilerinin Oluşturulması, Değerlendirilmesi, İyileştirilmesi ve Seçilmesi </a:t>
            </a:r>
            <a:endParaRPr lang="tr-TR" sz="27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2900422"/>
            <a:ext cx="8216721" cy="34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/>
              <a:t>SAD kalite karakteristikleri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Gözden </a:t>
            </a:r>
            <a:r>
              <a:rPr lang="tr-TR" dirty="0"/>
              <a:t>geçirmeler (</a:t>
            </a:r>
            <a:r>
              <a:rPr lang="tr-TR" dirty="0" err="1"/>
              <a:t>Reviews</a:t>
            </a:r>
            <a:r>
              <a:rPr lang="tr-TR" dirty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Gözden </a:t>
            </a:r>
            <a:r>
              <a:rPr lang="tr-TR" dirty="0"/>
              <a:t>geçirme türleri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Bir </a:t>
            </a:r>
            <a:r>
              <a:rPr lang="tr-TR" dirty="0"/>
              <a:t>mimari inceleme kontrol listesi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Aktif </a:t>
            </a:r>
            <a:r>
              <a:rPr lang="tr-TR" dirty="0"/>
              <a:t>tasarım gözden geçirme süreci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Sürekli </a:t>
            </a:r>
            <a:r>
              <a:rPr lang="tr-TR" dirty="0"/>
              <a:t>gözden geçirme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30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2033789"/>
            <a:ext cx="419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SAD Kalite Karakteristikleri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/>
              <a:t>Yapılabilirlik (</a:t>
            </a:r>
            <a:r>
              <a:rPr lang="tr-TR" b="1" dirty="0" err="1"/>
              <a:t>Feasibility</a:t>
            </a:r>
            <a:r>
              <a:rPr lang="tr-TR" b="1" dirty="0"/>
              <a:t>)</a:t>
            </a:r>
            <a:r>
              <a:rPr lang="tr-TR" dirty="0"/>
              <a:t>—SAD gerçekleştirilebilir (yapılabilir) bir programı belirtir.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Yeterlilik </a:t>
            </a:r>
            <a:r>
              <a:rPr lang="tr-TR" b="1" dirty="0"/>
              <a:t>(</a:t>
            </a:r>
            <a:r>
              <a:rPr lang="tr-TR" b="1" dirty="0" err="1"/>
              <a:t>Adequacy</a:t>
            </a:r>
            <a:r>
              <a:rPr lang="tr-TR" b="1" dirty="0"/>
              <a:t>)</a:t>
            </a:r>
            <a:r>
              <a:rPr lang="tr-TR" dirty="0"/>
              <a:t>—SAD gereksinimleri karşılayacak bir programı belirtir.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İyi </a:t>
            </a:r>
            <a:r>
              <a:rPr lang="tr-TR" b="1" dirty="0" err="1"/>
              <a:t>Biçimlendirilmişlik</a:t>
            </a:r>
            <a:r>
              <a:rPr lang="tr-TR" b="1" dirty="0"/>
              <a:t> (</a:t>
            </a:r>
            <a:r>
              <a:rPr lang="tr-TR" b="1" dirty="0" err="1"/>
              <a:t>Well-Formedness</a:t>
            </a:r>
            <a:r>
              <a:rPr lang="tr-TR" b="1" dirty="0"/>
              <a:t>)</a:t>
            </a:r>
            <a:r>
              <a:rPr lang="tr-TR" dirty="0"/>
              <a:t>—SAD içindeki </a:t>
            </a:r>
            <a:r>
              <a:rPr lang="tr-TR" dirty="0" err="1"/>
              <a:t>notasyonlar</a:t>
            </a:r>
            <a:r>
              <a:rPr lang="tr-TR" dirty="0"/>
              <a:t> doğru şekilde kullanılmıştır.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31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37" y="4377266"/>
            <a:ext cx="3571205" cy="19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SAD Kalite Karakteristikleri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Tamlık/Bütünlük </a:t>
            </a:r>
            <a:r>
              <a:rPr lang="tr-TR" b="1" dirty="0"/>
              <a:t>(</a:t>
            </a:r>
            <a:r>
              <a:rPr lang="tr-TR" b="1" dirty="0" err="1"/>
              <a:t>Completeness</a:t>
            </a:r>
            <a:r>
              <a:rPr lang="tr-TR" b="1" dirty="0"/>
              <a:t>)</a:t>
            </a:r>
            <a:r>
              <a:rPr lang="tr-TR" dirty="0"/>
              <a:t>—SAT gereken tüm bölümleri içerir; tasarımı açıklamak için gereken tüm modelleri içerir; ve önemli tüm bileşen karakteristiklerini, ilişkilerini, etkileşimlerini vb. belirtir.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Netlik </a:t>
            </a:r>
            <a:r>
              <a:rPr lang="tr-TR" b="1" dirty="0"/>
              <a:t>(</a:t>
            </a:r>
            <a:r>
              <a:rPr lang="tr-TR" b="1" dirty="0" err="1"/>
              <a:t>Clarity</a:t>
            </a:r>
            <a:r>
              <a:rPr lang="tr-TR" b="1" dirty="0"/>
              <a:t>)</a:t>
            </a:r>
            <a:r>
              <a:rPr lang="tr-TR" dirty="0"/>
              <a:t>—Probleme ve </a:t>
            </a:r>
            <a:r>
              <a:rPr lang="tr-TR" dirty="0" err="1"/>
              <a:t>notasyonlara</a:t>
            </a:r>
            <a:r>
              <a:rPr lang="tr-TR" dirty="0"/>
              <a:t> aşina herkes SAD dokümanını anlayabilir.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Tutarlılık </a:t>
            </a:r>
            <a:r>
              <a:rPr lang="tr-TR" b="1" dirty="0"/>
              <a:t>(</a:t>
            </a:r>
            <a:r>
              <a:rPr lang="tr-TR" b="1" dirty="0" err="1"/>
              <a:t>Consistency</a:t>
            </a:r>
            <a:r>
              <a:rPr lang="tr-TR" b="1" dirty="0"/>
              <a:t>)</a:t>
            </a:r>
            <a:r>
              <a:rPr lang="tr-TR" dirty="0"/>
              <a:t>—Tek bir program SAD ile belirtilenleri karşılayabilir.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2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Gözden Geçirmeler (</a:t>
            </a:r>
            <a:r>
              <a:rPr lang="tr-TR" dirty="0" err="1"/>
              <a:t>Reviews</a:t>
            </a:r>
            <a:r>
              <a:rPr lang="tr-TR" dirty="0"/>
              <a:t>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33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1832741" y="2651109"/>
            <a:ext cx="5389545" cy="16128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1749973" y="2634813"/>
            <a:ext cx="5415455" cy="15568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100" b="1" dirty="0"/>
              <a:t>Gözden geçirme </a:t>
            </a:r>
            <a:r>
              <a:rPr lang="tr-TR" sz="2100" dirty="0"/>
              <a:t>(</a:t>
            </a:r>
            <a:r>
              <a:rPr lang="tr-TR" sz="2100" dirty="0" err="1"/>
              <a:t>review</a:t>
            </a:r>
            <a:r>
              <a:rPr lang="tr-TR" sz="2100" dirty="0"/>
              <a:t>), bir ürünün ya da sürecin kalifiye elemanlardan oluşan bir ekip tarafından incelenmesi ve değerlendirilmesidir.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13" y="4051313"/>
            <a:ext cx="381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Gözden Geçirme Türleri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err="1"/>
              <a:t>Desk</a:t>
            </a:r>
            <a:r>
              <a:rPr lang="tr-TR" b="1" dirty="0"/>
              <a:t> </a:t>
            </a:r>
            <a:r>
              <a:rPr lang="tr-TR" b="1" dirty="0" err="1"/>
              <a:t>Check</a:t>
            </a:r>
            <a:r>
              <a:rPr lang="tr-TR" dirty="0"/>
              <a:t>—Tasarımın bir tasarımcı tarafından değerlendirilmesidir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err="1" smtClean="0"/>
              <a:t>Walkthrough</a:t>
            </a:r>
            <a:r>
              <a:rPr lang="tr-TR" dirty="0" smtClean="0"/>
              <a:t>—Tasarımın </a:t>
            </a:r>
            <a:r>
              <a:rPr lang="tr-TR" dirty="0"/>
              <a:t>bir tasarımcı ekibine resmi olmayan bir biçimde sunulmasıdır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err="1" smtClean="0"/>
              <a:t>Inspection</a:t>
            </a:r>
            <a:r>
              <a:rPr lang="tr-TR" dirty="0" smtClean="0"/>
              <a:t>—Eğitimli </a:t>
            </a:r>
            <a:r>
              <a:rPr lang="tr-TR" dirty="0"/>
              <a:t>bir inceleme ekibi tarafından yapılan resmi bir gözden geçirmedir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err="1" smtClean="0"/>
              <a:t>Audit</a:t>
            </a:r>
            <a:r>
              <a:rPr lang="tr-TR" dirty="0" smtClean="0"/>
              <a:t>—Tasarım </a:t>
            </a:r>
            <a:r>
              <a:rPr lang="tr-TR" dirty="0"/>
              <a:t>ekibinin dışından çeşitli uzmanlar tarafından gerçekleştirilen gözden geçirmedir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Active </a:t>
            </a:r>
            <a:r>
              <a:rPr lang="tr-TR" b="1" dirty="0" err="1"/>
              <a:t>Review</a:t>
            </a:r>
            <a:r>
              <a:rPr lang="tr-TR" dirty="0"/>
              <a:t>—Tasarımla ilgili spesifik soruları cevaplayan uzmanlar tarafından yapılan incelemedir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5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Bir Mimari İnceleme Kontrol Listesi</a:t>
            </a:r>
            <a:endParaRPr lang="tr-TR" sz="4000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060" y="1900775"/>
            <a:ext cx="6154290" cy="4229567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2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Aktif Tasarım Gözden Geçirme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/>
              <a:t>Geleneksel gözden geçirmelerin problemlerine çare olur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Uzmanlık </a:t>
            </a:r>
            <a:r>
              <a:rPr lang="tr-TR" dirty="0"/>
              <a:t>eksikliği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Gelişigüzel </a:t>
            </a:r>
            <a:r>
              <a:rPr lang="tr-TR" dirty="0"/>
              <a:t>gözden geçirme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Gözden </a:t>
            </a:r>
            <a:r>
              <a:rPr lang="tr-TR" dirty="0"/>
              <a:t>geçirenleri dokümanın kendi uzmanlıklarıyla ilgili bölümlerini iyi anlamaya zorlar; bu kişiler tasarımın ayrıntılarıyla ilgili spesifik cevaplar verebilmelidir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36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14" y="3754191"/>
            <a:ext cx="3411828" cy="25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Aktif Tasarım Gözden Geçirme Süreci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639" y="1820562"/>
            <a:ext cx="3890167" cy="447895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4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Gözden Geçirmeye Hazırlık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/>
              <a:t>Gözden Geçirme Amaçlarını Belirleyin</a:t>
            </a:r>
            <a:r>
              <a:rPr lang="tr-TR" dirty="0"/>
              <a:t>—Tasarımcılar tasarımın kontrol edilmesi gereken yönlerini belirler.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Gözden </a:t>
            </a:r>
            <a:r>
              <a:rPr lang="tr-TR" b="1" dirty="0"/>
              <a:t>Geçirme Ekibini Seçin</a:t>
            </a:r>
            <a:r>
              <a:rPr lang="tr-TR" dirty="0"/>
              <a:t>—Tasarımcıları 2-4 kişilik kalifiye ekip elemanı belirleyip inceleme yapmak üzere onaylarını alır.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Sorular </a:t>
            </a:r>
            <a:r>
              <a:rPr lang="tr-TR" b="1" dirty="0"/>
              <a:t>Hazırlayın</a:t>
            </a:r>
            <a:r>
              <a:rPr lang="tr-TR" dirty="0"/>
              <a:t>—Tasarımcılar gözden geçiriciler tarafından cevaplanmak üzere sorular oluşturur.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Gözden </a:t>
            </a:r>
            <a:r>
              <a:rPr lang="tr-TR" dirty="0"/>
              <a:t>geçiricileri tasarımı anlamaya zorlamak için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Gözden </a:t>
            </a:r>
            <a:r>
              <a:rPr lang="tr-TR" dirty="0"/>
              <a:t>geçiricilere problem çözmeleri veya bir şeyi açıklamaları için vb. sorular </a:t>
            </a:r>
            <a:r>
              <a:rPr lang="tr-TR" dirty="0" smtClean="0"/>
              <a:t>sorulur.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6477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752" y="299483"/>
            <a:ext cx="7857401" cy="1450757"/>
          </a:xfrm>
        </p:spPr>
        <p:txBody>
          <a:bodyPr>
            <a:normAutofit/>
          </a:bodyPr>
          <a:lstStyle/>
          <a:p>
            <a:r>
              <a:rPr lang="tr-TR" sz="4000" dirty="0"/>
              <a:t>Gözden Geçirmenin Gerçekleştirilmesi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Ön bilgilendirme </a:t>
            </a:r>
            <a:r>
              <a:rPr lang="tr-TR" b="1" dirty="0"/>
              <a:t>Toplantısı Düzenleyin</a:t>
            </a:r>
            <a:r>
              <a:rPr lang="tr-TR" dirty="0"/>
              <a:t>—Tasarımcılar mimariyi, süreçleri vb. açıklarlar, son teslim tarihi belirlerler, vb</a:t>
            </a:r>
            <a:r>
              <a:rPr lang="tr-TR" dirty="0" smtClean="0"/>
              <a:t>.</a:t>
            </a:r>
            <a:endParaRPr lang="tr-T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Gözden </a:t>
            </a:r>
            <a:r>
              <a:rPr lang="tr-TR" b="1" dirty="0" err="1"/>
              <a:t>Gerçirme</a:t>
            </a:r>
            <a:r>
              <a:rPr lang="tr-TR" b="1" dirty="0"/>
              <a:t> İşlemini Yapın</a:t>
            </a:r>
            <a:r>
              <a:rPr lang="tr-TR" dirty="0"/>
              <a:t>—Gözden geçiriciler işlerini kendi başlarına yaparlar.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Soru </a:t>
            </a:r>
            <a:r>
              <a:rPr lang="tr-TR" dirty="0"/>
              <a:t>sormak, açıklama ve açıklık getirmek gibi amaçlarla tasarımcılarla görüşebilir, e-posta ile haberleşebilir vb.</a:t>
            </a:r>
          </a:p>
          <a:p>
            <a:pPr lvl="1">
              <a:lnSpc>
                <a:spcPct val="100000"/>
              </a:lnSpc>
            </a:pPr>
            <a:r>
              <a:rPr lang="tr-TR" dirty="0"/>
              <a:t>T</a:t>
            </a:r>
            <a:r>
              <a:rPr lang="tr-TR" dirty="0" smtClean="0"/>
              <a:t>amamlanınca </a:t>
            </a:r>
            <a:r>
              <a:rPr lang="tr-TR" dirty="0"/>
              <a:t>sonuçları iletirler.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29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Mimari oluşturma tekniklerini araştırmak ve göstermek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Sanal </a:t>
            </a:r>
            <a:r>
              <a:rPr lang="tr-TR" dirty="0"/>
              <a:t>aygıt (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) fikrini tanıtmak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iyileştirme tekniklerini araştırmak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tr-TR" dirty="0" smtClean="0"/>
              <a:t>Mimarilerin </a:t>
            </a:r>
            <a:r>
              <a:rPr lang="tr-TR" dirty="0"/>
              <a:t>değerlendirilmesi için senaryo ve profillerin kullanımını göstermek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tr-TR" dirty="0" smtClean="0"/>
              <a:t>Mimarilerin </a:t>
            </a:r>
            <a:r>
              <a:rPr lang="tr-TR" dirty="0"/>
              <a:t>değerlendirilmesi için prototiplerin kullanımını göstermek</a:t>
            </a:r>
            <a:endParaRPr lang="tr-TR" dirty="0" smtClean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1966826" cy="273844"/>
          </a:xfrm>
        </p:spPr>
        <p:txBody>
          <a:bodyPr/>
          <a:lstStyle/>
          <a:p>
            <a:fld id="{1449AE56-6C5E-4AE6-BD47-1CFD8EFBDD83}" type="slidenum">
              <a:rPr lang="tr-TR" smtClean="0"/>
              <a:t>4</a:t>
            </a:fld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39" y="1255042"/>
            <a:ext cx="1966826" cy="1943777"/>
          </a:xfrm>
          <a:prstGeom prst="rect">
            <a:avLst/>
          </a:prstGeom>
        </p:spPr>
      </p:pic>
      <p:sp>
        <p:nvSpPr>
          <p:cNvPr id="8" name="Altbilgi Yer Tutucusu 4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9" name="Slayt Numarası Yer Tutucusu 5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41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67248" cy="1450757"/>
          </a:xfrm>
        </p:spPr>
        <p:txBody>
          <a:bodyPr>
            <a:noAutofit/>
          </a:bodyPr>
          <a:lstStyle/>
          <a:p>
            <a:r>
              <a:rPr lang="tr-TR" sz="4000" dirty="0"/>
              <a:t>Gözden Geçirmenin Tamamlanması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Gözden </a:t>
            </a:r>
            <a:r>
              <a:rPr lang="tr-TR" b="1" dirty="0"/>
              <a:t>Geçirme Sonuçlarını Çalışın</a:t>
            </a:r>
            <a:r>
              <a:rPr lang="tr-TR" dirty="0"/>
              <a:t>—Tasarımcılar gözden geçirme sonuçlarını çalışırlar</a:t>
            </a:r>
            <a:r>
              <a:rPr lang="tr-TR" dirty="0" smtClean="0"/>
              <a:t>.</a:t>
            </a:r>
            <a:endParaRPr lang="tr-TR" dirty="0"/>
          </a:p>
          <a:p>
            <a:pPr lvl="1">
              <a:lnSpc>
                <a:spcPct val="100000"/>
              </a:lnSpc>
            </a:pPr>
            <a:r>
              <a:rPr lang="tr-TR" dirty="0" smtClean="0"/>
              <a:t>Gözden </a:t>
            </a:r>
            <a:r>
              <a:rPr lang="tr-TR" dirty="0"/>
              <a:t>geçiricilerle </a:t>
            </a:r>
            <a:r>
              <a:rPr lang="tr-TR" dirty="0" smtClean="0"/>
              <a:t>buluşarak </a:t>
            </a:r>
            <a:r>
              <a:rPr lang="tr-TR" dirty="0"/>
              <a:t>ya da eposta ile sonuçlar üzerinde görüşebilirler.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40</a:t>
            </a:fld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3" y="2846742"/>
            <a:ext cx="5067627" cy="3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Sürekli Gözden Geçirme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Bir hata (</a:t>
            </a:r>
            <a:r>
              <a:rPr lang="tr-TR" b="1" dirty="0" err="1">
                <a:solidFill>
                  <a:srgbClr val="FF0000"/>
                </a:solidFill>
              </a:rPr>
              <a:t>defect</a:t>
            </a:r>
            <a:r>
              <a:rPr lang="tr-TR" b="1" dirty="0">
                <a:solidFill>
                  <a:srgbClr val="FF0000"/>
                </a:solidFill>
              </a:rPr>
              <a:t>) ne kadar çabuk düzeltilirse o kadar ucuza düzeltilir.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Tasarım </a:t>
            </a:r>
            <a:r>
              <a:rPr lang="tr-TR" dirty="0" err="1"/>
              <a:t>artefact’ları</a:t>
            </a:r>
            <a:r>
              <a:rPr lang="tr-TR" dirty="0"/>
              <a:t> tamamlandığında son kalite kontrol için mutlaka gözden geçirme yapılmalıdır.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Gözden </a:t>
            </a:r>
            <a:r>
              <a:rPr lang="tr-TR" dirty="0"/>
              <a:t>geçirmeler olası hataları erken yakalamak için tasarım süreci boyunca da yapılmalıdır.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Tasarım </a:t>
            </a:r>
            <a:r>
              <a:rPr lang="tr-TR" dirty="0"/>
              <a:t>sürecinin farklı aşamalarında farklı tür gözden geçirmeler uygulanabilir.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41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09" y="4307246"/>
            <a:ext cx="1866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5400" dirty="0"/>
              <a:t>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933247"/>
            <a:ext cx="7886700" cy="35449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Bir </a:t>
            </a:r>
            <a:r>
              <a:rPr lang="tr-TR" sz="2400" dirty="0"/>
              <a:t>SAD dokümanı büyük ölçüde tamamlandığında mutlaka gözden geçirilmelidir: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Yapılabilir </a:t>
            </a:r>
            <a:r>
              <a:rPr lang="tr-TR" sz="2000" dirty="0"/>
              <a:t>ve yeterli bir mimari belirtiyor mu?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İyi </a:t>
            </a:r>
            <a:r>
              <a:rPr lang="tr-TR" sz="2000" dirty="0"/>
              <a:t>biçimlendirilmiş modellerden oluşuyor mu?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Tam</a:t>
            </a:r>
            <a:r>
              <a:rPr lang="tr-TR" sz="2000" dirty="0"/>
              <a:t>, açık ve tutarlı mı?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Çeşitli </a:t>
            </a:r>
            <a:r>
              <a:rPr lang="tr-TR" sz="2400" dirty="0"/>
              <a:t>gözden geçirme türleri kullanılabilir.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Aktif </a:t>
            </a:r>
            <a:r>
              <a:rPr lang="tr-TR" sz="2400" dirty="0"/>
              <a:t>gözden geçirme oldukça etkili bir gözden geçirme şeklidir.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Tasarım </a:t>
            </a:r>
            <a:r>
              <a:rPr lang="tr-TR" sz="2400" dirty="0" err="1" smtClean="0"/>
              <a:t>artefact’ları</a:t>
            </a:r>
            <a:r>
              <a:rPr lang="tr-TR" sz="2400" dirty="0" smtClean="0"/>
              <a:t> </a:t>
            </a:r>
            <a:r>
              <a:rPr lang="tr-TR" sz="2400" dirty="0"/>
              <a:t>tamamlandıkça ve tasarım süreci boyunca gözden geçirmeler mutlaka yapılmalıdır.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42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9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Mimari oluşturma teknikleri</a:t>
            </a:r>
          </a:p>
          <a:p>
            <a:pPr lvl="1"/>
            <a:r>
              <a:rPr lang="tr-TR" dirty="0" smtClean="0"/>
              <a:t>İşlevsel </a:t>
            </a:r>
            <a:r>
              <a:rPr lang="tr-TR" dirty="0"/>
              <a:t>ayrıştırma (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decomposition</a:t>
            </a:r>
            <a:r>
              <a:rPr lang="tr-TR" dirty="0"/>
              <a:t>)</a:t>
            </a:r>
          </a:p>
          <a:p>
            <a:pPr lvl="1"/>
            <a:r>
              <a:rPr lang="tr-TR" dirty="0" smtClean="0"/>
              <a:t>Kalite </a:t>
            </a:r>
            <a:r>
              <a:rPr lang="tr-TR" dirty="0"/>
              <a:t>nitelikleri bazlı ayrıştırma (</a:t>
            </a:r>
            <a:r>
              <a:rPr lang="tr-TR" dirty="0" err="1"/>
              <a:t>Quality-attribute-based</a:t>
            </a:r>
            <a:r>
              <a:rPr lang="tr-TR" dirty="0"/>
              <a:t> </a:t>
            </a:r>
            <a:r>
              <a:rPr lang="tr-TR" dirty="0" err="1"/>
              <a:t>decomposition</a:t>
            </a:r>
            <a:r>
              <a:rPr lang="tr-T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Sanal </a:t>
            </a:r>
            <a:r>
              <a:rPr lang="tr-TR" dirty="0"/>
              <a:t>aygıtlar (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) ve aygıt arabirim modülleri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iyileştirme teknikleri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alternatiflerinin değerlendirilmesi</a:t>
            </a:r>
          </a:p>
          <a:p>
            <a:pPr lvl="1"/>
            <a:r>
              <a:rPr lang="tr-TR" dirty="0" smtClean="0"/>
              <a:t>Senaryolar</a:t>
            </a:r>
            <a:r>
              <a:rPr lang="tr-TR" dirty="0"/>
              <a:t>, profiller, fayda ağaçları</a:t>
            </a:r>
          </a:p>
          <a:p>
            <a:pPr lvl="1"/>
            <a:r>
              <a:rPr lang="tr-TR" dirty="0" smtClean="0"/>
              <a:t>Prototipler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alternatiflerin seçilmesi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84" y="3264318"/>
            <a:ext cx="419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 Oluşturma </a:t>
            </a:r>
            <a:r>
              <a:rPr lang="tr-TR" dirty="0" smtClean="0"/>
              <a:t>Teknikleri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İşlevsel </a:t>
            </a:r>
            <a:r>
              <a:rPr lang="tr-TR" b="1" dirty="0"/>
              <a:t>Bileşenleri Belirleyin</a:t>
            </a:r>
            <a:r>
              <a:rPr lang="tr-TR" dirty="0"/>
              <a:t>—İşlevsel ve veri gereksinimlerini bütünleşik biçimde gerçekleştirilmesinden sorumlu bileşenler oluşturun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Bileşenleri </a:t>
            </a:r>
            <a:r>
              <a:rPr lang="tr-TR" b="1" dirty="0"/>
              <a:t>Kalite Niteliklerine Göre Belirleyin</a:t>
            </a:r>
            <a:r>
              <a:rPr lang="tr-TR" dirty="0"/>
              <a:t>—İşlevsel olmayan gereksinimleri karşılayacak bileşenler oluşturun, ardından kalan işlevsel ve veri gereksinimi boşluklarını dolduracak bileşenler ekleyin.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2" y="3581474"/>
            <a:ext cx="5175697" cy="32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 Oluşturma </a:t>
            </a:r>
            <a:r>
              <a:rPr lang="tr-TR" dirty="0" smtClean="0"/>
              <a:t>Teknikleri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err="1"/>
              <a:t>Varolan</a:t>
            </a:r>
            <a:r>
              <a:rPr lang="tr-TR" b="1" dirty="0"/>
              <a:t> Bir Mimaride Değişiklik Yapın</a:t>
            </a:r>
            <a:r>
              <a:rPr lang="tr-TR" dirty="0"/>
              <a:t>—Benzer bir programın mimarisini değiştirerek kullanın.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Bir </a:t>
            </a:r>
            <a:r>
              <a:rPr lang="tr-TR" b="1" dirty="0"/>
              <a:t>Mimari Stilini </a:t>
            </a:r>
            <a:r>
              <a:rPr lang="tr-TR" b="1" dirty="0" err="1"/>
              <a:t>Ayrıntılandırın</a:t>
            </a:r>
            <a:r>
              <a:rPr lang="tr-TR" dirty="0"/>
              <a:t>—Bir mimari stili (</a:t>
            </a:r>
            <a:r>
              <a:rPr lang="tr-TR" dirty="0" err="1"/>
              <a:t>architectural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), program veya sistemi oluşturan bileşen tiplerinin ve bunların etkileşimlerinin bir paradigmasıdır. Bir mimari stili </a:t>
            </a:r>
            <a:r>
              <a:rPr lang="tr-TR" dirty="0" err="1"/>
              <a:t>ayrıntılandırarak</a:t>
            </a:r>
            <a:r>
              <a:rPr lang="tr-TR" dirty="0"/>
              <a:t> bir mimari oluşturun.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Kavramsal </a:t>
            </a:r>
            <a:r>
              <a:rPr lang="tr-TR" b="1" dirty="0"/>
              <a:t>Bir Modeli Dönüştürün</a:t>
            </a:r>
            <a:r>
              <a:rPr lang="tr-TR" dirty="0"/>
              <a:t>—Bir problemin kavramsal modelinde değişiklik yaparak çözüme yönelik bir model oluşturun.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7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10" y="3767813"/>
            <a:ext cx="6671256" cy="25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AquaLush</a:t>
            </a:r>
            <a:r>
              <a:rPr lang="tr-TR" dirty="0"/>
              <a:t> İşlevsel Ayrıştırma 1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623" y="2106313"/>
            <a:ext cx="5063133" cy="3375422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69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AquaLush</a:t>
            </a:r>
            <a:r>
              <a:rPr lang="tr-TR" dirty="0"/>
              <a:t> İşlevsel Ayrıştırma 2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566" y="2114551"/>
            <a:ext cx="4456868" cy="3375422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4531</TotalTime>
  <Words>1863</Words>
  <Application>Microsoft Office PowerPoint</Application>
  <PresentationFormat>Ekran Gösterisi (4:3)</PresentationFormat>
  <Paragraphs>309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Wingdings</vt:lpstr>
      <vt:lpstr>Geçmişe bakış</vt:lpstr>
      <vt:lpstr>YMT 312-Yazılım Tasarım Ve Mimarisi  Mimari Tasarım Çözümlemesi</vt:lpstr>
      <vt:lpstr>PowerPoint Sunusu</vt:lpstr>
      <vt:lpstr>KISIM 1</vt:lpstr>
      <vt:lpstr>Amaçlar</vt:lpstr>
      <vt:lpstr>İçerik</vt:lpstr>
      <vt:lpstr>Mimari Oluşturma Teknikleri</vt:lpstr>
      <vt:lpstr>Mimari Oluşturma Teknikleri</vt:lpstr>
      <vt:lpstr>AquaLush İşlevsel Ayrıştırma 1</vt:lpstr>
      <vt:lpstr>AquaLush İşlevsel Ayrıştırma 2</vt:lpstr>
      <vt:lpstr>AquaLush İşlevsel Ayrıştırma 3</vt:lpstr>
      <vt:lpstr>AquaLush İşlevsel Ayrıştırma 4</vt:lpstr>
      <vt:lpstr>Uyarlanabilirlik Sağlamak (Adaptability)</vt:lpstr>
      <vt:lpstr>Sanal Aygıt Karakteristikleri</vt:lpstr>
      <vt:lpstr>AquaLush Kalite Niteliklerine Göre Ayrıştırma 1</vt:lpstr>
      <vt:lpstr>AquaLush Kalite Niteliklerine Göre Ayrıştırma 2</vt:lpstr>
      <vt:lpstr>AquaLush Kalite Niteliklerine Göre Ayrıştırma 3</vt:lpstr>
      <vt:lpstr>Alternatiflerin İyileştirilmesi</vt:lpstr>
      <vt:lpstr>Alternatiflerin Değerlendirilmesi</vt:lpstr>
      <vt:lpstr>Senaryolar</vt:lpstr>
      <vt:lpstr>Senaryo Yazma Kuralları 1</vt:lpstr>
      <vt:lpstr>Senaryo Yazma Kuralları 1</vt:lpstr>
      <vt:lpstr>Profiller</vt:lpstr>
      <vt:lpstr>Profil ve Senaryo Oluşturma</vt:lpstr>
      <vt:lpstr>Örnek Bir Fayda Ağacı</vt:lpstr>
      <vt:lpstr>Senaryolarla Değerlendirme ve Seçim</vt:lpstr>
      <vt:lpstr>Prototiplerle Değerlendirme ve Seçim</vt:lpstr>
      <vt:lpstr>Özet</vt:lpstr>
      <vt:lpstr>KISIM 2</vt:lpstr>
      <vt:lpstr>Amaçlar</vt:lpstr>
      <vt:lpstr>İçerik</vt:lpstr>
      <vt:lpstr>SAD Kalite Karakteristikleri 1</vt:lpstr>
      <vt:lpstr>SAD Kalite Karakteristikleri 1</vt:lpstr>
      <vt:lpstr>Gözden Geçirmeler (Reviews)</vt:lpstr>
      <vt:lpstr>Gözden Geçirme Türleri</vt:lpstr>
      <vt:lpstr>Bir Mimari İnceleme Kontrol Listesi</vt:lpstr>
      <vt:lpstr>Aktif Tasarım Gözden Geçirme</vt:lpstr>
      <vt:lpstr>Aktif Tasarım Gözden Geçirme Süreci</vt:lpstr>
      <vt:lpstr>Gözden Geçirmeye Hazırlık</vt:lpstr>
      <vt:lpstr>Gözden Geçirmenin Gerçekleştirilmesi</vt:lpstr>
      <vt:lpstr>Gözden Geçirmenin Tamamlanması</vt:lpstr>
      <vt:lpstr>Sürekli Gözden Geçirme</vt:lpstr>
      <vt:lpstr>Özet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Resul DAŞ</dc:creator>
  <cp:lastModifiedBy>Netix_Project_Manager BM</cp:lastModifiedBy>
  <cp:revision>181</cp:revision>
  <dcterms:created xsi:type="dcterms:W3CDTF">2014-10-21T15:52:16Z</dcterms:created>
  <dcterms:modified xsi:type="dcterms:W3CDTF">2016-04-20T07:05:10Z</dcterms:modified>
</cp:coreProperties>
</file>