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 id="2147483768" r:id="rId2"/>
  </p:sldMasterIdLst>
  <p:notesMasterIdLst>
    <p:notesMasterId r:id="rId88"/>
  </p:notesMasterIdLst>
  <p:sldIdLst>
    <p:sldId id="256" r:id="rId3"/>
    <p:sldId id="257" r:id="rId4"/>
    <p:sldId id="258" r:id="rId5"/>
    <p:sldId id="265" r:id="rId6"/>
    <p:sldId id="259" r:id="rId7"/>
    <p:sldId id="266" r:id="rId8"/>
    <p:sldId id="267" r:id="rId9"/>
    <p:sldId id="268" r:id="rId10"/>
    <p:sldId id="269" r:id="rId11"/>
    <p:sldId id="270" r:id="rId12"/>
    <p:sldId id="260" r:id="rId13"/>
    <p:sldId id="271" r:id="rId14"/>
    <p:sldId id="272" r:id="rId15"/>
    <p:sldId id="261" r:id="rId16"/>
    <p:sldId id="262" r:id="rId17"/>
    <p:sldId id="284"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6" r:id="rId38"/>
    <p:sldId id="285" r:id="rId39"/>
    <p:sldId id="307" r:id="rId40"/>
    <p:sldId id="309" r:id="rId41"/>
    <p:sldId id="310" r:id="rId42"/>
    <p:sldId id="311" r:id="rId43"/>
    <p:sldId id="312" r:id="rId44"/>
    <p:sldId id="313" r:id="rId45"/>
    <p:sldId id="314" r:id="rId46"/>
    <p:sldId id="315" r:id="rId47"/>
    <p:sldId id="316" r:id="rId48"/>
    <p:sldId id="317" r:id="rId49"/>
    <p:sldId id="318" r:id="rId50"/>
    <p:sldId id="319" r:id="rId51"/>
    <p:sldId id="321" r:id="rId52"/>
    <p:sldId id="322" r:id="rId53"/>
    <p:sldId id="323" r:id="rId54"/>
    <p:sldId id="324" r:id="rId55"/>
    <p:sldId id="325" r:id="rId56"/>
    <p:sldId id="326" r:id="rId57"/>
    <p:sldId id="327" r:id="rId58"/>
    <p:sldId id="308" r:id="rId59"/>
    <p:sldId id="328" r:id="rId60"/>
    <p:sldId id="329" r:id="rId61"/>
    <p:sldId id="330" r:id="rId62"/>
    <p:sldId id="331" r:id="rId63"/>
    <p:sldId id="332" r:id="rId64"/>
    <p:sldId id="333" r:id="rId65"/>
    <p:sldId id="334" r:id="rId66"/>
    <p:sldId id="335" r:id="rId67"/>
    <p:sldId id="336" r:id="rId68"/>
    <p:sldId id="337" r:id="rId69"/>
    <p:sldId id="338" r:id="rId70"/>
    <p:sldId id="340" r:id="rId71"/>
    <p:sldId id="341" r:id="rId72"/>
    <p:sldId id="342" r:id="rId73"/>
    <p:sldId id="263" r:id="rId74"/>
    <p:sldId id="273" r:id="rId75"/>
    <p:sldId id="274" r:id="rId76"/>
    <p:sldId id="275" r:id="rId77"/>
    <p:sldId id="276" r:id="rId78"/>
    <p:sldId id="277" r:id="rId79"/>
    <p:sldId id="278" r:id="rId80"/>
    <p:sldId id="279" r:id="rId81"/>
    <p:sldId id="280" r:id="rId82"/>
    <p:sldId id="281" r:id="rId83"/>
    <p:sldId id="264" r:id="rId84"/>
    <p:sldId id="282" r:id="rId85"/>
    <p:sldId id="283" r:id="rId86"/>
    <p:sldId id="343" r:id="rId8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p:scale>
          <a:sx n="75" d="100"/>
          <a:sy n="75" d="100"/>
        </p:scale>
        <p:origin x="-12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002BE2-5E29-450F-954E-95DA0FA5B22A}"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tr-TR"/>
        </a:p>
      </dgm:t>
    </dgm:pt>
    <dgm:pt modelId="{04425E22-0095-47DC-B9EE-2343F4506FDA}">
      <dgm:prSet phldrT="[Metin]"/>
      <dgm:spPr/>
      <dgm:t>
        <a:bodyPr/>
        <a:lstStyle/>
        <a:p>
          <a:r>
            <a:rPr lang="tr-TR" b="1" dirty="0" smtClean="0">
              <a:effectLst>
                <a:outerShdw blurRad="38100" dist="38100" dir="2700000" algn="tl">
                  <a:srgbClr val="000000">
                    <a:alpha val="43137"/>
                  </a:srgbClr>
                </a:outerShdw>
              </a:effectLst>
            </a:rPr>
            <a:t>1- Sınıflandırma</a:t>
          </a:r>
          <a:endParaRPr lang="tr-TR" b="1" dirty="0">
            <a:effectLst>
              <a:outerShdw blurRad="38100" dist="38100" dir="2700000" algn="tl">
                <a:srgbClr val="000000">
                  <a:alpha val="43137"/>
                </a:srgbClr>
              </a:outerShdw>
            </a:effectLst>
          </a:endParaRPr>
        </a:p>
      </dgm:t>
    </dgm:pt>
    <dgm:pt modelId="{71BD1FE4-3550-4CD8-A1FF-81AE0EE6962E}" type="parTrans" cxnId="{53A828AE-D837-4E22-BE0D-978F880AC27A}">
      <dgm:prSet/>
      <dgm:spPr/>
      <dgm:t>
        <a:bodyPr/>
        <a:lstStyle/>
        <a:p>
          <a:endParaRPr lang="tr-TR"/>
        </a:p>
      </dgm:t>
    </dgm:pt>
    <dgm:pt modelId="{D668DC35-B3BA-4739-B299-C89FC4F26382}" type="sibTrans" cxnId="{53A828AE-D837-4E22-BE0D-978F880AC27A}">
      <dgm:prSet/>
      <dgm:spPr/>
      <dgm:t>
        <a:bodyPr/>
        <a:lstStyle/>
        <a:p>
          <a:endParaRPr lang="tr-TR"/>
        </a:p>
      </dgm:t>
    </dgm:pt>
    <dgm:pt modelId="{BF6ACABB-3A51-4A1F-9657-FE24BB1F1F60}">
      <dgm:prSet phldrT="[Metin]"/>
      <dgm:spPr/>
      <dgm:t>
        <a:bodyPr/>
        <a:lstStyle/>
        <a:p>
          <a:r>
            <a:rPr lang="tr-TR" b="1" dirty="0" smtClean="0">
              <a:effectLst>
                <a:outerShdw blurRad="38100" dist="38100" dir="2700000" algn="tl">
                  <a:srgbClr val="000000">
                    <a:alpha val="43137"/>
                  </a:srgbClr>
                </a:outerShdw>
              </a:effectLst>
            </a:rPr>
            <a:t>3- Karar Ağaçları ile Sınıflandırma</a:t>
          </a:r>
          <a:endParaRPr lang="tr-TR" b="1" dirty="0">
            <a:effectLst>
              <a:outerShdw blurRad="38100" dist="38100" dir="2700000" algn="tl">
                <a:srgbClr val="000000">
                  <a:alpha val="43137"/>
                </a:srgbClr>
              </a:outerShdw>
            </a:effectLst>
          </a:endParaRPr>
        </a:p>
      </dgm:t>
    </dgm:pt>
    <dgm:pt modelId="{893932DE-BBB7-4848-8FDB-D8A04B113305}" type="parTrans" cxnId="{49A2E5B4-C23D-49C8-9DEB-C07D3080C73B}">
      <dgm:prSet/>
      <dgm:spPr/>
      <dgm:t>
        <a:bodyPr/>
        <a:lstStyle/>
        <a:p>
          <a:endParaRPr lang="tr-TR"/>
        </a:p>
      </dgm:t>
    </dgm:pt>
    <dgm:pt modelId="{8EE9F24F-F445-415F-9AC2-DC123BB9D384}" type="sibTrans" cxnId="{49A2E5B4-C23D-49C8-9DEB-C07D3080C73B}">
      <dgm:prSet/>
      <dgm:spPr/>
      <dgm:t>
        <a:bodyPr/>
        <a:lstStyle/>
        <a:p>
          <a:endParaRPr lang="tr-TR"/>
        </a:p>
      </dgm:t>
    </dgm:pt>
    <dgm:pt modelId="{F48E529F-0848-4D3A-867C-881D14AFABFF}">
      <dgm:prSet phldrT="[Metin]"/>
      <dgm:spPr/>
      <dgm:t>
        <a:bodyPr/>
        <a:lstStyle/>
        <a:p>
          <a:r>
            <a:rPr lang="tr-TR" b="1" dirty="0" smtClean="0">
              <a:effectLst>
                <a:outerShdw blurRad="38100" dist="38100" dir="2700000" algn="tl">
                  <a:srgbClr val="000000">
                    <a:alpha val="43137"/>
                  </a:srgbClr>
                </a:outerShdw>
              </a:effectLst>
            </a:rPr>
            <a:t>4- Karar Ağaçlarında Dallanma Kriterleri</a:t>
          </a:r>
          <a:endParaRPr lang="tr-TR" b="1" dirty="0">
            <a:effectLst>
              <a:outerShdw blurRad="38100" dist="38100" dir="2700000" algn="tl">
                <a:srgbClr val="000000">
                  <a:alpha val="43137"/>
                </a:srgbClr>
              </a:outerShdw>
            </a:effectLst>
          </a:endParaRPr>
        </a:p>
      </dgm:t>
    </dgm:pt>
    <dgm:pt modelId="{EC177756-D664-4AF1-844D-E87812C9722D}" type="parTrans" cxnId="{F381C056-7782-4A12-9785-19CF11DF1F21}">
      <dgm:prSet/>
      <dgm:spPr/>
      <dgm:t>
        <a:bodyPr/>
        <a:lstStyle/>
        <a:p>
          <a:endParaRPr lang="tr-TR"/>
        </a:p>
      </dgm:t>
    </dgm:pt>
    <dgm:pt modelId="{E39D89E0-5708-4A13-9977-79BC6C789CF7}" type="sibTrans" cxnId="{F381C056-7782-4A12-9785-19CF11DF1F21}">
      <dgm:prSet/>
      <dgm:spPr/>
      <dgm:t>
        <a:bodyPr/>
        <a:lstStyle/>
        <a:p>
          <a:endParaRPr lang="tr-TR"/>
        </a:p>
      </dgm:t>
    </dgm:pt>
    <dgm:pt modelId="{0620B9D6-B62C-4164-B9DB-EC8257DD1DFE}">
      <dgm:prSet phldrT="[Metin]"/>
      <dgm:spPr/>
      <dgm:t>
        <a:bodyPr/>
        <a:lstStyle/>
        <a:p>
          <a:r>
            <a:rPr lang="tr-TR" b="1" dirty="0" smtClean="0">
              <a:effectLst>
                <a:outerShdw blurRad="38100" dist="38100" dir="2700000" algn="tl">
                  <a:srgbClr val="000000">
                    <a:alpha val="43137"/>
                  </a:srgbClr>
                </a:outerShdw>
              </a:effectLst>
            </a:rPr>
            <a:t>5- Algoritmalar</a:t>
          </a:r>
          <a:endParaRPr lang="tr-TR" b="1" dirty="0">
            <a:effectLst>
              <a:outerShdw blurRad="38100" dist="38100" dir="2700000" algn="tl">
                <a:srgbClr val="000000">
                  <a:alpha val="43137"/>
                </a:srgbClr>
              </a:outerShdw>
            </a:effectLst>
          </a:endParaRPr>
        </a:p>
      </dgm:t>
    </dgm:pt>
    <dgm:pt modelId="{DB957A81-8495-457B-8737-1CDF8CD87AEF}" type="parTrans" cxnId="{FEF23C2C-9BA3-449E-9FE4-C7EB91026132}">
      <dgm:prSet/>
      <dgm:spPr/>
      <dgm:t>
        <a:bodyPr/>
        <a:lstStyle/>
        <a:p>
          <a:endParaRPr lang="tr-TR"/>
        </a:p>
      </dgm:t>
    </dgm:pt>
    <dgm:pt modelId="{0297A372-6F1E-4E60-9A21-1331D46353E9}" type="sibTrans" cxnId="{FEF23C2C-9BA3-449E-9FE4-C7EB91026132}">
      <dgm:prSet/>
      <dgm:spPr/>
      <dgm:t>
        <a:bodyPr/>
        <a:lstStyle/>
        <a:p>
          <a:endParaRPr lang="tr-TR"/>
        </a:p>
      </dgm:t>
    </dgm:pt>
    <dgm:pt modelId="{12EA2057-27BF-4C08-9443-5A91E1702032}">
      <dgm:prSet phldrT="[Metin]"/>
      <dgm:spPr/>
      <dgm:t>
        <a:bodyPr/>
        <a:lstStyle/>
        <a:p>
          <a:r>
            <a:rPr lang="tr-TR" b="1" dirty="0" smtClean="0">
              <a:effectLst>
                <a:outerShdw blurRad="38100" dist="38100" dir="2700000" algn="tl">
                  <a:srgbClr val="000000">
                    <a:alpha val="43137"/>
                  </a:srgbClr>
                </a:outerShdw>
              </a:effectLst>
            </a:rPr>
            <a:t>6- Karar Ağaçlarının Budanması</a:t>
          </a:r>
          <a:endParaRPr lang="tr-TR" b="1" dirty="0">
            <a:effectLst>
              <a:outerShdw blurRad="38100" dist="38100" dir="2700000" algn="tl">
                <a:srgbClr val="000000">
                  <a:alpha val="43137"/>
                </a:srgbClr>
              </a:outerShdw>
            </a:effectLst>
          </a:endParaRPr>
        </a:p>
      </dgm:t>
    </dgm:pt>
    <dgm:pt modelId="{963A3E6A-B965-4F5B-B467-8E2BC5A2CADF}" type="parTrans" cxnId="{CD17DF72-A207-46DB-AC67-1A29DE09EEE0}">
      <dgm:prSet/>
      <dgm:spPr/>
      <dgm:t>
        <a:bodyPr/>
        <a:lstStyle/>
        <a:p>
          <a:endParaRPr lang="tr-TR"/>
        </a:p>
      </dgm:t>
    </dgm:pt>
    <dgm:pt modelId="{7D4798D8-6E29-4465-8DC0-C4B01147E828}" type="sibTrans" cxnId="{CD17DF72-A207-46DB-AC67-1A29DE09EEE0}">
      <dgm:prSet/>
      <dgm:spPr/>
      <dgm:t>
        <a:bodyPr/>
        <a:lstStyle/>
        <a:p>
          <a:endParaRPr lang="tr-TR"/>
        </a:p>
      </dgm:t>
    </dgm:pt>
    <dgm:pt modelId="{702A8784-1368-4BA6-B41F-4083384F8C97}">
      <dgm:prSet phldrT="[Metin]"/>
      <dgm:spPr/>
      <dgm:t>
        <a:bodyPr/>
        <a:lstStyle/>
        <a:p>
          <a:r>
            <a:rPr lang="tr-TR" b="1" dirty="0" smtClean="0">
              <a:effectLst>
                <a:outerShdw blurRad="38100" dist="38100" dir="2700000" algn="tl">
                  <a:srgbClr val="000000">
                    <a:alpha val="43137"/>
                  </a:srgbClr>
                </a:outerShdw>
              </a:effectLst>
            </a:rPr>
            <a:t>7- Karar Kuralları Oluşturmak</a:t>
          </a:r>
          <a:endParaRPr lang="tr-TR" b="1" dirty="0">
            <a:effectLst>
              <a:outerShdw blurRad="38100" dist="38100" dir="2700000" algn="tl">
                <a:srgbClr val="000000">
                  <a:alpha val="43137"/>
                </a:srgbClr>
              </a:outerShdw>
            </a:effectLst>
          </a:endParaRPr>
        </a:p>
      </dgm:t>
    </dgm:pt>
    <dgm:pt modelId="{0B40D36F-A337-4265-9238-D5A34E55A0D3}" type="parTrans" cxnId="{07F9C122-30F2-4C69-AD43-2AFF9F138393}">
      <dgm:prSet/>
      <dgm:spPr/>
      <dgm:t>
        <a:bodyPr/>
        <a:lstStyle/>
        <a:p>
          <a:endParaRPr lang="tr-TR"/>
        </a:p>
      </dgm:t>
    </dgm:pt>
    <dgm:pt modelId="{22090A17-399C-4F15-8C00-E94D87F73ADF}" type="sibTrans" cxnId="{07F9C122-30F2-4C69-AD43-2AFF9F138393}">
      <dgm:prSet/>
      <dgm:spPr/>
      <dgm:t>
        <a:bodyPr/>
        <a:lstStyle/>
        <a:p>
          <a:endParaRPr lang="tr-TR"/>
        </a:p>
      </dgm:t>
    </dgm:pt>
    <dgm:pt modelId="{43FFA40C-046A-4E9B-8291-3ADC9AB3D471}">
      <dgm:prSet phldrT="[Metin]"/>
      <dgm:spPr/>
      <dgm:t>
        <a:bodyPr/>
        <a:lstStyle/>
        <a:p>
          <a:r>
            <a:rPr lang="tr-TR" b="1" dirty="0" smtClean="0">
              <a:effectLst>
                <a:outerShdw blurRad="38100" dist="38100" dir="2700000" algn="tl">
                  <a:srgbClr val="000000">
                    <a:alpha val="43137"/>
                  </a:srgbClr>
                </a:outerShdw>
              </a:effectLst>
            </a:rPr>
            <a:t>2- Sınıflandırma Süreci</a:t>
          </a:r>
          <a:endParaRPr lang="tr-TR" b="1" dirty="0">
            <a:effectLst>
              <a:outerShdw blurRad="38100" dist="38100" dir="2700000" algn="tl">
                <a:srgbClr val="000000">
                  <a:alpha val="43137"/>
                </a:srgbClr>
              </a:outerShdw>
            </a:effectLst>
          </a:endParaRPr>
        </a:p>
      </dgm:t>
    </dgm:pt>
    <dgm:pt modelId="{FA9561E0-B39A-48FB-921D-A4C148F019D4}" type="parTrans" cxnId="{DEE5B06A-4DE6-4A74-974F-EF8DB99BB9E1}">
      <dgm:prSet/>
      <dgm:spPr/>
      <dgm:t>
        <a:bodyPr/>
        <a:lstStyle/>
        <a:p>
          <a:endParaRPr lang="tr-TR"/>
        </a:p>
      </dgm:t>
    </dgm:pt>
    <dgm:pt modelId="{873682BA-D439-4F02-9F93-890CA1D8795B}" type="sibTrans" cxnId="{DEE5B06A-4DE6-4A74-974F-EF8DB99BB9E1}">
      <dgm:prSet/>
      <dgm:spPr/>
      <dgm:t>
        <a:bodyPr/>
        <a:lstStyle/>
        <a:p>
          <a:endParaRPr lang="tr-TR"/>
        </a:p>
      </dgm:t>
    </dgm:pt>
    <dgm:pt modelId="{F350857C-96CA-412B-92CE-37719A386CDA}" type="pres">
      <dgm:prSet presAssocID="{0A002BE2-5E29-450F-954E-95DA0FA5B22A}" presName="Name0" presStyleCnt="0">
        <dgm:presLayoutVars>
          <dgm:chMax val="7"/>
          <dgm:chPref val="7"/>
          <dgm:dir/>
        </dgm:presLayoutVars>
      </dgm:prSet>
      <dgm:spPr/>
      <dgm:t>
        <a:bodyPr/>
        <a:lstStyle/>
        <a:p>
          <a:endParaRPr lang="tr-TR"/>
        </a:p>
      </dgm:t>
    </dgm:pt>
    <dgm:pt modelId="{622B09A7-185A-47E7-9896-D0606F0DA950}" type="pres">
      <dgm:prSet presAssocID="{0A002BE2-5E29-450F-954E-95DA0FA5B22A}" presName="Name1" presStyleCnt="0"/>
      <dgm:spPr/>
    </dgm:pt>
    <dgm:pt modelId="{6AF3B6E9-6709-4E7F-A5E3-6221564E7DF0}" type="pres">
      <dgm:prSet presAssocID="{0A002BE2-5E29-450F-954E-95DA0FA5B22A}" presName="cycle" presStyleCnt="0"/>
      <dgm:spPr/>
    </dgm:pt>
    <dgm:pt modelId="{193D7509-80A9-4E27-A0E9-BC155B8D0D1C}" type="pres">
      <dgm:prSet presAssocID="{0A002BE2-5E29-450F-954E-95DA0FA5B22A}" presName="srcNode" presStyleLbl="node1" presStyleIdx="0" presStyleCnt="7"/>
      <dgm:spPr/>
    </dgm:pt>
    <dgm:pt modelId="{664FB517-6A10-4251-B6F2-8503ACDD483F}" type="pres">
      <dgm:prSet presAssocID="{0A002BE2-5E29-450F-954E-95DA0FA5B22A}" presName="conn" presStyleLbl="parChTrans1D2" presStyleIdx="0" presStyleCnt="1"/>
      <dgm:spPr/>
      <dgm:t>
        <a:bodyPr/>
        <a:lstStyle/>
        <a:p>
          <a:endParaRPr lang="tr-TR"/>
        </a:p>
      </dgm:t>
    </dgm:pt>
    <dgm:pt modelId="{7EE1F00F-9199-4981-AD15-1E27DE96D6C2}" type="pres">
      <dgm:prSet presAssocID="{0A002BE2-5E29-450F-954E-95DA0FA5B22A}" presName="extraNode" presStyleLbl="node1" presStyleIdx="0" presStyleCnt="7"/>
      <dgm:spPr/>
    </dgm:pt>
    <dgm:pt modelId="{E87DDEDC-EFC1-4F18-A638-83E5C6512FFE}" type="pres">
      <dgm:prSet presAssocID="{0A002BE2-5E29-450F-954E-95DA0FA5B22A}" presName="dstNode" presStyleLbl="node1" presStyleIdx="0" presStyleCnt="7"/>
      <dgm:spPr/>
    </dgm:pt>
    <dgm:pt modelId="{FEEE3804-9352-441A-AED0-592895097B27}" type="pres">
      <dgm:prSet presAssocID="{04425E22-0095-47DC-B9EE-2343F4506FDA}" presName="text_1" presStyleLbl="node1" presStyleIdx="0" presStyleCnt="7" custScaleX="40217" custLinFactNeighborX="-28154">
        <dgm:presLayoutVars>
          <dgm:bulletEnabled val="1"/>
        </dgm:presLayoutVars>
      </dgm:prSet>
      <dgm:spPr/>
      <dgm:t>
        <a:bodyPr/>
        <a:lstStyle/>
        <a:p>
          <a:endParaRPr lang="tr-TR"/>
        </a:p>
      </dgm:t>
    </dgm:pt>
    <dgm:pt modelId="{CD063CFD-08E1-410C-AF78-A3674EB20765}" type="pres">
      <dgm:prSet presAssocID="{04425E22-0095-47DC-B9EE-2343F4506FDA}" presName="accent_1" presStyleCnt="0"/>
      <dgm:spPr/>
    </dgm:pt>
    <dgm:pt modelId="{95B54B3B-89AA-4CD5-8B56-E0442991F3FF}" type="pres">
      <dgm:prSet presAssocID="{04425E22-0095-47DC-B9EE-2343F4506FDA}" presName="accentRepeatNode" presStyleLbl="solidFgAcc1" presStyleIdx="0" presStyleCnt="7"/>
      <dgm:spPr/>
    </dgm:pt>
    <dgm:pt modelId="{63AEA210-A6F0-4DC2-92F3-3922C85D888A}" type="pres">
      <dgm:prSet presAssocID="{43FFA40C-046A-4E9B-8291-3ADC9AB3D471}" presName="text_2" presStyleLbl="node1" presStyleIdx="1" presStyleCnt="7" custScaleX="47064" custLinFactNeighborX="-25380">
        <dgm:presLayoutVars>
          <dgm:bulletEnabled val="1"/>
        </dgm:presLayoutVars>
      </dgm:prSet>
      <dgm:spPr/>
      <dgm:t>
        <a:bodyPr/>
        <a:lstStyle/>
        <a:p>
          <a:endParaRPr lang="tr-TR"/>
        </a:p>
      </dgm:t>
    </dgm:pt>
    <dgm:pt modelId="{2602821F-3E5A-44FD-98FA-6F7B625A66E0}" type="pres">
      <dgm:prSet presAssocID="{43FFA40C-046A-4E9B-8291-3ADC9AB3D471}" presName="accent_2" presStyleCnt="0"/>
      <dgm:spPr/>
    </dgm:pt>
    <dgm:pt modelId="{431C1658-5F98-46C3-A598-5360134A4AAA}" type="pres">
      <dgm:prSet presAssocID="{43FFA40C-046A-4E9B-8291-3ADC9AB3D471}" presName="accentRepeatNode" presStyleLbl="solidFgAcc1" presStyleIdx="1" presStyleCnt="7"/>
      <dgm:spPr/>
    </dgm:pt>
    <dgm:pt modelId="{4FBC6CAE-BEAE-4DF9-B634-4536B0E8ACDC}" type="pres">
      <dgm:prSet presAssocID="{BF6ACABB-3A51-4A1F-9657-FE24BB1F1F60}" presName="text_3" presStyleLbl="node1" presStyleIdx="2" presStyleCnt="7" custScaleX="52698" custLinFactNeighborX="-22165">
        <dgm:presLayoutVars>
          <dgm:bulletEnabled val="1"/>
        </dgm:presLayoutVars>
      </dgm:prSet>
      <dgm:spPr/>
      <dgm:t>
        <a:bodyPr/>
        <a:lstStyle/>
        <a:p>
          <a:endParaRPr lang="tr-TR"/>
        </a:p>
      </dgm:t>
    </dgm:pt>
    <dgm:pt modelId="{CE795A62-9863-49D8-94A0-C83613A8EAAF}" type="pres">
      <dgm:prSet presAssocID="{BF6ACABB-3A51-4A1F-9657-FE24BB1F1F60}" presName="accent_3" presStyleCnt="0"/>
      <dgm:spPr/>
    </dgm:pt>
    <dgm:pt modelId="{492C12DA-8ACC-490D-B690-D4D8FC0524F9}" type="pres">
      <dgm:prSet presAssocID="{BF6ACABB-3A51-4A1F-9657-FE24BB1F1F60}" presName="accentRepeatNode" presStyleLbl="solidFgAcc1" presStyleIdx="2" presStyleCnt="7"/>
      <dgm:spPr/>
    </dgm:pt>
    <dgm:pt modelId="{A58EE37A-C2B2-4433-BC07-AA06450E5A5F}" type="pres">
      <dgm:prSet presAssocID="{F48E529F-0848-4D3A-867C-881D14AFABFF}" presName="text_4" presStyleLbl="node1" presStyleIdx="3" presStyleCnt="7" custScaleX="56815" custLinFactNeighborX="-19934">
        <dgm:presLayoutVars>
          <dgm:bulletEnabled val="1"/>
        </dgm:presLayoutVars>
      </dgm:prSet>
      <dgm:spPr/>
      <dgm:t>
        <a:bodyPr/>
        <a:lstStyle/>
        <a:p>
          <a:endParaRPr lang="tr-TR"/>
        </a:p>
      </dgm:t>
    </dgm:pt>
    <dgm:pt modelId="{01F047FC-3B0E-4559-9D99-AD7EB54A7495}" type="pres">
      <dgm:prSet presAssocID="{F48E529F-0848-4D3A-867C-881D14AFABFF}" presName="accent_4" presStyleCnt="0"/>
      <dgm:spPr/>
    </dgm:pt>
    <dgm:pt modelId="{AC727BBC-D857-45DB-A40B-0AD6AE2E5DF7}" type="pres">
      <dgm:prSet presAssocID="{F48E529F-0848-4D3A-867C-881D14AFABFF}" presName="accentRepeatNode" presStyleLbl="solidFgAcc1" presStyleIdx="3" presStyleCnt="7"/>
      <dgm:spPr/>
    </dgm:pt>
    <dgm:pt modelId="{A729FE8F-B3A4-44A4-98DF-D605F7B8456E}" type="pres">
      <dgm:prSet presAssocID="{0620B9D6-B62C-4164-B9DB-EC8257DD1DFE}" presName="text_5" presStyleLbl="node1" presStyleIdx="4" presStyleCnt="7" custScaleX="53308" custLinFactNeighborX="-21860">
        <dgm:presLayoutVars>
          <dgm:bulletEnabled val="1"/>
        </dgm:presLayoutVars>
      </dgm:prSet>
      <dgm:spPr/>
      <dgm:t>
        <a:bodyPr/>
        <a:lstStyle/>
        <a:p>
          <a:endParaRPr lang="tr-TR"/>
        </a:p>
      </dgm:t>
    </dgm:pt>
    <dgm:pt modelId="{C1BDC69A-E2CE-44E5-AC4D-E4D483466E5D}" type="pres">
      <dgm:prSet presAssocID="{0620B9D6-B62C-4164-B9DB-EC8257DD1DFE}" presName="accent_5" presStyleCnt="0"/>
      <dgm:spPr/>
    </dgm:pt>
    <dgm:pt modelId="{DB7517ED-0FB0-47E4-958E-4888FBCD99B4}" type="pres">
      <dgm:prSet presAssocID="{0620B9D6-B62C-4164-B9DB-EC8257DD1DFE}" presName="accentRepeatNode" presStyleLbl="solidFgAcc1" presStyleIdx="4" presStyleCnt="7"/>
      <dgm:spPr/>
    </dgm:pt>
    <dgm:pt modelId="{DE9C5B26-BFC5-4496-8115-F0FF77F84FC1}" type="pres">
      <dgm:prSet presAssocID="{12EA2057-27BF-4C08-9443-5A91E1702032}" presName="text_6" presStyleLbl="node1" presStyleIdx="5" presStyleCnt="7" custScaleX="47064" custLinFactNeighborX="-25380">
        <dgm:presLayoutVars>
          <dgm:bulletEnabled val="1"/>
        </dgm:presLayoutVars>
      </dgm:prSet>
      <dgm:spPr/>
      <dgm:t>
        <a:bodyPr/>
        <a:lstStyle/>
        <a:p>
          <a:endParaRPr lang="tr-TR"/>
        </a:p>
      </dgm:t>
    </dgm:pt>
    <dgm:pt modelId="{128A43B3-38FE-4974-BA5D-B38C37C03817}" type="pres">
      <dgm:prSet presAssocID="{12EA2057-27BF-4C08-9443-5A91E1702032}" presName="accent_6" presStyleCnt="0"/>
      <dgm:spPr/>
    </dgm:pt>
    <dgm:pt modelId="{AB7E6FFF-E4B2-4CEA-916F-CFE9EAC0CBBB}" type="pres">
      <dgm:prSet presAssocID="{12EA2057-27BF-4C08-9443-5A91E1702032}" presName="accentRepeatNode" presStyleLbl="solidFgAcc1" presStyleIdx="5" presStyleCnt="7"/>
      <dgm:spPr/>
    </dgm:pt>
    <dgm:pt modelId="{42926151-3B3D-4325-9EF7-3D4D8F7231B7}" type="pres">
      <dgm:prSet presAssocID="{702A8784-1368-4BA6-B41F-4083384F8C97}" presName="text_7" presStyleLbl="node1" presStyleIdx="6" presStyleCnt="7" custScaleX="42545" custLinFactNeighborX="-27092">
        <dgm:presLayoutVars>
          <dgm:bulletEnabled val="1"/>
        </dgm:presLayoutVars>
      </dgm:prSet>
      <dgm:spPr/>
      <dgm:t>
        <a:bodyPr/>
        <a:lstStyle/>
        <a:p>
          <a:endParaRPr lang="tr-TR"/>
        </a:p>
      </dgm:t>
    </dgm:pt>
    <dgm:pt modelId="{9F9D6877-D159-4D41-8D85-7F175095893F}" type="pres">
      <dgm:prSet presAssocID="{702A8784-1368-4BA6-B41F-4083384F8C97}" presName="accent_7" presStyleCnt="0"/>
      <dgm:spPr/>
    </dgm:pt>
    <dgm:pt modelId="{4814113C-3A3C-48EB-B4B5-F43616CB5E28}" type="pres">
      <dgm:prSet presAssocID="{702A8784-1368-4BA6-B41F-4083384F8C97}" presName="accentRepeatNode" presStyleLbl="solidFgAcc1" presStyleIdx="6" presStyleCnt="7"/>
      <dgm:spPr/>
    </dgm:pt>
  </dgm:ptLst>
  <dgm:cxnLst>
    <dgm:cxn modelId="{DAFB00AB-078C-4565-B3E8-22A14489A254}" type="presOf" srcId="{12EA2057-27BF-4C08-9443-5A91E1702032}" destId="{DE9C5B26-BFC5-4496-8115-F0FF77F84FC1}" srcOrd="0" destOrd="0" presId="urn:microsoft.com/office/officeart/2008/layout/VerticalCurvedList"/>
    <dgm:cxn modelId="{CD17DF72-A207-46DB-AC67-1A29DE09EEE0}" srcId="{0A002BE2-5E29-450F-954E-95DA0FA5B22A}" destId="{12EA2057-27BF-4C08-9443-5A91E1702032}" srcOrd="5" destOrd="0" parTransId="{963A3E6A-B965-4F5B-B467-8E2BC5A2CADF}" sibTransId="{7D4798D8-6E29-4465-8DC0-C4B01147E828}"/>
    <dgm:cxn modelId="{DEE5B06A-4DE6-4A74-974F-EF8DB99BB9E1}" srcId="{0A002BE2-5E29-450F-954E-95DA0FA5B22A}" destId="{43FFA40C-046A-4E9B-8291-3ADC9AB3D471}" srcOrd="1" destOrd="0" parTransId="{FA9561E0-B39A-48FB-921D-A4C148F019D4}" sibTransId="{873682BA-D439-4F02-9F93-890CA1D8795B}"/>
    <dgm:cxn modelId="{0EA4B514-3FE2-4ACC-9A3B-061DCA349F08}" type="presOf" srcId="{F48E529F-0848-4D3A-867C-881D14AFABFF}" destId="{A58EE37A-C2B2-4433-BC07-AA06450E5A5F}" srcOrd="0" destOrd="0" presId="urn:microsoft.com/office/officeart/2008/layout/VerticalCurvedList"/>
    <dgm:cxn modelId="{11146AF5-078B-4236-9315-634E1F7DE3B5}" type="presOf" srcId="{D668DC35-B3BA-4739-B299-C89FC4F26382}" destId="{664FB517-6A10-4251-B6F2-8503ACDD483F}" srcOrd="0" destOrd="0" presId="urn:microsoft.com/office/officeart/2008/layout/VerticalCurvedList"/>
    <dgm:cxn modelId="{F381C056-7782-4A12-9785-19CF11DF1F21}" srcId="{0A002BE2-5E29-450F-954E-95DA0FA5B22A}" destId="{F48E529F-0848-4D3A-867C-881D14AFABFF}" srcOrd="3" destOrd="0" parTransId="{EC177756-D664-4AF1-844D-E87812C9722D}" sibTransId="{E39D89E0-5708-4A13-9977-79BC6C789CF7}"/>
    <dgm:cxn modelId="{B71DE814-07CD-42D1-8575-54BBD5C2ABB7}" type="presOf" srcId="{0620B9D6-B62C-4164-B9DB-EC8257DD1DFE}" destId="{A729FE8F-B3A4-44A4-98DF-D605F7B8456E}" srcOrd="0" destOrd="0" presId="urn:microsoft.com/office/officeart/2008/layout/VerticalCurvedList"/>
    <dgm:cxn modelId="{53A828AE-D837-4E22-BE0D-978F880AC27A}" srcId="{0A002BE2-5E29-450F-954E-95DA0FA5B22A}" destId="{04425E22-0095-47DC-B9EE-2343F4506FDA}" srcOrd="0" destOrd="0" parTransId="{71BD1FE4-3550-4CD8-A1FF-81AE0EE6962E}" sibTransId="{D668DC35-B3BA-4739-B299-C89FC4F26382}"/>
    <dgm:cxn modelId="{B841A3C7-94C5-4F8E-B016-77AF588F6563}" type="presOf" srcId="{0A002BE2-5E29-450F-954E-95DA0FA5B22A}" destId="{F350857C-96CA-412B-92CE-37719A386CDA}" srcOrd="0" destOrd="0" presId="urn:microsoft.com/office/officeart/2008/layout/VerticalCurvedList"/>
    <dgm:cxn modelId="{07F9C122-30F2-4C69-AD43-2AFF9F138393}" srcId="{0A002BE2-5E29-450F-954E-95DA0FA5B22A}" destId="{702A8784-1368-4BA6-B41F-4083384F8C97}" srcOrd="6" destOrd="0" parTransId="{0B40D36F-A337-4265-9238-D5A34E55A0D3}" sibTransId="{22090A17-399C-4F15-8C00-E94D87F73ADF}"/>
    <dgm:cxn modelId="{FEF23C2C-9BA3-449E-9FE4-C7EB91026132}" srcId="{0A002BE2-5E29-450F-954E-95DA0FA5B22A}" destId="{0620B9D6-B62C-4164-B9DB-EC8257DD1DFE}" srcOrd="4" destOrd="0" parTransId="{DB957A81-8495-457B-8737-1CDF8CD87AEF}" sibTransId="{0297A372-6F1E-4E60-9A21-1331D46353E9}"/>
    <dgm:cxn modelId="{49A2E5B4-C23D-49C8-9DEB-C07D3080C73B}" srcId="{0A002BE2-5E29-450F-954E-95DA0FA5B22A}" destId="{BF6ACABB-3A51-4A1F-9657-FE24BB1F1F60}" srcOrd="2" destOrd="0" parTransId="{893932DE-BBB7-4848-8FDB-D8A04B113305}" sibTransId="{8EE9F24F-F445-415F-9AC2-DC123BB9D384}"/>
    <dgm:cxn modelId="{40B19B94-C234-4B47-8628-0C07F8CC1ECC}" type="presOf" srcId="{04425E22-0095-47DC-B9EE-2343F4506FDA}" destId="{FEEE3804-9352-441A-AED0-592895097B27}" srcOrd="0" destOrd="0" presId="urn:microsoft.com/office/officeart/2008/layout/VerticalCurvedList"/>
    <dgm:cxn modelId="{DD633B60-426A-4226-A47C-F29BB5A373E6}" type="presOf" srcId="{43FFA40C-046A-4E9B-8291-3ADC9AB3D471}" destId="{63AEA210-A6F0-4DC2-92F3-3922C85D888A}" srcOrd="0" destOrd="0" presId="urn:microsoft.com/office/officeart/2008/layout/VerticalCurvedList"/>
    <dgm:cxn modelId="{4845D4C6-F2EC-4AC8-8B63-8614CFB4A0ED}" type="presOf" srcId="{BF6ACABB-3A51-4A1F-9657-FE24BB1F1F60}" destId="{4FBC6CAE-BEAE-4DF9-B634-4536B0E8ACDC}" srcOrd="0" destOrd="0" presId="urn:microsoft.com/office/officeart/2008/layout/VerticalCurvedList"/>
    <dgm:cxn modelId="{3A2EB6AC-64B7-4CE4-BABA-D9030476C4DB}" type="presOf" srcId="{702A8784-1368-4BA6-B41F-4083384F8C97}" destId="{42926151-3B3D-4325-9EF7-3D4D8F7231B7}" srcOrd="0" destOrd="0" presId="urn:microsoft.com/office/officeart/2008/layout/VerticalCurvedList"/>
    <dgm:cxn modelId="{6485D6B4-BBDD-4876-9925-F264585F9415}" type="presParOf" srcId="{F350857C-96CA-412B-92CE-37719A386CDA}" destId="{622B09A7-185A-47E7-9896-D0606F0DA950}" srcOrd="0" destOrd="0" presId="urn:microsoft.com/office/officeart/2008/layout/VerticalCurvedList"/>
    <dgm:cxn modelId="{C22FC639-3F59-452B-8AA5-5AB5E9E059FD}" type="presParOf" srcId="{622B09A7-185A-47E7-9896-D0606F0DA950}" destId="{6AF3B6E9-6709-4E7F-A5E3-6221564E7DF0}" srcOrd="0" destOrd="0" presId="urn:microsoft.com/office/officeart/2008/layout/VerticalCurvedList"/>
    <dgm:cxn modelId="{84C56AB1-B931-4DA3-A963-CADBA281FC7C}" type="presParOf" srcId="{6AF3B6E9-6709-4E7F-A5E3-6221564E7DF0}" destId="{193D7509-80A9-4E27-A0E9-BC155B8D0D1C}" srcOrd="0" destOrd="0" presId="urn:microsoft.com/office/officeart/2008/layout/VerticalCurvedList"/>
    <dgm:cxn modelId="{5B896D5E-8E01-484C-8403-F7836D53C191}" type="presParOf" srcId="{6AF3B6E9-6709-4E7F-A5E3-6221564E7DF0}" destId="{664FB517-6A10-4251-B6F2-8503ACDD483F}" srcOrd="1" destOrd="0" presId="urn:microsoft.com/office/officeart/2008/layout/VerticalCurvedList"/>
    <dgm:cxn modelId="{0CA17C1B-3A94-4A85-ABFC-3C92040AD8D4}" type="presParOf" srcId="{6AF3B6E9-6709-4E7F-A5E3-6221564E7DF0}" destId="{7EE1F00F-9199-4981-AD15-1E27DE96D6C2}" srcOrd="2" destOrd="0" presId="urn:microsoft.com/office/officeart/2008/layout/VerticalCurvedList"/>
    <dgm:cxn modelId="{C285B815-1EFD-4A83-8177-48B16E77E200}" type="presParOf" srcId="{6AF3B6E9-6709-4E7F-A5E3-6221564E7DF0}" destId="{E87DDEDC-EFC1-4F18-A638-83E5C6512FFE}" srcOrd="3" destOrd="0" presId="urn:microsoft.com/office/officeart/2008/layout/VerticalCurvedList"/>
    <dgm:cxn modelId="{2C167332-DFAE-4A31-AB2E-8584DEB153FA}" type="presParOf" srcId="{622B09A7-185A-47E7-9896-D0606F0DA950}" destId="{FEEE3804-9352-441A-AED0-592895097B27}" srcOrd="1" destOrd="0" presId="urn:microsoft.com/office/officeart/2008/layout/VerticalCurvedList"/>
    <dgm:cxn modelId="{23F3A57C-09EF-451F-893D-CB571C3D21F8}" type="presParOf" srcId="{622B09A7-185A-47E7-9896-D0606F0DA950}" destId="{CD063CFD-08E1-410C-AF78-A3674EB20765}" srcOrd="2" destOrd="0" presId="urn:microsoft.com/office/officeart/2008/layout/VerticalCurvedList"/>
    <dgm:cxn modelId="{E48BC0AC-B2F2-4D08-82FA-78BF33C1CF76}" type="presParOf" srcId="{CD063CFD-08E1-410C-AF78-A3674EB20765}" destId="{95B54B3B-89AA-4CD5-8B56-E0442991F3FF}" srcOrd="0" destOrd="0" presId="urn:microsoft.com/office/officeart/2008/layout/VerticalCurvedList"/>
    <dgm:cxn modelId="{0DB91F07-2D31-4E3A-8966-D377CDB6C806}" type="presParOf" srcId="{622B09A7-185A-47E7-9896-D0606F0DA950}" destId="{63AEA210-A6F0-4DC2-92F3-3922C85D888A}" srcOrd="3" destOrd="0" presId="urn:microsoft.com/office/officeart/2008/layout/VerticalCurvedList"/>
    <dgm:cxn modelId="{775EF727-5260-49BF-B952-67F0FE145458}" type="presParOf" srcId="{622B09A7-185A-47E7-9896-D0606F0DA950}" destId="{2602821F-3E5A-44FD-98FA-6F7B625A66E0}" srcOrd="4" destOrd="0" presId="urn:microsoft.com/office/officeart/2008/layout/VerticalCurvedList"/>
    <dgm:cxn modelId="{0FA81245-13EE-4D49-8263-D88D93694E66}" type="presParOf" srcId="{2602821F-3E5A-44FD-98FA-6F7B625A66E0}" destId="{431C1658-5F98-46C3-A598-5360134A4AAA}" srcOrd="0" destOrd="0" presId="urn:microsoft.com/office/officeart/2008/layout/VerticalCurvedList"/>
    <dgm:cxn modelId="{0EABAC5F-C2FA-4615-A4B4-A4743031FF77}" type="presParOf" srcId="{622B09A7-185A-47E7-9896-D0606F0DA950}" destId="{4FBC6CAE-BEAE-4DF9-B634-4536B0E8ACDC}" srcOrd="5" destOrd="0" presId="urn:microsoft.com/office/officeart/2008/layout/VerticalCurvedList"/>
    <dgm:cxn modelId="{E6118AFE-20EA-47F4-A28C-07B3B34055DC}" type="presParOf" srcId="{622B09A7-185A-47E7-9896-D0606F0DA950}" destId="{CE795A62-9863-49D8-94A0-C83613A8EAAF}" srcOrd="6" destOrd="0" presId="urn:microsoft.com/office/officeart/2008/layout/VerticalCurvedList"/>
    <dgm:cxn modelId="{AC5533A4-9A66-4786-A2C6-B5D0EF7261AF}" type="presParOf" srcId="{CE795A62-9863-49D8-94A0-C83613A8EAAF}" destId="{492C12DA-8ACC-490D-B690-D4D8FC0524F9}" srcOrd="0" destOrd="0" presId="urn:microsoft.com/office/officeart/2008/layout/VerticalCurvedList"/>
    <dgm:cxn modelId="{2FE6976D-732E-481E-9435-58390074FBEC}" type="presParOf" srcId="{622B09A7-185A-47E7-9896-D0606F0DA950}" destId="{A58EE37A-C2B2-4433-BC07-AA06450E5A5F}" srcOrd="7" destOrd="0" presId="urn:microsoft.com/office/officeart/2008/layout/VerticalCurvedList"/>
    <dgm:cxn modelId="{AA76140D-12AA-40B0-B55E-9D58A3DF2A38}" type="presParOf" srcId="{622B09A7-185A-47E7-9896-D0606F0DA950}" destId="{01F047FC-3B0E-4559-9D99-AD7EB54A7495}" srcOrd="8" destOrd="0" presId="urn:microsoft.com/office/officeart/2008/layout/VerticalCurvedList"/>
    <dgm:cxn modelId="{2F8D6D0C-20FB-49F6-BD25-703635CEB13C}" type="presParOf" srcId="{01F047FC-3B0E-4559-9D99-AD7EB54A7495}" destId="{AC727BBC-D857-45DB-A40B-0AD6AE2E5DF7}" srcOrd="0" destOrd="0" presId="urn:microsoft.com/office/officeart/2008/layout/VerticalCurvedList"/>
    <dgm:cxn modelId="{568FDA7A-791E-49E8-8FE1-D0BA1053AF9E}" type="presParOf" srcId="{622B09A7-185A-47E7-9896-D0606F0DA950}" destId="{A729FE8F-B3A4-44A4-98DF-D605F7B8456E}" srcOrd="9" destOrd="0" presId="urn:microsoft.com/office/officeart/2008/layout/VerticalCurvedList"/>
    <dgm:cxn modelId="{D68A86B5-A371-4B29-8891-B866290E0FFC}" type="presParOf" srcId="{622B09A7-185A-47E7-9896-D0606F0DA950}" destId="{C1BDC69A-E2CE-44E5-AC4D-E4D483466E5D}" srcOrd="10" destOrd="0" presId="urn:microsoft.com/office/officeart/2008/layout/VerticalCurvedList"/>
    <dgm:cxn modelId="{262544A9-5460-4599-8443-59A665C0D5FF}" type="presParOf" srcId="{C1BDC69A-E2CE-44E5-AC4D-E4D483466E5D}" destId="{DB7517ED-0FB0-47E4-958E-4888FBCD99B4}" srcOrd="0" destOrd="0" presId="urn:microsoft.com/office/officeart/2008/layout/VerticalCurvedList"/>
    <dgm:cxn modelId="{282B413A-76A5-4F3A-9CC1-32CDAE1C0796}" type="presParOf" srcId="{622B09A7-185A-47E7-9896-D0606F0DA950}" destId="{DE9C5B26-BFC5-4496-8115-F0FF77F84FC1}" srcOrd="11" destOrd="0" presId="urn:microsoft.com/office/officeart/2008/layout/VerticalCurvedList"/>
    <dgm:cxn modelId="{7AA2F317-720F-4C8A-B381-6800721F3156}" type="presParOf" srcId="{622B09A7-185A-47E7-9896-D0606F0DA950}" destId="{128A43B3-38FE-4974-BA5D-B38C37C03817}" srcOrd="12" destOrd="0" presId="urn:microsoft.com/office/officeart/2008/layout/VerticalCurvedList"/>
    <dgm:cxn modelId="{9077C6BD-B31B-4CCD-A5B6-EBA739407D1B}" type="presParOf" srcId="{128A43B3-38FE-4974-BA5D-B38C37C03817}" destId="{AB7E6FFF-E4B2-4CEA-916F-CFE9EAC0CBBB}" srcOrd="0" destOrd="0" presId="urn:microsoft.com/office/officeart/2008/layout/VerticalCurvedList"/>
    <dgm:cxn modelId="{4312B5CC-ADDF-457E-BEC1-6BEC94EA01E2}" type="presParOf" srcId="{622B09A7-185A-47E7-9896-D0606F0DA950}" destId="{42926151-3B3D-4325-9EF7-3D4D8F7231B7}" srcOrd="13" destOrd="0" presId="urn:microsoft.com/office/officeart/2008/layout/VerticalCurvedList"/>
    <dgm:cxn modelId="{93347CC8-4F49-4E23-8549-F704F9D3AAA1}" type="presParOf" srcId="{622B09A7-185A-47E7-9896-D0606F0DA950}" destId="{9F9D6877-D159-4D41-8D85-7F175095893F}" srcOrd="14" destOrd="0" presId="urn:microsoft.com/office/officeart/2008/layout/VerticalCurvedList"/>
    <dgm:cxn modelId="{B6B16D9C-C09F-4B45-9569-977694E698A6}" type="presParOf" srcId="{9F9D6877-D159-4D41-8D85-7F175095893F}" destId="{4814113C-3A3C-48EB-B4B5-F43616CB5E2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285191-856B-4938-99DC-752B9FF090F0}" type="doc">
      <dgm:prSet loTypeId="urn:microsoft.com/office/officeart/2005/8/layout/venn1" loCatId="relationship" qsTypeId="urn:microsoft.com/office/officeart/2005/8/quickstyle/3d1" qsCatId="3D" csTypeId="urn:microsoft.com/office/officeart/2005/8/colors/colorful5" csCatId="colorful" phldr="1"/>
      <dgm:spPr/>
    </dgm:pt>
    <dgm:pt modelId="{90CAE8BB-85C9-4780-B2C5-502666C8BE2A}">
      <dgm:prSet phldrT="[Metin]"/>
      <dgm:spPr/>
      <dgm:t>
        <a:bodyPr/>
        <a:lstStyle/>
        <a:p>
          <a:r>
            <a:rPr lang="tr-TR" dirty="0" smtClean="0">
              <a:solidFill>
                <a:schemeClr val="bg1"/>
              </a:solidFill>
              <a:effectLst>
                <a:outerShdw blurRad="38100" dist="38100" dir="2700000" algn="tl">
                  <a:srgbClr val="000000">
                    <a:alpha val="43137"/>
                  </a:srgbClr>
                </a:outerShdw>
              </a:effectLst>
            </a:rPr>
            <a:t>A</a:t>
          </a:r>
          <a:endParaRPr lang="tr-TR" dirty="0">
            <a:solidFill>
              <a:schemeClr val="bg1"/>
            </a:solidFill>
            <a:effectLst>
              <a:outerShdw blurRad="38100" dist="38100" dir="2700000" algn="tl">
                <a:srgbClr val="000000">
                  <a:alpha val="43137"/>
                </a:srgbClr>
              </a:outerShdw>
            </a:effectLst>
          </a:endParaRPr>
        </a:p>
      </dgm:t>
    </dgm:pt>
    <dgm:pt modelId="{EEC63545-017F-4C00-B6F3-36134952A1D2}" type="parTrans" cxnId="{C645A61F-AD2B-48C7-A922-BCD96B9A53C6}">
      <dgm:prSet/>
      <dgm:spPr/>
      <dgm:t>
        <a:bodyPr/>
        <a:lstStyle/>
        <a:p>
          <a:endParaRPr lang="tr-TR"/>
        </a:p>
      </dgm:t>
    </dgm:pt>
    <dgm:pt modelId="{257CF264-7C98-409D-82D3-500B27F2D792}" type="sibTrans" cxnId="{C645A61F-AD2B-48C7-A922-BCD96B9A53C6}">
      <dgm:prSet/>
      <dgm:spPr/>
      <dgm:t>
        <a:bodyPr/>
        <a:lstStyle/>
        <a:p>
          <a:endParaRPr lang="tr-TR"/>
        </a:p>
      </dgm:t>
    </dgm:pt>
    <dgm:pt modelId="{EA5013BE-A26E-4AE7-A988-47992EFB6352}">
      <dgm:prSet phldrT="[Metin]"/>
      <dgm:spPr/>
      <dgm:t>
        <a:bodyPr/>
        <a:lstStyle/>
        <a:p>
          <a:r>
            <a:rPr lang="tr-TR" dirty="0" smtClean="0">
              <a:solidFill>
                <a:schemeClr val="bg1"/>
              </a:solidFill>
              <a:effectLst>
                <a:outerShdw blurRad="38100" dist="38100" dir="2700000" algn="tl">
                  <a:srgbClr val="000000">
                    <a:alpha val="43137"/>
                  </a:srgbClr>
                </a:outerShdw>
              </a:effectLst>
            </a:rPr>
            <a:t>C</a:t>
          </a:r>
          <a:endParaRPr lang="tr-TR" dirty="0">
            <a:solidFill>
              <a:schemeClr val="bg1"/>
            </a:solidFill>
            <a:effectLst>
              <a:outerShdw blurRad="38100" dist="38100" dir="2700000" algn="tl">
                <a:srgbClr val="000000">
                  <a:alpha val="43137"/>
                </a:srgbClr>
              </a:outerShdw>
            </a:effectLst>
          </a:endParaRPr>
        </a:p>
      </dgm:t>
    </dgm:pt>
    <dgm:pt modelId="{0E8FD4E0-EEA0-4EBC-9D25-79FA5BC6085E}" type="parTrans" cxnId="{1EBC31AA-91D7-4313-BA39-245C3BDCF89A}">
      <dgm:prSet/>
      <dgm:spPr/>
      <dgm:t>
        <a:bodyPr/>
        <a:lstStyle/>
        <a:p>
          <a:endParaRPr lang="tr-TR"/>
        </a:p>
      </dgm:t>
    </dgm:pt>
    <dgm:pt modelId="{0C6F833E-3EE4-462B-AA10-ECF819E5107F}" type="sibTrans" cxnId="{1EBC31AA-91D7-4313-BA39-245C3BDCF89A}">
      <dgm:prSet/>
      <dgm:spPr/>
      <dgm:t>
        <a:bodyPr/>
        <a:lstStyle/>
        <a:p>
          <a:endParaRPr lang="tr-TR"/>
        </a:p>
      </dgm:t>
    </dgm:pt>
    <dgm:pt modelId="{AC28C122-9A35-48E8-8C95-D861A5F3B747}">
      <dgm:prSet phldrT="[Metin]"/>
      <dgm:spPr/>
      <dgm:t>
        <a:bodyPr/>
        <a:lstStyle/>
        <a:p>
          <a:r>
            <a:rPr lang="tr-TR" dirty="0" smtClean="0">
              <a:solidFill>
                <a:schemeClr val="bg1"/>
              </a:solidFill>
              <a:effectLst>
                <a:outerShdw blurRad="38100" dist="38100" dir="2700000" algn="tl">
                  <a:srgbClr val="000000">
                    <a:alpha val="43137"/>
                  </a:srgbClr>
                </a:outerShdw>
              </a:effectLst>
            </a:rPr>
            <a:t>B</a:t>
          </a:r>
          <a:endParaRPr lang="tr-TR" dirty="0">
            <a:solidFill>
              <a:schemeClr val="bg1"/>
            </a:solidFill>
            <a:effectLst>
              <a:outerShdw blurRad="38100" dist="38100" dir="2700000" algn="tl">
                <a:srgbClr val="000000">
                  <a:alpha val="43137"/>
                </a:srgbClr>
              </a:outerShdw>
            </a:effectLst>
          </a:endParaRPr>
        </a:p>
      </dgm:t>
    </dgm:pt>
    <dgm:pt modelId="{1C1D487E-7DB4-474F-9874-37AE773A082D}" type="parTrans" cxnId="{7FF5D59E-CDA9-49FE-BC32-A21285A3C58A}">
      <dgm:prSet/>
      <dgm:spPr/>
      <dgm:t>
        <a:bodyPr/>
        <a:lstStyle/>
        <a:p>
          <a:endParaRPr lang="tr-TR"/>
        </a:p>
      </dgm:t>
    </dgm:pt>
    <dgm:pt modelId="{9CEE95DB-E12C-4DDA-8606-78E6AF67BD0B}" type="sibTrans" cxnId="{7FF5D59E-CDA9-49FE-BC32-A21285A3C58A}">
      <dgm:prSet/>
      <dgm:spPr/>
      <dgm:t>
        <a:bodyPr/>
        <a:lstStyle/>
        <a:p>
          <a:endParaRPr lang="tr-TR"/>
        </a:p>
      </dgm:t>
    </dgm:pt>
    <dgm:pt modelId="{2BAE5ECA-6662-4DAF-A27B-8CA12F27F442}" type="pres">
      <dgm:prSet presAssocID="{AD285191-856B-4938-99DC-752B9FF090F0}" presName="compositeShape" presStyleCnt="0">
        <dgm:presLayoutVars>
          <dgm:chMax val="7"/>
          <dgm:dir/>
          <dgm:resizeHandles val="exact"/>
        </dgm:presLayoutVars>
      </dgm:prSet>
      <dgm:spPr/>
    </dgm:pt>
    <dgm:pt modelId="{50849D1C-2CAC-4DA4-AC60-FF9D205DDB7F}" type="pres">
      <dgm:prSet presAssocID="{90CAE8BB-85C9-4780-B2C5-502666C8BE2A}" presName="circ1" presStyleLbl="vennNode1" presStyleIdx="0" presStyleCnt="3"/>
      <dgm:spPr/>
      <dgm:t>
        <a:bodyPr/>
        <a:lstStyle/>
        <a:p>
          <a:endParaRPr lang="tr-TR"/>
        </a:p>
      </dgm:t>
    </dgm:pt>
    <dgm:pt modelId="{4FD15D4A-ECEA-4D61-B68D-4E00CB71086F}" type="pres">
      <dgm:prSet presAssocID="{90CAE8BB-85C9-4780-B2C5-502666C8BE2A}" presName="circ1Tx" presStyleLbl="revTx" presStyleIdx="0" presStyleCnt="0">
        <dgm:presLayoutVars>
          <dgm:chMax val="0"/>
          <dgm:chPref val="0"/>
          <dgm:bulletEnabled val="1"/>
        </dgm:presLayoutVars>
      </dgm:prSet>
      <dgm:spPr/>
      <dgm:t>
        <a:bodyPr/>
        <a:lstStyle/>
        <a:p>
          <a:endParaRPr lang="tr-TR"/>
        </a:p>
      </dgm:t>
    </dgm:pt>
    <dgm:pt modelId="{D2DDEBB2-88CA-4D1B-8659-DBCCE13C8080}" type="pres">
      <dgm:prSet presAssocID="{EA5013BE-A26E-4AE7-A988-47992EFB6352}" presName="circ2" presStyleLbl="vennNode1" presStyleIdx="1" presStyleCnt="3"/>
      <dgm:spPr/>
      <dgm:t>
        <a:bodyPr/>
        <a:lstStyle/>
        <a:p>
          <a:endParaRPr lang="tr-TR"/>
        </a:p>
      </dgm:t>
    </dgm:pt>
    <dgm:pt modelId="{2370947E-4982-487A-B9B8-07F70DE149D2}" type="pres">
      <dgm:prSet presAssocID="{EA5013BE-A26E-4AE7-A988-47992EFB6352}" presName="circ2Tx" presStyleLbl="revTx" presStyleIdx="0" presStyleCnt="0">
        <dgm:presLayoutVars>
          <dgm:chMax val="0"/>
          <dgm:chPref val="0"/>
          <dgm:bulletEnabled val="1"/>
        </dgm:presLayoutVars>
      </dgm:prSet>
      <dgm:spPr/>
      <dgm:t>
        <a:bodyPr/>
        <a:lstStyle/>
        <a:p>
          <a:endParaRPr lang="tr-TR"/>
        </a:p>
      </dgm:t>
    </dgm:pt>
    <dgm:pt modelId="{33A61CC5-B3C6-42C1-B2FE-45B9E8C997B0}" type="pres">
      <dgm:prSet presAssocID="{AC28C122-9A35-48E8-8C95-D861A5F3B747}" presName="circ3" presStyleLbl="vennNode1" presStyleIdx="2" presStyleCnt="3"/>
      <dgm:spPr/>
      <dgm:t>
        <a:bodyPr/>
        <a:lstStyle/>
        <a:p>
          <a:endParaRPr lang="tr-TR"/>
        </a:p>
      </dgm:t>
    </dgm:pt>
    <dgm:pt modelId="{1136D1F3-C34F-4AB2-B1F7-ACCCC5C3EAD7}" type="pres">
      <dgm:prSet presAssocID="{AC28C122-9A35-48E8-8C95-D861A5F3B747}" presName="circ3Tx" presStyleLbl="revTx" presStyleIdx="0" presStyleCnt="0">
        <dgm:presLayoutVars>
          <dgm:chMax val="0"/>
          <dgm:chPref val="0"/>
          <dgm:bulletEnabled val="1"/>
        </dgm:presLayoutVars>
      </dgm:prSet>
      <dgm:spPr/>
      <dgm:t>
        <a:bodyPr/>
        <a:lstStyle/>
        <a:p>
          <a:endParaRPr lang="tr-TR"/>
        </a:p>
      </dgm:t>
    </dgm:pt>
  </dgm:ptLst>
  <dgm:cxnLst>
    <dgm:cxn modelId="{16AB0F00-2248-4D51-B09B-55385B113338}" type="presOf" srcId="{AC28C122-9A35-48E8-8C95-D861A5F3B747}" destId="{33A61CC5-B3C6-42C1-B2FE-45B9E8C997B0}" srcOrd="0" destOrd="0" presId="urn:microsoft.com/office/officeart/2005/8/layout/venn1"/>
    <dgm:cxn modelId="{1EBC31AA-91D7-4313-BA39-245C3BDCF89A}" srcId="{AD285191-856B-4938-99DC-752B9FF090F0}" destId="{EA5013BE-A26E-4AE7-A988-47992EFB6352}" srcOrd="1" destOrd="0" parTransId="{0E8FD4E0-EEA0-4EBC-9D25-79FA5BC6085E}" sibTransId="{0C6F833E-3EE4-462B-AA10-ECF819E5107F}"/>
    <dgm:cxn modelId="{7F92D442-7C39-47D5-B2C9-FFBB47651425}" type="presOf" srcId="{AC28C122-9A35-48E8-8C95-D861A5F3B747}" destId="{1136D1F3-C34F-4AB2-B1F7-ACCCC5C3EAD7}" srcOrd="1" destOrd="0" presId="urn:microsoft.com/office/officeart/2005/8/layout/venn1"/>
    <dgm:cxn modelId="{3EF498A1-E064-48A7-87AD-41B7DA4352B2}" type="presOf" srcId="{90CAE8BB-85C9-4780-B2C5-502666C8BE2A}" destId="{50849D1C-2CAC-4DA4-AC60-FF9D205DDB7F}" srcOrd="0" destOrd="0" presId="urn:microsoft.com/office/officeart/2005/8/layout/venn1"/>
    <dgm:cxn modelId="{C645A61F-AD2B-48C7-A922-BCD96B9A53C6}" srcId="{AD285191-856B-4938-99DC-752B9FF090F0}" destId="{90CAE8BB-85C9-4780-B2C5-502666C8BE2A}" srcOrd="0" destOrd="0" parTransId="{EEC63545-017F-4C00-B6F3-36134952A1D2}" sibTransId="{257CF264-7C98-409D-82D3-500B27F2D792}"/>
    <dgm:cxn modelId="{525BEA8C-2E24-449D-B42F-39469640140C}" type="presOf" srcId="{90CAE8BB-85C9-4780-B2C5-502666C8BE2A}" destId="{4FD15D4A-ECEA-4D61-B68D-4E00CB71086F}" srcOrd="1" destOrd="0" presId="urn:microsoft.com/office/officeart/2005/8/layout/venn1"/>
    <dgm:cxn modelId="{A9B7F2C9-8ED0-4B85-A08D-C81FCF1DAA81}" type="presOf" srcId="{AD285191-856B-4938-99DC-752B9FF090F0}" destId="{2BAE5ECA-6662-4DAF-A27B-8CA12F27F442}" srcOrd="0" destOrd="0" presId="urn:microsoft.com/office/officeart/2005/8/layout/venn1"/>
    <dgm:cxn modelId="{7FF5D59E-CDA9-49FE-BC32-A21285A3C58A}" srcId="{AD285191-856B-4938-99DC-752B9FF090F0}" destId="{AC28C122-9A35-48E8-8C95-D861A5F3B747}" srcOrd="2" destOrd="0" parTransId="{1C1D487E-7DB4-474F-9874-37AE773A082D}" sibTransId="{9CEE95DB-E12C-4DDA-8606-78E6AF67BD0B}"/>
    <dgm:cxn modelId="{80C72D17-36A2-4334-81F6-52942434404E}" type="presOf" srcId="{EA5013BE-A26E-4AE7-A988-47992EFB6352}" destId="{2370947E-4982-487A-B9B8-07F70DE149D2}" srcOrd="1" destOrd="0" presId="urn:microsoft.com/office/officeart/2005/8/layout/venn1"/>
    <dgm:cxn modelId="{C4F46655-49CC-44DA-AE2A-430FC12FE413}" type="presOf" srcId="{EA5013BE-A26E-4AE7-A988-47992EFB6352}" destId="{D2DDEBB2-88CA-4D1B-8659-DBCCE13C8080}" srcOrd="0" destOrd="0" presId="urn:microsoft.com/office/officeart/2005/8/layout/venn1"/>
    <dgm:cxn modelId="{317F0A68-6E06-4991-B126-14A75E7F9D58}" type="presParOf" srcId="{2BAE5ECA-6662-4DAF-A27B-8CA12F27F442}" destId="{50849D1C-2CAC-4DA4-AC60-FF9D205DDB7F}" srcOrd="0" destOrd="0" presId="urn:microsoft.com/office/officeart/2005/8/layout/venn1"/>
    <dgm:cxn modelId="{3DA5CF58-519A-4FFE-9C36-710D54700B2A}" type="presParOf" srcId="{2BAE5ECA-6662-4DAF-A27B-8CA12F27F442}" destId="{4FD15D4A-ECEA-4D61-B68D-4E00CB71086F}" srcOrd="1" destOrd="0" presId="urn:microsoft.com/office/officeart/2005/8/layout/venn1"/>
    <dgm:cxn modelId="{42FBA274-3B62-45A8-A57E-9DC95C5498C3}" type="presParOf" srcId="{2BAE5ECA-6662-4DAF-A27B-8CA12F27F442}" destId="{D2DDEBB2-88CA-4D1B-8659-DBCCE13C8080}" srcOrd="2" destOrd="0" presId="urn:microsoft.com/office/officeart/2005/8/layout/venn1"/>
    <dgm:cxn modelId="{983B3A91-011A-478D-8CCF-C8E3441B7416}" type="presParOf" srcId="{2BAE5ECA-6662-4DAF-A27B-8CA12F27F442}" destId="{2370947E-4982-487A-B9B8-07F70DE149D2}" srcOrd="3" destOrd="0" presId="urn:microsoft.com/office/officeart/2005/8/layout/venn1"/>
    <dgm:cxn modelId="{95E8C7BA-38FC-43F6-AFB6-77F42326C493}" type="presParOf" srcId="{2BAE5ECA-6662-4DAF-A27B-8CA12F27F442}" destId="{33A61CC5-B3C6-42C1-B2FE-45B9E8C997B0}" srcOrd="4" destOrd="0" presId="urn:microsoft.com/office/officeart/2005/8/layout/venn1"/>
    <dgm:cxn modelId="{919BC9AA-F38B-447D-8C77-E5B50408FFE5}" type="presParOf" srcId="{2BAE5ECA-6662-4DAF-A27B-8CA12F27F442}" destId="{1136D1F3-C34F-4AB2-B1F7-ACCCC5C3EAD7}"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002BE2-5E29-450F-954E-95DA0FA5B22A}"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tr-TR"/>
        </a:p>
      </dgm:t>
    </dgm:pt>
    <dgm:pt modelId="{04425E22-0095-47DC-B9EE-2343F4506FDA}">
      <dgm:prSet phldrT="[Metin]"/>
      <dgm:spPr/>
      <dgm:t>
        <a:bodyPr/>
        <a:lstStyle/>
        <a:p>
          <a:r>
            <a:rPr lang="tr-TR" b="1" dirty="0" smtClean="0">
              <a:effectLst>
                <a:outerShdw blurRad="38100" dist="38100" dir="2700000" algn="tl">
                  <a:srgbClr val="000000">
                    <a:alpha val="43137"/>
                  </a:srgbClr>
                </a:outerShdw>
              </a:effectLst>
            </a:rPr>
            <a:t>1- ID3 Algoritması</a:t>
          </a:r>
          <a:endParaRPr lang="tr-TR" b="1" dirty="0">
            <a:effectLst>
              <a:outerShdw blurRad="38100" dist="38100" dir="2700000" algn="tl">
                <a:srgbClr val="000000">
                  <a:alpha val="43137"/>
                </a:srgbClr>
              </a:outerShdw>
            </a:effectLst>
          </a:endParaRPr>
        </a:p>
      </dgm:t>
    </dgm:pt>
    <dgm:pt modelId="{71BD1FE4-3550-4CD8-A1FF-81AE0EE6962E}" type="parTrans" cxnId="{53A828AE-D837-4E22-BE0D-978F880AC27A}">
      <dgm:prSet/>
      <dgm:spPr/>
      <dgm:t>
        <a:bodyPr/>
        <a:lstStyle/>
        <a:p>
          <a:endParaRPr lang="tr-TR"/>
        </a:p>
      </dgm:t>
    </dgm:pt>
    <dgm:pt modelId="{D668DC35-B3BA-4739-B299-C89FC4F26382}" type="sibTrans" cxnId="{53A828AE-D837-4E22-BE0D-978F880AC27A}">
      <dgm:prSet/>
      <dgm:spPr/>
      <dgm:t>
        <a:bodyPr/>
        <a:lstStyle/>
        <a:p>
          <a:endParaRPr lang="tr-TR"/>
        </a:p>
      </dgm:t>
    </dgm:pt>
    <dgm:pt modelId="{43FFA40C-046A-4E9B-8291-3ADC9AB3D471}">
      <dgm:prSet phldrT="[Metin]"/>
      <dgm:spPr/>
      <dgm:t>
        <a:bodyPr/>
        <a:lstStyle/>
        <a:p>
          <a:r>
            <a:rPr lang="tr-TR" b="1" dirty="0" smtClean="0">
              <a:effectLst>
                <a:outerShdw blurRad="38100" dist="38100" dir="2700000" algn="tl">
                  <a:srgbClr val="000000">
                    <a:alpha val="43137"/>
                  </a:srgbClr>
                </a:outerShdw>
              </a:effectLst>
            </a:rPr>
            <a:t>2- C4.5 Algoritması</a:t>
          </a:r>
          <a:endParaRPr lang="tr-TR" b="1" dirty="0">
            <a:effectLst>
              <a:outerShdw blurRad="38100" dist="38100" dir="2700000" algn="tl">
                <a:srgbClr val="000000">
                  <a:alpha val="43137"/>
                </a:srgbClr>
              </a:outerShdw>
            </a:effectLst>
          </a:endParaRPr>
        </a:p>
      </dgm:t>
    </dgm:pt>
    <dgm:pt modelId="{FA9561E0-B39A-48FB-921D-A4C148F019D4}" type="parTrans" cxnId="{DEE5B06A-4DE6-4A74-974F-EF8DB99BB9E1}">
      <dgm:prSet/>
      <dgm:spPr/>
      <dgm:t>
        <a:bodyPr/>
        <a:lstStyle/>
        <a:p>
          <a:endParaRPr lang="tr-TR"/>
        </a:p>
      </dgm:t>
    </dgm:pt>
    <dgm:pt modelId="{873682BA-D439-4F02-9F93-890CA1D8795B}" type="sibTrans" cxnId="{DEE5B06A-4DE6-4A74-974F-EF8DB99BB9E1}">
      <dgm:prSet/>
      <dgm:spPr/>
      <dgm:t>
        <a:bodyPr/>
        <a:lstStyle/>
        <a:p>
          <a:endParaRPr lang="tr-TR"/>
        </a:p>
      </dgm:t>
    </dgm:pt>
    <dgm:pt modelId="{F350857C-96CA-412B-92CE-37719A386CDA}" type="pres">
      <dgm:prSet presAssocID="{0A002BE2-5E29-450F-954E-95DA0FA5B22A}" presName="Name0" presStyleCnt="0">
        <dgm:presLayoutVars>
          <dgm:chMax val="7"/>
          <dgm:chPref val="7"/>
          <dgm:dir/>
        </dgm:presLayoutVars>
      </dgm:prSet>
      <dgm:spPr/>
      <dgm:t>
        <a:bodyPr/>
        <a:lstStyle/>
        <a:p>
          <a:endParaRPr lang="tr-TR"/>
        </a:p>
      </dgm:t>
    </dgm:pt>
    <dgm:pt modelId="{622B09A7-185A-47E7-9896-D0606F0DA950}" type="pres">
      <dgm:prSet presAssocID="{0A002BE2-5E29-450F-954E-95DA0FA5B22A}" presName="Name1" presStyleCnt="0"/>
      <dgm:spPr/>
    </dgm:pt>
    <dgm:pt modelId="{6AF3B6E9-6709-4E7F-A5E3-6221564E7DF0}" type="pres">
      <dgm:prSet presAssocID="{0A002BE2-5E29-450F-954E-95DA0FA5B22A}" presName="cycle" presStyleCnt="0"/>
      <dgm:spPr/>
    </dgm:pt>
    <dgm:pt modelId="{193D7509-80A9-4E27-A0E9-BC155B8D0D1C}" type="pres">
      <dgm:prSet presAssocID="{0A002BE2-5E29-450F-954E-95DA0FA5B22A}" presName="srcNode" presStyleLbl="node1" presStyleIdx="0" presStyleCnt="2"/>
      <dgm:spPr/>
    </dgm:pt>
    <dgm:pt modelId="{664FB517-6A10-4251-B6F2-8503ACDD483F}" type="pres">
      <dgm:prSet presAssocID="{0A002BE2-5E29-450F-954E-95DA0FA5B22A}" presName="conn" presStyleLbl="parChTrans1D2" presStyleIdx="0" presStyleCnt="1"/>
      <dgm:spPr/>
      <dgm:t>
        <a:bodyPr/>
        <a:lstStyle/>
        <a:p>
          <a:endParaRPr lang="tr-TR"/>
        </a:p>
      </dgm:t>
    </dgm:pt>
    <dgm:pt modelId="{7EE1F00F-9199-4981-AD15-1E27DE96D6C2}" type="pres">
      <dgm:prSet presAssocID="{0A002BE2-5E29-450F-954E-95DA0FA5B22A}" presName="extraNode" presStyleLbl="node1" presStyleIdx="0" presStyleCnt="2"/>
      <dgm:spPr/>
    </dgm:pt>
    <dgm:pt modelId="{E87DDEDC-EFC1-4F18-A638-83E5C6512FFE}" type="pres">
      <dgm:prSet presAssocID="{0A002BE2-5E29-450F-954E-95DA0FA5B22A}" presName="dstNode" presStyleLbl="node1" presStyleIdx="0" presStyleCnt="2"/>
      <dgm:spPr/>
    </dgm:pt>
    <dgm:pt modelId="{FEEE3804-9352-441A-AED0-592895097B27}" type="pres">
      <dgm:prSet presAssocID="{04425E22-0095-47DC-B9EE-2343F4506FDA}" presName="text_1" presStyleLbl="node1" presStyleIdx="0" presStyleCnt="2" custScaleX="60613" custLinFactNeighborX="-13977" custLinFactNeighborY="-1">
        <dgm:presLayoutVars>
          <dgm:bulletEnabled val="1"/>
        </dgm:presLayoutVars>
      </dgm:prSet>
      <dgm:spPr/>
      <dgm:t>
        <a:bodyPr/>
        <a:lstStyle/>
        <a:p>
          <a:endParaRPr lang="tr-TR"/>
        </a:p>
      </dgm:t>
    </dgm:pt>
    <dgm:pt modelId="{CD063CFD-08E1-410C-AF78-A3674EB20765}" type="pres">
      <dgm:prSet presAssocID="{04425E22-0095-47DC-B9EE-2343F4506FDA}" presName="accent_1" presStyleCnt="0"/>
      <dgm:spPr/>
    </dgm:pt>
    <dgm:pt modelId="{95B54B3B-89AA-4CD5-8B56-E0442991F3FF}" type="pres">
      <dgm:prSet presAssocID="{04425E22-0095-47DC-B9EE-2343F4506FDA}" presName="accentRepeatNode" presStyleLbl="solidFgAcc1" presStyleIdx="0" presStyleCnt="2"/>
      <dgm:spPr/>
    </dgm:pt>
    <dgm:pt modelId="{63AEA210-A6F0-4DC2-92F3-3922C85D888A}" type="pres">
      <dgm:prSet presAssocID="{43FFA40C-046A-4E9B-8291-3ADC9AB3D471}" presName="text_2" presStyleLbl="node1" presStyleIdx="1" presStyleCnt="2" custScaleX="62875" custLinFactNeighborX="-14729" custLinFactNeighborY="-11">
        <dgm:presLayoutVars>
          <dgm:bulletEnabled val="1"/>
        </dgm:presLayoutVars>
      </dgm:prSet>
      <dgm:spPr/>
      <dgm:t>
        <a:bodyPr/>
        <a:lstStyle/>
        <a:p>
          <a:endParaRPr lang="tr-TR"/>
        </a:p>
      </dgm:t>
    </dgm:pt>
    <dgm:pt modelId="{2602821F-3E5A-44FD-98FA-6F7B625A66E0}" type="pres">
      <dgm:prSet presAssocID="{43FFA40C-046A-4E9B-8291-3ADC9AB3D471}" presName="accent_2" presStyleCnt="0"/>
      <dgm:spPr/>
    </dgm:pt>
    <dgm:pt modelId="{431C1658-5F98-46C3-A598-5360134A4AAA}" type="pres">
      <dgm:prSet presAssocID="{43FFA40C-046A-4E9B-8291-3ADC9AB3D471}" presName="accentRepeatNode" presStyleLbl="solidFgAcc1" presStyleIdx="1" presStyleCnt="2"/>
      <dgm:spPr/>
    </dgm:pt>
  </dgm:ptLst>
  <dgm:cxnLst>
    <dgm:cxn modelId="{B04A5EE1-B6A0-405E-8723-1DA466F2A862}" type="presOf" srcId="{D668DC35-B3BA-4739-B299-C89FC4F26382}" destId="{664FB517-6A10-4251-B6F2-8503ACDD483F}" srcOrd="0" destOrd="0" presId="urn:microsoft.com/office/officeart/2008/layout/VerticalCurvedList"/>
    <dgm:cxn modelId="{504C59AC-7059-40E8-A579-12FE05098A75}" type="presOf" srcId="{0A002BE2-5E29-450F-954E-95DA0FA5B22A}" destId="{F350857C-96CA-412B-92CE-37719A386CDA}" srcOrd="0" destOrd="0" presId="urn:microsoft.com/office/officeart/2008/layout/VerticalCurvedList"/>
    <dgm:cxn modelId="{DEE5B06A-4DE6-4A74-974F-EF8DB99BB9E1}" srcId="{0A002BE2-5E29-450F-954E-95DA0FA5B22A}" destId="{43FFA40C-046A-4E9B-8291-3ADC9AB3D471}" srcOrd="1" destOrd="0" parTransId="{FA9561E0-B39A-48FB-921D-A4C148F019D4}" sibTransId="{873682BA-D439-4F02-9F93-890CA1D8795B}"/>
    <dgm:cxn modelId="{E17DB933-D66A-4309-8FB3-4C940F982C38}" type="presOf" srcId="{43FFA40C-046A-4E9B-8291-3ADC9AB3D471}" destId="{63AEA210-A6F0-4DC2-92F3-3922C85D888A}" srcOrd="0" destOrd="0" presId="urn:microsoft.com/office/officeart/2008/layout/VerticalCurvedList"/>
    <dgm:cxn modelId="{53A828AE-D837-4E22-BE0D-978F880AC27A}" srcId="{0A002BE2-5E29-450F-954E-95DA0FA5B22A}" destId="{04425E22-0095-47DC-B9EE-2343F4506FDA}" srcOrd="0" destOrd="0" parTransId="{71BD1FE4-3550-4CD8-A1FF-81AE0EE6962E}" sibTransId="{D668DC35-B3BA-4739-B299-C89FC4F26382}"/>
    <dgm:cxn modelId="{4EE664CB-9571-4407-A10F-3936F494D4BD}" type="presOf" srcId="{04425E22-0095-47DC-B9EE-2343F4506FDA}" destId="{FEEE3804-9352-441A-AED0-592895097B27}" srcOrd="0" destOrd="0" presId="urn:microsoft.com/office/officeart/2008/layout/VerticalCurvedList"/>
    <dgm:cxn modelId="{0D375949-B752-4A25-AB56-4F8889743445}" type="presParOf" srcId="{F350857C-96CA-412B-92CE-37719A386CDA}" destId="{622B09A7-185A-47E7-9896-D0606F0DA950}" srcOrd="0" destOrd="0" presId="urn:microsoft.com/office/officeart/2008/layout/VerticalCurvedList"/>
    <dgm:cxn modelId="{ABBF50DE-47BE-4F2D-A7C3-8651229C897E}" type="presParOf" srcId="{622B09A7-185A-47E7-9896-D0606F0DA950}" destId="{6AF3B6E9-6709-4E7F-A5E3-6221564E7DF0}" srcOrd="0" destOrd="0" presId="urn:microsoft.com/office/officeart/2008/layout/VerticalCurvedList"/>
    <dgm:cxn modelId="{3BA93CE9-65C9-4925-AE81-A45057F64D51}" type="presParOf" srcId="{6AF3B6E9-6709-4E7F-A5E3-6221564E7DF0}" destId="{193D7509-80A9-4E27-A0E9-BC155B8D0D1C}" srcOrd="0" destOrd="0" presId="urn:microsoft.com/office/officeart/2008/layout/VerticalCurvedList"/>
    <dgm:cxn modelId="{DA01FFC7-C041-4B70-BAC2-34120CFD8774}" type="presParOf" srcId="{6AF3B6E9-6709-4E7F-A5E3-6221564E7DF0}" destId="{664FB517-6A10-4251-B6F2-8503ACDD483F}" srcOrd="1" destOrd="0" presId="urn:microsoft.com/office/officeart/2008/layout/VerticalCurvedList"/>
    <dgm:cxn modelId="{16BB9AD2-BDCD-4ABA-8CC8-2F7630816500}" type="presParOf" srcId="{6AF3B6E9-6709-4E7F-A5E3-6221564E7DF0}" destId="{7EE1F00F-9199-4981-AD15-1E27DE96D6C2}" srcOrd="2" destOrd="0" presId="urn:microsoft.com/office/officeart/2008/layout/VerticalCurvedList"/>
    <dgm:cxn modelId="{A4C26091-169A-4238-8317-57B547BFAD3D}" type="presParOf" srcId="{6AF3B6E9-6709-4E7F-A5E3-6221564E7DF0}" destId="{E87DDEDC-EFC1-4F18-A638-83E5C6512FFE}" srcOrd="3" destOrd="0" presId="urn:microsoft.com/office/officeart/2008/layout/VerticalCurvedList"/>
    <dgm:cxn modelId="{E1B6A9E5-D86A-4243-BBFB-E064DFDB1018}" type="presParOf" srcId="{622B09A7-185A-47E7-9896-D0606F0DA950}" destId="{FEEE3804-9352-441A-AED0-592895097B27}" srcOrd="1" destOrd="0" presId="urn:microsoft.com/office/officeart/2008/layout/VerticalCurvedList"/>
    <dgm:cxn modelId="{35E52CB0-C64A-4529-A3C2-3751650B64DF}" type="presParOf" srcId="{622B09A7-185A-47E7-9896-D0606F0DA950}" destId="{CD063CFD-08E1-410C-AF78-A3674EB20765}" srcOrd="2" destOrd="0" presId="urn:microsoft.com/office/officeart/2008/layout/VerticalCurvedList"/>
    <dgm:cxn modelId="{C54BBF34-2A69-4651-9F1B-997FFB5D9259}" type="presParOf" srcId="{CD063CFD-08E1-410C-AF78-A3674EB20765}" destId="{95B54B3B-89AA-4CD5-8B56-E0442991F3FF}" srcOrd="0" destOrd="0" presId="urn:microsoft.com/office/officeart/2008/layout/VerticalCurvedList"/>
    <dgm:cxn modelId="{54B1D6F9-EC79-4FAC-A999-FC41BB8B934F}" type="presParOf" srcId="{622B09A7-185A-47E7-9896-D0606F0DA950}" destId="{63AEA210-A6F0-4DC2-92F3-3922C85D888A}" srcOrd="3" destOrd="0" presId="urn:microsoft.com/office/officeart/2008/layout/VerticalCurvedList"/>
    <dgm:cxn modelId="{683113FD-FC06-42F7-BD7A-0264EA407793}" type="presParOf" srcId="{622B09A7-185A-47E7-9896-D0606F0DA950}" destId="{2602821F-3E5A-44FD-98FA-6F7B625A66E0}" srcOrd="4" destOrd="0" presId="urn:microsoft.com/office/officeart/2008/layout/VerticalCurvedList"/>
    <dgm:cxn modelId="{54DAAC8E-B7B7-4F71-A04D-87AF0333EDF4}" type="presParOf" srcId="{2602821F-3E5A-44FD-98FA-6F7B625A66E0}" destId="{431C1658-5F98-46C3-A598-5360134A4AA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FB517-6A10-4251-B6F2-8503ACDD483F}">
      <dsp:nvSpPr>
        <dsp:cNvPr id="0" name=""/>
        <dsp:cNvSpPr/>
      </dsp:nvSpPr>
      <dsp:spPr>
        <a:xfrm>
          <a:off x="-4335373" y="-785678"/>
          <a:ext cx="6107861" cy="6107861"/>
        </a:xfrm>
        <a:prstGeom prst="blockArc">
          <a:avLst>
            <a:gd name="adj1" fmla="val 18900000"/>
            <a:gd name="adj2" fmla="val 2700000"/>
            <a:gd name="adj3" fmla="val 354"/>
          </a:avLst>
        </a:prstGeom>
        <a:noFill/>
        <a:ln w="158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EE3804-9352-441A-AED0-592895097B27}">
      <dsp:nvSpPr>
        <dsp:cNvPr id="0" name=""/>
        <dsp:cNvSpPr/>
      </dsp:nvSpPr>
      <dsp:spPr>
        <a:xfrm>
          <a:off x="1248243" y="206229"/>
          <a:ext cx="3206955" cy="412277"/>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7245" tIns="43180" rIns="43180" bIns="43180" numCol="1" spcCol="1270" anchor="ctr" anchorCtr="0">
          <a:noAutofit/>
        </a:bodyPr>
        <a:lstStyle/>
        <a:p>
          <a:pPr lvl="0" algn="l" defTabSz="755650">
            <a:lnSpc>
              <a:spcPct val="90000"/>
            </a:lnSpc>
            <a:spcBef>
              <a:spcPct val="0"/>
            </a:spcBef>
            <a:spcAft>
              <a:spcPct val="35000"/>
            </a:spcAft>
          </a:pPr>
          <a:r>
            <a:rPr lang="tr-TR" sz="1700" b="1" kern="1200" dirty="0" smtClean="0">
              <a:effectLst>
                <a:outerShdw blurRad="38100" dist="38100" dir="2700000" algn="tl">
                  <a:srgbClr val="000000">
                    <a:alpha val="43137"/>
                  </a:srgbClr>
                </a:outerShdw>
              </a:effectLst>
            </a:rPr>
            <a:t>1- Sınıflandırma</a:t>
          </a:r>
          <a:endParaRPr lang="tr-TR" sz="1700" b="1" kern="1200" dirty="0">
            <a:effectLst>
              <a:outerShdw blurRad="38100" dist="38100" dir="2700000" algn="tl">
                <a:srgbClr val="000000">
                  <a:alpha val="43137"/>
                </a:srgbClr>
              </a:outerShdw>
            </a:effectLst>
          </a:endParaRPr>
        </a:p>
      </dsp:txBody>
      <dsp:txXfrm>
        <a:off x="1248243" y="206229"/>
        <a:ext cx="3206955" cy="412277"/>
      </dsp:txXfrm>
    </dsp:sp>
    <dsp:sp modelId="{95B54B3B-89AA-4CD5-8B56-E0442991F3FF}">
      <dsp:nvSpPr>
        <dsp:cNvPr id="0" name=""/>
        <dsp:cNvSpPr/>
      </dsp:nvSpPr>
      <dsp:spPr>
        <a:xfrm>
          <a:off x="852019" y="154694"/>
          <a:ext cx="515346" cy="51534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3AEA210-A6F0-4DC2-92F3-3922C85D888A}">
      <dsp:nvSpPr>
        <dsp:cNvPr id="0" name=""/>
        <dsp:cNvSpPr/>
      </dsp:nvSpPr>
      <dsp:spPr>
        <a:xfrm>
          <a:off x="1565743" y="825008"/>
          <a:ext cx="3577229" cy="412277"/>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7245" tIns="43180" rIns="43180" bIns="43180" numCol="1" spcCol="1270" anchor="ctr" anchorCtr="0">
          <a:noAutofit/>
        </a:bodyPr>
        <a:lstStyle/>
        <a:p>
          <a:pPr lvl="0" algn="l" defTabSz="755650">
            <a:lnSpc>
              <a:spcPct val="90000"/>
            </a:lnSpc>
            <a:spcBef>
              <a:spcPct val="0"/>
            </a:spcBef>
            <a:spcAft>
              <a:spcPct val="35000"/>
            </a:spcAft>
          </a:pPr>
          <a:r>
            <a:rPr lang="tr-TR" sz="1700" b="1" kern="1200" dirty="0" smtClean="0">
              <a:effectLst>
                <a:outerShdw blurRad="38100" dist="38100" dir="2700000" algn="tl">
                  <a:srgbClr val="000000">
                    <a:alpha val="43137"/>
                  </a:srgbClr>
                </a:outerShdw>
              </a:effectLst>
            </a:rPr>
            <a:t>2- Sınıflandırma Süreci</a:t>
          </a:r>
          <a:endParaRPr lang="tr-TR" sz="1700" b="1" kern="1200" dirty="0">
            <a:effectLst>
              <a:outerShdw blurRad="38100" dist="38100" dir="2700000" algn="tl">
                <a:srgbClr val="000000">
                  <a:alpha val="43137"/>
                </a:srgbClr>
              </a:outerShdw>
            </a:effectLst>
          </a:endParaRPr>
        </a:p>
      </dsp:txBody>
      <dsp:txXfrm>
        <a:off x="1565743" y="825008"/>
        <a:ext cx="3577229" cy="412277"/>
      </dsp:txXfrm>
    </dsp:sp>
    <dsp:sp modelId="{431C1658-5F98-46C3-A598-5360134A4AAA}">
      <dsp:nvSpPr>
        <dsp:cNvPr id="0" name=""/>
        <dsp:cNvSpPr/>
      </dsp:nvSpPr>
      <dsp:spPr>
        <a:xfrm>
          <a:off x="1225373" y="773473"/>
          <a:ext cx="515346" cy="51534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FBC6CAE-BEAE-4DF9-B634-4536B0E8ACDC}">
      <dsp:nvSpPr>
        <dsp:cNvPr id="0" name=""/>
        <dsp:cNvSpPr/>
      </dsp:nvSpPr>
      <dsp:spPr>
        <a:xfrm>
          <a:off x="1797550" y="1443334"/>
          <a:ext cx="3897638" cy="412277"/>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7245" tIns="43180" rIns="43180" bIns="43180" numCol="1" spcCol="1270" anchor="ctr" anchorCtr="0">
          <a:noAutofit/>
        </a:bodyPr>
        <a:lstStyle/>
        <a:p>
          <a:pPr lvl="0" algn="l" defTabSz="755650">
            <a:lnSpc>
              <a:spcPct val="90000"/>
            </a:lnSpc>
            <a:spcBef>
              <a:spcPct val="0"/>
            </a:spcBef>
            <a:spcAft>
              <a:spcPct val="35000"/>
            </a:spcAft>
          </a:pPr>
          <a:r>
            <a:rPr lang="tr-TR" sz="1700" b="1" kern="1200" dirty="0" smtClean="0">
              <a:effectLst>
                <a:outerShdw blurRad="38100" dist="38100" dir="2700000" algn="tl">
                  <a:srgbClr val="000000">
                    <a:alpha val="43137"/>
                  </a:srgbClr>
                </a:outerShdw>
              </a:effectLst>
            </a:rPr>
            <a:t>3- Karar Ağaçları ile Sınıflandırma</a:t>
          </a:r>
          <a:endParaRPr lang="tr-TR" sz="1700" b="1" kern="1200" dirty="0">
            <a:effectLst>
              <a:outerShdw blurRad="38100" dist="38100" dir="2700000" algn="tl">
                <a:srgbClr val="000000">
                  <a:alpha val="43137"/>
                </a:srgbClr>
              </a:outerShdw>
            </a:effectLst>
          </a:endParaRPr>
        </a:p>
      </dsp:txBody>
      <dsp:txXfrm>
        <a:off x="1797550" y="1443334"/>
        <a:ext cx="3897638" cy="412277"/>
      </dsp:txXfrm>
    </dsp:sp>
    <dsp:sp modelId="{492C12DA-8ACC-490D-B690-D4D8FC0524F9}">
      <dsp:nvSpPr>
        <dsp:cNvPr id="0" name=""/>
        <dsp:cNvSpPr/>
      </dsp:nvSpPr>
      <dsp:spPr>
        <a:xfrm>
          <a:off x="1429970" y="1391799"/>
          <a:ext cx="515346" cy="51534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58EE37A-C2B2-4433-BC07-AA06450E5A5F}">
      <dsp:nvSpPr>
        <dsp:cNvPr id="0" name=""/>
        <dsp:cNvSpPr/>
      </dsp:nvSpPr>
      <dsp:spPr>
        <a:xfrm>
          <a:off x="1874551" y="2062113"/>
          <a:ext cx="4165024" cy="412277"/>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7245" tIns="43180" rIns="43180" bIns="43180" numCol="1" spcCol="1270" anchor="ctr" anchorCtr="0">
          <a:noAutofit/>
        </a:bodyPr>
        <a:lstStyle/>
        <a:p>
          <a:pPr lvl="0" algn="l" defTabSz="755650">
            <a:lnSpc>
              <a:spcPct val="90000"/>
            </a:lnSpc>
            <a:spcBef>
              <a:spcPct val="0"/>
            </a:spcBef>
            <a:spcAft>
              <a:spcPct val="35000"/>
            </a:spcAft>
          </a:pPr>
          <a:r>
            <a:rPr lang="tr-TR" sz="1700" b="1" kern="1200" dirty="0" smtClean="0">
              <a:effectLst>
                <a:outerShdw blurRad="38100" dist="38100" dir="2700000" algn="tl">
                  <a:srgbClr val="000000">
                    <a:alpha val="43137"/>
                  </a:srgbClr>
                </a:outerShdw>
              </a:effectLst>
            </a:rPr>
            <a:t>4- Karar Ağaçlarında Dallanma Kriterleri</a:t>
          </a:r>
          <a:endParaRPr lang="tr-TR" sz="1700" b="1" kern="1200" dirty="0">
            <a:effectLst>
              <a:outerShdw blurRad="38100" dist="38100" dir="2700000" algn="tl">
                <a:srgbClr val="000000">
                  <a:alpha val="43137"/>
                </a:srgbClr>
              </a:outerShdw>
            </a:effectLst>
          </a:endParaRPr>
        </a:p>
      </dsp:txBody>
      <dsp:txXfrm>
        <a:off x="1874551" y="2062113"/>
        <a:ext cx="4165024" cy="412277"/>
      </dsp:txXfrm>
    </dsp:sp>
    <dsp:sp modelId="{AC727BBC-D857-45DB-A40B-0AD6AE2E5DF7}">
      <dsp:nvSpPr>
        <dsp:cNvPr id="0" name=""/>
        <dsp:cNvSpPr/>
      </dsp:nvSpPr>
      <dsp:spPr>
        <a:xfrm>
          <a:off x="1495295" y="2010578"/>
          <a:ext cx="515346" cy="51534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729FE8F-B3A4-44A4-98DF-D605F7B8456E}">
      <dsp:nvSpPr>
        <dsp:cNvPr id="0" name=""/>
        <dsp:cNvSpPr/>
      </dsp:nvSpPr>
      <dsp:spPr>
        <a:xfrm>
          <a:off x="1797550" y="2680892"/>
          <a:ext cx="3942755" cy="412277"/>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7245" tIns="43180" rIns="43180" bIns="43180" numCol="1" spcCol="1270" anchor="ctr" anchorCtr="0">
          <a:noAutofit/>
        </a:bodyPr>
        <a:lstStyle/>
        <a:p>
          <a:pPr lvl="0" algn="l" defTabSz="755650">
            <a:lnSpc>
              <a:spcPct val="90000"/>
            </a:lnSpc>
            <a:spcBef>
              <a:spcPct val="0"/>
            </a:spcBef>
            <a:spcAft>
              <a:spcPct val="35000"/>
            </a:spcAft>
          </a:pPr>
          <a:r>
            <a:rPr lang="tr-TR" sz="1700" b="1" kern="1200" dirty="0" smtClean="0">
              <a:effectLst>
                <a:outerShdw blurRad="38100" dist="38100" dir="2700000" algn="tl">
                  <a:srgbClr val="000000">
                    <a:alpha val="43137"/>
                  </a:srgbClr>
                </a:outerShdw>
              </a:effectLst>
            </a:rPr>
            <a:t>5- Algoritmalar</a:t>
          </a:r>
          <a:endParaRPr lang="tr-TR" sz="1700" b="1" kern="1200" dirty="0">
            <a:effectLst>
              <a:outerShdw blurRad="38100" dist="38100" dir="2700000" algn="tl">
                <a:srgbClr val="000000">
                  <a:alpha val="43137"/>
                </a:srgbClr>
              </a:outerShdw>
            </a:effectLst>
          </a:endParaRPr>
        </a:p>
      </dsp:txBody>
      <dsp:txXfrm>
        <a:off x="1797550" y="2680892"/>
        <a:ext cx="3942755" cy="412277"/>
      </dsp:txXfrm>
    </dsp:sp>
    <dsp:sp modelId="{DB7517ED-0FB0-47E4-958E-4888FBCD99B4}">
      <dsp:nvSpPr>
        <dsp:cNvPr id="0" name=""/>
        <dsp:cNvSpPr/>
      </dsp:nvSpPr>
      <dsp:spPr>
        <a:xfrm>
          <a:off x="1429970" y="2629357"/>
          <a:ext cx="515346" cy="51534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E9C5B26-BFC5-4496-8115-F0FF77F84FC1}">
      <dsp:nvSpPr>
        <dsp:cNvPr id="0" name=""/>
        <dsp:cNvSpPr/>
      </dsp:nvSpPr>
      <dsp:spPr>
        <a:xfrm>
          <a:off x="1565743" y="3299217"/>
          <a:ext cx="3577229" cy="412277"/>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7245" tIns="43180" rIns="43180" bIns="43180" numCol="1" spcCol="1270" anchor="ctr" anchorCtr="0">
          <a:noAutofit/>
        </a:bodyPr>
        <a:lstStyle/>
        <a:p>
          <a:pPr lvl="0" algn="l" defTabSz="755650">
            <a:lnSpc>
              <a:spcPct val="90000"/>
            </a:lnSpc>
            <a:spcBef>
              <a:spcPct val="0"/>
            </a:spcBef>
            <a:spcAft>
              <a:spcPct val="35000"/>
            </a:spcAft>
          </a:pPr>
          <a:r>
            <a:rPr lang="tr-TR" sz="1700" b="1" kern="1200" dirty="0" smtClean="0">
              <a:effectLst>
                <a:outerShdw blurRad="38100" dist="38100" dir="2700000" algn="tl">
                  <a:srgbClr val="000000">
                    <a:alpha val="43137"/>
                  </a:srgbClr>
                </a:outerShdw>
              </a:effectLst>
            </a:rPr>
            <a:t>6- Karar Ağaçlarının Budanması</a:t>
          </a:r>
          <a:endParaRPr lang="tr-TR" sz="1700" b="1" kern="1200" dirty="0">
            <a:effectLst>
              <a:outerShdw blurRad="38100" dist="38100" dir="2700000" algn="tl">
                <a:srgbClr val="000000">
                  <a:alpha val="43137"/>
                </a:srgbClr>
              </a:outerShdw>
            </a:effectLst>
          </a:endParaRPr>
        </a:p>
      </dsp:txBody>
      <dsp:txXfrm>
        <a:off x="1565743" y="3299217"/>
        <a:ext cx="3577229" cy="412277"/>
      </dsp:txXfrm>
    </dsp:sp>
    <dsp:sp modelId="{AB7E6FFF-E4B2-4CEA-916F-CFE9EAC0CBBB}">
      <dsp:nvSpPr>
        <dsp:cNvPr id="0" name=""/>
        <dsp:cNvSpPr/>
      </dsp:nvSpPr>
      <dsp:spPr>
        <a:xfrm>
          <a:off x="1225373" y="3247683"/>
          <a:ext cx="515346" cy="51534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42926151-3B3D-4325-9EF7-3D4D8F7231B7}">
      <dsp:nvSpPr>
        <dsp:cNvPr id="0" name=""/>
        <dsp:cNvSpPr/>
      </dsp:nvSpPr>
      <dsp:spPr>
        <a:xfrm>
          <a:off x="1240109" y="3917997"/>
          <a:ext cx="3392593" cy="412277"/>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27245" tIns="43180" rIns="43180" bIns="43180" numCol="1" spcCol="1270" anchor="ctr" anchorCtr="0">
          <a:noAutofit/>
        </a:bodyPr>
        <a:lstStyle/>
        <a:p>
          <a:pPr lvl="0" algn="l" defTabSz="755650">
            <a:lnSpc>
              <a:spcPct val="90000"/>
            </a:lnSpc>
            <a:spcBef>
              <a:spcPct val="0"/>
            </a:spcBef>
            <a:spcAft>
              <a:spcPct val="35000"/>
            </a:spcAft>
          </a:pPr>
          <a:r>
            <a:rPr lang="tr-TR" sz="1700" b="1" kern="1200" dirty="0" smtClean="0">
              <a:effectLst>
                <a:outerShdw blurRad="38100" dist="38100" dir="2700000" algn="tl">
                  <a:srgbClr val="000000">
                    <a:alpha val="43137"/>
                  </a:srgbClr>
                </a:outerShdw>
              </a:effectLst>
            </a:rPr>
            <a:t>7- Karar Kuralları Oluşturmak</a:t>
          </a:r>
          <a:endParaRPr lang="tr-TR" sz="1700" b="1" kern="1200" dirty="0">
            <a:effectLst>
              <a:outerShdw blurRad="38100" dist="38100" dir="2700000" algn="tl">
                <a:srgbClr val="000000">
                  <a:alpha val="43137"/>
                </a:srgbClr>
              </a:outerShdw>
            </a:effectLst>
          </a:endParaRPr>
        </a:p>
      </dsp:txBody>
      <dsp:txXfrm>
        <a:off x="1240109" y="3917997"/>
        <a:ext cx="3392593" cy="412277"/>
      </dsp:txXfrm>
    </dsp:sp>
    <dsp:sp modelId="{4814113C-3A3C-48EB-B4B5-F43616CB5E28}">
      <dsp:nvSpPr>
        <dsp:cNvPr id="0" name=""/>
        <dsp:cNvSpPr/>
      </dsp:nvSpPr>
      <dsp:spPr>
        <a:xfrm>
          <a:off x="852019" y="3866462"/>
          <a:ext cx="515346" cy="51534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49D1C-2CAC-4DA4-AC60-FF9D205DDB7F}">
      <dsp:nvSpPr>
        <dsp:cNvPr id="0" name=""/>
        <dsp:cNvSpPr/>
      </dsp:nvSpPr>
      <dsp:spPr>
        <a:xfrm>
          <a:off x="914501" y="27903"/>
          <a:ext cx="1339348" cy="1339348"/>
        </a:xfrm>
        <a:prstGeom prst="ellipse">
          <a:avLst/>
        </a:prstGeom>
        <a:solidFill>
          <a:schemeClr val="accent5">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tr-TR" sz="4300" kern="1200" dirty="0" smtClean="0">
              <a:solidFill>
                <a:schemeClr val="bg1"/>
              </a:solidFill>
              <a:effectLst>
                <a:outerShdw blurRad="38100" dist="38100" dir="2700000" algn="tl">
                  <a:srgbClr val="000000">
                    <a:alpha val="43137"/>
                  </a:srgbClr>
                </a:outerShdw>
              </a:effectLst>
            </a:rPr>
            <a:t>A</a:t>
          </a:r>
          <a:endParaRPr lang="tr-TR" sz="4300" kern="1200" dirty="0">
            <a:solidFill>
              <a:schemeClr val="bg1"/>
            </a:solidFill>
            <a:effectLst>
              <a:outerShdw blurRad="38100" dist="38100" dir="2700000" algn="tl">
                <a:srgbClr val="000000">
                  <a:alpha val="43137"/>
                </a:srgbClr>
              </a:outerShdw>
            </a:effectLst>
          </a:endParaRPr>
        </a:p>
      </dsp:txBody>
      <dsp:txXfrm>
        <a:off x="1093081" y="262289"/>
        <a:ext cx="982189" cy="602706"/>
      </dsp:txXfrm>
    </dsp:sp>
    <dsp:sp modelId="{D2DDEBB2-88CA-4D1B-8659-DBCCE13C8080}">
      <dsp:nvSpPr>
        <dsp:cNvPr id="0" name=""/>
        <dsp:cNvSpPr/>
      </dsp:nvSpPr>
      <dsp:spPr>
        <a:xfrm>
          <a:off x="1397783" y="864996"/>
          <a:ext cx="1339348" cy="1339348"/>
        </a:xfrm>
        <a:prstGeom prst="ellipse">
          <a:avLst/>
        </a:prstGeom>
        <a:solidFill>
          <a:schemeClr val="accent5">
            <a:alpha val="50000"/>
            <a:hueOff val="4085978"/>
            <a:satOff val="2788"/>
            <a:lumOff val="-7843"/>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tr-TR" sz="4300" kern="1200" dirty="0" smtClean="0">
              <a:solidFill>
                <a:schemeClr val="bg1"/>
              </a:solidFill>
              <a:effectLst>
                <a:outerShdw blurRad="38100" dist="38100" dir="2700000" algn="tl">
                  <a:srgbClr val="000000">
                    <a:alpha val="43137"/>
                  </a:srgbClr>
                </a:outerShdw>
              </a:effectLst>
            </a:rPr>
            <a:t>C</a:t>
          </a:r>
          <a:endParaRPr lang="tr-TR" sz="4300" kern="1200" dirty="0">
            <a:solidFill>
              <a:schemeClr val="bg1"/>
            </a:solidFill>
            <a:effectLst>
              <a:outerShdw blurRad="38100" dist="38100" dir="2700000" algn="tl">
                <a:srgbClr val="000000">
                  <a:alpha val="43137"/>
                </a:srgbClr>
              </a:outerShdw>
            </a:effectLst>
          </a:endParaRPr>
        </a:p>
      </dsp:txBody>
      <dsp:txXfrm>
        <a:off x="1807400" y="1210994"/>
        <a:ext cx="803609" cy="736641"/>
      </dsp:txXfrm>
    </dsp:sp>
    <dsp:sp modelId="{33A61CC5-B3C6-42C1-B2FE-45B9E8C997B0}">
      <dsp:nvSpPr>
        <dsp:cNvPr id="0" name=""/>
        <dsp:cNvSpPr/>
      </dsp:nvSpPr>
      <dsp:spPr>
        <a:xfrm>
          <a:off x="431219" y="864996"/>
          <a:ext cx="1339348" cy="1339348"/>
        </a:xfrm>
        <a:prstGeom prst="ellipse">
          <a:avLst/>
        </a:prstGeom>
        <a:solidFill>
          <a:schemeClr val="accent5">
            <a:alpha val="50000"/>
            <a:hueOff val="8171956"/>
            <a:satOff val="5577"/>
            <a:lumOff val="-15685"/>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lvl="0" algn="ctr" defTabSz="1911350">
            <a:lnSpc>
              <a:spcPct val="90000"/>
            </a:lnSpc>
            <a:spcBef>
              <a:spcPct val="0"/>
            </a:spcBef>
            <a:spcAft>
              <a:spcPct val="35000"/>
            </a:spcAft>
          </a:pPr>
          <a:r>
            <a:rPr lang="tr-TR" sz="4300" kern="1200" dirty="0" smtClean="0">
              <a:solidFill>
                <a:schemeClr val="bg1"/>
              </a:solidFill>
              <a:effectLst>
                <a:outerShdw blurRad="38100" dist="38100" dir="2700000" algn="tl">
                  <a:srgbClr val="000000">
                    <a:alpha val="43137"/>
                  </a:srgbClr>
                </a:outerShdw>
              </a:effectLst>
            </a:rPr>
            <a:t>B</a:t>
          </a:r>
          <a:endParaRPr lang="tr-TR" sz="4300" kern="1200" dirty="0">
            <a:solidFill>
              <a:schemeClr val="bg1"/>
            </a:solidFill>
            <a:effectLst>
              <a:outerShdw blurRad="38100" dist="38100" dir="2700000" algn="tl">
                <a:srgbClr val="000000">
                  <a:alpha val="43137"/>
                </a:srgbClr>
              </a:outerShdw>
            </a:effectLst>
          </a:endParaRPr>
        </a:p>
      </dsp:txBody>
      <dsp:txXfrm>
        <a:off x="557341" y="1210994"/>
        <a:ext cx="803609" cy="736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FB517-6A10-4251-B6F2-8503ACDD483F}">
      <dsp:nvSpPr>
        <dsp:cNvPr id="0" name=""/>
        <dsp:cNvSpPr/>
      </dsp:nvSpPr>
      <dsp:spPr>
        <a:xfrm>
          <a:off x="-3313746" y="-612283"/>
          <a:ext cx="4752958" cy="4752958"/>
        </a:xfrm>
        <a:prstGeom prst="blockArc">
          <a:avLst>
            <a:gd name="adj1" fmla="val 18900000"/>
            <a:gd name="adj2" fmla="val 2700000"/>
            <a:gd name="adj3" fmla="val 454"/>
          </a:avLst>
        </a:prstGeom>
        <a:noFill/>
        <a:ln w="158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EE3804-9352-441A-AED0-592895097B27}">
      <dsp:nvSpPr>
        <dsp:cNvPr id="0" name=""/>
        <dsp:cNvSpPr/>
      </dsp:nvSpPr>
      <dsp:spPr>
        <a:xfrm>
          <a:off x="1693294" y="504056"/>
          <a:ext cx="4222076" cy="1007991"/>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093" tIns="86360" rIns="86360" bIns="86360" numCol="1" spcCol="1270" anchor="ctr" anchorCtr="0">
          <a:noAutofit/>
        </a:bodyPr>
        <a:lstStyle/>
        <a:p>
          <a:pPr lvl="0" algn="l" defTabSz="1511300">
            <a:lnSpc>
              <a:spcPct val="90000"/>
            </a:lnSpc>
            <a:spcBef>
              <a:spcPct val="0"/>
            </a:spcBef>
            <a:spcAft>
              <a:spcPct val="35000"/>
            </a:spcAft>
          </a:pPr>
          <a:r>
            <a:rPr lang="tr-TR" sz="3400" b="1" kern="1200" dirty="0" smtClean="0">
              <a:effectLst>
                <a:outerShdw blurRad="38100" dist="38100" dir="2700000" algn="tl">
                  <a:srgbClr val="000000">
                    <a:alpha val="43137"/>
                  </a:srgbClr>
                </a:outerShdw>
              </a:effectLst>
            </a:rPr>
            <a:t>1- ID3 Algoritması</a:t>
          </a:r>
          <a:endParaRPr lang="tr-TR" sz="3400" b="1" kern="1200" dirty="0">
            <a:effectLst>
              <a:outerShdw blurRad="38100" dist="38100" dir="2700000" algn="tl">
                <a:srgbClr val="000000">
                  <a:alpha val="43137"/>
                </a:srgbClr>
              </a:outerShdw>
            </a:effectLst>
          </a:endParaRPr>
        </a:p>
      </dsp:txBody>
      <dsp:txXfrm>
        <a:off x="1693294" y="504056"/>
        <a:ext cx="4222076" cy="1007991"/>
      </dsp:txXfrm>
    </dsp:sp>
    <dsp:sp modelId="{95B54B3B-89AA-4CD5-8B56-E0442991F3FF}">
      <dsp:nvSpPr>
        <dsp:cNvPr id="0" name=""/>
        <dsp:cNvSpPr/>
      </dsp:nvSpPr>
      <dsp:spPr>
        <a:xfrm>
          <a:off x="665109" y="378067"/>
          <a:ext cx="1259988" cy="125998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3AEA210-A6F0-4DC2-92F3-3922C85D888A}">
      <dsp:nvSpPr>
        <dsp:cNvPr id="0" name=""/>
        <dsp:cNvSpPr/>
      </dsp:nvSpPr>
      <dsp:spPr>
        <a:xfrm>
          <a:off x="1562131" y="2016224"/>
          <a:ext cx="4379639" cy="1007991"/>
        </a:xfrm>
        <a:prstGeom prst="rect">
          <a:avLst/>
        </a:prstGeom>
        <a:gradFill rotWithShape="0">
          <a:gsLst>
            <a:gs pos="0">
              <a:schemeClr val="accent1">
                <a:hueOff val="0"/>
                <a:satOff val="0"/>
                <a:lumOff val="0"/>
                <a:alphaOff val="0"/>
                <a:tint val="96000"/>
                <a:satMod val="120000"/>
                <a:lumMod val="120000"/>
              </a:schemeClr>
            </a:gs>
            <a:gs pos="100000">
              <a:schemeClr val="accent1">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093" tIns="86360" rIns="86360" bIns="86360" numCol="1" spcCol="1270" anchor="ctr" anchorCtr="0">
          <a:noAutofit/>
        </a:bodyPr>
        <a:lstStyle/>
        <a:p>
          <a:pPr lvl="0" algn="l" defTabSz="1511300">
            <a:lnSpc>
              <a:spcPct val="90000"/>
            </a:lnSpc>
            <a:spcBef>
              <a:spcPct val="0"/>
            </a:spcBef>
            <a:spcAft>
              <a:spcPct val="35000"/>
            </a:spcAft>
          </a:pPr>
          <a:r>
            <a:rPr lang="tr-TR" sz="3400" b="1" kern="1200" dirty="0" smtClean="0">
              <a:effectLst>
                <a:outerShdw blurRad="38100" dist="38100" dir="2700000" algn="tl">
                  <a:srgbClr val="000000">
                    <a:alpha val="43137"/>
                  </a:srgbClr>
                </a:outerShdw>
              </a:effectLst>
            </a:rPr>
            <a:t>2- C4.5 Algoritması</a:t>
          </a:r>
          <a:endParaRPr lang="tr-TR" sz="3400" b="1" kern="1200" dirty="0">
            <a:effectLst>
              <a:outerShdw blurRad="38100" dist="38100" dir="2700000" algn="tl">
                <a:srgbClr val="000000">
                  <a:alpha val="43137"/>
                </a:srgbClr>
              </a:outerShdw>
            </a:effectLst>
          </a:endParaRPr>
        </a:p>
      </dsp:txBody>
      <dsp:txXfrm>
        <a:off x="1562131" y="2016224"/>
        <a:ext cx="4379639" cy="1007991"/>
      </dsp:txXfrm>
    </dsp:sp>
    <dsp:sp modelId="{431C1658-5F98-46C3-A598-5360134A4AAA}">
      <dsp:nvSpPr>
        <dsp:cNvPr id="0" name=""/>
        <dsp:cNvSpPr/>
      </dsp:nvSpPr>
      <dsp:spPr>
        <a:xfrm>
          <a:off x="665109" y="1890336"/>
          <a:ext cx="1259988" cy="125998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3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EFAF5-D1F3-4CA7-8B98-8F7BE3393B96}" type="datetimeFigureOut">
              <a:rPr lang="tr-TR" smtClean="0"/>
              <a:t>08.12.2014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418400-EA94-432F-B820-1767AEBEA271}" type="slidenum">
              <a:rPr lang="tr-TR" smtClean="0"/>
              <a:t>‹#›</a:t>
            </a:fld>
            <a:endParaRPr lang="tr-TR"/>
          </a:p>
        </p:txBody>
      </p:sp>
    </p:spTree>
    <p:extLst>
      <p:ext uri="{BB962C8B-B14F-4D97-AF65-F5344CB8AC3E}">
        <p14:creationId xmlns:p14="http://schemas.microsoft.com/office/powerpoint/2010/main" val="16917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418400-EA94-432F-B820-1767AEBEA271}" type="slidenum">
              <a:rPr lang="tr-TR" smtClean="0"/>
              <a:t>5</a:t>
            </a:fld>
            <a:endParaRPr lang="tr-TR"/>
          </a:p>
        </p:txBody>
      </p:sp>
    </p:spTree>
    <p:extLst>
      <p:ext uri="{BB962C8B-B14F-4D97-AF65-F5344CB8AC3E}">
        <p14:creationId xmlns:p14="http://schemas.microsoft.com/office/powerpoint/2010/main" val="230472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418400-EA94-432F-B820-1767AEBEA271}" type="slidenum">
              <a:rPr lang="tr-TR" smtClean="0"/>
              <a:t>6</a:t>
            </a:fld>
            <a:endParaRPr lang="tr-TR"/>
          </a:p>
        </p:txBody>
      </p:sp>
    </p:spTree>
    <p:extLst>
      <p:ext uri="{BB962C8B-B14F-4D97-AF65-F5344CB8AC3E}">
        <p14:creationId xmlns:p14="http://schemas.microsoft.com/office/powerpoint/2010/main" val="230472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418400-EA94-432F-B820-1767AEBEA271}" type="slidenum">
              <a:rPr lang="tr-TR" smtClean="0"/>
              <a:t>7</a:t>
            </a:fld>
            <a:endParaRPr lang="tr-TR"/>
          </a:p>
        </p:txBody>
      </p:sp>
    </p:spTree>
    <p:extLst>
      <p:ext uri="{BB962C8B-B14F-4D97-AF65-F5344CB8AC3E}">
        <p14:creationId xmlns:p14="http://schemas.microsoft.com/office/powerpoint/2010/main" val="230472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418400-EA94-432F-B820-1767AEBEA271}" type="slidenum">
              <a:rPr lang="tr-TR" smtClean="0"/>
              <a:t>8</a:t>
            </a:fld>
            <a:endParaRPr lang="tr-TR"/>
          </a:p>
        </p:txBody>
      </p:sp>
    </p:spTree>
    <p:extLst>
      <p:ext uri="{BB962C8B-B14F-4D97-AF65-F5344CB8AC3E}">
        <p14:creationId xmlns:p14="http://schemas.microsoft.com/office/powerpoint/2010/main" val="230472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418400-EA94-432F-B820-1767AEBEA271}" type="slidenum">
              <a:rPr lang="tr-TR" smtClean="0"/>
              <a:t>9</a:t>
            </a:fld>
            <a:endParaRPr lang="tr-TR"/>
          </a:p>
        </p:txBody>
      </p:sp>
    </p:spTree>
    <p:extLst>
      <p:ext uri="{BB962C8B-B14F-4D97-AF65-F5344CB8AC3E}">
        <p14:creationId xmlns:p14="http://schemas.microsoft.com/office/powerpoint/2010/main" val="230472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7418400-EA94-432F-B820-1767AEBEA271}" type="slidenum">
              <a:rPr lang="tr-TR" smtClean="0"/>
              <a:t>10</a:t>
            </a:fld>
            <a:endParaRPr lang="tr-TR"/>
          </a:p>
        </p:txBody>
      </p:sp>
    </p:spTree>
    <p:extLst>
      <p:ext uri="{BB962C8B-B14F-4D97-AF65-F5344CB8AC3E}">
        <p14:creationId xmlns:p14="http://schemas.microsoft.com/office/powerpoint/2010/main" val="230472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45A3A51C-9CB2-4042-9FF3-619B7D2D4120}" type="datetime1">
              <a:rPr lang="tr-TR" smtClean="0"/>
              <a:t>08.12.2014</a:t>
            </a:fld>
            <a:endParaRPr lang="tr-TR"/>
          </a:p>
        </p:txBody>
      </p:sp>
      <p:sp>
        <p:nvSpPr>
          <p:cNvPr id="5" name="Footer Placeholder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ide Number Placeholder 5"/>
          <p:cNvSpPr>
            <a:spLocks noGrp="1"/>
          </p:cNvSpPr>
          <p:nvPr>
            <p:ph type="sldNum" sz="quarter" idx="12"/>
          </p:nvPr>
        </p:nvSpPr>
        <p:spPr/>
        <p:txBody>
          <a:bodyPr/>
          <a:lstStyle/>
          <a:p>
            <a:fld id="{9635B77A-6626-4A6A-AD3E-548762CBA629}"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4AC8096-392E-4589-8C82-387E7A9612AC}" type="datetime1">
              <a:rPr lang="tr-TR" smtClean="0"/>
              <a:t>08.12.2014</a:t>
            </a:fld>
            <a:endParaRPr lang="tr-TR"/>
          </a:p>
        </p:txBody>
      </p:sp>
      <p:sp>
        <p:nvSpPr>
          <p:cNvPr id="5" name="Footer Placeholder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ide Number Placeholder 5"/>
          <p:cNvSpPr>
            <a:spLocks noGrp="1"/>
          </p:cNvSpPr>
          <p:nvPr>
            <p:ph type="sldNum" sz="quarter" idx="12"/>
          </p:nvPr>
        </p:nvSpPr>
        <p:spPr/>
        <p:txBody>
          <a:bodyPr/>
          <a:lstStyle/>
          <a:p>
            <a:fld id="{9635B77A-6626-4A6A-AD3E-548762CBA629}"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34C933A-F83A-4CDF-B238-52189680B7F0}" type="datetime1">
              <a:rPr lang="tr-TR" smtClean="0"/>
              <a:t>08.12.2014</a:t>
            </a:fld>
            <a:endParaRPr lang="tr-TR"/>
          </a:p>
        </p:txBody>
      </p:sp>
      <p:sp>
        <p:nvSpPr>
          <p:cNvPr id="5" name="Footer Placeholder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ide Number Placeholder 5"/>
          <p:cNvSpPr>
            <a:spLocks noGrp="1"/>
          </p:cNvSpPr>
          <p:nvPr>
            <p:ph type="sldNum" sz="quarter" idx="12"/>
          </p:nvPr>
        </p:nvSpPr>
        <p:spPr/>
        <p:txBody>
          <a:bodyPr/>
          <a:lstStyle/>
          <a:p>
            <a:fld id="{9635B77A-6626-4A6A-AD3E-548762CBA629}"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45A3A51C-9CB2-4042-9FF3-619B7D2D4120}" type="datetime1">
              <a:rPr lang="tr-TR" smtClean="0"/>
              <a:t>08.12.2014</a:t>
            </a:fld>
            <a:endParaRPr lang="tr-TR"/>
          </a:p>
        </p:txBody>
      </p:sp>
      <p:sp>
        <p:nvSpPr>
          <p:cNvPr id="5" name="Altbilgi Yer Tutucusu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ayt Numarası Yer Tutucusu 5"/>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2208300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B158616-1C0A-48C3-82EC-6D807936E6B9}" type="datetime1">
              <a:rPr lang="tr-TR" smtClean="0"/>
              <a:t>08.12.2014</a:t>
            </a:fld>
            <a:endParaRPr lang="tr-TR"/>
          </a:p>
        </p:txBody>
      </p:sp>
      <p:sp>
        <p:nvSpPr>
          <p:cNvPr id="5" name="Altbilgi Yer Tutucusu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ayt Numarası Yer Tutucusu 5"/>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2230004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8207BF4-D31D-4343-9567-ACD0FFC46C46}" type="datetime1">
              <a:rPr lang="tr-TR" smtClean="0"/>
              <a:t>08.12.2014</a:t>
            </a:fld>
            <a:endParaRPr lang="tr-TR"/>
          </a:p>
        </p:txBody>
      </p:sp>
      <p:sp>
        <p:nvSpPr>
          <p:cNvPr id="5" name="Altbilgi Yer Tutucusu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ayt Numarası Yer Tutucusu 5"/>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742111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A97B24E-AA00-4DB2-9155-F4073A2E5FF9}" type="datetime1">
              <a:rPr lang="tr-TR" smtClean="0"/>
              <a:t>08.12.2014</a:t>
            </a:fld>
            <a:endParaRPr lang="tr-TR"/>
          </a:p>
        </p:txBody>
      </p:sp>
      <p:sp>
        <p:nvSpPr>
          <p:cNvPr id="6" name="Altbilgi Yer Tutucusu 5"/>
          <p:cNvSpPr>
            <a:spLocks noGrp="1"/>
          </p:cNvSpPr>
          <p:nvPr>
            <p:ph type="ftr" sz="quarter" idx="11"/>
          </p:nvPr>
        </p:nvSpPr>
        <p:spPr/>
        <p:txBody>
          <a:bodyPr/>
          <a:lstStyle/>
          <a:p>
            <a:r>
              <a:rPr lang="tr-TR" smtClean="0"/>
              <a:t>121137101-Fuat ŞENGÜL / Karar Ağaçları ile Sınıflandırma</a:t>
            </a:r>
            <a:endParaRPr lang="tr-TR"/>
          </a:p>
        </p:txBody>
      </p:sp>
      <p:sp>
        <p:nvSpPr>
          <p:cNvPr id="7" name="Slayt Numarası Yer Tutucusu 6"/>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3534410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8DA20CA-4AAF-4B66-B2AA-D9C8497CA4A3}" type="datetime1">
              <a:rPr lang="tr-TR" smtClean="0"/>
              <a:t>08.12.2014</a:t>
            </a:fld>
            <a:endParaRPr lang="tr-TR"/>
          </a:p>
        </p:txBody>
      </p:sp>
      <p:sp>
        <p:nvSpPr>
          <p:cNvPr id="8" name="Altbilgi Yer Tutucusu 7"/>
          <p:cNvSpPr>
            <a:spLocks noGrp="1"/>
          </p:cNvSpPr>
          <p:nvPr>
            <p:ph type="ftr" sz="quarter" idx="11"/>
          </p:nvPr>
        </p:nvSpPr>
        <p:spPr/>
        <p:txBody>
          <a:bodyPr/>
          <a:lstStyle/>
          <a:p>
            <a:r>
              <a:rPr lang="tr-TR" smtClean="0"/>
              <a:t>121137101-Fuat ŞENGÜL / Karar Ağaçları ile Sınıflandırma</a:t>
            </a:r>
            <a:endParaRPr lang="tr-TR"/>
          </a:p>
        </p:txBody>
      </p:sp>
      <p:sp>
        <p:nvSpPr>
          <p:cNvPr id="9" name="Slayt Numarası Yer Tutucusu 8"/>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1640633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CA68DE0-368C-49BF-BE9D-0D3201A8667A}" type="datetime1">
              <a:rPr lang="tr-TR" smtClean="0"/>
              <a:t>08.12.2014</a:t>
            </a:fld>
            <a:endParaRPr lang="tr-TR"/>
          </a:p>
        </p:txBody>
      </p:sp>
      <p:sp>
        <p:nvSpPr>
          <p:cNvPr id="4" name="Altbilgi Yer Tutucusu 3"/>
          <p:cNvSpPr>
            <a:spLocks noGrp="1"/>
          </p:cNvSpPr>
          <p:nvPr>
            <p:ph type="ftr" sz="quarter" idx="11"/>
          </p:nvPr>
        </p:nvSpPr>
        <p:spPr/>
        <p:txBody>
          <a:bodyPr/>
          <a:lstStyle/>
          <a:p>
            <a:r>
              <a:rPr lang="tr-TR" smtClean="0"/>
              <a:t>121137101-Fuat ŞENGÜL / Karar Ağaçları ile Sınıflandırma</a:t>
            </a:r>
            <a:endParaRPr lang="tr-TR"/>
          </a:p>
        </p:txBody>
      </p:sp>
      <p:sp>
        <p:nvSpPr>
          <p:cNvPr id="5" name="Slayt Numarası Yer Tutucusu 4"/>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2314199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1CDC200-EBE0-4216-BF23-F0A69F64A352}" type="datetime1">
              <a:rPr lang="tr-TR" smtClean="0"/>
              <a:t>08.12.2014</a:t>
            </a:fld>
            <a:endParaRPr lang="tr-TR"/>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3738038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B7BAD1E-4794-48CE-B031-6A0F40548D83}" type="datetime1">
              <a:rPr lang="tr-TR" smtClean="0"/>
              <a:t>08.12.2014</a:t>
            </a:fld>
            <a:endParaRPr lang="tr-TR"/>
          </a:p>
        </p:txBody>
      </p:sp>
      <p:sp>
        <p:nvSpPr>
          <p:cNvPr id="6" name="Altbilgi Yer Tutucusu 5"/>
          <p:cNvSpPr>
            <a:spLocks noGrp="1"/>
          </p:cNvSpPr>
          <p:nvPr>
            <p:ph type="ftr" sz="quarter" idx="11"/>
          </p:nvPr>
        </p:nvSpPr>
        <p:spPr/>
        <p:txBody>
          <a:bodyPr/>
          <a:lstStyle/>
          <a:p>
            <a:r>
              <a:rPr lang="tr-TR" smtClean="0"/>
              <a:t>121137101-Fuat ŞENGÜL / Karar Ağaçları ile Sınıflandırma</a:t>
            </a:r>
            <a:endParaRPr lang="tr-TR"/>
          </a:p>
        </p:txBody>
      </p:sp>
      <p:sp>
        <p:nvSpPr>
          <p:cNvPr id="7" name="Slayt Numarası Yer Tutucusu 6"/>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280498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B158616-1C0A-48C3-82EC-6D807936E6B9}" type="datetime1">
              <a:rPr lang="tr-TR" smtClean="0"/>
              <a:t>08.12.2014</a:t>
            </a:fld>
            <a:endParaRPr lang="tr-TR"/>
          </a:p>
        </p:txBody>
      </p:sp>
      <p:sp>
        <p:nvSpPr>
          <p:cNvPr id="5" name="Footer Placeholder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ide Number Placeholder 5"/>
          <p:cNvSpPr>
            <a:spLocks noGrp="1"/>
          </p:cNvSpPr>
          <p:nvPr>
            <p:ph type="sldNum" sz="quarter" idx="12"/>
          </p:nvPr>
        </p:nvSpPr>
        <p:spPr/>
        <p:txBody>
          <a:bodyPr/>
          <a:lstStyle/>
          <a:p>
            <a:fld id="{9635B77A-6626-4A6A-AD3E-548762CBA629}"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29D5699-532A-49E9-A13F-E336778D4674}" type="datetime1">
              <a:rPr lang="tr-TR" smtClean="0"/>
              <a:t>08.12.2014</a:t>
            </a:fld>
            <a:endParaRPr lang="tr-TR"/>
          </a:p>
        </p:txBody>
      </p:sp>
      <p:sp>
        <p:nvSpPr>
          <p:cNvPr id="6" name="Altbilgi Yer Tutucusu 5"/>
          <p:cNvSpPr>
            <a:spLocks noGrp="1"/>
          </p:cNvSpPr>
          <p:nvPr>
            <p:ph type="ftr" sz="quarter" idx="11"/>
          </p:nvPr>
        </p:nvSpPr>
        <p:spPr/>
        <p:txBody>
          <a:bodyPr/>
          <a:lstStyle/>
          <a:p>
            <a:r>
              <a:rPr lang="tr-TR" smtClean="0"/>
              <a:t>121137101-Fuat ŞENGÜL / Karar Ağaçları ile Sınıflandırma</a:t>
            </a:r>
            <a:endParaRPr lang="tr-TR"/>
          </a:p>
        </p:txBody>
      </p:sp>
      <p:sp>
        <p:nvSpPr>
          <p:cNvPr id="7" name="Slayt Numarası Yer Tutucusu 6"/>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2239534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4AC8096-392E-4589-8C82-387E7A9612AC}" type="datetime1">
              <a:rPr lang="tr-TR" smtClean="0"/>
              <a:t>08.12.2014</a:t>
            </a:fld>
            <a:endParaRPr lang="tr-TR"/>
          </a:p>
        </p:txBody>
      </p:sp>
      <p:sp>
        <p:nvSpPr>
          <p:cNvPr id="5" name="Altbilgi Yer Tutucusu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ayt Numarası Yer Tutucusu 5"/>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1640482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34C933A-F83A-4CDF-B238-52189680B7F0}" type="datetime1">
              <a:rPr lang="tr-TR" smtClean="0"/>
              <a:t>08.12.2014</a:t>
            </a:fld>
            <a:endParaRPr lang="tr-TR"/>
          </a:p>
        </p:txBody>
      </p:sp>
      <p:sp>
        <p:nvSpPr>
          <p:cNvPr id="5" name="Altbilgi Yer Tutucusu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ayt Numarası Yer Tutucusu 5"/>
          <p:cNvSpPr>
            <a:spLocks noGrp="1"/>
          </p:cNvSpPr>
          <p:nvPr>
            <p:ph type="sldNum" sz="quarter" idx="12"/>
          </p:nvPr>
        </p:nvSpPr>
        <p:spPr/>
        <p:txBody>
          <a:bodyPr/>
          <a:lstStyle/>
          <a:p>
            <a:fld id="{9635B77A-6626-4A6A-AD3E-548762CBA629}" type="slidenum">
              <a:rPr lang="tr-TR" smtClean="0"/>
              <a:t>‹#›</a:t>
            </a:fld>
            <a:endParaRPr lang="tr-TR"/>
          </a:p>
        </p:txBody>
      </p:sp>
    </p:spTree>
    <p:extLst>
      <p:ext uri="{BB962C8B-B14F-4D97-AF65-F5344CB8AC3E}">
        <p14:creationId xmlns:p14="http://schemas.microsoft.com/office/powerpoint/2010/main" val="388709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8207BF4-D31D-4343-9567-ACD0FFC46C46}" type="datetime1">
              <a:rPr lang="tr-TR" smtClean="0"/>
              <a:t>08.12.2014</a:t>
            </a:fld>
            <a:endParaRPr lang="tr-TR"/>
          </a:p>
        </p:txBody>
      </p:sp>
      <p:sp>
        <p:nvSpPr>
          <p:cNvPr id="5" name="Footer Placeholder 4"/>
          <p:cNvSpPr>
            <a:spLocks noGrp="1"/>
          </p:cNvSpPr>
          <p:nvPr>
            <p:ph type="ftr" sz="quarter" idx="11"/>
          </p:nvPr>
        </p:nvSpPr>
        <p:spPr/>
        <p:txBody>
          <a:bodyPr/>
          <a:lstStyle/>
          <a:p>
            <a:r>
              <a:rPr lang="tr-TR" smtClean="0"/>
              <a:t>121137101-Fuat ŞENGÜL / Karar Ağaçları ile Sınıflandırma</a:t>
            </a:r>
            <a:endParaRPr lang="tr-TR"/>
          </a:p>
        </p:txBody>
      </p:sp>
      <p:sp>
        <p:nvSpPr>
          <p:cNvPr id="6" name="Slide Number Placeholder 5"/>
          <p:cNvSpPr>
            <a:spLocks noGrp="1"/>
          </p:cNvSpPr>
          <p:nvPr>
            <p:ph type="sldNum" sz="quarter" idx="12"/>
          </p:nvPr>
        </p:nvSpPr>
        <p:spPr/>
        <p:txBody>
          <a:bodyPr/>
          <a:lstStyle/>
          <a:p>
            <a:fld id="{9635B77A-6626-4A6A-AD3E-548762CBA629}"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2A97B24E-AA00-4DB2-9155-F4073A2E5FF9}" type="datetime1">
              <a:rPr lang="tr-TR" smtClean="0"/>
              <a:t>08.12.2014</a:t>
            </a:fld>
            <a:endParaRPr lang="tr-TR"/>
          </a:p>
        </p:txBody>
      </p:sp>
      <p:sp>
        <p:nvSpPr>
          <p:cNvPr id="6" name="Footer Placeholder 5"/>
          <p:cNvSpPr>
            <a:spLocks noGrp="1"/>
          </p:cNvSpPr>
          <p:nvPr>
            <p:ph type="ftr" sz="quarter" idx="11"/>
          </p:nvPr>
        </p:nvSpPr>
        <p:spPr/>
        <p:txBody>
          <a:bodyPr/>
          <a:lstStyle/>
          <a:p>
            <a:r>
              <a:rPr lang="tr-TR" smtClean="0"/>
              <a:t>121137101-Fuat ŞENGÜL / Karar Ağaçları ile Sınıflandırma</a:t>
            </a:r>
            <a:endParaRPr lang="tr-TR"/>
          </a:p>
        </p:txBody>
      </p:sp>
      <p:sp>
        <p:nvSpPr>
          <p:cNvPr id="7" name="Slide Number Placeholder 6"/>
          <p:cNvSpPr>
            <a:spLocks noGrp="1"/>
          </p:cNvSpPr>
          <p:nvPr>
            <p:ph type="sldNum" sz="quarter" idx="12"/>
          </p:nvPr>
        </p:nvSpPr>
        <p:spPr/>
        <p:txBody>
          <a:bodyPr/>
          <a:lstStyle/>
          <a:p>
            <a:fld id="{9635B77A-6626-4A6A-AD3E-548762CBA629}"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8DA20CA-4AAF-4B66-B2AA-D9C8497CA4A3}" type="datetime1">
              <a:rPr lang="tr-TR" smtClean="0"/>
              <a:t>08.12.2014</a:t>
            </a:fld>
            <a:endParaRPr lang="tr-TR"/>
          </a:p>
        </p:txBody>
      </p:sp>
      <p:sp>
        <p:nvSpPr>
          <p:cNvPr id="8" name="Footer Placeholder 7"/>
          <p:cNvSpPr>
            <a:spLocks noGrp="1"/>
          </p:cNvSpPr>
          <p:nvPr>
            <p:ph type="ftr" sz="quarter" idx="11"/>
          </p:nvPr>
        </p:nvSpPr>
        <p:spPr/>
        <p:txBody>
          <a:bodyPr/>
          <a:lstStyle/>
          <a:p>
            <a:r>
              <a:rPr lang="tr-TR" smtClean="0"/>
              <a:t>121137101-Fuat ŞENGÜL / Karar Ağaçları ile Sınıflandırma</a:t>
            </a:r>
            <a:endParaRPr lang="tr-TR"/>
          </a:p>
        </p:txBody>
      </p:sp>
      <p:sp>
        <p:nvSpPr>
          <p:cNvPr id="9" name="Slide Number Placeholder 8"/>
          <p:cNvSpPr>
            <a:spLocks noGrp="1"/>
          </p:cNvSpPr>
          <p:nvPr>
            <p:ph type="sldNum" sz="quarter" idx="12"/>
          </p:nvPr>
        </p:nvSpPr>
        <p:spPr/>
        <p:txBody>
          <a:bodyPr/>
          <a:lstStyle/>
          <a:p>
            <a:fld id="{9635B77A-6626-4A6A-AD3E-548762CBA629}"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4CA68DE0-368C-49BF-BE9D-0D3201A8667A}" type="datetime1">
              <a:rPr lang="tr-TR" smtClean="0"/>
              <a:t>08.12.2014</a:t>
            </a:fld>
            <a:endParaRPr lang="tr-TR"/>
          </a:p>
        </p:txBody>
      </p:sp>
      <p:sp>
        <p:nvSpPr>
          <p:cNvPr id="4" name="Footer Placeholder 3"/>
          <p:cNvSpPr>
            <a:spLocks noGrp="1"/>
          </p:cNvSpPr>
          <p:nvPr>
            <p:ph type="ftr" sz="quarter" idx="11"/>
          </p:nvPr>
        </p:nvSpPr>
        <p:spPr/>
        <p:txBody>
          <a:bodyPr/>
          <a:lstStyle/>
          <a:p>
            <a:r>
              <a:rPr lang="tr-TR" smtClean="0"/>
              <a:t>121137101-Fuat ŞENGÜL / Karar Ağaçları ile Sınıflandırma</a:t>
            </a:r>
            <a:endParaRPr lang="tr-TR"/>
          </a:p>
        </p:txBody>
      </p:sp>
      <p:sp>
        <p:nvSpPr>
          <p:cNvPr id="5" name="Slide Number Placeholder 4"/>
          <p:cNvSpPr>
            <a:spLocks noGrp="1"/>
          </p:cNvSpPr>
          <p:nvPr>
            <p:ph type="sldNum" sz="quarter" idx="12"/>
          </p:nvPr>
        </p:nvSpPr>
        <p:spPr/>
        <p:txBody>
          <a:bodyPr/>
          <a:lstStyle/>
          <a:p>
            <a:fld id="{9635B77A-6626-4A6A-AD3E-548762CBA629}"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1CDC200-EBE0-4216-BF23-F0A69F64A352}" type="datetime1">
              <a:rPr lang="tr-TR" smtClean="0"/>
              <a:t>08.12.2014</a:t>
            </a:fld>
            <a:endParaRPr lang="tr-TR"/>
          </a:p>
        </p:txBody>
      </p:sp>
      <p:sp>
        <p:nvSpPr>
          <p:cNvPr id="3" name="Footer Placeholder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ide Number Placeholder 3"/>
          <p:cNvSpPr>
            <a:spLocks noGrp="1"/>
          </p:cNvSpPr>
          <p:nvPr>
            <p:ph type="sldNum" sz="quarter" idx="12"/>
          </p:nvPr>
        </p:nvSpPr>
        <p:spPr/>
        <p:txBody>
          <a:bodyPr/>
          <a:lstStyle/>
          <a:p>
            <a:fld id="{9635B77A-6626-4A6A-AD3E-548762CBA629}"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B7BAD1E-4794-48CE-B031-6A0F40548D83}" type="datetime1">
              <a:rPr lang="tr-TR" smtClean="0"/>
              <a:t>08.12.2014</a:t>
            </a:fld>
            <a:endParaRPr lang="tr-TR"/>
          </a:p>
        </p:txBody>
      </p:sp>
      <p:sp>
        <p:nvSpPr>
          <p:cNvPr id="6" name="Footer Placeholder 5"/>
          <p:cNvSpPr>
            <a:spLocks noGrp="1"/>
          </p:cNvSpPr>
          <p:nvPr>
            <p:ph type="ftr" sz="quarter" idx="11"/>
          </p:nvPr>
        </p:nvSpPr>
        <p:spPr/>
        <p:txBody>
          <a:bodyPr/>
          <a:lstStyle/>
          <a:p>
            <a:r>
              <a:rPr lang="tr-TR" smtClean="0"/>
              <a:t>121137101-Fuat ŞENGÜL / Karar Ağaçları ile Sınıflandırma</a:t>
            </a:r>
            <a:endParaRPr lang="tr-TR"/>
          </a:p>
        </p:txBody>
      </p:sp>
      <p:sp>
        <p:nvSpPr>
          <p:cNvPr id="7" name="Slide Number Placeholder 6"/>
          <p:cNvSpPr>
            <a:spLocks noGrp="1"/>
          </p:cNvSpPr>
          <p:nvPr>
            <p:ph type="sldNum" sz="quarter" idx="12"/>
          </p:nvPr>
        </p:nvSpPr>
        <p:spPr/>
        <p:txBody>
          <a:bodyPr/>
          <a:lstStyle/>
          <a:p>
            <a:fld id="{9635B77A-6626-4A6A-AD3E-548762CBA629}"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29D5699-532A-49E9-A13F-E336778D4674}" type="datetime1">
              <a:rPr lang="tr-TR" smtClean="0"/>
              <a:t>08.12.2014</a:t>
            </a:fld>
            <a:endParaRPr lang="tr-TR"/>
          </a:p>
        </p:txBody>
      </p:sp>
      <p:sp>
        <p:nvSpPr>
          <p:cNvPr id="6" name="Footer Placeholder 5"/>
          <p:cNvSpPr>
            <a:spLocks noGrp="1"/>
          </p:cNvSpPr>
          <p:nvPr>
            <p:ph type="ftr" sz="quarter" idx="11"/>
          </p:nvPr>
        </p:nvSpPr>
        <p:spPr/>
        <p:txBody>
          <a:bodyPr/>
          <a:lstStyle/>
          <a:p>
            <a:r>
              <a:rPr lang="tr-TR" smtClean="0"/>
              <a:t>121137101-Fuat ŞENGÜL / Karar Ağaçları ile Sınıflandırma</a:t>
            </a:r>
            <a:endParaRPr lang="tr-TR"/>
          </a:p>
        </p:txBody>
      </p:sp>
      <p:sp>
        <p:nvSpPr>
          <p:cNvPr id="7" name="Slide Number Placeholder 6"/>
          <p:cNvSpPr>
            <a:spLocks noGrp="1"/>
          </p:cNvSpPr>
          <p:nvPr>
            <p:ph type="sldNum" sz="quarter" idx="12"/>
          </p:nvPr>
        </p:nvSpPr>
        <p:spPr/>
        <p:txBody>
          <a:bodyPr/>
          <a:lstStyle/>
          <a:p>
            <a:fld id="{9635B77A-6626-4A6A-AD3E-548762CBA629}"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0AD27DD-B5A6-4727-9857-9E8439B4ECD4}" type="datetime1">
              <a:rPr lang="tr-TR" smtClean="0"/>
              <a:t>08.12.2014</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tr-TR" smtClean="0"/>
              <a:t>121137101-Fuat ŞENGÜL / Karar Ağaçları ile Sınıflandırma</a:t>
            </a:r>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35B77A-6626-4A6A-AD3E-548762CBA629}"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D27DD-B5A6-4727-9857-9E8439B4ECD4}" type="datetime1">
              <a:rPr lang="tr-TR" smtClean="0"/>
              <a:t>08.12.2014</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121137101-Fuat ŞENGÜL / Karar Ağaçları ile Sınıflandırma</a:t>
            </a: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5B77A-6626-4A6A-AD3E-548762CBA629}" type="slidenum">
              <a:rPr lang="tr-TR" smtClean="0"/>
              <a:t>‹#›</a:t>
            </a:fld>
            <a:endParaRPr lang="tr-TR"/>
          </a:p>
        </p:txBody>
      </p:sp>
    </p:spTree>
    <p:extLst>
      <p:ext uri="{BB962C8B-B14F-4D97-AF65-F5344CB8AC3E}">
        <p14:creationId xmlns:p14="http://schemas.microsoft.com/office/powerpoint/2010/main" val="307079021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Karar Ağaçları ile Sınıflandırma</a:t>
            </a:r>
            <a:endParaRPr lang="tr-TR" dirty="0"/>
          </a:p>
        </p:txBody>
      </p:sp>
      <p:sp>
        <p:nvSpPr>
          <p:cNvPr id="3" name="Alt Başlık 2"/>
          <p:cNvSpPr>
            <a:spLocks noGrp="1"/>
          </p:cNvSpPr>
          <p:nvPr>
            <p:ph type="subTitle" idx="1"/>
          </p:nvPr>
        </p:nvSpPr>
        <p:spPr/>
        <p:txBody>
          <a:bodyPr/>
          <a:lstStyle/>
          <a:p>
            <a:r>
              <a:rPr lang="tr-TR" dirty="0" smtClean="0"/>
              <a:t>121137101- Fuat ŞENGÜL</a:t>
            </a:r>
            <a:endParaRPr lang="tr-TR" dirty="0"/>
          </a:p>
        </p:txBody>
      </p:sp>
    </p:spTree>
    <p:extLst>
      <p:ext uri="{BB962C8B-B14F-4D97-AF65-F5344CB8AC3E}">
        <p14:creationId xmlns:p14="http://schemas.microsoft.com/office/powerpoint/2010/main" val="1373885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lgn="just">
              <a:buNone/>
            </a:pPr>
            <a:r>
              <a:rPr lang="tr-TR" dirty="0"/>
              <a:t>	</a:t>
            </a:r>
            <a:r>
              <a:rPr lang="tr-TR" b="1" dirty="0"/>
              <a:t>b</a:t>
            </a:r>
            <a:r>
              <a:rPr lang="tr-TR" b="1" dirty="0" smtClean="0"/>
              <a:t>. </a:t>
            </a:r>
            <a:r>
              <a:rPr lang="tr-TR" dirty="0" smtClean="0"/>
              <a:t>Test verileri üzerinde sınıflandırma kuralları belirlenir. Ardından söz konusu kurallar bu kez test verilerine uygulanarak sınanır. Daha sonra başka bir veri geldiği zaman bu verinin risk durumunu belirleyebileceğiz.</a:t>
            </a:r>
          </a:p>
          <a:p>
            <a:pPr marL="0" indent="0" algn="just">
              <a:buNone/>
            </a:pPr>
            <a:endParaRPr lang="tr-TR" dirty="0"/>
          </a:p>
          <a:p>
            <a:pPr marL="0" indent="0" algn="just">
              <a:buNone/>
            </a:pPr>
            <a:endParaRPr lang="tr-TR" dirty="0" smtClean="0"/>
          </a:p>
          <a:p>
            <a:pPr marL="0" indent="0" algn="just">
              <a:buNone/>
            </a:pP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10</a:t>
            </a:fld>
            <a:endParaRPr lang="tr-TR"/>
          </a:p>
        </p:txBody>
      </p:sp>
      <p:sp>
        <p:nvSpPr>
          <p:cNvPr id="5" name="Başlık 4"/>
          <p:cNvSpPr>
            <a:spLocks noGrp="1"/>
          </p:cNvSpPr>
          <p:nvPr>
            <p:ph type="title"/>
          </p:nvPr>
        </p:nvSpPr>
        <p:spPr/>
        <p:txBody>
          <a:bodyPr>
            <a:normAutofit/>
          </a:bodyPr>
          <a:lstStyle/>
          <a:p>
            <a:pPr lvl="0"/>
            <a:r>
              <a:rPr lang="tr-TR" b="1" dirty="0"/>
              <a:t>2-Sınıflandırma </a:t>
            </a:r>
            <a:r>
              <a:rPr lang="tr-TR" b="1" dirty="0" smtClean="0"/>
              <a:t>Süreci</a:t>
            </a:r>
            <a:endParaRPr lang="tr-TR" dirty="0"/>
          </a:p>
        </p:txBody>
      </p:sp>
      <p:graphicFrame>
        <p:nvGraphicFramePr>
          <p:cNvPr id="6" name="İçerik Yer Tutucusu 5"/>
          <p:cNvGraphicFramePr>
            <a:graphicFrameLocks/>
          </p:cNvGraphicFramePr>
          <p:nvPr>
            <p:extLst>
              <p:ext uri="{D42A27DB-BD31-4B8C-83A1-F6EECF244321}">
                <p14:modId xmlns:p14="http://schemas.microsoft.com/office/powerpoint/2010/main" val="1449671281"/>
              </p:ext>
            </p:extLst>
          </p:nvPr>
        </p:nvGraphicFramePr>
        <p:xfrm>
          <a:off x="899592" y="4725144"/>
          <a:ext cx="7408864" cy="93427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852216"/>
                <a:gridCol w="1852216"/>
                <a:gridCol w="1852216"/>
                <a:gridCol w="1852216"/>
              </a:tblGrid>
              <a:tr h="538038">
                <a:tc>
                  <a:txBody>
                    <a:bodyPr/>
                    <a:lstStyle/>
                    <a:p>
                      <a:pPr algn="ctr"/>
                      <a:r>
                        <a:rPr lang="tr-TR" b="1" dirty="0" smtClean="0">
                          <a:solidFill>
                            <a:schemeClr val="bg1"/>
                          </a:solidFill>
                        </a:rPr>
                        <a:t>Müşteri</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dirty="0" smtClean="0">
                          <a:solidFill>
                            <a:schemeClr val="bg1"/>
                          </a:solidFill>
                        </a:rPr>
                        <a:t>Borç</a:t>
                      </a:r>
                      <a:endParaRPr lang="tr-TR" b="1" dirty="0">
                        <a:solidFill>
                          <a:schemeClr val="bg1"/>
                        </a:solidFill>
                      </a:endParaRPr>
                    </a:p>
                  </a:txBody>
                  <a:tcPr anchor="ct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dirty="0" smtClean="0">
                          <a:solidFill>
                            <a:schemeClr val="bg1"/>
                          </a:solidFill>
                        </a:rPr>
                        <a:t>Gelir </a:t>
                      </a:r>
                      <a:endParaRPr lang="tr-TR" b="1" dirty="0">
                        <a:solidFill>
                          <a:schemeClr val="bg1"/>
                        </a:solidFill>
                      </a:endParaRPr>
                    </a:p>
                  </a:txBody>
                  <a:tcPr anchor="ct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dirty="0" smtClean="0">
                          <a:solidFill>
                            <a:schemeClr val="bg1"/>
                          </a:solidFill>
                        </a:rPr>
                        <a:t>Risk</a:t>
                      </a:r>
                      <a:endParaRPr lang="tr-TR" b="1"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dirty="0" smtClean="0"/>
                        <a:t>Ali</a:t>
                      </a:r>
                      <a:endParaRPr lang="tr-TR" dirty="0"/>
                    </a:p>
                  </a:txBody>
                  <a:tcP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r>
                        <a:rPr lang="tr-TR" dirty="0" smtClean="0"/>
                        <a:t>YÜKSEK</a:t>
                      </a:r>
                      <a:endParaRPr lang="tr-TR" dirty="0"/>
                    </a:p>
                  </a:txBody>
                  <a:tcPr>
                    <a:lnB w="12700" cap="flat" cmpd="sng" algn="ctr">
                      <a:solidFill>
                        <a:schemeClr val="bg2">
                          <a:lumMod val="75000"/>
                        </a:schemeClr>
                      </a:solidFill>
                      <a:prstDash val="solid"/>
                      <a:round/>
                      <a:headEnd type="none" w="med" len="med"/>
                      <a:tailEnd type="none" w="med" len="med"/>
                    </a:lnB>
                  </a:tcPr>
                </a:tc>
                <a:tc>
                  <a:txBody>
                    <a:bodyPr/>
                    <a:lstStyle/>
                    <a:p>
                      <a:r>
                        <a:rPr lang="tr-TR" dirty="0" smtClean="0"/>
                        <a:t>YÜKSEK</a:t>
                      </a:r>
                      <a:endParaRPr lang="tr-TR" dirty="0"/>
                    </a:p>
                  </a:txBody>
                  <a:tcPr>
                    <a:lnB w="12700" cap="flat" cmpd="sng" algn="ctr">
                      <a:solidFill>
                        <a:schemeClr val="bg2">
                          <a:lumMod val="75000"/>
                        </a:schemeClr>
                      </a:solidFill>
                      <a:prstDash val="solid"/>
                      <a:round/>
                      <a:headEnd type="none" w="med" len="med"/>
                      <a:tailEnd type="none" w="med" len="med"/>
                    </a:lnB>
                  </a:tcPr>
                </a:tc>
                <a:tc>
                  <a:txBody>
                    <a:bodyPr/>
                    <a:lstStyle/>
                    <a:p>
                      <a:pPr algn="ctr"/>
                      <a:r>
                        <a:rPr lang="tr-TR" sz="2000" b="1" dirty="0" smtClean="0"/>
                        <a:t>?</a:t>
                      </a:r>
                      <a:endParaRPr lang="tr-TR" sz="2000"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p:sp>
        <p:nvSpPr>
          <p:cNvPr id="8" name="Metin kutusu 7"/>
          <p:cNvSpPr txBox="1"/>
          <p:nvPr/>
        </p:nvSpPr>
        <p:spPr>
          <a:xfrm>
            <a:off x="6948264" y="5723964"/>
            <a:ext cx="965329" cy="369332"/>
          </a:xfrm>
          <a:prstGeom prst="rect">
            <a:avLst/>
          </a:prstGeom>
          <a:solidFill>
            <a:schemeClr val="accent1">
              <a:lumMod val="20000"/>
              <a:lumOff val="80000"/>
            </a:schemeClr>
          </a:solidFill>
        </p:spPr>
        <p:txBody>
          <a:bodyPr wrap="none" rtlCol="0">
            <a:spAutoFit/>
          </a:bodyPr>
          <a:lstStyle/>
          <a:p>
            <a:r>
              <a:rPr lang="tr-TR" dirty="0" smtClean="0"/>
              <a:t>Risk=</a:t>
            </a:r>
            <a:r>
              <a:rPr lang="tr-TR" b="1" dirty="0" smtClean="0"/>
              <a:t>İYİ</a:t>
            </a:r>
            <a:endParaRPr lang="tr-TR" b="1" dirty="0"/>
          </a:p>
        </p:txBody>
      </p:sp>
    </p:spTree>
    <p:extLst>
      <p:ext uri="{BB962C8B-B14F-4D97-AF65-F5344CB8AC3E}">
        <p14:creationId xmlns:p14="http://schemas.microsoft.com/office/powerpoint/2010/main" val="566397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3251531"/>
            <a:ext cx="7408333" cy="2121685"/>
          </a:xfrm>
        </p:spPr>
        <p:txBody>
          <a:bodyPr/>
          <a:lstStyle/>
          <a:p>
            <a:pPr marL="0" indent="0" algn="just">
              <a:buNone/>
            </a:pPr>
            <a:r>
              <a:rPr lang="tr-TR" dirty="0"/>
              <a:t>	</a:t>
            </a:r>
            <a:r>
              <a:rPr lang="tr-TR" dirty="0" smtClean="0"/>
              <a:t>Verileri sınıflandırma yöntemlerinden biri </a:t>
            </a:r>
            <a:r>
              <a:rPr lang="tr-TR" b="1" i="1" dirty="0"/>
              <a:t>karar ağaçları (</a:t>
            </a:r>
            <a:r>
              <a:rPr lang="tr-TR" b="1" i="1" dirty="0" err="1"/>
              <a:t>decision</a:t>
            </a:r>
            <a:r>
              <a:rPr lang="tr-TR" b="1" i="1" dirty="0"/>
              <a:t> </a:t>
            </a:r>
            <a:r>
              <a:rPr lang="tr-TR" b="1" i="1" dirty="0" err="1"/>
              <a:t>trees</a:t>
            </a:r>
            <a:r>
              <a:rPr lang="tr-TR" b="1" i="1" dirty="0" smtClean="0"/>
              <a:t>) </a:t>
            </a:r>
            <a:r>
              <a:rPr lang="tr-TR" dirty="0" smtClean="0"/>
              <a:t>ile sınıflandırma adını taşımaktadır. Uygulamalı istatistikte </a:t>
            </a:r>
            <a:r>
              <a:rPr lang="tr-TR" b="1" i="1" dirty="0"/>
              <a:t>makine öğrenmesi (</a:t>
            </a:r>
            <a:r>
              <a:rPr lang="tr-TR" b="1" i="1" dirty="0" err="1"/>
              <a:t>machine</a:t>
            </a:r>
            <a:r>
              <a:rPr lang="tr-TR" b="1" i="1" dirty="0"/>
              <a:t> </a:t>
            </a:r>
            <a:r>
              <a:rPr lang="tr-TR" b="1" i="1" dirty="0" err="1"/>
              <a:t>learning</a:t>
            </a:r>
            <a:r>
              <a:rPr lang="tr-TR" b="1" i="1" dirty="0"/>
              <a:t>) </a:t>
            </a:r>
            <a:r>
              <a:rPr lang="tr-TR" dirty="0" smtClean="0"/>
              <a:t>başlığı altında birçok karar ağacı algoritması geliştirilmiştir.</a:t>
            </a:r>
            <a:endParaRPr lang="tr-TR" b="1" i="1"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11</a:t>
            </a:fld>
            <a:endParaRPr lang="tr-TR"/>
          </a:p>
        </p:txBody>
      </p:sp>
      <p:sp>
        <p:nvSpPr>
          <p:cNvPr id="5" name="Başlık 4"/>
          <p:cNvSpPr>
            <a:spLocks noGrp="1"/>
          </p:cNvSpPr>
          <p:nvPr>
            <p:ph type="title"/>
          </p:nvPr>
        </p:nvSpPr>
        <p:spPr/>
        <p:txBody>
          <a:bodyPr>
            <a:normAutofit/>
          </a:bodyPr>
          <a:lstStyle/>
          <a:p>
            <a:pPr lvl="0"/>
            <a:r>
              <a:rPr lang="tr-TR" b="1" dirty="0"/>
              <a:t>3-Karar Ağaçları ile </a:t>
            </a:r>
            <a:r>
              <a:rPr lang="tr-TR" b="1" dirty="0" smtClean="0"/>
              <a:t>Sınıflandırma</a:t>
            </a:r>
            <a:endParaRPr lang="tr-TR" dirty="0"/>
          </a:p>
        </p:txBody>
      </p:sp>
    </p:spTree>
    <p:extLst>
      <p:ext uri="{BB962C8B-B14F-4D97-AF65-F5344CB8AC3E}">
        <p14:creationId xmlns:p14="http://schemas.microsoft.com/office/powerpoint/2010/main" val="112705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3251531"/>
            <a:ext cx="7408333" cy="2121685"/>
          </a:xfrm>
        </p:spPr>
        <p:txBody>
          <a:bodyPr/>
          <a:lstStyle/>
          <a:p>
            <a:pPr marL="0" indent="0" algn="just">
              <a:buNone/>
            </a:pPr>
            <a:r>
              <a:rPr lang="tr-TR" dirty="0"/>
              <a:t>	</a:t>
            </a:r>
            <a:r>
              <a:rPr lang="tr-TR" dirty="0" smtClean="0"/>
              <a:t>Karar ağaçları akış şemalarına benzeyen yapılardır. Her bir nitelik bir </a:t>
            </a:r>
            <a:r>
              <a:rPr lang="tr-TR" b="1" i="1" dirty="0"/>
              <a:t>düğüm</a:t>
            </a:r>
            <a:r>
              <a:rPr lang="tr-TR" dirty="0" smtClean="0"/>
              <a:t> tarafından temsil edilir. Dallar ve yapraklar ağaç yapısının elemanlarıdır. En son yapı </a:t>
            </a:r>
            <a:r>
              <a:rPr lang="tr-TR" b="1" i="1" dirty="0"/>
              <a:t>yaprak</a:t>
            </a:r>
            <a:r>
              <a:rPr lang="tr-TR" dirty="0" smtClean="0"/>
              <a:t>, en üst yapı </a:t>
            </a:r>
            <a:r>
              <a:rPr lang="tr-TR" b="1" i="1" dirty="0"/>
              <a:t>kök</a:t>
            </a:r>
            <a:r>
              <a:rPr lang="tr-TR" dirty="0" smtClean="0"/>
              <a:t> ve bunların arasında kalan yapılar ise </a:t>
            </a:r>
            <a:r>
              <a:rPr lang="tr-TR" b="1" i="1" dirty="0"/>
              <a:t>dal</a:t>
            </a:r>
            <a:r>
              <a:rPr lang="tr-TR" dirty="0" smtClean="0"/>
              <a:t> olarak isimlendirilir.</a:t>
            </a:r>
            <a:endParaRPr lang="tr-TR" b="1" i="1"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12</a:t>
            </a:fld>
            <a:endParaRPr lang="tr-TR"/>
          </a:p>
        </p:txBody>
      </p:sp>
      <p:sp>
        <p:nvSpPr>
          <p:cNvPr id="5" name="Başlık 4"/>
          <p:cNvSpPr>
            <a:spLocks noGrp="1"/>
          </p:cNvSpPr>
          <p:nvPr>
            <p:ph type="title"/>
          </p:nvPr>
        </p:nvSpPr>
        <p:spPr/>
        <p:txBody>
          <a:bodyPr>
            <a:normAutofit/>
          </a:bodyPr>
          <a:lstStyle/>
          <a:p>
            <a:pPr lvl="0"/>
            <a:r>
              <a:rPr lang="tr-TR" b="1" dirty="0"/>
              <a:t>3-Karar Ağaçları ile </a:t>
            </a:r>
            <a:r>
              <a:rPr lang="tr-TR" b="1" dirty="0" smtClean="0"/>
              <a:t>Sınıflandırma</a:t>
            </a:r>
            <a:endParaRPr lang="tr-TR" dirty="0"/>
          </a:p>
        </p:txBody>
      </p:sp>
    </p:spTree>
    <p:extLst>
      <p:ext uri="{BB962C8B-B14F-4D97-AF65-F5344CB8AC3E}">
        <p14:creationId xmlns:p14="http://schemas.microsoft.com/office/powerpoint/2010/main" val="1565299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13</a:t>
            </a:fld>
            <a:endParaRPr lang="tr-TR"/>
          </a:p>
        </p:txBody>
      </p:sp>
      <p:sp>
        <p:nvSpPr>
          <p:cNvPr id="5" name="Başlık 4"/>
          <p:cNvSpPr>
            <a:spLocks noGrp="1"/>
          </p:cNvSpPr>
          <p:nvPr>
            <p:ph type="title"/>
          </p:nvPr>
        </p:nvSpPr>
        <p:spPr/>
        <p:txBody>
          <a:bodyPr>
            <a:normAutofit/>
          </a:bodyPr>
          <a:lstStyle/>
          <a:p>
            <a:pPr lvl="0"/>
            <a:r>
              <a:rPr lang="tr-TR" b="1" dirty="0"/>
              <a:t>3-Karar Ağaçları ile </a:t>
            </a:r>
            <a:r>
              <a:rPr lang="tr-TR" b="1" dirty="0" smtClean="0"/>
              <a:t>Sınıflandırma</a:t>
            </a:r>
            <a:endParaRPr lang="tr-TR" dirty="0"/>
          </a:p>
        </p:txBody>
      </p:sp>
      <p:sp>
        <p:nvSpPr>
          <p:cNvPr id="10" name="Oval 9"/>
          <p:cNvSpPr/>
          <p:nvPr/>
        </p:nvSpPr>
        <p:spPr>
          <a:xfrm>
            <a:off x="3923928" y="2348880"/>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X&gt;1</a:t>
            </a:r>
            <a:endParaRPr lang="tr-TR" dirty="0">
              <a:solidFill>
                <a:schemeClr val="tx1"/>
              </a:solidFill>
            </a:endParaRPr>
          </a:p>
        </p:txBody>
      </p:sp>
      <p:sp>
        <p:nvSpPr>
          <p:cNvPr id="11" name="Oval 10"/>
          <p:cNvSpPr/>
          <p:nvPr/>
        </p:nvSpPr>
        <p:spPr>
          <a:xfrm>
            <a:off x="2195736" y="3621596"/>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Y=?</a:t>
            </a:r>
            <a:endParaRPr lang="tr-TR" dirty="0">
              <a:solidFill>
                <a:schemeClr val="tx1"/>
              </a:solidFill>
            </a:endParaRPr>
          </a:p>
        </p:txBody>
      </p:sp>
      <p:sp>
        <p:nvSpPr>
          <p:cNvPr id="16" name="Dikdörtgen 15"/>
          <p:cNvSpPr/>
          <p:nvPr/>
        </p:nvSpPr>
        <p:spPr>
          <a:xfrm>
            <a:off x="611560" y="49897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Sınıf2</a:t>
            </a:r>
            <a:endParaRPr lang="tr-TR" dirty="0">
              <a:solidFill>
                <a:schemeClr val="tx1"/>
              </a:solidFill>
            </a:endParaRPr>
          </a:p>
        </p:txBody>
      </p:sp>
      <p:sp>
        <p:nvSpPr>
          <p:cNvPr id="17" name="Dikdörtgen 16"/>
          <p:cNvSpPr/>
          <p:nvPr/>
        </p:nvSpPr>
        <p:spPr>
          <a:xfrm>
            <a:off x="2267744" y="49897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Sınıf1</a:t>
            </a:r>
            <a:endParaRPr lang="tr-TR" dirty="0">
              <a:solidFill>
                <a:schemeClr val="tx1"/>
              </a:solidFill>
            </a:endParaRPr>
          </a:p>
        </p:txBody>
      </p:sp>
      <p:sp>
        <p:nvSpPr>
          <p:cNvPr id="18" name="Dikdörtgen 17"/>
          <p:cNvSpPr/>
          <p:nvPr/>
        </p:nvSpPr>
        <p:spPr>
          <a:xfrm>
            <a:off x="3900795" y="49897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Sınıf2</a:t>
            </a:r>
            <a:endParaRPr lang="tr-TR" dirty="0">
              <a:solidFill>
                <a:schemeClr val="tx1"/>
              </a:solidFill>
            </a:endParaRPr>
          </a:p>
        </p:txBody>
      </p:sp>
      <p:sp>
        <p:nvSpPr>
          <p:cNvPr id="19" name="Dikdörtgen 18"/>
          <p:cNvSpPr/>
          <p:nvPr/>
        </p:nvSpPr>
        <p:spPr>
          <a:xfrm>
            <a:off x="6444208" y="49897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Sınıf1</a:t>
            </a:r>
            <a:endParaRPr lang="tr-TR" dirty="0">
              <a:solidFill>
                <a:schemeClr val="tx1"/>
              </a:solidFill>
            </a:endParaRPr>
          </a:p>
        </p:txBody>
      </p:sp>
      <p:cxnSp>
        <p:nvCxnSpPr>
          <p:cNvPr id="23" name="Düz Ok Bağlayıcısı 22"/>
          <p:cNvCxnSpPr>
            <a:endCxn id="11" idx="7"/>
          </p:cNvCxnSpPr>
          <p:nvPr/>
        </p:nvCxnSpPr>
        <p:spPr>
          <a:xfrm flipH="1">
            <a:off x="3486452" y="2996952"/>
            <a:ext cx="725508" cy="7195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Düz Ok Bağlayıcısı 25"/>
          <p:cNvCxnSpPr>
            <a:stCxn id="10" idx="5"/>
            <a:endCxn id="19" idx="0"/>
          </p:cNvCxnSpPr>
          <p:nvPr/>
        </p:nvCxnSpPr>
        <p:spPr>
          <a:xfrm>
            <a:off x="5214644" y="2902044"/>
            <a:ext cx="1949644" cy="2087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Düz Ok Bağlayıcısı 28"/>
          <p:cNvCxnSpPr>
            <a:stCxn id="11" idx="3"/>
            <a:endCxn id="16" idx="0"/>
          </p:cNvCxnSpPr>
          <p:nvPr/>
        </p:nvCxnSpPr>
        <p:spPr>
          <a:xfrm flipH="1">
            <a:off x="1331640" y="4174760"/>
            <a:ext cx="1085548"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Düz Ok Bağlayıcısı 31"/>
          <p:cNvCxnSpPr>
            <a:stCxn id="11" idx="4"/>
            <a:endCxn id="17" idx="0"/>
          </p:cNvCxnSpPr>
          <p:nvPr/>
        </p:nvCxnSpPr>
        <p:spPr>
          <a:xfrm>
            <a:off x="2951820" y="4269668"/>
            <a:ext cx="36004"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11" idx="5"/>
            <a:endCxn id="18" idx="0"/>
          </p:cNvCxnSpPr>
          <p:nvPr/>
        </p:nvCxnSpPr>
        <p:spPr>
          <a:xfrm>
            <a:off x="3486452" y="4174760"/>
            <a:ext cx="1134423"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Metin kutusu 36"/>
          <p:cNvSpPr txBox="1"/>
          <p:nvPr/>
        </p:nvSpPr>
        <p:spPr>
          <a:xfrm>
            <a:off x="5292080" y="3180256"/>
            <a:ext cx="802720" cy="369332"/>
          </a:xfrm>
          <a:prstGeom prst="rect">
            <a:avLst/>
          </a:prstGeom>
          <a:solidFill>
            <a:schemeClr val="bg1"/>
          </a:solidFill>
        </p:spPr>
        <p:txBody>
          <a:bodyPr wrap="none" rtlCol="0">
            <a:spAutoFit/>
          </a:bodyPr>
          <a:lstStyle/>
          <a:p>
            <a:r>
              <a:rPr lang="tr-TR" dirty="0" smtClean="0"/>
              <a:t>HAYIR</a:t>
            </a:r>
            <a:endParaRPr lang="tr-TR" dirty="0"/>
          </a:p>
        </p:txBody>
      </p:sp>
      <p:sp>
        <p:nvSpPr>
          <p:cNvPr id="38" name="Metin kutusu 37"/>
          <p:cNvSpPr txBox="1"/>
          <p:nvPr/>
        </p:nvSpPr>
        <p:spPr>
          <a:xfrm>
            <a:off x="3469576" y="3180256"/>
            <a:ext cx="670376" cy="369332"/>
          </a:xfrm>
          <a:prstGeom prst="rect">
            <a:avLst/>
          </a:prstGeom>
          <a:solidFill>
            <a:schemeClr val="bg1"/>
          </a:solidFill>
        </p:spPr>
        <p:txBody>
          <a:bodyPr wrap="none" rtlCol="0">
            <a:spAutoFit/>
          </a:bodyPr>
          <a:lstStyle/>
          <a:p>
            <a:r>
              <a:rPr lang="tr-TR" dirty="0" smtClean="0"/>
              <a:t>EVET</a:t>
            </a:r>
            <a:endParaRPr lang="tr-TR" dirty="0"/>
          </a:p>
        </p:txBody>
      </p:sp>
      <p:sp>
        <p:nvSpPr>
          <p:cNvPr id="39" name="Metin kutusu 38"/>
          <p:cNvSpPr txBox="1"/>
          <p:nvPr/>
        </p:nvSpPr>
        <p:spPr>
          <a:xfrm>
            <a:off x="1525360" y="4397588"/>
            <a:ext cx="570990" cy="369332"/>
          </a:xfrm>
          <a:prstGeom prst="rect">
            <a:avLst/>
          </a:prstGeom>
          <a:solidFill>
            <a:schemeClr val="bg1"/>
          </a:solidFill>
        </p:spPr>
        <p:txBody>
          <a:bodyPr wrap="none" rtlCol="0">
            <a:spAutoFit/>
          </a:bodyPr>
          <a:lstStyle/>
          <a:p>
            <a:r>
              <a:rPr lang="tr-TR" dirty="0" smtClean="0"/>
              <a:t>Y=A</a:t>
            </a:r>
            <a:endParaRPr lang="tr-TR" dirty="0"/>
          </a:p>
        </p:txBody>
      </p:sp>
      <p:sp>
        <p:nvSpPr>
          <p:cNvPr id="40" name="Metin kutusu 39"/>
          <p:cNvSpPr txBox="1"/>
          <p:nvPr/>
        </p:nvSpPr>
        <p:spPr>
          <a:xfrm>
            <a:off x="2555776" y="4397588"/>
            <a:ext cx="562975" cy="369332"/>
          </a:xfrm>
          <a:prstGeom prst="rect">
            <a:avLst/>
          </a:prstGeom>
          <a:solidFill>
            <a:schemeClr val="bg1"/>
          </a:solidFill>
        </p:spPr>
        <p:txBody>
          <a:bodyPr wrap="none" rtlCol="0">
            <a:spAutoFit/>
          </a:bodyPr>
          <a:lstStyle/>
          <a:p>
            <a:r>
              <a:rPr lang="tr-TR" dirty="0" smtClean="0"/>
              <a:t>Y=B</a:t>
            </a:r>
            <a:endParaRPr lang="tr-TR" dirty="0"/>
          </a:p>
        </p:txBody>
      </p:sp>
      <p:sp>
        <p:nvSpPr>
          <p:cNvPr id="41" name="Metin kutusu 40"/>
          <p:cNvSpPr txBox="1"/>
          <p:nvPr/>
        </p:nvSpPr>
        <p:spPr>
          <a:xfrm>
            <a:off x="3768168" y="4397588"/>
            <a:ext cx="570990" cy="369332"/>
          </a:xfrm>
          <a:prstGeom prst="rect">
            <a:avLst/>
          </a:prstGeom>
          <a:solidFill>
            <a:schemeClr val="bg1"/>
          </a:solidFill>
        </p:spPr>
        <p:txBody>
          <a:bodyPr wrap="none" rtlCol="0">
            <a:spAutoFit/>
          </a:bodyPr>
          <a:lstStyle/>
          <a:p>
            <a:r>
              <a:rPr lang="tr-TR" dirty="0" smtClean="0"/>
              <a:t>Y=C</a:t>
            </a:r>
            <a:endParaRPr lang="tr-TR" dirty="0"/>
          </a:p>
        </p:txBody>
      </p:sp>
    </p:spTree>
    <p:extLst>
      <p:ext uri="{BB962C8B-B14F-4D97-AF65-F5344CB8AC3E}">
        <p14:creationId xmlns:p14="http://schemas.microsoft.com/office/powerpoint/2010/main" val="3857037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348880"/>
            <a:ext cx="7408333" cy="3888432"/>
          </a:xfrm>
        </p:spPr>
        <p:txBody>
          <a:bodyPr>
            <a:normAutofit/>
          </a:bodyPr>
          <a:lstStyle/>
          <a:p>
            <a:pPr marL="0" indent="0" algn="just">
              <a:buNone/>
            </a:pPr>
            <a:r>
              <a:rPr lang="tr-TR" dirty="0" smtClean="0"/>
              <a:t>	Karar ağaçlarında en önemli sorunlardan birisi herhangi bir kökten itibaren </a:t>
            </a:r>
            <a:r>
              <a:rPr lang="tr-TR" b="1" i="1" dirty="0"/>
              <a:t>bölümlemenin</a:t>
            </a:r>
            <a:r>
              <a:rPr lang="tr-TR" dirty="0" smtClean="0"/>
              <a:t> veya </a:t>
            </a:r>
            <a:r>
              <a:rPr lang="tr-TR" b="1" i="1" dirty="0"/>
              <a:t>dallanmanın</a:t>
            </a:r>
            <a:r>
              <a:rPr lang="tr-TR" dirty="0" smtClean="0"/>
              <a:t> hangi kıstasa göre yapılacağıdır. Söz konusu algoritmaları şu şekilde gruplayabiliriz:</a:t>
            </a:r>
          </a:p>
          <a:p>
            <a:pPr marL="0" indent="0" algn="just">
              <a:buNone/>
            </a:pPr>
            <a:r>
              <a:rPr lang="tr-TR" dirty="0"/>
              <a:t> </a:t>
            </a:r>
            <a:r>
              <a:rPr lang="tr-TR" dirty="0" smtClean="0"/>
              <a:t>    	</a:t>
            </a:r>
            <a:r>
              <a:rPr lang="tr-TR" b="1" dirty="0" smtClean="0"/>
              <a:t>1-</a:t>
            </a:r>
            <a:r>
              <a:rPr lang="tr-TR" dirty="0" smtClean="0"/>
              <a:t> </a:t>
            </a:r>
            <a:r>
              <a:rPr lang="tr-TR" dirty="0" err="1" smtClean="0"/>
              <a:t>Entropiye</a:t>
            </a:r>
            <a:r>
              <a:rPr lang="tr-TR" dirty="0" smtClean="0"/>
              <a:t> dayalı algoritmalar </a:t>
            </a:r>
            <a:r>
              <a:rPr lang="tr-TR" b="1" i="1" dirty="0"/>
              <a:t>(ID3, C4.5)</a:t>
            </a:r>
          </a:p>
          <a:p>
            <a:pPr marL="0" indent="0" algn="just">
              <a:buNone/>
            </a:pPr>
            <a:r>
              <a:rPr lang="tr-TR" dirty="0" smtClean="0"/>
              <a:t>	</a:t>
            </a:r>
            <a:r>
              <a:rPr lang="tr-TR" b="1" dirty="0" smtClean="0"/>
              <a:t>2-</a:t>
            </a:r>
            <a:r>
              <a:rPr lang="tr-TR" dirty="0" smtClean="0"/>
              <a:t> Sınıflandırma ve </a:t>
            </a:r>
            <a:r>
              <a:rPr lang="tr-TR" dirty="0" err="1" smtClean="0"/>
              <a:t>regrasyon</a:t>
            </a:r>
            <a:r>
              <a:rPr lang="tr-TR" dirty="0" smtClean="0"/>
              <a:t> ağaçları(CART) </a:t>
            </a:r>
          </a:p>
          <a:p>
            <a:pPr marL="0" indent="0" algn="just">
              <a:buNone/>
            </a:pPr>
            <a:r>
              <a:rPr lang="tr-TR" dirty="0" smtClean="0"/>
              <a:t>		</a:t>
            </a:r>
            <a:r>
              <a:rPr lang="tr-TR" b="1" i="1" dirty="0"/>
              <a:t>(</a:t>
            </a:r>
            <a:r>
              <a:rPr lang="tr-TR" b="1" i="1" dirty="0" err="1"/>
              <a:t>Twoing</a:t>
            </a:r>
            <a:r>
              <a:rPr lang="tr-TR" b="1" i="1" dirty="0"/>
              <a:t> ve </a:t>
            </a:r>
            <a:r>
              <a:rPr lang="tr-TR" b="1" i="1" dirty="0" err="1"/>
              <a:t>Gini</a:t>
            </a:r>
            <a:r>
              <a:rPr lang="tr-TR" b="1" i="1" dirty="0"/>
              <a:t>)</a:t>
            </a:r>
          </a:p>
          <a:p>
            <a:pPr marL="0" indent="0" algn="just">
              <a:buNone/>
            </a:pPr>
            <a:r>
              <a:rPr lang="tr-TR" dirty="0" smtClean="0"/>
              <a:t>     	</a:t>
            </a:r>
            <a:r>
              <a:rPr lang="tr-TR" b="1" dirty="0" smtClean="0"/>
              <a:t>3-</a:t>
            </a:r>
            <a:r>
              <a:rPr lang="tr-TR" dirty="0" smtClean="0"/>
              <a:t>Bellek tabanlı sınıflandırma algoritmaları</a:t>
            </a:r>
          </a:p>
          <a:p>
            <a:pPr marL="0" indent="0" algn="just">
              <a:buNone/>
            </a:pPr>
            <a:r>
              <a:rPr lang="tr-TR" dirty="0" smtClean="0"/>
              <a:t>		</a:t>
            </a:r>
            <a:r>
              <a:rPr lang="tr-TR" b="1" i="1" dirty="0"/>
              <a:t>(k-en yakın komşu algoritması)</a:t>
            </a:r>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14</a:t>
            </a:fld>
            <a:endParaRPr lang="tr-TR"/>
          </a:p>
        </p:txBody>
      </p:sp>
      <p:sp>
        <p:nvSpPr>
          <p:cNvPr id="5" name="Başlık 4"/>
          <p:cNvSpPr>
            <a:spLocks noGrp="1"/>
          </p:cNvSpPr>
          <p:nvPr>
            <p:ph type="title"/>
          </p:nvPr>
        </p:nvSpPr>
        <p:spPr/>
        <p:txBody>
          <a:bodyPr>
            <a:normAutofit fontScale="90000"/>
          </a:bodyPr>
          <a:lstStyle/>
          <a:p>
            <a:pPr lvl="0"/>
            <a:r>
              <a:rPr lang="tr-TR" b="1" dirty="0"/>
              <a:t>4-Karar Ağaçlarında Dallanma </a:t>
            </a:r>
            <a:r>
              <a:rPr lang="tr-TR" b="1" dirty="0" smtClean="0"/>
              <a:t>Kriterleri</a:t>
            </a:r>
            <a:endParaRPr lang="tr-TR" dirty="0"/>
          </a:p>
        </p:txBody>
      </p:sp>
    </p:spTree>
    <p:extLst>
      <p:ext uri="{BB962C8B-B14F-4D97-AF65-F5344CB8AC3E}">
        <p14:creationId xmlns:p14="http://schemas.microsoft.com/office/powerpoint/2010/main" val="3587520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15</a:t>
            </a:fld>
            <a:endParaRPr lang="tr-TR"/>
          </a:p>
        </p:txBody>
      </p:sp>
      <p:sp>
        <p:nvSpPr>
          <p:cNvPr id="5" name="Başlık 4"/>
          <p:cNvSpPr>
            <a:spLocks noGrp="1"/>
          </p:cNvSpPr>
          <p:nvPr>
            <p:ph type="title"/>
          </p:nvPr>
        </p:nvSpPr>
        <p:spPr/>
        <p:txBody>
          <a:bodyPr>
            <a:normAutofit/>
          </a:bodyPr>
          <a:lstStyle/>
          <a:p>
            <a:pPr lvl="0"/>
            <a:r>
              <a:rPr lang="tr-TR" b="1" dirty="0" smtClean="0"/>
              <a:t>5-Algoritmalar</a:t>
            </a:r>
            <a:endParaRPr lang="tr-TR" dirty="0"/>
          </a:p>
        </p:txBody>
      </p:sp>
      <p:graphicFrame>
        <p:nvGraphicFramePr>
          <p:cNvPr id="11" name="İçerik Yer Tutucusu 5"/>
          <p:cNvGraphicFramePr>
            <a:graphicFrameLocks noGrp="1"/>
          </p:cNvGraphicFramePr>
          <p:nvPr>
            <p:ph idx="1"/>
            <p:extLst>
              <p:ext uri="{D42A27DB-BD31-4B8C-83A1-F6EECF244321}">
                <p14:modId xmlns:p14="http://schemas.microsoft.com/office/powerpoint/2010/main" val="859173417"/>
              </p:ext>
            </p:extLst>
          </p:nvPr>
        </p:nvGraphicFramePr>
        <p:xfrm>
          <a:off x="1480998" y="2276872"/>
          <a:ext cx="7632848"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34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16</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6" name="İçerik Yer Tutucusu 5"/>
          <p:cNvSpPr>
            <a:spLocks noGrp="1"/>
          </p:cNvSpPr>
          <p:nvPr>
            <p:ph idx="1"/>
          </p:nvPr>
        </p:nvSpPr>
        <p:spPr/>
        <p:txBody>
          <a:bodyPr/>
          <a:lstStyle/>
          <a:p>
            <a:pPr marL="0" indent="0" algn="just">
              <a:buNone/>
            </a:pPr>
            <a:r>
              <a:rPr lang="tr-TR" dirty="0" smtClean="0"/>
              <a:t>	Karar ağaçları yardımıyla sınıflandırma işlemlerini yerine getirmek üzere </a:t>
            </a:r>
            <a:r>
              <a:rPr lang="tr-TR" b="1" i="1" dirty="0" err="1" smtClean="0"/>
              <a:t>Quinlan</a:t>
            </a:r>
            <a:r>
              <a:rPr lang="tr-TR" dirty="0" smtClean="0"/>
              <a:t> tarafından birçok algoritma geliştirilmiştir.</a:t>
            </a:r>
          </a:p>
          <a:p>
            <a:pPr marL="0" indent="0" algn="just">
              <a:buNone/>
            </a:pPr>
            <a:endParaRPr lang="tr-TR" dirty="0"/>
          </a:p>
          <a:p>
            <a:pPr marL="0" indent="0" algn="just">
              <a:buNone/>
            </a:pPr>
            <a:r>
              <a:rPr lang="tr-TR" dirty="0" smtClean="0"/>
              <a:t>	Bunlar arasında yer alan ID3 ve C4.5 </a:t>
            </a:r>
            <a:r>
              <a:rPr lang="tr-TR" b="1" i="1" dirty="0" err="1"/>
              <a:t>entropi</a:t>
            </a:r>
            <a:r>
              <a:rPr lang="tr-TR" dirty="0" smtClean="0"/>
              <a:t> tabanlı algoritmalardır.</a:t>
            </a:r>
            <a:endParaRPr lang="tr-TR" dirty="0"/>
          </a:p>
        </p:txBody>
      </p:sp>
    </p:spTree>
    <p:extLst>
      <p:ext uri="{BB962C8B-B14F-4D97-AF65-F5344CB8AC3E}">
        <p14:creationId xmlns:p14="http://schemas.microsoft.com/office/powerpoint/2010/main" val="1995709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17</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6" name="İçerik Yer Tutucusu 5"/>
          <p:cNvSpPr>
            <a:spLocks noGrp="1"/>
          </p:cNvSpPr>
          <p:nvPr>
            <p:ph idx="1"/>
          </p:nvPr>
        </p:nvSpPr>
        <p:spPr>
          <a:xfrm>
            <a:off x="872067" y="2492896"/>
            <a:ext cx="7408333" cy="3633267"/>
          </a:xfrm>
        </p:spPr>
        <p:txBody>
          <a:bodyPr>
            <a:normAutofit/>
          </a:bodyPr>
          <a:lstStyle/>
          <a:p>
            <a:pPr marL="0" indent="0" algn="just">
              <a:buNone/>
            </a:pPr>
            <a:r>
              <a:rPr lang="tr-TR" b="1" i="1" dirty="0" smtClean="0"/>
              <a:t>	</a:t>
            </a:r>
            <a:r>
              <a:rPr lang="tr-TR" b="1" i="1" dirty="0" err="1"/>
              <a:t>Entropi</a:t>
            </a:r>
            <a:r>
              <a:rPr lang="tr-TR" b="1" i="1" dirty="0" smtClean="0"/>
              <a:t>: </a:t>
            </a:r>
            <a:r>
              <a:rPr lang="tr-TR" dirty="0" smtClean="0"/>
              <a:t>Bir sistemdeki belirsizliğin ölçüsüne </a:t>
            </a:r>
            <a:r>
              <a:rPr lang="tr-TR" b="1" i="1" dirty="0" err="1"/>
              <a:t>entropi</a:t>
            </a:r>
            <a:r>
              <a:rPr lang="tr-TR" dirty="0" smtClean="0"/>
              <a:t> denir. </a:t>
            </a:r>
            <a:r>
              <a:rPr lang="tr-TR" b="1" i="1" dirty="0"/>
              <a:t>S</a:t>
            </a:r>
            <a:r>
              <a:rPr lang="tr-TR" dirty="0" smtClean="0"/>
              <a:t> bir kaynak olsun. Bu kaynağın </a:t>
            </a:r>
            <a:r>
              <a:rPr lang="tr-TR" b="1" i="1" dirty="0"/>
              <a:t>{m</a:t>
            </a:r>
            <a:r>
              <a:rPr lang="tr-TR" b="1" i="1" baseline="-25000" dirty="0"/>
              <a:t>1</a:t>
            </a:r>
            <a:r>
              <a:rPr lang="tr-TR" b="1" i="1" dirty="0"/>
              <a:t>, m</a:t>
            </a:r>
            <a:r>
              <a:rPr lang="tr-TR" b="1" i="1" baseline="-25000" dirty="0"/>
              <a:t>2</a:t>
            </a:r>
            <a:r>
              <a:rPr lang="tr-TR" b="1" i="1" dirty="0"/>
              <a:t>, m</a:t>
            </a:r>
            <a:r>
              <a:rPr lang="tr-TR" b="1" i="1" baseline="-25000" dirty="0"/>
              <a:t>3</a:t>
            </a:r>
            <a:r>
              <a:rPr lang="tr-TR" b="1" i="1" dirty="0"/>
              <a:t>}</a:t>
            </a:r>
            <a:r>
              <a:rPr lang="tr-TR" dirty="0" smtClean="0"/>
              <a:t> olmak üzere </a:t>
            </a:r>
            <a:r>
              <a:rPr lang="tr-TR" b="1" i="1" dirty="0"/>
              <a:t>n</a:t>
            </a:r>
            <a:r>
              <a:rPr lang="tr-TR" dirty="0" smtClean="0"/>
              <a:t> mesaj üretebildiğini varsayalım. Tüm mesajlar birbirinden bağımsız olarak üretilmektedir ve mi mesajlarının üretilme olasılıkları </a:t>
            </a:r>
            <a:r>
              <a:rPr lang="tr-TR" b="1" i="1" dirty="0" err="1"/>
              <a:t>p</a:t>
            </a:r>
            <a:r>
              <a:rPr lang="tr-TR" b="1" i="1" baseline="-25000" dirty="0" err="1"/>
              <a:t>i</a:t>
            </a:r>
            <a:r>
              <a:rPr lang="tr-TR" dirty="0" err="1" smtClean="0"/>
              <a:t>’dir</a:t>
            </a:r>
            <a:r>
              <a:rPr lang="tr-TR" dirty="0" smtClean="0"/>
              <a:t>. </a:t>
            </a:r>
            <a:r>
              <a:rPr lang="tr-TR" b="1" i="1" dirty="0"/>
              <a:t>P={p</a:t>
            </a:r>
            <a:r>
              <a:rPr lang="tr-TR" b="1" i="1" baseline="-25000" dirty="0"/>
              <a:t>1</a:t>
            </a:r>
            <a:r>
              <a:rPr lang="tr-TR" b="1" i="1" dirty="0"/>
              <a:t>, p</a:t>
            </a:r>
            <a:r>
              <a:rPr lang="tr-TR" b="1" i="1" baseline="-25000" dirty="0"/>
              <a:t>2</a:t>
            </a:r>
            <a:r>
              <a:rPr lang="tr-TR" b="1" i="1" dirty="0"/>
              <a:t>, p</a:t>
            </a:r>
            <a:r>
              <a:rPr lang="tr-TR" b="1" i="1" baseline="-25000" dirty="0"/>
              <a:t>3</a:t>
            </a:r>
            <a:r>
              <a:rPr lang="tr-TR" b="1" i="1" dirty="0"/>
              <a:t>} </a:t>
            </a:r>
            <a:r>
              <a:rPr lang="tr-TR" dirty="0" smtClean="0"/>
              <a:t>olasılık dağılımına sahip mesajları üreten </a:t>
            </a:r>
            <a:r>
              <a:rPr lang="tr-TR" b="1" i="1" dirty="0"/>
              <a:t>S</a:t>
            </a:r>
            <a:r>
              <a:rPr lang="tr-TR" dirty="0" smtClean="0"/>
              <a:t> kaynağının </a:t>
            </a:r>
            <a:r>
              <a:rPr lang="tr-TR" dirty="0" err="1" smtClean="0"/>
              <a:t>entropisi</a:t>
            </a:r>
            <a:r>
              <a:rPr lang="tr-TR" dirty="0" smtClean="0"/>
              <a:t> </a:t>
            </a:r>
            <a:r>
              <a:rPr lang="tr-TR" b="1" i="1" dirty="0"/>
              <a:t>H(S)</a:t>
            </a:r>
            <a:r>
              <a:rPr lang="tr-TR" dirty="0" smtClean="0"/>
              <a:t> şu şekildedir: </a:t>
            </a:r>
          </a:p>
        </p:txBody>
      </p:sp>
      <mc:AlternateContent xmlns:mc="http://schemas.openxmlformats.org/markup-compatibility/2006" xmlns:a14="http://schemas.microsoft.com/office/drawing/2010/main">
        <mc:Choice Requires="a14">
          <p:sp>
            <p:nvSpPr>
              <p:cNvPr id="7" name="Dikdörtgen 6"/>
              <p:cNvSpPr/>
              <p:nvPr/>
            </p:nvSpPr>
            <p:spPr>
              <a:xfrm>
                <a:off x="3197907" y="5318084"/>
                <a:ext cx="2738827" cy="847220"/>
              </a:xfrm>
              <a:prstGeom prst="rect">
                <a:avLst/>
              </a:prstGeom>
              <a:ln>
                <a:solidFill>
                  <a:schemeClr val="tx2"/>
                </a:solidFill>
              </a:ln>
              <a:effectLst>
                <a:outerShdw blurRad="50800" dist="38100" dir="5400000" algn="t" rotWithShape="0">
                  <a:prstClr val="black">
                    <a:alpha val="40000"/>
                  </a:prstClr>
                </a:outerShdw>
              </a:effectLst>
            </p:spPr>
            <p:txBody>
              <a:bodyPr wrap="none">
                <a:spAutoFit/>
              </a:bodyPr>
              <a:lstStyle/>
              <a:p>
                <a:pPr algn="just"/>
                <a14:m>
                  <m:oMathPara xmlns:m="http://schemas.openxmlformats.org/officeDocument/2006/math">
                    <m:oMathParaPr>
                      <m:jc m:val="centerGroup"/>
                    </m:oMathParaPr>
                    <m:oMath xmlns:m="http://schemas.openxmlformats.org/officeDocument/2006/math">
                      <m:r>
                        <a:rPr lang="tr-TR" b="1" i="1" smtClean="0">
                          <a:solidFill>
                            <a:schemeClr val="tx2"/>
                          </a:solidFill>
                          <a:latin typeface="Cambria Math"/>
                        </a:rPr>
                        <m:t>𝑯</m:t>
                      </m:r>
                      <m:d>
                        <m:dPr>
                          <m:ctrlPr>
                            <a:rPr lang="tr-TR" b="1" i="1">
                              <a:solidFill>
                                <a:schemeClr val="tx2"/>
                              </a:solidFill>
                              <a:latin typeface="Cambria Math"/>
                            </a:rPr>
                          </m:ctrlPr>
                        </m:dPr>
                        <m:e>
                          <m:r>
                            <a:rPr lang="tr-TR" b="1" i="1">
                              <a:solidFill>
                                <a:schemeClr val="tx2"/>
                              </a:solidFill>
                              <a:latin typeface="Cambria Math"/>
                            </a:rPr>
                            <m:t>𝑺</m:t>
                          </m:r>
                        </m:e>
                      </m:d>
                      <m:r>
                        <a:rPr lang="tr-TR" b="1" i="1">
                          <a:solidFill>
                            <a:schemeClr val="tx2"/>
                          </a:solidFill>
                          <a:latin typeface="Cambria Math"/>
                        </a:rPr>
                        <m:t>=−</m:t>
                      </m:r>
                      <m:nary>
                        <m:naryPr>
                          <m:chr m:val="∑"/>
                          <m:ctrlPr>
                            <a:rPr lang="tr-TR" b="1" i="1">
                              <a:solidFill>
                                <a:schemeClr val="tx2"/>
                              </a:solidFill>
                              <a:latin typeface="Cambria Math"/>
                            </a:rPr>
                          </m:ctrlPr>
                        </m:naryPr>
                        <m:sub>
                          <m:r>
                            <m:rPr>
                              <m:brk m:alnAt="23"/>
                            </m:rPr>
                            <a:rPr lang="tr-TR" b="1" i="1">
                              <a:solidFill>
                                <a:schemeClr val="tx2"/>
                              </a:solidFill>
                              <a:latin typeface="Cambria Math"/>
                            </a:rPr>
                            <m:t>𝒊</m:t>
                          </m:r>
                          <m:r>
                            <a:rPr lang="tr-TR" b="1" i="1">
                              <a:solidFill>
                                <a:schemeClr val="tx2"/>
                              </a:solidFill>
                              <a:latin typeface="Cambria Math"/>
                            </a:rPr>
                            <m:t>=</m:t>
                          </m:r>
                          <m:r>
                            <a:rPr lang="tr-TR" b="1" i="1">
                              <a:solidFill>
                                <a:schemeClr val="tx2"/>
                              </a:solidFill>
                              <a:latin typeface="Cambria Math"/>
                            </a:rPr>
                            <m:t>𝟏</m:t>
                          </m:r>
                        </m:sub>
                        <m:sup>
                          <m:r>
                            <a:rPr lang="tr-TR" b="1" i="1">
                              <a:solidFill>
                                <a:schemeClr val="tx2"/>
                              </a:solidFill>
                              <a:latin typeface="Cambria Math"/>
                            </a:rPr>
                            <m:t>𝒏</m:t>
                          </m:r>
                        </m:sup>
                        <m:e>
                          <m:r>
                            <a:rPr lang="tr-TR" b="1" i="1">
                              <a:solidFill>
                                <a:schemeClr val="tx2"/>
                              </a:solidFill>
                              <a:latin typeface="Cambria Math"/>
                            </a:rPr>
                            <m:t>𝒑</m:t>
                          </m:r>
                          <m:r>
                            <a:rPr lang="tr-TR" b="1" i="1" baseline="-25000">
                              <a:solidFill>
                                <a:schemeClr val="tx2"/>
                              </a:solidFill>
                              <a:latin typeface="Cambria Math"/>
                            </a:rPr>
                            <m:t>𝒊</m:t>
                          </m:r>
                          <m:func>
                            <m:funcPr>
                              <m:ctrlPr>
                                <a:rPr lang="tr-TR" b="1" i="1">
                                  <a:solidFill>
                                    <a:schemeClr val="tx2"/>
                                  </a:solidFill>
                                  <a:latin typeface="Cambria Math"/>
                                </a:rPr>
                              </m:ctrlPr>
                            </m:funcPr>
                            <m:fName>
                              <m:sSub>
                                <m:sSubPr>
                                  <m:ctrlPr>
                                    <a:rPr lang="tr-TR" b="1" i="1">
                                      <a:solidFill>
                                        <a:schemeClr val="tx2"/>
                                      </a:solidFill>
                                      <a:latin typeface="Cambria Math"/>
                                    </a:rPr>
                                  </m:ctrlPr>
                                </m:sSubPr>
                                <m:e>
                                  <m:r>
                                    <a:rPr lang="tr-TR" b="1" i="1">
                                      <a:solidFill>
                                        <a:schemeClr val="tx2"/>
                                      </a:solidFill>
                                      <a:latin typeface="Cambria Math"/>
                                    </a:rPr>
                                    <m:t>𝒍𝒐𝒈</m:t>
                                  </m:r>
                                </m:e>
                                <m:sub>
                                  <m:r>
                                    <a:rPr lang="tr-TR" b="1" i="1">
                                      <a:solidFill>
                                        <a:schemeClr val="tx2"/>
                                      </a:solidFill>
                                      <a:latin typeface="Cambria Math"/>
                                    </a:rPr>
                                    <m:t>𝟐</m:t>
                                  </m:r>
                                </m:sub>
                              </m:sSub>
                            </m:fName>
                            <m:e>
                              <m:r>
                                <a:rPr lang="tr-TR" b="1" i="1">
                                  <a:solidFill>
                                    <a:schemeClr val="tx2"/>
                                  </a:solidFill>
                                  <a:latin typeface="Cambria Math"/>
                                </a:rPr>
                                <m:t>(</m:t>
                              </m:r>
                              <m:r>
                                <a:rPr lang="tr-TR" b="1" i="1">
                                  <a:solidFill>
                                    <a:schemeClr val="tx2"/>
                                  </a:solidFill>
                                  <a:latin typeface="Cambria Math"/>
                                </a:rPr>
                                <m:t>𝒑𝒊</m:t>
                              </m:r>
                              <m:r>
                                <a:rPr lang="tr-TR" b="1" i="1">
                                  <a:solidFill>
                                    <a:schemeClr val="tx2"/>
                                  </a:solidFill>
                                  <a:latin typeface="Cambria Math"/>
                                </a:rPr>
                                <m:t>)</m:t>
                              </m:r>
                            </m:e>
                          </m:func>
                        </m:e>
                      </m:nary>
                    </m:oMath>
                  </m:oMathPara>
                </a14:m>
                <a:endParaRPr lang="tr-TR" b="1" i="1" dirty="0">
                  <a:solidFill>
                    <a:schemeClr val="tx2"/>
                  </a:solidFill>
                </a:endParaRPr>
              </a:p>
            </p:txBody>
          </p:sp>
        </mc:Choice>
        <mc:Fallback xmlns="">
          <p:sp>
            <p:nvSpPr>
              <p:cNvPr id="7" name="Dikdörtgen 6"/>
              <p:cNvSpPr>
                <a:spLocks noRot="1" noChangeAspect="1" noMove="1" noResize="1" noEditPoints="1" noAdjustHandles="1" noChangeArrowheads="1" noChangeShapeType="1" noTextEdit="1"/>
              </p:cNvSpPr>
              <p:nvPr/>
            </p:nvSpPr>
            <p:spPr>
              <a:xfrm>
                <a:off x="3197907" y="5318084"/>
                <a:ext cx="2738827" cy="847220"/>
              </a:xfrm>
              <a:prstGeom prst="rect">
                <a:avLst/>
              </a:prstGeom>
              <a:blipFill rotWithShape="1">
                <a:blip r:embed="rId2"/>
                <a:stretch>
                  <a:fillRect/>
                </a:stretch>
              </a:blipFill>
              <a:ln>
                <a:solidFill>
                  <a:schemeClr val="tx2"/>
                </a:solidFill>
              </a:ln>
              <a:effectLst>
                <a:outerShdw blurRad="50800" dist="38100" dir="5400000" algn="t" rotWithShape="0">
                  <a:prstClr val="black">
                    <a:alpha val="40000"/>
                  </a:prstClr>
                </a:outerShdw>
              </a:effectLst>
            </p:spPr>
            <p:txBody>
              <a:bodyPr/>
              <a:lstStyle/>
              <a:p>
                <a:r>
                  <a:rPr lang="tr-TR">
                    <a:noFill/>
                  </a:rPr>
                  <a:t> </a:t>
                </a:r>
              </a:p>
            </p:txBody>
          </p:sp>
        </mc:Fallback>
      </mc:AlternateContent>
    </p:spTree>
    <p:extLst>
      <p:ext uri="{BB962C8B-B14F-4D97-AF65-F5344CB8AC3E}">
        <p14:creationId xmlns:p14="http://schemas.microsoft.com/office/powerpoint/2010/main" val="180997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18</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92896"/>
                <a:ext cx="7408333" cy="3633267"/>
              </a:xfrm>
            </p:spPr>
            <p:txBody>
              <a:bodyPr>
                <a:normAutofit/>
              </a:bodyPr>
              <a:lstStyle/>
              <a:p>
                <a:pPr marL="0" indent="0" algn="just">
                  <a:buNone/>
                </a:pPr>
                <a:r>
                  <a:rPr lang="tr-TR" dirty="0" smtClean="0"/>
                  <a:t>	</a:t>
                </a:r>
                <a:r>
                  <a:rPr lang="tr-TR" b="1" i="1" dirty="0" smtClean="0"/>
                  <a:t>Örnek-1 : </a:t>
                </a:r>
                <a:r>
                  <a:rPr lang="tr-TR" dirty="0" smtClean="0"/>
                  <a:t>Bir deney sonuçlarını içeren aşağıdaki olasılık cetveline göre </a:t>
                </a:r>
                <a:r>
                  <a:rPr lang="tr-TR" dirty="0" err="1" smtClean="0"/>
                  <a:t>entropiyi</a:t>
                </a:r>
                <a:r>
                  <a:rPr lang="tr-TR" dirty="0" smtClean="0"/>
                  <a:t> hesaplayalım.</a:t>
                </a:r>
              </a:p>
              <a:p>
                <a:pPr marL="0" indent="0" algn="just">
                  <a:buNone/>
                </a:pPr>
                <a:endParaRPr lang="tr-TR" dirty="0"/>
              </a:p>
              <a:p>
                <a:pPr marL="0" indent="0" algn="just">
                  <a:buNone/>
                </a:pPr>
                <a:endParaRPr lang="tr-TR" dirty="0" smtClean="0"/>
              </a:p>
              <a:p>
                <a:pPr marL="0" indent="0" algn="just">
                  <a:buNone/>
                </a:pPr>
                <a:endParaRPr lang="tr-TR" dirty="0"/>
              </a:p>
              <a:p>
                <a:pPr marL="0" indent="0" algn="ctr">
                  <a:buNone/>
                </a:pPr>
                <a:endParaRPr lang="tr-TR" b="1" i="1" dirty="0" smtClean="0"/>
              </a:p>
              <a:p>
                <a:pPr marL="0" indent="0" algn="ctr">
                  <a:buNone/>
                </a:pPr>
                <a:r>
                  <a:rPr lang="tr-TR" b="1" i="1" dirty="0" smtClean="0"/>
                  <a:t>H(</a:t>
                </a:r>
                <a:r>
                  <a:rPr lang="tr-TR" i="1" dirty="0" smtClean="0"/>
                  <a:t>S</a:t>
                </a:r>
                <a:r>
                  <a:rPr lang="tr-TR" b="1" i="1" dirty="0"/>
                  <a:t>)</a:t>
                </a:r>
                <a:r>
                  <a:rPr lang="tr-TR" dirty="0" smtClean="0"/>
                  <a:t>=-(</a:t>
                </a:r>
                <a14:m>
                  <m:oMath xmlns:m="http://schemas.openxmlformats.org/officeDocument/2006/math">
                    <m:f>
                      <m:fPr>
                        <m:ctrlPr>
                          <a:rPr lang="tr-TR" i="1" smtClean="0">
                            <a:latin typeface="Cambria Math"/>
                          </a:rPr>
                        </m:ctrlPr>
                      </m:fPr>
                      <m:num>
                        <m:r>
                          <a:rPr lang="tr-TR" b="0" i="1" smtClean="0">
                            <a:latin typeface="Cambria Math"/>
                          </a:rPr>
                          <m:t>1</m:t>
                        </m:r>
                      </m:num>
                      <m:den>
                        <m:r>
                          <a:rPr lang="tr-TR" b="0" i="1" smtClean="0">
                            <a:latin typeface="Cambria Math"/>
                          </a:rPr>
                          <m:t>2</m:t>
                        </m:r>
                      </m:den>
                    </m:f>
                    <m:func>
                      <m:funcPr>
                        <m:ctrlPr>
                          <a:rPr lang="tr-TR" i="1" smtClean="0">
                            <a:latin typeface="Cambria Math"/>
                          </a:rPr>
                        </m:ctrlPr>
                      </m:funcPr>
                      <m:fName>
                        <m:sSub>
                          <m:sSubPr>
                            <m:ctrlPr>
                              <a:rPr lang="tr-TR" i="1" smtClean="0">
                                <a:latin typeface="Cambria Math"/>
                              </a:rPr>
                            </m:ctrlPr>
                          </m:sSubPr>
                          <m:e>
                            <m:r>
                              <m:rPr>
                                <m:sty m:val="p"/>
                              </m:rPr>
                              <a:rPr lang="tr-TR" i="0" smtClean="0">
                                <a:latin typeface="Cambria Math"/>
                              </a:rPr>
                              <m:t>log</m:t>
                            </m:r>
                          </m:e>
                          <m:sub>
                            <m:r>
                              <a:rPr lang="tr-TR" b="0" i="1" smtClean="0">
                                <a:latin typeface="Cambria Math"/>
                              </a:rPr>
                              <m:t>2</m:t>
                            </m:r>
                          </m:sub>
                        </m:sSub>
                      </m:fName>
                      <m:e>
                        <m:f>
                          <m:fPr>
                            <m:ctrlPr>
                              <a:rPr lang="tr-TR" i="1" smtClean="0">
                                <a:latin typeface="Cambria Math"/>
                              </a:rPr>
                            </m:ctrlPr>
                          </m:fPr>
                          <m:num>
                            <m:r>
                              <a:rPr lang="tr-TR" b="0" i="1" smtClean="0">
                                <a:latin typeface="Cambria Math"/>
                              </a:rPr>
                              <m:t>1</m:t>
                            </m:r>
                          </m:num>
                          <m:den>
                            <m:r>
                              <a:rPr lang="tr-TR" b="0" i="1" smtClean="0">
                                <a:latin typeface="Cambria Math"/>
                              </a:rPr>
                              <m:t>2</m:t>
                            </m:r>
                          </m:den>
                        </m:f>
                      </m:e>
                    </m:func>
                  </m:oMath>
                </a14:m>
                <a:r>
                  <a:rPr lang="tr-TR" dirty="0" smtClean="0"/>
                  <a:t> + </a:t>
                </a:r>
                <a14:m>
                  <m:oMath xmlns:m="http://schemas.openxmlformats.org/officeDocument/2006/math">
                    <m:f>
                      <m:fPr>
                        <m:ctrlPr>
                          <a:rPr lang="tr-TR" i="1">
                            <a:latin typeface="Cambria Math"/>
                          </a:rPr>
                        </m:ctrlPr>
                      </m:fPr>
                      <m:num>
                        <m:r>
                          <a:rPr lang="tr-TR" i="1">
                            <a:latin typeface="Cambria Math"/>
                          </a:rPr>
                          <m:t>1</m:t>
                        </m:r>
                      </m:num>
                      <m:den>
                        <m:r>
                          <a:rPr lang="tr-TR" b="0" i="1" smtClean="0">
                            <a:latin typeface="Cambria Math"/>
                          </a:rPr>
                          <m:t>3</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i="1">
                                <a:latin typeface="Cambria Math"/>
                              </a:rPr>
                              <m:t>1</m:t>
                            </m:r>
                          </m:num>
                          <m:den>
                            <m:r>
                              <a:rPr lang="tr-TR" b="0" i="1" smtClean="0">
                                <a:latin typeface="Cambria Math"/>
                              </a:rPr>
                              <m:t>3</m:t>
                            </m:r>
                          </m:den>
                        </m:f>
                        <m:r>
                          <a:rPr lang="tr-TR" b="0" i="1" smtClean="0">
                            <a:latin typeface="Cambria Math"/>
                          </a:rPr>
                          <m:t> </m:t>
                        </m:r>
                      </m:e>
                    </m:func>
                  </m:oMath>
                </a14:m>
                <a:r>
                  <a:rPr lang="tr-TR" dirty="0" smtClean="0"/>
                  <a:t> + </a:t>
                </a:r>
                <a14:m>
                  <m:oMath xmlns:m="http://schemas.openxmlformats.org/officeDocument/2006/math">
                    <m:f>
                      <m:fPr>
                        <m:ctrlPr>
                          <a:rPr lang="tr-TR" i="1">
                            <a:latin typeface="Cambria Math"/>
                          </a:rPr>
                        </m:ctrlPr>
                      </m:fPr>
                      <m:num>
                        <m:r>
                          <a:rPr lang="tr-TR" i="1">
                            <a:latin typeface="Cambria Math"/>
                          </a:rPr>
                          <m:t>1</m:t>
                        </m:r>
                      </m:num>
                      <m:den>
                        <m:r>
                          <a:rPr lang="tr-TR" b="0" i="1" smtClean="0">
                            <a:latin typeface="Cambria Math"/>
                          </a:rPr>
                          <m:t>6</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i="1">
                                <a:latin typeface="Cambria Math"/>
                              </a:rPr>
                              <m:t>1</m:t>
                            </m:r>
                          </m:num>
                          <m:den>
                            <m:r>
                              <a:rPr lang="tr-TR" b="0" i="1" smtClean="0">
                                <a:latin typeface="Cambria Math"/>
                              </a:rPr>
                              <m:t>6</m:t>
                            </m:r>
                          </m:den>
                        </m:f>
                      </m:e>
                    </m:func>
                  </m:oMath>
                </a14:m>
                <a:r>
                  <a:rPr lang="tr-TR" dirty="0" smtClean="0"/>
                  <a:t>)= </a:t>
                </a:r>
                <a:r>
                  <a:rPr lang="tr-TR" b="1" i="1" dirty="0"/>
                  <a:t>1.4591</a:t>
                </a:r>
              </a:p>
              <a:p>
                <a:pPr marL="0" indent="0" algn="just">
                  <a:buNone/>
                </a:pPr>
                <a:endParaRPr lang="tr-TR" b="1" i="1" dirty="0"/>
              </a:p>
              <a:p>
                <a:pPr marL="0" indent="0" algn="just">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92896"/>
                <a:ext cx="7408333" cy="3633267"/>
              </a:xfrm>
              <a:blipFill rotWithShape="1">
                <a:blip r:embed="rId2"/>
                <a:stretch>
                  <a:fillRect l="-1235" t="-1342" r="-1317"/>
                </a:stretch>
              </a:blipFill>
            </p:spPr>
            <p:txBody>
              <a:bodyPr/>
              <a:lstStyle/>
              <a:p>
                <a:r>
                  <a:rPr lang="tr-TR">
                    <a:noFill/>
                  </a:rPr>
                  <a:t> </a:t>
                </a:r>
              </a:p>
            </p:txBody>
          </p:sp>
        </mc:Fallback>
      </mc:AlternateContent>
      <p:graphicFrame>
        <p:nvGraphicFramePr>
          <p:cNvPr id="7" name="İçerik Yer Tutucusu 5"/>
          <p:cNvGraphicFramePr>
            <a:graphicFrameLocks/>
          </p:cNvGraphicFramePr>
          <p:nvPr>
            <p:extLst>
              <p:ext uri="{D42A27DB-BD31-4B8C-83A1-F6EECF244321}">
                <p14:modId xmlns:p14="http://schemas.microsoft.com/office/powerpoint/2010/main" val="543746651"/>
              </p:ext>
            </p:extLst>
          </p:nvPr>
        </p:nvGraphicFramePr>
        <p:xfrm>
          <a:off x="971600" y="3501008"/>
          <a:ext cx="7408864" cy="93427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gridCol w="1269488"/>
                <a:gridCol w="1269488"/>
              </a:tblGrid>
              <a:tr h="538038">
                <a:tc>
                  <a:txBody>
                    <a:bodyPr/>
                    <a:lstStyle/>
                    <a:p>
                      <a:pPr algn="ctr"/>
                      <a:r>
                        <a:rPr lang="tr-TR" b="1" dirty="0" smtClean="0">
                          <a:solidFill>
                            <a:schemeClr val="bg1"/>
                          </a:solidFill>
                        </a:rPr>
                        <a:t>Deney Sonuçları (S)</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dirty="0" smtClean="0">
                          <a:solidFill>
                            <a:schemeClr val="bg1"/>
                          </a:solidFill>
                        </a:rPr>
                        <a:t>a</a:t>
                      </a:r>
                      <a:r>
                        <a:rPr lang="tr-TR" b="1" baseline="-25000" dirty="0" smtClean="0">
                          <a:solidFill>
                            <a:schemeClr val="bg1"/>
                          </a:solidFill>
                        </a:rPr>
                        <a:t>1</a:t>
                      </a:r>
                      <a:endParaRPr lang="tr-TR" b="1" baseline="-25000" dirty="0">
                        <a:solidFill>
                          <a:schemeClr val="bg1"/>
                        </a:solidFill>
                      </a:endParaRPr>
                    </a:p>
                  </a:txBody>
                  <a:tcPr anchor="ct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dirty="0" smtClean="0">
                          <a:solidFill>
                            <a:schemeClr val="bg1"/>
                          </a:solidFill>
                        </a:rPr>
                        <a:t>a</a:t>
                      </a:r>
                      <a:r>
                        <a:rPr lang="tr-TR" b="1" baseline="-25000" dirty="0" smtClean="0">
                          <a:solidFill>
                            <a:schemeClr val="bg1"/>
                          </a:solidFill>
                        </a:rPr>
                        <a:t>2</a:t>
                      </a:r>
                      <a:endParaRPr lang="tr-TR" b="1" baseline="-25000" dirty="0">
                        <a:solidFill>
                          <a:schemeClr val="bg1"/>
                        </a:solidFill>
                      </a:endParaRPr>
                    </a:p>
                  </a:txBody>
                  <a:tcPr anchor="ct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dirty="0" smtClean="0">
                          <a:solidFill>
                            <a:schemeClr val="bg1"/>
                          </a:solidFill>
                        </a:rPr>
                        <a:t>a</a:t>
                      </a:r>
                      <a:r>
                        <a:rPr lang="tr-TR" b="1" baseline="-25000" dirty="0" smtClean="0">
                          <a:solidFill>
                            <a:schemeClr val="bg1"/>
                          </a:solidFill>
                        </a:rPr>
                        <a:t>3</a:t>
                      </a:r>
                      <a:endParaRPr lang="tr-TR" b="1" baseline="-2500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dirty="0" smtClean="0"/>
                        <a:t>P</a:t>
                      </a:r>
                      <a:r>
                        <a:rPr lang="tr-TR" baseline="-25000" dirty="0" smtClean="0"/>
                        <a:t>i</a:t>
                      </a:r>
                      <a:endParaRPr lang="tr-TR" baseline="-25000" dirty="0"/>
                    </a:p>
                  </a:txBody>
                  <a:tcP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r>
                        <a:rPr lang="tr-TR" dirty="0" smtClean="0"/>
                        <a:t>1/2</a:t>
                      </a:r>
                      <a:endParaRPr lang="tr-TR" dirty="0"/>
                    </a:p>
                  </a:txBody>
                  <a:tcPr>
                    <a:lnB w="12700" cap="flat" cmpd="sng" algn="ctr">
                      <a:solidFill>
                        <a:schemeClr val="bg2">
                          <a:lumMod val="75000"/>
                        </a:schemeClr>
                      </a:solidFill>
                      <a:prstDash val="solid"/>
                      <a:round/>
                      <a:headEnd type="none" w="med" len="med"/>
                      <a:tailEnd type="none" w="med" len="med"/>
                    </a:lnB>
                  </a:tcPr>
                </a:tc>
                <a:tc>
                  <a:txBody>
                    <a:bodyPr/>
                    <a:lstStyle/>
                    <a:p>
                      <a:pPr algn="ctr"/>
                      <a:r>
                        <a:rPr lang="tr-TR" dirty="0" smtClean="0"/>
                        <a:t>1/3</a:t>
                      </a:r>
                      <a:endParaRPr lang="tr-TR" dirty="0"/>
                    </a:p>
                  </a:txBody>
                  <a:tcPr>
                    <a:lnB w="12700" cap="flat" cmpd="sng" algn="ctr">
                      <a:solidFill>
                        <a:schemeClr val="bg2">
                          <a:lumMod val="75000"/>
                        </a:schemeClr>
                      </a:solidFill>
                      <a:prstDash val="solid"/>
                      <a:round/>
                      <a:headEnd type="none" w="med" len="med"/>
                      <a:tailEnd type="none" w="med" len="med"/>
                    </a:lnB>
                  </a:tcPr>
                </a:tc>
                <a:tc>
                  <a:txBody>
                    <a:bodyPr/>
                    <a:lstStyle/>
                    <a:p>
                      <a:pPr algn="ctr"/>
                      <a:r>
                        <a:rPr lang="tr-TR" sz="2000" b="0" dirty="0" smtClean="0"/>
                        <a:t>1/6</a:t>
                      </a:r>
                      <a:endParaRPr lang="tr-TR" sz="2000" b="0"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p:sp>
        <p:nvSpPr>
          <p:cNvPr id="2" name="Dikdörtgen 1"/>
          <p:cNvSpPr/>
          <p:nvPr/>
        </p:nvSpPr>
        <p:spPr>
          <a:xfrm>
            <a:off x="6444208" y="5229200"/>
            <a:ext cx="100811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4243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19</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92896"/>
                <a:ext cx="7408333" cy="3816424"/>
              </a:xfrm>
            </p:spPr>
            <p:txBody>
              <a:bodyPr>
                <a:normAutofit/>
              </a:bodyPr>
              <a:lstStyle/>
              <a:p>
                <a:pPr marL="0" indent="0" algn="just">
                  <a:buNone/>
                </a:pPr>
                <a:r>
                  <a:rPr lang="tr-TR" dirty="0" smtClean="0"/>
                  <a:t>	</a:t>
                </a:r>
                <a:r>
                  <a:rPr lang="tr-TR" b="1" i="1" dirty="0" smtClean="0"/>
                  <a:t>Örnek-2 : </a:t>
                </a:r>
                <a:r>
                  <a:rPr lang="tr-TR" dirty="0" smtClean="0"/>
                  <a:t>Aşağıdaki 8 elemanlı S kümesine göre </a:t>
                </a:r>
                <a:r>
                  <a:rPr lang="tr-TR" dirty="0" err="1" smtClean="0"/>
                  <a:t>entropiyi</a:t>
                </a:r>
                <a:r>
                  <a:rPr lang="tr-TR" dirty="0" smtClean="0"/>
                  <a:t> hesaplayalım.</a:t>
                </a:r>
              </a:p>
              <a:p>
                <a:pPr marL="0" indent="0" algn="ctr">
                  <a:buNone/>
                </a:pPr>
                <a:r>
                  <a:rPr lang="tr-TR" b="1" i="1" dirty="0" smtClean="0"/>
                  <a:t>S={evet, evet, hayır, hayır, hayır, hayır, hayır, hayır}</a:t>
                </a:r>
              </a:p>
              <a:p>
                <a:pPr marL="0" indent="0" algn="ctr">
                  <a:buNone/>
                </a:pPr>
                <a:endParaRPr lang="tr-TR" b="1" i="1" dirty="0" smtClean="0"/>
              </a:p>
              <a:p>
                <a:pPr marL="0" indent="0" algn="ctr">
                  <a:buNone/>
                </a:pPr>
                <a:endParaRPr lang="tr-TR" b="1" i="1" dirty="0" smtClean="0"/>
              </a:p>
              <a:p>
                <a:pPr marL="0" indent="0" algn="ctr">
                  <a:buNone/>
                </a:pPr>
                <a:endParaRPr lang="tr-TR" b="1" i="1" dirty="0" smtClean="0"/>
              </a:p>
              <a:p>
                <a:pPr marL="0" indent="0" algn="ctr">
                  <a:buNone/>
                </a:pPr>
                <a:endParaRPr lang="tr-TR" b="1" i="1" dirty="0" smtClean="0"/>
              </a:p>
              <a:p>
                <a:pPr marL="0" indent="0" algn="ctr">
                  <a:buNone/>
                </a:pPr>
                <a:r>
                  <a:rPr lang="tr-TR" b="1" i="1" dirty="0" smtClean="0"/>
                  <a:t>H(</a:t>
                </a:r>
                <a:r>
                  <a:rPr lang="tr-TR" i="1" dirty="0"/>
                  <a:t>S</a:t>
                </a:r>
                <a:r>
                  <a:rPr lang="tr-TR" b="1" i="1" dirty="0"/>
                  <a:t>)</a:t>
                </a:r>
                <a:r>
                  <a:rPr lang="tr-TR" dirty="0" smtClean="0"/>
                  <a:t>=-(0.25 </a:t>
                </a:r>
                <a14:m>
                  <m:oMath xmlns:m="http://schemas.openxmlformats.org/officeDocument/2006/math">
                    <m:func>
                      <m:funcPr>
                        <m:ctrlPr>
                          <a:rPr lang="tr-TR" i="1" smtClean="0">
                            <a:latin typeface="Cambria Math"/>
                          </a:rPr>
                        </m:ctrlPr>
                      </m:funcPr>
                      <m:fName>
                        <m:sSub>
                          <m:sSubPr>
                            <m:ctrlPr>
                              <a:rPr lang="tr-TR" i="1" smtClean="0">
                                <a:latin typeface="Cambria Math"/>
                              </a:rPr>
                            </m:ctrlPr>
                          </m:sSubPr>
                          <m:e>
                            <m:r>
                              <m:rPr>
                                <m:sty m:val="p"/>
                              </m:rPr>
                              <a:rPr lang="tr-TR" i="0" smtClean="0">
                                <a:latin typeface="Cambria Math"/>
                              </a:rPr>
                              <m:t>log</m:t>
                            </m:r>
                          </m:e>
                          <m:sub>
                            <m:r>
                              <a:rPr lang="tr-TR" b="0" i="1" smtClean="0">
                                <a:latin typeface="Cambria Math"/>
                              </a:rPr>
                              <m:t>2</m:t>
                            </m:r>
                          </m:sub>
                        </m:sSub>
                      </m:fName>
                      <m:e>
                        <m:r>
                          <a:rPr lang="tr-TR" b="0" i="1" smtClean="0">
                            <a:latin typeface="Cambria Math"/>
                          </a:rPr>
                          <m:t>0.25</m:t>
                        </m:r>
                      </m:e>
                    </m:func>
                  </m:oMath>
                </a14:m>
                <a:r>
                  <a:rPr lang="tr-TR" dirty="0" smtClean="0"/>
                  <a:t> + 0.75 </a:t>
                </a:r>
                <a14:m>
                  <m:oMath xmlns:m="http://schemas.openxmlformats.org/officeDocument/2006/math">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r>
                          <a:rPr lang="tr-TR" b="0" i="1" smtClean="0">
                            <a:latin typeface="Cambria Math"/>
                          </a:rPr>
                          <m:t>0.75 </m:t>
                        </m:r>
                      </m:e>
                    </m:func>
                  </m:oMath>
                </a14:m>
                <a:r>
                  <a:rPr lang="tr-TR" dirty="0" smtClean="0"/>
                  <a:t>)= </a:t>
                </a:r>
                <a:r>
                  <a:rPr lang="tr-TR" b="1" i="1" dirty="0" smtClean="0"/>
                  <a:t>0.81128</a:t>
                </a:r>
                <a:endParaRPr lang="tr-TR" b="1" i="1" dirty="0"/>
              </a:p>
              <a:p>
                <a:pPr marL="0" indent="0" algn="just">
                  <a:buNone/>
                </a:pPr>
                <a:endParaRPr lang="tr-TR" b="1" i="1" dirty="0"/>
              </a:p>
              <a:p>
                <a:pPr marL="0" indent="0" algn="just">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92896"/>
                <a:ext cx="7408333" cy="3816424"/>
              </a:xfrm>
              <a:blipFill rotWithShape="1">
                <a:blip r:embed="rId2"/>
                <a:stretch>
                  <a:fillRect l="-1235" t="-1278" r="-1317"/>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graphicFrame>
            <p:nvGraphicFramePr>
              <p:cNvPr id="2" name="Tablo 1"/>
              <p:cNvGraphicFramePr>
                <a:graphicFrameLocks noGrp="1"/>
              </p:cNvGraphicFramePr>
              <p:nvPr>
                <p:extLst>
                  <p:ext uri="{D42A27DB-BD31-4B8C-83A1-F6EECF244321}">
                    <p14:modId xmlns:p14="http://schemas.microsoft.com/office/powerpoint/2010/main" val="3265260902"/>
                  </p:ext>
                </p:extLst>
              </p:nvPr>
            </p:nvGraphicFramePr>
            <p:xfrm>
              <a:off x="2051720" y="3861048"/>
              <a:ext cx="4869888" cy="150044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baseline="0" dirty="0" smtClean="0"/>
                            <a:t>Evet</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14:m>
                            <m:oMath xmlns:m="http://schemas.openxmlformats.org/officeDocument/2006/math">
                              <m:f>
                                <m:fPr>
                                  <m:ctrlPr>
                                    <a:rPr lang="tr-TR" i="1" dirty="0" smtClean="0">
                                      <a:latin typeface="Cambria Math"/>
                                    </a:rPr>
                                  </m:ctrlPr>
                                </m:fPr>
                                <m:num>
                                  <m:r>
                                    <a:rPr lang="tr-TR" b="0" i="1" dirty="0" smtClean="0">
                                      <a:latin typeface="Cambria Math"/>
                                    </a:rPr>
                                    <m:t>2</m:t>
                                  </m:r>
                                </m:num>
                                <m:den>
                                  <m:r>
                                    <a:rPr lang="tr-TR" b="0" i="1" dirty="0" smtClean="0">
                                      <a:latin typeface="Cambria Math"/>
                                    </a:rPr>
                                    <m:t>8</m:t>
                                  </m:r>
                                </m:den>
                              </m:f>
                            </m:oMath>
                          </a14:m>
                          <a:r>
                            <a:rPr lang="tr-TR" dirty="0" smtClean="0"/>
                            <a:t>= </a:t>
                          </a:r>
                          <a:r>
                            <a:rPr lang="tr-TR" b="1" dirty="0" smtClean="0"/>
                            <a:t>0.25</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Hayır</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14:m>
                            <m:oMath xmlns:m="http://schemas.openxmlformats.org/officeDocument/2006/math">
                              <m:f>
                                <m:fPr>
                                  <m:ctrlPr>
                                    <a:rPr lang="tr-TR" i="1" smtClean="0">
                                      <a:latin typeface="Cambria Math"/>
                                    </a:rPr>
                                  </m:ctrlPr>
                                </m:fPr>
                                <m:num>
                                  <m:r>
                                    <a:rPr lang="tr-TR" b="0" i="1" smtClean="0">
                                      <a:latin typeface="Cambria Math"/>
                                    </a:rPr>
                                    <m:t>6</m:t>
                                  </m:r>
                                </m:num>
                                <m:den>
                                  <m:r>
                                    <a:rPr lang="tr-TR" b="0" i="1" smtClean="0">
                                      <a:latin typeface="Cambria Math"/>
                                    </a:rPr>
                                    <m:t>8</m:t>
                                  </m:r>
                                </m:den>
                              </m:f>
                            </m:oMath>
                          </a14:m>
                          <a:r>
                            <a:rPr lang="tr-TR" dirty="0" smtClean="0"/>
                            <a:t>= </a:t>
                          </a:r>
                          <a:r>
                            <a:rPr lang="tr-TR" b="1" dirty="0" smtClean="0"/>
                            <a:t>0.75</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mc:Choice>
        <mc:Fallback>
          <p:graphicFrame>
            <p:nvGraphicFramePr>
              <p:cNvPr id="2" name="Tablo 1"/>
              <p:cNvGraphicFramePr>
                <a:graphicFrameLocks noGrp="1"/>
              </p:cNvGraphicFramePr>
              <p:nvPr>
                <p:extLst>
                  <p:ext uri="{D42A27DB-BD31-4B8C-83A1-F6EECF244321}">
                    <p14:modId xmlns:p14="http://schemas.microsoft.com/office/powerpoint/2010/main" val="3265260902"/>
                  </p:ext>
                </p:extLst>
              </p:nvPr>
            </p:nvGraphicFramePr>
            <p:xfrm>
              <a:off x="2051720" y="3861048"/>
              <a:ext cx="4869888" cy="150044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481203">
                    <a:tc>
                      <a:txBody>
                        <a:bodyPr/>
                        <a:lstStyle/>
                        <a:p>
                          <a:r>
                            <a:rPr lang="tr-TR" baseline="0" dirty="0" smtClean="0"/>
                            <a:t>Evet</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endParaRPr lang="tr-TR"/>
                        </a:p>
                      </a:txBody>
                      <a:tcPr>
                        <a:lnR w="12700" cap="flat" cmpd="sng" algn="ctr">
                          <a:solidFill>
                            <a:schemeClr val="bg2">
                              <a:lumMod val="75000"/>
                            </a:schemeClr>
                          </a:solidFill>
                          <a:prstDash val="solid"/>
                          <a:round/>
                          <a:headEnd type="none" w="med" len="med"/>
                          <a:tailEnd type="none" w="med" len="med"/>
                        </a:lnR>
                        <a:blipFill rotWithShape="1">
                          <a:blip r:embed="rId3"/>
                          <a:stretch>
                            <a:fillRect l="-287981" t="-115190" r="-4327" b="-118987"/>
                          </a:stretch>
                        </a:blipFill>
                      </a:tcPr>
                    </a:tc>
                  </a:tr>
                  <a:tr h="481203">
                    <a:tc>
                      <a:txBody>
                        <a:bodyPr/>
                        <a:lstStyle/>
                        <a:p>
                          <a:r>
                            <a:rPr lang="tr-TR" baseline="0" dirty="0" smtClean="0"/>
                            <a:t>Hayır</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endParaRPr lang="tr-TR"/>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blipFill rotWithShape="1">
                          <a:blip r:embed="rId3"/>
                          <a:stretch>
                            <a:fillRect l="-287981" t="-215190" r="-4327" b="-18987"/>
                          </a:stretch>
                        </a:blipFill>
                      </a:tcPr>
                    </a:tc>
                  </a:tr>
                </a:tbl>
              </a:graphicData>
            </a:graphic>
          </p:graphicFrame>
        </mc:Fallback>
      </mc:AlternateContent>
      <p:sp>
        <p:nvSpPr>
          <p:cNvPr id="7" name="Dikdörtgen 6"/>
          <p:cNvSpPr/>
          <p:nvPr/>
        </p:nvSpPr>
        <p:spPr>
          <a:xfrm>
            <a:off x="6660232" y="5517232"/>
            <a:ext cx="100811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51823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p:cNvGraphicFramePr>
            <a:graphicFrameLocks noGrp="1"/>
          </p:cNvGraphicFramePr>
          <p:nvPr>
            <p:ph idx="1"/>
            <p:extLst>
              <p:ext uri="{D42A27DB-BD31-4B8C-83A1-F6EECF244321}">
                <p14:modId xmlns:p14="http://schemas.microsoft.com/office/powerpoint/2010/main" val="3987983927"/>
              </p:ext>
            </p:extLst>
          </p:nvPr>
        </p:nvGraphicFramePr>
        <p:xfrm>
          <a:off x="611560" y="1556792"/>
          <a:ext cx="8352928"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ltbilgi Yer Tutucusu 3"/>
          <p:cNvSpPr>
            <a:spLocks noGrp="1"/>
          </p:cNvSpPr>
          <p:nvPr>
            <p:ph type="ftr" sz="quarter" idx="11"/>
          </p:nvPr>
        </p:nvSpPr>
        <p:spPr/>
        <p:txBody>
          <a:bodyPr/>
          <a:lstStyle/>
          <a:p>
            <a:r>
              <a:rPr lang="tr-TR" dirty="0" smtClean="0"/>
              <a:t>121137101-Fuat ŞENGÜL / Karar Ağaçları ile Sınıflandırma</a:t>
            </a:r>
            <a:endParaRPr lang="tr-TR" dirty="0"/>
          </a:p>
        </p:txBody>
      </p:sp>
      <p:sp>
        <p:nvSpPr>
          <p:cNvPr id="5" name="Slayt Numarası Yer Tutucusu 4"/>
          <p:cNvSpPr>
            <a:spLocks noGrp="1"/>
          </p:cNvSpPr>
          <p:nvPr>
            <p:ph type="sldNum" sz="quarter" idx="12"/>
          </p:nvPr>
        </p:nvSpPr>
        <p:spPr/>
        <p:txBody>
          <a:bodyPr/>
          <a:lstStyle/>
          <a:p>
            <a:fld id="{9635B77A-6626-4A6A-AD3E-548762CBA629}" type="slidenum">
              <a:rPr lang="tr-TR" smtClean="0"/>
              <a:t>2</a:t>
            </a:fld>
            <a:endParaRPr lang="tr-TR"/>
          </a:p>
        </p:txBody>
      </p:sp>
      <p:sp>
        <p:nvSpPr>
          <p:cNvPr id="2" name="Başlık 1"/>
          <p:cNvSpPr>
            <a:spLocks noGrp="1"/>
          </p:cNvSpPr>
          <p:nvPr>
            <p:ph type="title"/>
          </p:nvPr>
        </p:nvSpPr>
        <p:spPr/>
        <p:txBody>
          <a:bodyPr/>
          <a:lstStyle/>
          <a:p>
            <a:r>
              <a:rPr lang="tr-TR" dirty="0" smtClean="0"/>
              <a:t>İÇİNDEKİLER</a:t>
            </a:r>
            <a:endParaRPr lang="tr-TR" dirty="0"/>
          </a:p>
        </p:txBody>
      </p:sp>
    </p:spTree>
    <p:extLst>
      <p:ext uri="{BB962C8B-B14F-4D97-AF65-F5344CB8AC3E}">
        <p14:creationId xmlns:p14="http://schemas.microsoft.com/office/powerpoint/2010/main" val="3671426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20</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6" name="İçerik Yer Tutucusu 5"/>
          <p:cNvSpPr>
            <a:spLocks noGrp="1"/>
          </p:cNvSpPr>
          <p:nvPr>
            <p:ph idx="1"/>
          </p:nvPr>
        </p:nvSpPr>
        <p:spPr>
          <a:xfrm>
            <a:off x="872067" y="2492896"/>
            <a:ext cx="7408333" cy="3633267"/>
          </a:xfrm>
        </p:spPr>
        <p:txBody>
          <a:bodyPr>
            <a:normAutofit/>
          </a:bodyPr>
          <a:lstStyle/>
          <a:p>
            <a:pPr marL="0" indent="0" algn="just">
              <a:buNone/>
            </a:pPr>
            <a:r>
              <a:rPr lang="tr-TR" b="1" i="1" dirty="0" smtClean="0"/>
              <a:t>	Karar Ağacında </a:t>
            </a:r>
            <a:r>
              <a:rPr lang="tr-TR" b="1" i="1" dirty="0" err="1" smtClean="0"/>
              <a:t>Entropi</a:t>
            </a:r>
            <a:r>
              <a:rPr lang="tr-TR" b="1" i="1" dirty="0" smtClean="0"/>
              <a:t>: </a:t>
            </a:r>
            <a:r>
              <a:rPr lang="tr-TR" dirty="0" smtClean="0"/>
              <a:t>Karar ağaçlarının oluşturulması esnasında  dallanmaya hangi nitelikten başlanacağı önem taşımaktadır. Çünkü sınırlı sayıda kayıttan oluşan bir eğitim kümesinden yararlanarak olası tüm ağaç yapılarını ortaya çıkarmak ve içlerinden  en uygun olanını seçerek ondan başlamak kolay değildir. Bu nedenle karar ağacı algoritmalarının çoğu daha başlangıçta birtakım değerleri hesaplayarak ona göre ağaç oluşturma yoluna gitmektedir.</a:t>
            </a:r>
            <a:r>
              <a:rPr lang="tr-TR" b="1" i="1" dirty="0" smtClean="0"/>
              <a:t>  </a:t>
            </a:r>
            <a:endParaRPr lang="tr-TR" dirty="0" smtClean="0"/>
          </a:p>
        </p:txBody>
      </p:sp>
    </p:spTree>
    <p:extLst>
      <p:ext uri="{BB962C8B-B14F-4D97-AF65-F5344CB8AC3E}">
        <p14:creationId xmlns:p14="http://schemas.microsoft.com/office/powerpoint/2010/main" val="2413438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21</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6" name="İçerik Yer Tutucusu 5"/>
          <p:cNvSpPr>
            <a:spLocks noGrp="1"/>
          </p:cNvSpPr>
          <p:nvPr>
            <p:ph idx="1"/>
          </p:nvPr>
        </p:nvSpPr>
        <p:spPr>
          <a:xfrm>
            <a:off x="872067" y="2492896"/>
            <a:ext cx="7408333" cy="3633267"/>
          </a:xfrm>
        </p:spPr>
        <p:txBody>
          <a:bodyPr>
            <a:normAutofit/>
          </a:bodyPr>
          <a:lstStyle/>
          <a:p>
            <a:pPr marL="0" indent="0" algn="just">
              <a:buNone/>
            </a:pPr>
            <a:r>
              <a:rPr lang="tr-TR" b="1" i="1" dirty="0"/>
              <a:t>	</a:t>
            </a:r>
            <a:r>
              <a:rPr lang="tr-TR" dirty="0" smtClean="0"/>
              <a:t>Veri tabanından eğitim için elde edilen kayıt kümesini ele alalım. Eğitim kümesi sınıf niteliğinin alacağı değerlere göre </a:t>
            </a:r>
            <a:r>
              <a:rPr lang="tr-TR" b="1" i="1" dirty="0"/>
              <a:t>{C1, C2, …. </a:t>
            </a:r>
            <a:r>
              <a:rPr lang="tr-TR" b="1" i="1" dirty="0" err="1"/>
              <a:t>Ck</a:t>
            </a:r>
            <a:r>
              <a:rPr lang="tr-TR" b="1" i="1" dirty="0"/>
              <a:t>} </a:t>
            </a:r>
            <a:r>
              <a:rPr lang="tr-TR" dirty="0" smtClean="0"/>
              <a:t>olmak üzere </a:t>
            </a:r>
            <a:r>
              <a:rPr lang="tr-TR" b="1" i="1" dirty="0"/>
              <a:t>k</a:t>
            </a:r>
            <a:r>
              <a:rPr lang="tr-TR" dirty="0" smtClean="0"/>
              <a:t> sınıfa ayrıldığını varsayalım.</a:t>
            </a:r>
          </a:p>
          <a:p>
            <a:pPr marL="0" indent="0" algn="just">
              <a:buNone/>
            </a:pPr>
            <a:r>
              <a:rPr lang="tr-TR" dirty="0"/>
              <a:t>	</a:t>
            </a:r>
            <a:endParaRPr lang="tr-TR" dirty="0" smtClean="0"/>
          </a:p>
          <a:p>
            <a:pPr marL="0" indent="0" algn="just">
              <a:buNone/>
            </a:pPr>
            <a:r>
              <a:rPr lang="tr-TR" dirty="0"/>
              <a:t>	</a:t>
            </a:r>
            <a:r>
              <a:rPr lang="tr-TR" dirty="0" smtClean="0"/>
              <a:t>Bu sınıflarla ilgili olarak ortalama bilgi miktarına ihtiyaç duyabilir. Burada </a:t>
            </a:r>
            <a:r>
              <a:rPr lang="tr-TR" b="1" i="1" dirty="0"/>
              <a:t>T</a:t>
            </a:r>
            <a:r>
              <a:rPr lang="tr-TR" dirty="0" smtClean="0"/>
              <a:t> sınıf değerlerini içeren küme için </a:t>
            </a:r>
            <a:r>
              <a:rPr lang="tr-TR" b="1" i="1" dirty="0"/>
              <a:t>P</a:t>
            </a:r>
            <a:r>
              <a:rPr lang="tr-TR" b="1" i="1" baseline="-25000" dirty="0"/>
              <a:t>T</a:t>
            </a:r>
            <a:r>
              <a:rPr lang="tr-TR" dirty="0" smtClean="0"/>
              <a:t> sınıfların olasılık dağılımıdır ve şu şekilde hesaplanır.</a:t>
            </a:r>
          </a:p>
        </p:txBody>
      </p:sp>
    </p:spTree>
    <p:extLst>
      <p:ext uri="{BB962C8B-B14F-4D97-AF65-F5344CB8AC3E}">
        <p14:creationId xmlns:p14="http://schemas.microsoft.com/office/powerpoint/2010/main" val="2882776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22</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92896"/>
                <a:ext cx="7408333" cy="3633267"/>
              </a:xfrm>
            </p:spPr>
            <p:txBody>
              <a:bodyPr>
                <a:normAutofit/>
              </a:bodyPr>
              <a:lstStyle/>
              <a:p>
                <a:pPr marL="0" indent="0" algn="ctr">
                  <a:buNone/>
                </a:pPr>
                <a:endParaRPr lang="tr-TR" dirty="0" smtClean="0"/>
              </a:p>
              <a:p>
                <a:pPr marL="0" indent="0" algn="ctr">
                  <a:buNone/>
                </a:pPr>
                <a14:m>
                  <m:oMath xmlns:m="http://schemas.openxmlformats.org/officeDocument/2006/math">
                    <m:r>
                      <a:rPr lang="tr-TR" b="1" i="1" smtClean="0">
                        <a:effectLst>
                          <a:outerShdw blurRad="50800" dist="38100" dir="5400000" algn="t" rotWithShape="0">
                            <a:prstClr val="black">
                              <a:alpha val="40000"/>
                            </a:prstClr>
                          </a:outerShdw>
                        </a:effectLst>
                        <a:latin typeface="Cambria Math"/>
                      </a:rPr>
                      <m:t>𝑷</m:t>
                    </m:r>
                    <m:r>
                      <a:rPr lang="tr-TR" b="1" i="1" baseline="-25000" smtClean="0">
                        <a:effectLst>
                          <a:outerShdw blurRad="50800" dist="38100" dir="5400000" algn="t" rotWithShape="0">
                            <a:prstClr val="black">
                              <a:alpha val="40000"/>
                            </a:prstClr>
                          </a:outerShdw>
                        </a:effectLst>
                        <a:latin typeface="Cambria Math"/>
                      </a:rPr>
                      <m:t>𝑻</m:t>
                    </m:r>
                    <m:r>
                      <a:rPr lang="tr-TR" b="1" i="1" smtClean="0">
                        <a:effectLst>
                          <a:outerShdw blurRad="50800" dist="38100" dir="5400000" algn="t" rotWithShape="0">
                            <a:prstClr val="black">
                              <a:alpha val="40000"/>
                            </a:prstClr>
                          </a:outerShdw>
                        </a:effectLst>
                        <a:latin typeface="Cambria Math"/>
                      </a:rPr>
                      <m:t>=(</m:t>
                    </m:r>
                    <m:f>
                      <m:fPr>
                        <m:ctrlPr>
                          <a:rPr lang="tr-TR" b="1" i="1" smtClean="0">
                            <a:effectLst>
                              <a:outerShdw blurRad="50800" dist="38100" dir="5400000" algn="t" rotWithShape="0">
                                <a:prstClr val="black">
                                  <a:alpha val="40000"/>
                                </a:prstClr>
                              </a:outerShdw>
                            </a:effectLst>
                            <a:latin typeface="Cambria Math"/>
                          </a:rPr>
                        </m:ctrlPr>
                      </m:fPr>
                      <m:num>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𝑪</m:t>
                        </m:r>
                        <m:r>
                          <a:rPr lang="tr-TR" b="1" i="1" baseline="-25000" smtClean="0">
                            <a:effectLst>
                              <a:outerShdw blurRad="50800" dist="38100" dir="5400000" algn="t" rotWithShape="0">
                                <a:prstClr val="black">
                                  <a:alpha val="40000"/>
                                </a:prstClr>
                              </a:outerShdw>
                            </a:effectLst>
                            <a:latin typeface="Cambria Math"/>
                          </a:rPr>
                          <m:t>𝟏</m:t>
                        </m:r>
                        <m:r>
                          <a:rPr lang="tr-TR" b="1" i="1" smtClean="0">
                            <a:effectLst>
                              <a:outerShdw blurRad="50800" dist="38100" dir="5400000" algn="t" rotWithShape="0">
                                <a:prstClr val="black">
                                  <a:alpha val="40000"/>
                                </a:prstClr>
                              </a:outerShdw>
                            </a:effectLst>
                            <a:latin typeface="Cambria Math"/>
                          </a:rPr>
                          <m:t>|</m:t>
                        </m:r>
                      </m:num>
                      <m:den>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m:t>
                        </m:r>
                        <m:r>
                          <a:rPr lang="tr-TR" b="1" i="1" smtClean="0">
                            <a:effectLst>
                              <a:outerShdw blurRad="50800" dist="38100" dir="5400000" algn="t" rotWithShape="0">
                                <a:prstClr val="black">
                                  <a:alpha val="40000"/>
                                </a:prstClr>
                              </a:outerShdw>
                            </a:effectLst>
                            <a:latin typeface="Cambria Math"/>
                          </a:rPr>
                          <m:t>|</m:t>
                        </m:r>
                      </m:den>
                    </m:f>
                    <m:r>
                      <a:rPr lang="tr-TR" b="1" i="1" smtClean="0">
                        <a:effectLst>
                          <a:outerShdw blurRad="50800" dist="38100" dir="5400000" algn="t" rotWithShape="0">
                            <a:prstClr val="black">
                              <a:alpha val="40000"/>
                            </a:prstClr>
                          </a:outerShdw>
                        </a:effectLst>
                        <a:latin typeface="Cambria Math"/>
                      </a:rPr>
                      <m:t>,</m:t>
                    </m:r>
                    <m:f>
                      <m:fPr>
                        <m:ctrlPr>
                          <a:rPr lang="tr-TR" b="1" i="1" smtClean="0">
                            <a:effectLst>
                              <a:outerShdw blurRad="50800" dist="38100" dir="5400000" algn="t" rotWithShape="0">
                                <a:prstClr val="black">
                                  <a:alpha val="40000"/>
                                </a:prstClr>
                              </a:outerShdw>
                            </a:effectLst>
                            <a:latin typeface="Cambria Math"/>
                          </a:rPr>
                        </m:ctrlPr>
                      </m:fPr>
                      <m:num>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𝑪</m:t>
                        </m:r>
                        <m:r>
                          <a:rPr lang="tr-TR" b="1" i="1" baseline="-25000" smtClean="0">
                            <a:effectLst>
                              <a:outerShdw blurRad="50800" dist="38100" dir="5400000" algn="t" rotWithShape="0">
                                <a:prstClr val="black">
                                  <a:alpha val="40000"/>
                                </a:prstClr>
                              </a:outerShdw>
                            </a:effectLst>
                            <a:latin typeface="Cambria Math"/>
                          </a:rPr>
                          <m:t>𝟐</m:t>
                        </m:r>
                        <m:r>
                          <a:rPr lang="tr-TR" b="1" i="1" smtClean="0">
                            <a:effectLst>
                              <a:outerShdw blurRad="50800" dist="38100" dir="5400000" algn="t" rotWithShape="0">
                                <a:prstClr val="black">
                                  <a:alpha val="40000"/>
                                </a:prstClr>
                              </a:outerShdw>
                            </a:effectLst>
                            <a:latin typeface="Cambria Math"/>
                          </a:rPr>
                          <m:t>|</m:t>
                        </m:r>
                      </m:num>
                      <m:den>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m:t>
                        </m:r>
                        <m:r>
                          <a:rPr lang="tr-TR" b="1" i="1" smtClean="0">
                            <a:effectLst>
                              <a:outerShdw blurRad="50800" dist="38100" dir="5400000" algn="t" rotWithShape="0">
                                <a:prstClr val="black">
                                  <a:alpha val="40000"/>
                                </a:prstClr>
                              </a:outerShdw>
                            </a:effectLst>
                            <a:latin typeface="Cambria Math"/>
                          </a:rPr>
                          <m:t>|</m:t>
                        </m:r>
                      </m:den>
                    </m:f>
                    <m:r>
                      <a:rPr lang="tr-TR" b="1" i="1" smtClean="0">
                        <a:effectLst>
                          <a:outerShdw blurRad="50800" dist="38100" dir="5400000" algn="t" rotWithShape="0">
                            <a:prstClr val="black">
                              <a:alpha val="40000"/>
                            </a:prstClr>
                          </a:outerShdw>
                        </a:effectLst>
                        <a:latin typeface="Cambria Math"/>
                      </a:rPr>
                      <m:t>, … </m:t>
                    </m:r>
                    <m:f>
                      <m:fPr>
                        <m:ctrlPr>
                          <a:rPr lang="tr-TR" b="1" i="1" smtClean="0">
                            <a:effectLst>
                              <a:outerShdw blurRad="50800" dist="38100" dir="5400000" algn="t" rotWithShape="0">
                                <a:prstClr val="black">
                                  <a:alpha val="40000"/>
                                </a:prstClr>
                              </a:outerShdw>
                            </a:effectLst>
                            <a:latin typeface="Cambria Math"/>
                          </a:rPr>
                        </m:ctrlPr>
                      </m:fPr>
                      <m:num>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𝑪𝒌</m:t>
                        </m:r>
                        <m:r>
                          <a:rPr lang="tr-TR" b="1" i="1" smtClean="0">
                            <a:effectLst>
                              <a:outerShdw blurRad="50800" dist="38100" dir="5400000" algn="t" rotWithShape="0">
                                <a:prstClr val="black">
                                  <a:alpha val="40000"/>
                                </a:prstClr>
                              </a:outerShdw>
                            </a:effectLst>
                            <a:latin typeface="Cambria Math"/>
                          </a:rPr>
                          <m:t>|</m:t>
                        </m:r>
                      </m:num>
                      <m:den>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m:t>
                        </m:r>
                        <m:r>
                          <a:rPr lang="tr-TR" b="1" i="1" smtClean="0">
                            <a:effectLst>
                              <a:outerShdw blurRad="50800" dist="38100" dir="5400000" algn="t" rotWithShape="0">
                                <a:prstClr val="black">
                                  <a:alpha val="40000"/>
                                </a:prstClr>
                              </a:outerShdw>
                            </a:effectLst>
                            <a:latin typeface="Cambria Math"/>
                          </a:rPr>
                          <m:t>|</m:t>
                        </m:r>
                      </m:den>
                    </m:f>
                  </m:oMath>
                </a14:m>
                <a:r>
                  <a:rPr lang="tr-TR" b="1" dirty="0" smtClean="0">
                    <a:effectLst>
                      <a:outerShdw blurRad="50800" dist="38100" dir="5400000" algn="t" rotWithShape="0">
                        <a:prstClr val="black">
                          <a:alpha val="40000"/>
                        </a:prstClr>
                      </a:outerShdw>
                    </a:effectLst>
                  </a:rPr>
                  <a:t>)</a:t>
                </a:r>
                <a:endParaRPr lang="tr-TR" b="1" dirty="0">
                  <a:effectLst>
                    <a:outerShdw blurRad="50800" dist="38100" dir="5400000" algn="t" rotWithShape="0">
                      <a:prstClr val="black">
                        <a:alpha val="40000"/>
                      </a:prstClr>
                    </a:outerShdw>
                  </a:effectLst>
                </a:endParaRPr>
              </a:p>
              <a:p>
                <a:pPr marL="0" indent="0">
                  <a:buNone/>
                </a:pPr>
                <a:endParaRPr lang="tr-TR" b="1" dirty="0" smtClean="0"/>
              </a:p>
              <a:p>
                <a:pPr marL="0" indent="0">
                  <a:buNone/>
                </a:pPr>
                <a:endParaRPr lang="tr-TR" b="1" dirty="0" smtClean="0"/>
              </a:p>
              <a:p>
                <a:pPr marL="0" indent="0" algn="ctr">
                  <a:buNone/>
                </a:pPr>
                <a14:m>
                  <m:oMathPara xmlns:m="http://schemas.openxmlformats.org/officeDocument/2006/math">
                    <m:oMathParaPr>
                      <m:jc m:val="centerGroup"/>
                    </m:oMathParaPr>
                    <m:oMath xmlns:m="http://schemas.openxmlformats.org/officeDocument/2006/math">
                      <m:r>
                        <a:rPr lang="tr-TR" b="1" i="1" smtClean="0">
                          <a:effectLst>
                            <a:outerShdw blurRad="50800" dist="38100" dir="5400000" algn="t" rotWithShape="0">
                              <a:prstClr val="black">
                                <a:alpha val="40000"/>
                              </a:prstClr>
                            </a:outerShdw>
                          </a:effectLst>
                          <a:latin typeface="Cambria Math"/>
                        </a:rPr>
                        <m:t>𝑯</m:t>
                      </m:r>
                      <m:d>
                        <m:dPr>
                          <m:ctrlPr>
                            <a:rPr lang="tr-TR" b="1" i="1" smtClean="0">
                              <a:effectLst>
                                <a:outerShdw blurRad="50800" dist="38100" dir="5400000" algn="t" rotWithShape="0">
                                  <a:prstClr val="black">
                                    <a:alpha val="40000"/>
                                  </a:prstClr>
                                </a:outerShdw>
                              </a:effectLst>
                              <a:latin typeface="Cambria Math"/>
                            </a:rPr>
                          </m:ctrlPr>
                        </m:dPr>
                        <m:e>
                          <m:r>
                            <a:rPr lang="tr-TR" b="1" i="1" smtClean="0">
                              <a:effectLst>
                                <a:outerShdw blurRad="50800" dist="38100" dir="5400000" algn="t" rotWithShape="0">
                                  <a:prstClr val="black">
                                    <a:alpha val="40000"/>
                                  </a:prstClr>
                                </a:outerShdw>
                              </a:effectLst>
                              <a:latin typeface="Cambria Math"/>
                            </a:rPr>
                            <m:t>𝑻</m:t>
                          </m:r>
                        </m:e>
                      </m:d>
                      <m:r>
                        <a:rPr lang="tr-TR" b="1" i="1" smtClean="0">
                          <a:effectLst>
                            <a:outerShdw blurRad="50800" dist="38100" dir="5400000" algn="t" rotWithShape="0">
                              <a:prstClr val="black">
                                <a:alpha val="40000"/>
                              </a:prstClr>
                            </a:outerShdw>
                          </a:effectLst>
                          <a:latin typeface="Cambria Math"/>
                        </a:rPr>
                        <m:t>=−</m:t>
                      </m:r>
                      <m:nary>
                        <m:naryPr>
                          <m:chr m:val="∑"/>
                          <m:ctrlPr>
                            <a:rPr lang="tr-TR" b="1" i="1" smtClean="0">
                              <a:effectLst>
                                <a:outerShdw blurRad="50800" dist="38100" dir="5400000" algn="t" rotWithShape="0">
                                  <a:prstClr val="black">
                                    <a:alpha val="40000"/>
                                  </a:prstClr>
                                </a:outerShdw>
                              </a:effectLst>
                              <a:latin typeface="Cambria Math"/>
                            </a:rPr>
                          </m:ctrlPr>
                        </m:naryPr>
                        <m:sub>
                          <m:r>
                            <m:rPr>
                              <m:brk m:alnAt="23"/>
                            </m:rPr>
                            <a:rPr lang="tr-TR" b="1" i="1" smtClean="0">
                              <a:effectLst>
                                <a:outerShdw blurRad="50800" dist="38100" dir="5400000" algn="t" rotWithShape="0">
                                  <a:prstClr val="black">
                                    <a:alpha val="40000"/>
                                  </a:prstClr>
                                </a:outerShdw>
                              </a:effectLst>
                              <a:latin typeface="Cambria Math"/>
                            </a:rPr>
                            <m:t>𝒊</m:t>
                          </m:r>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𝟏</m:t>
                          </m:r>
                        </m:sub>
                        <m:sup>
                          <m:r>
                            <a:rPr lang="tr-TR" b="1" i="1" smtClean="0">
                              <a:effectLst>
                                <a:outerShdw blurRad="50800" dist="38100" dir="5400000" algn="t" rotWithShape="0">
                                  <a:prstClr val="black">
                                    <a:alpha val="40000"/>
                                  </a:prstClr>
                                </a:outerShdw>
                              </a:effectLst>
                              <a:latin typeface="Cambria Math"/>
                            </a:rPr>
                            <m:t>𝒏</m:t>
                          </m:r>
                        </m:sup>
                        <m:e>
                          <m:r>
                            <a:rPr lang="tr-TR" b="1" i="1" smtClean="0">
                              <a:effectLst>
                                <a:outerShdw blurRad="50800" dist="38100" dir="5400000" algn="t" rotWithShape="0">
                                  <a:prstClr val="black">
                                    <a:alpha val="40000"/>
                                  </a:prstClr>
                                </a:outerShdw>
                              </a:effectLst>
                              <a:latin typeface="Cambria Math"/>
                            </a:rPr>
                            <m:t>𝒑</m:t>
                          </m:r>
                          <m:r>
                            <a:rPr lang="tr-TR" b="1" i="1" baseline="-25000" smtClean="0">
                              <a:effectLst>
                                <a:outerShdw blurRad="50800" dist="38100" dir="5400000" algn="t" rotWithShape="0">
                                  <a:prstClr val="black">
                                    <a:alpha val="40000"/>
                                  </a:prstClr>
                                </a:outerShdw>
                              </a:effectLst>
                              <a:latin typeface="Cambria Math"/>
                            </a:rPr>
                            <m:t>𝒊</m:t>
                          </m:r>
                          <m:func>
                            <m:funcPr>
                              <m:ctrlPr>
                                <a:rPr lang="tr-TR" b="1" i="1" smtClean="0">
                                  <a:effectLst>
                                    <a:outerShdw blurRad="50800" dist="38100" dir="5400000" algn="t" rotWithShape="0">
                                      <a:prstClr val="black">
                                        <a:alpha val="40000"/>
                                      </a:prstClr>
                                    </a:outerShdw>
                                  </a:effectLst>
                                  <a:latin typeface="Cambria Math"/>
                                </a:rPr>
                              </m:ctrlPr>
                            </m:funcPr>
                            <m:fName>
                              <m:r>
                                <a:rPr lang="tr-TR" b="1" i="1" smtClean="0">
                                  <a:effectLst>
                                    <a:outerShdw blurRad="50800" dist="38100" dir="5400000" algn="t" rotWithShape="0">
                                      <a:prstClr val="black">
                                        <a:alpha val="40000"/>
                                      </a:prstClr>
                                    </a:outerShdw>
                                  </a:effectLst>
                                  <a:latin typeface="Cambria Math"/>
                                </a:rPr>
                                <m:t> </m:t>
                              </m:r>
                              <m:sSub>
                                <m:sSubPr>
                                  <m:ctrlPr>
                                    <a:rPr lang="tr-TR" b="1" i="1" smtClean="0">
                                      <a:effectLst>
                                        <a:outerShdw blurRad="50800" dist="38100" dir="5400000" algn="t" rotWithShape="0">
                                          <a:prstClr val="black">
                                            <a:alpha val="40000"/>
                                          </a:prstClr>
                                        </a:outerShdw>
                                      </a:effectLst>
                                      <a:latin typeface="Cambria Math"/>
                                    </a:rPr>
                                  </m:ctrlPr>
                                </m:sSubPr>
                                <m:e>
                                  <m:r>
                                    <m:rPr>
                                      <m:sty m:val="p"/>
                                    </m:rPr>
                                    <a:rPr lang="tr-TR" b="0" i="0" smtClean="0">
                                      <a:effectLst>
                                        <a:outerShdw blurRad="50800" dist="38100" dir="5400000" algn="t" rotWithShape="0">
                                          <a:prstClr val="black">
                                            <a:alpha val="40000"/>
                                          </a:prstClr>
                                        </a:outerShdw>
                                      </a:effectLst>
                                      <a:latin typeface="Cambria Math"/>
                                    </a:rPr>
                                    <m:t>log</m:t>
                                  </m:r>
                                </m:e>
                                <m:sub>
                                  <m:r>
                                    <a:rPr lang="tr-TR" b="1" i="1" smtClean="0">
                                      <a:effectLst>
                                        <a:outerShdw blurRad="50800" dist="38100" dir="5400000" algn="t" rotWithShape="0">
                                          <a:prstClr val="black">
                                            <a:alpha val="40000"/>
                                          </a:prstClr>
                                        </a:outerShdw>
                                      </a:effectLst>
                                      <a:latin typeface="Cambria Math"/>
                                    </a:rPr>
                                    <m:t>𝟐</m:t>
                                  </m:r>
                                </m:sub>
                              </m:sSub>
                            </m:fName>
                            <m:e>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𝒑𝒊</m:t>
                              </m:r>
                              <m:r>
                                <a:rPr lang="tr-TR" b="1" i="1" smtClean="0">
                                  <a:effectLst>
                                    <a:outerShdw blurRad="50800" dist="38100" dir="5400000" algn="t" rotWithShape="0">
                                      <a:prstClr val="black">
                                        <a:alpha val="40000"/>
                                      </a:prstClr>
                                    </a:outerShdw>
                                  </a:effectLst>
                                  <a:latin typeface="Cambria Math"/>
                                </a:rPr>
                                <m:t>)</m:t>
                              </m:r>
                            </m:e>
                          </m:func>
                        </m:e>
                      </m:nary>
                    </m:oMath>
                  </m:oMathPara>
                </a14:m>
                <a:endParaRPr lang="tr-TR" b="1" dirty="0" smtClean="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92896"/>
                <a:ext cx="7408333" cy="3633267"/>
              </a:xfrm>
              <a:blipFill rotWithShape="1">
                <a:blip r:embed="rId2"/>
                <a:stretch>
                  <a:fillRect/>
                </a:stretch>
              </a:blipFill>
            </p:spPr>
            <p:txBody>
              <a:bodyPr/>
              <a:lstStyle/>
              <a:p>
                <a:r>
                  <a:rPr lang="tr-TR">
                    <a:noFill/>
                  </a:rPr>
                  <a:t> </a:t>
                </a:r>
              </a:p>
            </p:txBody>
          </p:sp>
        </mc:Fallback>
      </mc:AlternateContent>
      <p:sp>
        <p:nvSpPr>
          <p:cNvPr id="2" name="Dikdörtgen 1"/>
          <p:cNvSpPr/>
          <p:nvPr/>
        </p:nvSpPr>
        <p:spPr>
          <a:xfrm>
            <a:off x="2827302" y="4365104"/>
            <a:ext cx="3672408" cy="1152128"/>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2827302" y="2780928"/>
            <a:ext cx="3672408" cy="1152128"/>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76413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23</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92896"/>
                <a:ext cx="7408333" cy="3633267"/>
              </a:xfrm>
            </p:spPr>
            <p:txBody>
              <a:bodyPr>
                <a:normAutofit/>
              </a:bodyPr>
              <a:lstStyle/>
              <a:p>
                <a:pPr marL="0" indent="0" algn="just">
                  <a:buNone/>
                </a:pPr>
                <a:r>
                  <a:rPr lang="tr-TR" b="1" i="1" dirty="0" smtClean="0"/>
                  <a:t>	Örnek-2 </a:t>
                </a:r>
                <a:r>
                  <a:rPr lang="tr-TR" b="1" i="1" dirty="0"/>
                  <a:t>: </a:t>
                </a:r>
                <a:r>
                  <a:rPr lang="tr-TR" dirty="0"/>
                  <a:t>Aşağıdaki </a:t>
                </a:r>
                <a:r>
                  <a:rPr lang="tr-TR" dirty="0" smtClean="0"/>
                  <a:t>RİSK kümesine </a:t>
                </a:r>
                <a:r>
                  <a:rPr lang="tr-TR" dirty="0"/>
                  <a:t>göre </a:t>
                </a:r>
                <a:r>
                  <a:rPr lang="tr-TR" dirty="0" err="1"/>
                  <a:t>entropiyi</a:t>
                </a:r>
                <a:r>
                  <a:rPr lang="tr-TR" dirty="0"/>
                  <a:t> hesaplayalım.</a:t>
                </a:r>
              </a:p>
              <a:p>
                <a:pPr marL="0" indent="0" algn="ctr">
                  <a:buNone/>
                </a:pPr>
                <a:r>
                  <a:rPr lang="tr-TR" b="1" i="1" dirty="0" smtClean="0"/>
                  <a:t>RİSK={var, var, var, </a:t>
                </a:r>
                <a:r>
                  <a:rPr lang="tr-TR" b="1" i="1" dirty="0" smtClean="0">
                    <a:solidFill>
                      <a:schemeClr val="tx2">
                        <a:lumMod val="40000"/>
                        <a:lumOff val="60000"/>
                      </a:schemeClr>
                    </a:solidFill>
                  </a:rPr>
                  <a:t>yok</a:t>
                </a:r>
                <a:r>
                  <a:rPr lang="tr-TR" b="1" i="1" dirty="0" smtClean="0"/>
                  <a:t>, var, </a:t>
                </a:r>
                <a:r>
                  <a:rPr lang="tr-TR" b="1" i="1" dirty="0">
                    <a:solidFill>
                      <a:schemeClr val="tx2">
                        <a:lumMod val="40000"/>
                        <a:lumOff val="60000"/>
                      </a:schemeClr>
                    </a:solidFill>
                  </a:rPr>
                  <a:t>yok, yok, </a:t>
                </a:r>
                <a:r>
                  <a:rPr lang="tr-TR" b="1" i="1" dirty="0" smtClean="0"/>
                  <a:t>var, var, </a:t>
                </a:r>
                <a:r>
                  <a:rPr lang="tr-TR" b="1" i="1" dirty="0" smtClean="0">
                    <a:solidFill>
                      <a:schemeClr val="tx2">
                        <a:lumMod val="40000"/>
                        <a:lumOff val="60000"/>
                      </a:schemeClr>
                    </a:solidFill>
                  </a:rPr>
                  <a:t>yok</a:t>
                </a:r>
                <a:r>
                  <a:rPr lang="tr-TR" b="1" i="1" dirty="0" smtClean="0"/>
                  <a:t>}</a:t>
                </a:r>
              </a:p>
              <a:p>
                <a:pPr marL="0" indent="0" algn="ctr">
                  <a:buNone/>
                </a:pPr>
                <a:endParaRPr lang="tr-TR" b="1" i="1" dirty="0"/>
              </a:p>
              <a:p>
                <a:pPr marL="0" indent="0" algn="ctr">
                  <a:buNone/>
                </a:pPr>
                <a:endParaRPr lang="tr-TR" b="1" i="1" dirty="0" smtClean="0"/>
              </a:p>
              <a:p>
                <a:pPr marL="0" indent="0" algn="ctr">
                  <a:buNone/>
                </a:pPr>
                <a:endParaRPr lang="tr-TR" b="1" i="1" dirty="0"/>
              </a:p>
              <a:p>
                <a:pPr marL="0" indent="0" algn="ctr">
                  <a:buNone/>
                </a:pPr>
                <a:endParaRPr lang="tr-TR" b="1" i="1" dirty="0" smtClean="0"/>
              </a:p>
              <a:p>
                <a:pPr marL="0" indent="0" algn="ctr">
                  <a:buNone/>
                </a:pPr>
                <a:r>
                  <a:rPr lang="tr-TR" b="1" i="1" dirty="0" smtClean="0"/>
                  <a:t>H(</a:t>
                </a:r>
                <a:r>
                  <a:rPr lang="tr-TR" i="1" dirty="0"/>
                  <a:t>RİSK</a:t>
                </a:r>
                <a:r>
                  <a:rPr lang="tr-TR" b="1" i="1" dirty="0" smtClean="0"/>
                  <a:t>)</a:t>
                </a:r>
                <a:r>
                  <a:rPr lang="tr-TR" dirty="0" smtClean="0"/>
                  <a:t>=-(0.6 </a:t>
                </a:r>
                <a14:m>
                  <m:oMath xmlns:m="http://schemas.openxmlformats.org/officeDocument/2006/math">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r>
                          <a:rPr lang="tr-TR" b="0" i="1" smtClean="0">
                            <a:latin typeface="Cambria Math"/>
                          </a:rPr>
                          <m:t>0.6</m:t>
                        </m:r>
                      </m:e>
                    </m:func>
                  </m:oMath>
                </a14:m>
                <a:r>
                  <a:rPr lang="tr-TR" dirty="0"/>
                  <a:t> + </a:t>
                </a:r>
                <a:r>
                  <a:rPr lang="tr-TR" dirty="0" smtClean="0"/>
                  <a:t>0</a:t>
                </a:r>
                <a14:m>
                  <m:oMath xmlns:m="http://schemas.openxmlformats.org/officeDocument/2006/math">
                    <m:r>
                      <a:rPr lang="tr-TR" b="0" i="0" smtClean="0">
                        <a:latin typeface="Cambria Math"/>
                      </a:rPr>
                      <m:t>.4</m:t>
                    </m:r>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r>
                          <a:rPr lang="tr-TR" b="0" i="1" smtClean="0">
                            <a:latin typeface="Cambria Math"/>
                          </a:rPr>
                          <m:t>0.4</m:t>
                        </m:r>
                      </m:e>
                    </m:func>
                  </m:oMath>
                </a14:m>
                <a:r>
                  <a:rPr lang="tr-TR" dirty="0"/>
                  <a:t>)= </a:t>
                </a:r>
                <a:r>
                  <a:rPr lang="tr-TR" b="1" i="1" dirty="0" smtClean="0"/>
                  <a:t>0.97</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92896"/>
                <a:ext cx="7408333" cy="3633267"/>
              </a:xfrm>
              <a:blipFill rotWithShape="1">
                <a:blip r:embed="rId2"/>
                <a:stretch>
                  <a:fillRect l="-1235" t="-1342" r="-1317"/>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graphicFrame>
            <p:nvGraphicFramePr>
              <p:cNvPr id="7" name="Tablo 6"/>
              <p:cNvGraphicFramePr>
                <a:graphicFrameLocks noGrp="1"/>
              </p:cNvGraphicFramePr>
              <p:nvPr>
                <p:extLst>
                  <p:ext uri="{D42A27DB-BD31-4B8C-83A1-F6EECF244321}">
                    <p14:modId xmlns:p14="http://schemas.microsoft.com/office/powerpoint/2010/main" val="2242426434"/>
                  </p:ext>
                </p:extLst>
              </p:nvPr>
            </p:nvGraphicFramePr>
            <p:xfrm>
              <a:off x="2051720" y="3861048"/>
              <a:ext cx="4869888" cy="149904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baseline="0" dirty="0" smtClean="0"/>
                            <a:t>|C1| = Var=6</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14:m>
                            <m:oMath xmlns:m="http://schemas.openxmlformats.org/officeDocument/2006/math">
                              <m:f>
                                <m:fPr>
                                  <m:ctrlPr>
                                    <a:rPr lang="tr-TR" i="1" dirty="0" smtClean="0">
                                      <a:latin typeface="Cambria Math"/>
                                    </a:rPr>
                                  </m:ctrlPr>
                                </m:fPr>
                                <m:num>
                                  <m:r>
                                    <a:rPr lang="tr-TR" b="0" i="1" dirty="0" smtClean="0">
                                      <a:latin typeface="Cambria Math"/>
                                    </a:rPr>
                                    <m:t>6</m:t>
                                  </m:r>
                                </m:num>
                                <m:den>
                                  <m:r>
                                    <a:rPr lang="tr-TR" b="0" i="1" dirty="0" smtClean="0">
                                      <a:latin typeface="Cambria Math"/>
                                    </a:rPr>
                                    <m:t>10</m:t>
                                  </m:r>
                                </m:den>
                              </m:f>
                            </m:oMath>
                          </a14:m>
                          <a:r>
                            <a:rPr lang="tr-TR" dirty="0" smtClean="0"/>
                            <a:t>= </a:t>
                          </a:r>
                          <a:r>
                            <a:rPr lang="tr-TR" b="1" dirty="0" smtClean="0"/>
                            <a:t>0.6</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|C2| = Yok=4</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14:m>
                            <m:oMath xmlns:m="http://schemas.openxmlformats.org/officeDocument/2006/math">
                              <m:f>
                                <m:fPr>
                                  <m:ctrlPr>
                                    <a:rPr lang="tr-TR" i="1" smtClean="0">
                                      <a:latin typeface="Cambria Math"/>
                                    </a:rPr>
                                  </m:ctrlPr>
                                </m:fPr>
                                <m:num>
                                  <m:r>
                                    <a:rPr lang="tr-TR" b="0" i="1" smtClean="0">
                                      <a:latin typeface="Cambria Math"/>
                                    </a:rPr>
                                    <m:t>4</m:t>
                                  </m:r>
                                </m:num>
                                <m:den>
                                  <m:r>
                                    <a:rPr lang="tr-TR" b="0" i="1" smtClean="0">
                                      <a:latin typeface="Cambria Math"/>
                                    </a:rPr>
                                    <m:t>10</m:t>
                                  </m:r>
                                </m:den>
                              </m:f>
                            </m:oMath>
                          </a14:m>
                          <a:r>
                            <a:rPr lang="tr-TR" dirty="0" smtClean="0"/>
                            <a:t>= </a:t>
                          </a:r>
                          <a:r>
                            <a:rPr lang="tr-TR" b="1" dirty="0" smtClean="0"/>
                            <a:t>0.4</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mc:Choice>
        <mc:Fallback>
          <p:graphicFrame>
            <p:nvGraphicFramePr>
              <p:cNvPr id="7" name="Tablo 6"/>
              <p:cNvGraphicFramePr>
                <a:graphicFrameLocks noGrp="1"/>
              </p:cNvGraphicFramePr>
              <p:nvPr>
                <p:extLst>
                  <p:ext uri="{D42A27DB-BD31-4B8C-83A1-F6EECF244321}">
                    <p14:modId xmlns:p14="http://schemas.microsoft.com/office/powerpoint/2010/main" val="2242426434"/>
                  </p:ext>
                </p:extLst>
              </p:nvPr>
            </p:nvGraphicFramePr>
            <p:xfrm>
              <a:off x="2051720" y="3861048"/>
              <a:ext cx="4869888" cy="149904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481076">
                    <a:tc>
                      <a:txBody>
                        <a:bodyPr/>
                        <a:lstStyle/>
                        <a:p>
                          <a:r>
                            <a:rPr lang="tr-TR" baseline="0" dirty="0" smtClean="0"/>
                            <a:t>|C1| = Var=6</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endParaRPr lang="tr-TR"/>
                        </a:p>
                      </a:txBody>
                      <a:tcPr>
                        <a:lnR w="12700" cap="flat" cmpd="sng" algn="ctr">
                          <a:solidFill>
                            <a:schemeClr val="bg2">
                              <a:lumMod val="75000"/>
                            </a:schemeClr>
                          </a:solidFill>
                          <a:prstDash val="solid"/>
                          <a:round/>
                          <a:headEnd type="none" w="med" len="med"/>
                          <a:tailEnd type="none" w="med" len="med"/>
                        </a:lnR>
                        <a:blipFill rotWithShape="1">
                          <a:blip r:embed="rId3"/>
                          <a:stretch>
                            <a:fillRect l="-287981" t="-113924" r="-4327" b="-118987"/>
                          </a:stretch>
                        </a:blipFill>
                      </a:tcPr>
                    </a:tc>
                  </a:tr>
                  <a:tr h="479933">
                    <a:tc>
                      <a:txBody>
                        <a:bodyPr/>
                        <a:lstStyle/>
                        <a:p>
                          <a:r>
                            <a:rPr lang="tr-TR" baseline="0" dirty="0" smtClean="0"/>
                            <a:t>|C2| = Yok=4</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endParaRPr lang="tr-TR"/>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blipFill rotWithShape="1">
                          <a:blip r:embed="rId3"/>
                          <a:stretch>
                            <a:fillRect l="-287981" t="-213924" r="-4327" b="-18987"/>
                          </a:stretch>
                        </a:blipFill>
                      </a:tcPr>
                    </a:tc>
                  </a:tr>
                </a:tbl>
              </a:graphicData>
            </a:graphic>
          </p:graphicFrame>
        </mc:Fallback>
      </mc:AlternateContent>
      <p:sp>
        <p:nvSpPr>
          <p:cNvPr id="8" name="Dikdörtgen 7"/>
          <p:cNvSpPr/>
          <p:nvPr/>
        </p:nvSpPr>
        <p:spPr>
          <a:xfrm>
            <a:off x="6660232" y="5586040"/>
            <a:ext cx="7920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10697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24</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92896"/>
                <a:ext cx="7408333" cy="3633267"/>
              </a:xfrm>
            </p:spPr>
            <p:txBody>
              <a:bodyPr>
                <a:normAutofit lnSpcReduction="10000"/>
              </a:bodyPr>
              <a:lstStyle/>
              <a:p>
                <a:pPr marL="0" indent="0" algn="just">
                  <a:buNone/>
                </a:pPr>
                <a:r>
                  <a:rPr lang="tr-TR" b="1" i="1" dirty="0" smtClean="0"/>
                  <a:t>	Dallanma için Niteliklerin Seçilmesi ve Kazanç Ölçütü: </a:t>
                </a:r>
                <a:r>
                  <a:rPr lang="tr-TR" dirty="0" smtClean="0"/>
                  <a:t>Hedef niteliğini ifade eden </a:t>
                </a:r>
                <a:r>
                  <a:rPr lang="tr-TR" b="1" i="1" dirty="0"/>
                  <a:t>T</a:t>
                </a:r>
                <a:r>
                  <a:rPr lang="tr-TR" dirty="0" smtClean="0"/>
                  <a:t>, hedef niteliği olmayan bir </a:t>
                </a:r>
                <a:r>
                  <a:rPr lang="tr-TR" b="1" i="1" dirty="0"/>
                  <a:t>X</a:t>
                </a:r>
                <a:r>
                  <a:rPr lang="tr-TR" dirty="0" smtClean="0"/>
                  <a:t> niteliğinin değerine bağlı olarak </a:t>
                </a:r>
                <a:r>
                  <a:rPr lang="tr-TR" b="1" i="1" dirty="0"/>
                  <a:t>T</a:t>
                </a:r>
                <a:r>
                  <a:rPr lang="tr-TR" b="1" i="1" baseline="-25000" dirty="0"/>
                  <a:t>1</a:t>
                </a:r>
                <a:r>
                  <a:rPr lang="tr-TR" b="1" i="1" dirty="0"/>
                  <a:t>, T</a:t>
                </a:r>
                <a:r>
                  <a:rPr lang="tr-TR" b="1" i="1" baseline="-25000" dirty="0"/>
                  <a:t>2</a:t>
                </a:r>
                <a:r>
                  <a:rPr lang="tr-TR" b="1" i="1" dirty="0"/>
                  <a:t>, …</a:t>
                </a:r>
                <a:r>
                  <a:rPr lang="tr-TR" b="1" i="1" dirty="0" err="1"/>
                  <a:t>T</a:t>
                </a:r>
                <a:r>
                  <a:rPr lang="tr-TR" b="1" i="1" baseline="-25000" dirty="0" err="1"/>
                  <a:t>n</a:t>
                </a:r>
                <a:r>
                  <a:rPr lang="tr-TR" b="1" i="1" dirty="0"/>
                  <a:t> </a:t>
                </a:r>
                <a:r>
                  <a:rPr lang="tr-TR" dirty="0" smtClean="0"/>
                  <a:t>alt kümelerine ayrılırsa, </a:t>
                </a:r>
                <a:r>
                  <a:rPr lang="tr-TR" b="1" i="1" dirty="0"/>
                  <a:t>T</a:t>
                </a:r>
                <a:r>
                  <a:rPr lang="tr-TR" dirty="0" smtClean="0"/>
                  <a:t>’nin bir elemanının sınıfını belirlemek için gerekli bilgi, </a:t>
                </a:r>
                <a:r>
                  <a:rPr lang="tr-TR" b="1" i="1" dirty="0" err="1"/>
                  <a:t>T</a:t>
                </a:r>
                <a:r>
                  <a:rPr lang="tr-TR" b="1" i="1" baseline="-25000" dirty="0" err="1"/>
                  <a:t>i</a:t>
                </a:r>
                <a:r>
                  <a:rPr lang="tr-TR" dirty="0" err="1" smtClean="0"/>
                  <a:t>’nin</a:t>
                </a:r>
                <a:r>
                  <a:rPr lang="tr-TR" dirty="0" smtClean="0"/>
                  <a:t> bir elemanının sınıfının belirlenmesinde gerekli olan bilginin ağırlıklı ortalaması olarak kabul edilir.</a:t>
                </a:r>
              </a:p>
              <a:p>
                <a:pPr marL="0" indent="0" algn="ctr">
                  <a:buNone/>
                </a:pPr>
                <a14:m>
                  <m:oMathPara xmlns:m="http://schemas.openxmlformats.org/officeDocument/2006/math">
                    <m:oMathParaPr>
                      <m:jc m:val="centerGroup"/>
                    </m:oMathParaPr>
                    <m:oMath xmlns:m="http://schemas.openxmlformats.org/officeDocument/2006/math">
                      <m:r>
                        <a:rPr lang="tr-TR" b="0" i="1" smtClean="0">
                          <a:latin typeface="Cambria Math"/>
                        </a:rPr>
                        <m:t>        </m:t>
                      </m:r>
                      <m:r>
                        <a:rPr lang="tr-TR" b="1" i="1" smtClean="0">
                          <a:effectLst>
                            <a:outerShdw blurRad="50800" dist="38100" dir="5400000" algn="t" rotWithShape="0">
                              <a:prstClr val="black">
                                <a:alpha val="40000"/>
                              </a:prstClr>
                            </a:outerShdw>
                          </a:effectLst>
                          <a:latin typeface="Cambria Math"/>
                        </a:rPr>
                        <m:t>𝑯</m:t>
                      </m:r>
                      <m:d>
                        <m:dPr>
                          <m:ctrlPr>
                            <a:rPr lang="tr-TR" b="1" i="1" smtClean="0">
                              <a:effectLst>
                                <a:outerShdw blurRad="50800" dist="38100" dir="5400000" algn="t" rotWithShape="0">
                                  <a:prstClr val="black">
                                    <a:alpha val="40000"/>
                                  </a:prstClr>
                                </a:outerShdw>
                              </a:effectLst>
                              <a:latin typeface="Cambria Math"/>
                            </a:rPr>
                          </m:ctrlPr>
                        </m:dPr>
                        <m:e>
                          <m:r>
                            <a:rPr lang="tr-TR" b="1" i="1" smtClean="0">
                              <a:effectLst>
                                <a:outerShdw blurRad="50800" dist="38100" dir="5400000" algn="t" rotWithShape="0">
                                  <a:prstClr val="black">
                                    <a:alpha val="40000"/>
                                  </a:prstClr>
                                </a:outerShdw>
                              </a:effectLst>
                              <a:latin typeface="Cambria Math"/>
                            </a:rPr>
                            <m:t>𝑿</m:t>
                          </m:r>
                          <m:r>
                            <a:rPr lang="tr-TR" b="1" i="1" smtClean="0">
                              <a:effectLst>
                                <a:outerShdw blurRad="50800" dist="38100" dir="5400000" algn="t" rotWithShape="0">
                                  <a:prstClr val="black">
                                    <a:alpha val="40000"/>
                                  </a:prstClr>
                                </a:outerShdw>
                              </a:effectLst>
                              <a:latin typeface="Cambria Math"/>
                            </a:rPr>
                            <m:t>, </m:t>
                          </m:r>
                          <m:r>
                            <a:rPr lang="tr-TR" b="1" i="1" smtClean="0">
                              <a:effectLst>
                                <a:outerShdw blurRad="50800" dist="38100" dir="5400000" algn="t" rotWithShape="0">
                                  <a:prstClr val="black">
                                    <a:alpha val="40000"/>
                                  </a:prstClr>
                                </a:outerShdw>
                              </a:effectLst>
                              <a:latin typeface="Cambria Math"/>
                            </a:rPr>
                            <m:t>𝑻</m:t>
                          </m:r>
                        </m:e>
                      </m:d>
                      <m:r>
                        <a:rPr lang="tr-TR" b="1" i="1" smtClean="0">
                          <a:effectLst>
                            <a:outerShdw blurRad="50800" dist="38100" dir="5400000" algn="t" rotWithShape="0">
                              <a:prstClr val="black">
                                <a:alpha val="40000"/>
                              </a:prstClr>
                            </a:outerShdw>
                          </a:effectLst>
                          <a:latin typeface="Cambria Math"/>
                        </a:rPr>
                        <m:t>=</m:t>
                      </m:r>
                      <m:nary>
                        <m:naryPr>
                          <m:chr m:val="∑"/>
                          <m:ctrlPr>
                            <a:rPr lang="tr-TR" b="1" i="1" smtClean="0">
                              <a:effectLst>
                                <a:outerShdw blurRad="50800" dist="38100" dir="5400000" algn="t" rotWithShape="0">
                                  <a:prstClr val="black">
                                    <a:alpha val="40000"/>
                                  </a:prstClr>
                                </a:outerShdw>
                              </a:effectLst>
                              <a:latin typeface="Cambria Math"/>
                            </a:rPr>
                          </m:ctrlPr>
                        </m:naryPr>
                        <m:sub>
                          <m:r>
                            <m:rPr>
                              <m:brk m:alnAt="23"/>
                            </m:rPr>
                            <a:rPr lang="tr-TR" b="1" i="1" smtClean="0">
                              <a:effectLst>
                                <a:outerShdw blurRad="50800" dist="38100" dir="5400000" algn="t" rotWithShape="0">
                                  <a:prstClr val="black">
                                    <a:alpha val="40000"/>
                                  </a:prstClr>
                                </a:outerShdw>
                              </a:effectLst>
                              <a:latin typeface="Cambria Math"/>
                            </a:rPr>
                            <m:t>𝒊</m:t>
                          </m:r>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𝟏</m:t>
                          </m:r>
                        </m:sub>
                        <m:sup>
                          <m:r>
                            <a:rPr lang="tr-TR" b="1" i="1" smtClean="0">
                              <a:effectLst>
                                <a:outerShdw blurRad="50800" dist="38100" dir="5400000" algn="t" rotWithShape="0">
                                  <a:prstClr val="black">
                                    <a:alpha val="40000"/>
                                  </a:prstClr>
                                </a:outerShdw>
                              </a:effectLst>
                              <a:latin typeface="Cambria Math"/>
                            </a:rPr>
                            <m:t>𝒏</m:t>
                          </m:r>
                        </m:sup>
                        <m:e>
                          <m:f>
                            <m:fPr>
                              <m:ctrlPr>
                                <a:rPr lang="tr-TR" b="1" i="1" smtClean="0">
                                  <a:effectLst>
                                    <a:outerShdw blurRad="50800" dist="38100" dir="5400000" algn="t" rotWithShape="0">
                                      <a:prstClr val="black">
                                        <a:alpha val="40000"/>
                                      </a:prstClr>
                                    </a:outerShdw>
                                  </a:effectLst>
                                  <a:latin typeface="Cambria Math"/>
                                </a:rPr>
                              </m:ctrlPr>
                            </m:fPr>
                            <m:num>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𝑻𝒊</m:t>
                              </m:r>
                              <m:r>
                                <a:rPr lang="tr-TR" b="1" i="1" smtClean="0">
                                  <a:effectLst>
                                    <a:outerShdw blurRad="50800" dist="38100" dir="5400000" algn="t" rotWithShape="0">
                                      <a:prstClr val="black">
                                        <a:alpha val="40000"/>
                                      </a:prstClr>
                                    </a:outerShdw>
                                  </a:effectLst>
                                  <a:latin typeface="Cambria Math"/>
                                </a:rPr>
                                <m:t>|</m:t>
                              </m:r>
                            </m:num>
                            <m:den>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m:t>
                              </m:r>
                              <m:r>
                                <a:rPr lang="tr-TR" b="1" i="1" smtClean="0">
                                  <a:effectLst>
                                    <a:outerShdw blurRad="50800" dist="38100" dir="5400000" algn="t" rotWithShape="0">
                                      <a:prstClr val="black">
                                        <a:alpha val="40000"/>
                                      </a:prstClr>
                                    </a:outerShdw>
                                  </a:effectLst>
                                  <a:latin typeface="Cambria Math"/>
                                </a:rPr>
                                <m:t>|</m:t>
                              </m:r>
                            </m:den>
                          </m:f>
                          <m:r>
                            <a:rPr lang="tr-TR" b="1" i="1" smtClean="0">
                              <a:effectLst>
                                <a:outerShdw blurRad="50800" dist="38100" dir="5400000" algn="t" rotWithShape="0">
                                  <a:prstClr val="black">
                                    <a:alpha val="40000"/>
                                  </a:prstClr>
                                </a:outerShdw>
                              </a:effectLst>
                              <a:latin typeface="Cambria Math"/>
                            </a:rPr>
                            <m:t>𝑯</m:t>
                          </m:r>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𝑻𝒊</m:t>
                          </m:r>
                          <m:r>
                            <a:rPr lang="tr-TR" b="1" i="1" smtClean="0">
                              <a:effectLst>
                                <a:outerShdw blurRad="50800" dist="38100" dir="5400000" algn="t" rotWithShape="0">
                                  <a:prstClr val="black">
                                    <a:alpha val="40000"/>
                                  </a:prstClr>
                                </a:outerShdw>
                              </a:effectLst>
                              <a:latin typeface="Cambria Math"/>
                            </a:rPr>
                            <m:t>)</m:t>
                          </m:r>
                        </m:e>
                      </m:nary>
                    </m:oMath>
                  </m:oMathPara>
                </a14:m>
                <a:endParaRPr lang="tr-TR" b="1" dirty="0" smtClean="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92896"/>
                <a:ext cx="7408333" cy="3633267"/>
              </a:xfrm>
              <a:blipFill rotWithShape="1">
                <a:blip r:embed="rId2"/>
                <a:stretch>
                  <a:fillRect l="-1235" t="-2349" r="-1317"/>
                </a:stretch>
              </a:blipFill>
            </p:spPr>
            <p:txBody>
              <a:bodyPr/>
              <a:lstStyle/>
              <a:p>
                <a:r>
                  <a:rPr lang="tr-TR">
                    <a:noFill/>
                  </a:rPr>
                  <a:t> </a:t>
                </a:r>
              </a:p>
            </p:txBody>
          </p:sp>
        </mc:Fallback>
      </mc:AlternateContent>
      <p:sp>
        <p:nvSpPr>
          <p:cNvPr id="2" name="Dikdörtgen 1"/>
          <p:cNvSpPr/>
          <p:nvPr/>
        </p:nvSpPr>
        <p:spPr>
          <a:xfrm>
            <a:off x="3203848" y="4797152"/>
            <a:ext cx="3456384" cy="1080120"/>
          </a:xfrm>
          <a:prstGeom prst="rect">
            <a:avLst/>
          </a:prstGeom>
          <a:no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4699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25</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6" name="İçerik Yer Tutucusu 5"/>
          <p:cNvSpPr>
            <a:spLocks noGrp="1"/>
          </p:cNvSpPr>
          <p:nvPr>
            <p:ph idx="1"/>
          </p:nvPr>
        </p:nvSpPr>
        <p:spPr>
          <a:xfrm>
            <a:off x="872067" y="2492896"/>
            <a:ext cx="7408333" cy="3633267"/>
          </a:xfrm>
        </p:spPr>
        <p:txBody>
          <a:bodyPr>
            <a:normAutofit/>
          </a:bodyPr>
          <a:lstStyle/>
          <a:p>
            <a:pPr marL="0" indent="0" algn="just">
              <a:buNone/>
            </a:pPr>
            <a:r>
              <a:rPr lang="tr-TR" dirty="0" smtClean="0"/>
              <a:t>	</a:t>
            </a:r>
            <a:r>
              <a:rPr lang="tr-TR" b="1" i="1" dirty="0"/>
              <a:t>T</a:t>
            </a:r>
            <a:r>
              <a:rPr lang="tr-TR" dirty="0" smtClean="0"/>
              <a:t> veri tabanını </a:t>
            </a:r>
            <a:r>
              <a:rPr lang="tr-TR" b="1" i="1" dirty="0"/>
              <a:t>X</a:t>
            </a:r>
            <a:r>
              <a:rPr lang="tr-TR" dirty="0" smtClean="0"/>
              <a:t> testine göre bölmekle elde edilen bilgileri ölçmek için </a:t>
            </a:r>
            <a:r>
              <a:rPr lang="tr-TR" b="1" i="1" dirty="0"/>
              <a:t>kazanç ölçütü</a:t>
            </a:r>
            <a:r>
              <a:rPr lang="tr-TR" dirty="0" smtClean="0"/>
              <a:t> adı verilen bir ifadeye başvurulur.</a:t>
            </a:r>
          </a:p>
          <a:p>
            <a:pPr marL="0" indent="0" algn="just">
              <a:buNone/>
            </a:pPr>
            <a:endParaRPr lang="tr-TR" dirty="0"/>
          </a:p>
          <a:p>
            <a:pPr marL="0" indent="0" algn="ctr">
              <a:buNone/>
            </a:pPr>
            <a:r>
              <a:rPr lang="tr-TR" b="1" dirty="0" smtClean="0">
                <a:effectLst>
                  <a:outerShdw blurRad="50800" dist="38100" dir="5400000" algn="t" rotWithShape="0">
                    <a:prstClr val="black">
                      <a:alpha val="40000"/>
                    </a:prstClr>
                  </a:outerShdw>
                </a:effectLst>
              </a:rPr>
              <a:t>Kazanç(X, T)= H(T) – H(X,T)</a:t>
            </a:r>
          </a:p>
          <a:p>
            <a:pPr marL="0" indent="0" algn="ctr">
              <a:buNone/>
            </a:pPr>
            <a:endParaRPr lang="tr-TR" b="1" dirty="0"/>
          </a:p>
          <a:p>
            <a:pPr marL="0" indent="0" algn="just">
              <a:buNone/>
            </a:pPr>
            <a:r>
              <a:rPr lang="tr-TR" b="1" dirty="0" smtClean="0"/>
              <a:t>	</a:t>
            </a:r>
            <a:r>
              <a:rPr lang="tr-TR" dirty="0" smtClean="0"/>
              <a:t>Burada ayırma işlemi yapılırken </a:t>
            </a:r>
            <a:r>
              <a:rPr lang="tr-TR" b="1" i="1" dirty="0"/>
              <a:t>Kazanç(X, T) </a:t>
            </a:r>
            <a:r>
              <a:rPr lang="tr-TR" dirty="0" smtClean="0"/>
              <a:t>değerini </a:t>
            </a:r>
            <a:r>
              <a:rPr lang="tr-TR" b="1" i="1" dirty="0" err="1"/>
              <a:t>ençoklama</a:t>
            </a:r>
            <a:r>
              <a:rPr lang="tr-TR" b="1" i="1" dirty="0"/>
              <a:t> (</a:t>
            </a:r>
            <a:r>
              <a:rPr lang="tr-TR" b="1" i="1" dirty="0" err="1"/>
              <a:t>maximize</a:t>
            </a:r>
            <a:r>
              <a:rPr lang="tr-TR" b="1" i="1" dirty="0"/>
              <a:t>) </a:t>
            </a:r>
            <a:r>
              <a:rPr lang="tr-TR" dirty="0" smtClean="0"/>
              <a:t>amaçlanır.</a:t>
            </a:r>
            <a:endParaRPr lang="tr-TR" b="1" dirty="0" smtClean="0"/>
          </a:p>
        </p:txBody>
      </p:sp>
      <p:sp>
        <p:nvSpPr>
          <p:cNvPr id="7" name="Dikdörtgen 6"/>
          <p:cNvSpPr/>
          <p:nvPr/>
        </p:nvSpPr>
        <p:spPr>
          <a:xfrm>
            <a:off x="2699792" y="4005064"/>
            <a:ext cx="3816424" cy="648072"/>
          </a:xfrm>
          <a:prstGeom prst="rect">
            <a:avLst/>
          </a:prstGeom>
          <a:noFill/>
          <a:ln>
            <a:solidFill>
              <a:schemeClr val="tx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88063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26</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6" name="İçerik Yer Tutucusu 5"/>
          <p:cNvSpPr>
            <a:spLocks noGrp="1"/>
          </p:cNvSpPr>
          <p:nvPr>
            <p:ph idx="1"/>
          </p:nvPr>
        </p:nvSpPr>
        <p:spPr>
          <a:xfrm>
            <a:off x="872067" y="2492896"/>
            <a:ext cx="7408333" cy="3633267"/>
          </a:xfrm>
        </p:spPr>
        <p:txBody>
          <a:bodyPr>
            <a:normAutofit/>
          </a:bodyPr>
          <a:lstStyle/>
          <a:p>
            <a:pPr marL="0" indent="0" algn="just">
              <a:buNone/>
            </a:pPr>
            <a:r>
              <a:rPr lang="tr-TR" dirty="0" smtClean="0"/>
              <a:t>	</a:t>
            </a:r>
            <a:r>
              <a:rPr lang="tr-TR" b="1" i="1" dirty="0" smtClean="0"/>
              <a:t>Örnek:  </a:t>
            </a:r>
            <a:r>
              <a:rPr lang="tr-TR" dirty="0" smtClean="0"/>
              <a:t>Aşağıdaki eğitim verilerini göz önüne alarak </a:t>
            </a:r>
            <a:r>
              <a:rPr lang="tr-TR" b="1" i="1" dirty="0"/>
              <a:t>BORÇ</a:t>
            </a:r>
            <a:r>
              <a:rPr lang="tr-TR" dirty="0" smtClean="0"/>
              <a:t> niteliği için kazanç ölçütünü hesaplayınız.</a:t>
            </a:r>
          </a:p>
          <a:p>
            <a:pPr marL="0" indent="0" algn="just">
              <a:buNone/>
            </a:pPr>
            <a:endParaRPr lang="tr-TR" b="1" i="1" dirty="0" smtClean="0"/>
          </a:p>
        </p:txBody>
      </p:sp>
      <p:graphicFrame>
        <p:nvGraphicFramePr>
          <p:cNvPr id="8" name="İçerik Yer Tutucusu 5"/>
          <p:cNvGraphicFramePr>
            <a:graphicFrameLocks/>
          </p:cNvGraphicFramePr>
          <p:nvPr>
            <p:extLst>
              <p:ext uri="{D42A27DB-BD31-4B8C-83A1-F6EECF244321}">
                <p14:modId xmlns:p14="http://schemas.microsoft.com/office/powerpoint/2010/main" val="3405067199"/>
              </p:ext>
            </p:extLst>
          </p:nvPr>
        </p:nvGraphicFramePr>
        <p:xfrm>
          <a:off x="899592" y="3356992"/>
          <a:ext cx="7408865" cy="332860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81773"/>
                <a:gridCol w="1481773"/>
                <a:gridCol w="1481773"/>
                <a:gridCol w="1481773"/>
                <a:gridCol w="1481773"/>
              </a:tblGrid>
              <a:tr h="280607">
                <a:tc>
                  <a:txBody>
                    <a:bodyPr/>
                    <a:lstStyle/>
                    <a:p>
                      <a:pPr algn="ctr"/>
                      <a:r>
                        <a:rPr lang="tr-TR" sz="1200" b="1" dirty="0" smtClean="0">
                          <a:solidFill>
                            <a:schemeClr val="bg1"/>
                          </a:solidFill>
                        </a:rPr>
                        <a:t>Müşteri</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Borç</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Gelir </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Statü</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Risk</a:t>
                      </a: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74373">
                <a:tc>
                  <a:txBody>
                    <a:bodyPr/>
                    <a:lstStyle/>
                    <a:p>
                      <a:pPr algn="ctr"/>
                      <a:r>
                        <a:rPr lang="tr-TR" sz="1400" dirty="0" smtClean="0"/>
                        <a:t>1</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Yüksek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İşveren</a:t>
                      </a:r>
                      <a:endParaRPr lang="tr-TR" sz="1400" dirty="0"/>
                    </a:p>
                  </a:txBody>
                  <a:tcPr/>
                </a:tc>
                <a:tc>
                  <a:txBody>
                    <a:bodyPr/>
                    <a:lstStyle/>
                    <a:p>
                      <a:pPr algn="ctr"/>
                      <a:r>
                        <a:rPr lang="tr-TR" sz="1400" dirty="0" smtClean="0"/>
                        <a:t>kötü</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2</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Yüksek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Ücretli</a:t>
                      </a:r>
                      <a:endParaRPr lang="tr-TR" sz="1400" dirty="0"/>
                    </a:p>
                  </a:txBody>
                  <a:tcPr/>
                </a:tc>
                <a:tc>
                  <a:txBody>
                    <a:bodyPr/>
                    <a:lstStyle/>
                    <a:p>
                      <a:pPr algn="ctr"/>
                      <a:r>
                        <a:rPr lang="tr-TR" sz="1400" dirty="0" smtClean="0"/>
                        <a:t>kötü</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3</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Yüksek</a:t>
                      </a:r>
                      <a:endParaRPr lang="tr-TR" sz="1400" dirty="0"/>
                    </a:p>
                  </a:txBody>
                  <a:tcPr/>
                </a:tc>
                <a:tc>
                  <a:txBody>
                    <a:bodyPr/>
                    <a:lstStyle/>
                    <a:p>
                      <a:pPr algn="ctr"/>
                      <a:r>
                        <a:rPr lang="tr-TR" sz="1400" dirty="0" smtClean="0"/>
                        <a:t>Düşük</a:t>
                      </a:r>
                      <a:endParaRPr lang="tr-TR" sz="1400" dirty="0"/>
                    </a:p>
                  </a:txBody>
                  <a:tcPr/>
                </a:tc>
                <a:tc>
                  <a:txBody>
                    <a:bodyPr/>
                    <a:lstStyle/>
                    <a:p>
                      <a:pPr algn="ctr"/>
                      <a:r>
                        <a:rPr lang="tr-TR" sz="1400" dirty="0" smtClean="0"/>
                        <a:t>Ücretli</a:t>
                      </a:r>
                      <a:endParaRPr lang="tr-TR" sz="1400" dirty="0"/>
                    </a:p>
                  </a:txBody>
                  <a:tcPr/>
                </a:tc>
                <a:tc>
                  <a:txBody>
                    <a:bodyPr/>
                    <a:lstStyle/>
                    <a:p>
                      <a:pPr algn="ctr"/>
                      <a:r>
                        <a:rPr lang="tr-TR" sz="1400" dirty="0" smtClean="0"/>
                        <a:t>kötü</a:t>
                      </a:r>
                      <a:endParaRPr lang="tr-TR" sz="1400" dirty="0"/>
                    </a:p>
                  </a:txBody>
                  <a:tcPr>
                    <a:lnR w="12700" cap="flat" cmpd="sng" algn="ctr">
                      <a:solidFill>
                        <a:schemeClr val="accent1">
                          <a:lumMod val="75000"/>
                        </a:schemeClr>
                      </a:solidFill>
                      <a:prstDash val="solid"/>
                      <a:round/>
                      <a:headEnd type="none" w="med" len="med"/>
                      <a:tailEnd type="none" w="med" len="med"/>
                    </a:lnR>
                  </a:tcPr>
                </a:tc>
              </a:tr>
              <a:tr h="265152">
                <a:tc>
                  <a:txBody>
                    <a:bodyPr/>
                    <a:lstStyle/>
                    <a:p>
                      <a:pPr algn="ctr"/>
                      <a:r>
                        <a:rPr lang="tr-TR" sz="1400" dirty="0" smtClean="0"/>
                        <a:t>4</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Düşük</a:t>
                      </a:r>
                      <a:endParaRPr lang="tr-TR" sz="1400" dirty="0"/>
                    </a:p>
                  </a:txBody>
                  <a:tcPr/>
                </a:tc>
                <a:tc>
                  <a:txBody>
                    <a:bodyPr/>
                    <a:lstStyle/>
                    <a:p>
                      <a:pPr algn="ctr"/>
                      <a:r>
                        <a:rPr lang="tr-TR" sz="1400" dirty="0" smtClean="0"/>
                        <a:t>Düşük</a:t>
                      </a:r>
                      <a:endParaRPr lang="tr-TR" sz="1400" dirty="0"/>
                    </a:p>
                  </a:txBody>
                  <a:tcPr/>
                </a:tc>
                <a:tc>
                  <a:txBody>
                    <a:bodyPr/>
                    <a:lstStyle/>
                    <a:p>
                      <a:pPr algn="ctr"/>
                      <a:r>
                        <a:rPr lang="tr-TR" sz="1400" dirty="0" smtClean="0"/>
                        <a:t>Ücretli</a:t>
                      </a:r>
                      <a:endParaRPr lang="tr-TR" sz="1400" dirty="0"/>
                    </a:p>
                  </a:txBody>
                  <a:tcPr/>
                </a:tc>
                <a:tc>
                  <a:txBody>
                    <a:bodyPr/>
                    <a:lstStyle/>
                    <a:p>
                      <a:pPr algn="ctr"/>
                      <a:r>
                        <a:rPr lang="tr-TR" sz="1400" dirty="0" smtClean="0"/>
                        <a:t>iyi</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5</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Düşük</a:t>
                      </a:r>
                      <a:endParaRPr lang="tr-TR" sz="1400" dirty="0"/>
                    </a:p>
                  </a:txBody>
                  <a:tcPr/>
                </a:tc>
                <a:tc>
                  <a:txBody>
                    <a:bodyPr/>
                    <a:lstStyle/>
                    <a:p>
                      <a:pPr algn="ctr"/>
                      <a:r>
                        <a:rPr lang="tr-TR" sz="1400" dirty="0" smtClean="0"/>
                        <a:t>Düşük</a:t>
                      </a:r>
                      <a:endParaRPr lang="tr-TR" sz="1400" dirty="0"/>
                    </a:p>
                  </a:txBody>
                  <a:tcPr/>
                </a:tc>
                <a:tc>
                  <a:txBody>
                    <a:bodyPr/>
                    <a:lstStyle/>
                    <a:p>
                      <a:pPr algn="ctr"/>
                      <a:r>
                        <a:rPr lang="tr-TR" sz="1400" dirty="0" smtClean="0"/>
                        <a:t>İşveren</a:t>
                      </a:r>
                      <a:endParaRPr lang="tr-TR" sz="1400" dirty="0"/>
                    </a:p>
                  </a:txBody>
                  <a:tcPr/>
                </a:tc>
                <a:tc>
                  <a:txBody>
                    <a:bodyPr/>
                    <a:lstStyle/>
                    <a:p>
                      <a:pPr algn="ctr"/>
                      <a:r>
                        <a:rPr lang="tr-TR" sz="1400" dirty="0" smtClean="0"/>
                        <a:t>kötü</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6</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Düşük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İşveren</a:t>
                      </a:r>
                      <a:endParaRPr lang="tr-TR" sz="1400" dirty="0"/>
                    </a:p>
                  </a:txBody>
                  <a:tcPr/>
                </a:tc>
                <a:tc>
                  <a:txBody>
                    <a:bodyPr/>
                    <a:lstStyle/>
                    <a:p>
                      <a:pPr algn="ctr"/>
                      <a:r>
                        <a:rPr lang="tr-TR" sz="1400" dirty="0" smtClean="0"/>
                        <a:t>iyi</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7</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Düşük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Ücretli</a:t>
                      </a:r>
                      <a:endParaRPr lang="tr-TR" sz="1400" dirty="0"/>
                    </a:p>
                  </a:txBody>
                  <a:tcPr/>
                </a:tc>
                <a:tc>
                  <a:txBody>
                    <a:bodyPr/>
                    <a:lstStyle/>
                    <a:p>
                      <a:pPr algn="ctr"/>
                      <a:r>
                        <a:rPr lang="tr-TR" sz="1400" dirty="0" smtClean="0"/>
                        <a:t>iyi</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8</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Düşük</a:t>
                      </a:r>
                      <a:endParaRPr lang="tr-TR" sz="1400" dirty="0"/>
                    </a:p>
                  </a:txBody>
                  <a:tcPr/>
                </a:tc>
                <a:tc>
                  <a:txBody>
                    <a:bodyPr/>
                    <a:lstStyle/>
                    <a:p>
                      <a:pPr algn="ctr"/>
                      <a:r>
                        <a:rPr lang="tr-TR" sz="1400" dirty="0" smtClean="0"/>
                        <a:t>Düşük</a:t>
                      </a:r>
                      <a:endParaRPr lang="tr-TR" sz="1400" dirty="0"/>
                    </a:p>
                  </a:txBody>
                  <a:tcPr/>
                </a:tc>
                <a:tc>
                  <a:txBody>
                    <a:bodyPr/>
                    <a:lstStyle/>
                    <a:p>
                      <a:pPr algn="ctr"/>
                      <a:r>
                        <a:rPr lang="tr-TR" sz="1400" dirty="0" smtClean="0"/>
                        <a:t>Ücretli</a:t>
                      </a:r>
                      <a:endParaRPr lang="tr-TR" sz="1400" dirty="0"/>
                    </a:p>
                  </a:txBody>
                  <a:tcPr/>
                </a:tc>
                <a:tc>
                  <a:txBody>
                    <a:bodyPr/>
                    <a:lstStyle/>
                    <a:p>
                      <a:pPr algn="ctr"/>
                      <a:r>
                        <a:rPr lang="tr-TR" sz="1400" dirty="0" smtClean="0"/>
                        <a:t>iyi</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9</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Düşük</a:t>
                      </a:r>
                      <a:endParaRPr lang="tr-TR" sz="1400" dirty="0"/>
                    </a:p>
                  </a:txBody>
                  <a:tcPr/>
                </a:tc>
                <a:tc>
                  <a:txBody>
                    <a:bodyPr/>
                    <a:lstStyle/>
                    <a:p>
                      <a:pPr algn="ctr"/>
                      <a:r>
                        <a:rPr lang="tr-TR" sz="1400" dirty="0" smtClean="0"/>
                        <a:t>Düşük</a:t>
                      </a:r>
                      <a:endParaRPr lang="tr-TR" sz="1400" dirty="0"/>
                    </a:p>
                  </a:txBody>
                  <a:tcPr/>
                </a:tc>
                <a:tc>
                  <a:txBody>
                    <a:bodyPr/>
                    <a:lstStyle/>
                    <a:p>
                      <a:pPr algn="ctr"/>
                      <a:r>
                        <a:rPr lang="tr-TR" sz="1400" dirty="0" smtClean="0"/>
                        <a:t>İşveren</a:t>
                      </a:r>
                      <a:endParaRPr lang="tr-TR" sz="1400" dirty="0"/>
                    </a:p>
                  </a:txBody>
                  <a:tcPr/>
                </a:tc>
                <a:tc>
                  <a:txBody>
                    <a:bodyPr/>
                    <a:lstStyle/>
                    <a:p>
                      <a:pPr algn="ctr"/>
                      <a:r>
                        <a:rPr lang="tr-TR" sz="1400" dirty="0" smtClean="0"/>
                        <a:t>kötü</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10</a:t>
                      </a:r>
                      <a:endParaRPr lang="tr-TR" sz="1400" dirty="0"/>
                    </a:p>
                  </a:txBody>
                  <a:tcP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Düşük</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Yüksek</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İşveren</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iyi</a:t>
                      </a:r>
                      <a:endParaRPr lang="tr-TR" sz="1400" dirty="0"/>
                    </a:p>
                  </a:txBody>
                  <a:tcPr>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4464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27</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92896"/>
                <a:ext cx="7408333" cy="3633267"/>
              </a:xfrm>
            </p:spPr>
            <p:txBody>
              <a:bodyPr>
                <a:normAutofit/>
              </a:bodyPr>
              <a:lstStyle/>
              <a:p>
                <a:pPr marL="0" indent="0" algn="ctr">
                  <a:buNone/>
                </a:pPr>
                <a:endParaRPr lang="tr-TR" b="1" i="1" dirty="0" smtClean="0"/>
              </a:p>
              <a:p>
                <a:pPr marL="0" indent="0" algn="ctr">
                  <a:buNone/>
                </a:pPr>
                <a:r>
                  <a:rPr lang="tr-TR" b="1" i="1" dirty="0" smtClean="0"/>
                  <a:t>RİSK={kötü, </a:t>
                </a:r>
                <a:r>
                  <a:rPr lang="tr-TR" b="1" i="1" dirty="0"/>
                  <a:t>kötü</a:t>
                </a:r>
                <a:r>
                  <a:rPr lang="tr-TR" b="1" i="1" dirty="0" smtClean="0"/>
                  <a:t>, </a:t>
                </a:r>
                <a:r>
                  <a:rPr lang="tr-TR" b="1" i="1" dirty="0"/>
                  <a:t>kötü</a:t>
                </a:r>
                <a:r>
                  <a:rPr lang="tr-TR" b="1" i="1" dirty="0" smtClean="0"/>
                  <a:t>, </a:t>
                </a:r>
                <a:r>
                  <a:rPr lang="tr-TR" b="1" i="1" dirty="0" smtClean="0">
                    <a:solidFill>
                      <a:schemeClr val="tx2">
                        <a:lumMod val="40000"/>
                        <a:lumOff val="60000"/>
                      </a:schemeClr>
                    </a:solidFill>
                  </a:rPr>
                  <a:t>iyi</a:t>
                </a:r>
                <a:r>
                  <a:rPr lang="tr-TR" b="1" i="1" dirty="0" smtClean="0"/>
                  <a:t>, </a:t>
                </a:r>
                <a:r>
                  <a:rPr lang="tr-TR" b="1" i="1" dirty="0"/>
                  <a:t>kötü</a:t>
                </a:r>
                <a:r>
                  <a:rPr lang="tr-TR" b="1" i="1" dirty="0" smtClean="0"/>
                  <a:t>, </a:t>
                </a:r>
                <a:r>
                  <a:rPr lang="tr-TR" b="1" i="1" dirty="0">
                    <a:solidFill>
                      <a:schemeClr val="tx2">
                        <a:lumMod val="40000"/>
                        <a:lumOff val="60000"/>
                      </a:schemeClr>
                    </a:solidFill>
                  </a:rPr>
                  <a:t>iyi</a:t>
                </a:r>
                <a:r>
                  <a:rPr lang="tr-TR" b="1" i="1" dirty="0" smtClean="0">
                    <a:solidFill>
                      <a:schemeClr val="tx2">
                        <a:lumMod val="40000"/>
                        <a:lumOff val="60000"/>
                      </a:schemeClr>
                    </a:solidFill>
                  </a:rPr>
                  <a:t>, </a:t>
                </a:r>
                <a:r>
                  <a:rPr lang="tr-TR" b="1" i="1" dirty="0">
                    <a:solidFill>
                      <a:schemeClr val="tx2">
                        <a:lumMod val="40000"/>
                        <a:lumOff val="60000"/>
                      </a:schemeClr>
                    </a:solidFill>
                  </a:rPr>
                  <a:t>iyi</a:t>
                </a:r>
                <a:r>
                  <a:rPr lang="tr-TR" b="1" i="1" dirty="0" smtClean="0">
                    <a:solidFill>
                      <a:schemeClr val="tx2">
                        <a:lumMod val="40000"/>
                        <a:lumOff val="60000"/>
                      </a:schemeClr>
                    </a:solidFill>
                  </a:rPr>
                  <a:t>, </a:t>
                </a:r>
                <a:r>
                  <a:rPr lang="tr-TR" b="1" i="1" dirty="0">
                    <a:solidFill>
                      <a:schemeClr val="tx2">
                        <a:lumMod val="40000"/>
                        <a:lumOff val="60000"/>
                      </a:schemeClr>
                    </a:solidFill>
                  </a:rPr>
                  <a:t>iyi</a:t>
                </a:r>
                <a:r>
                  <a:rPr lang="tr-TR" b="1" i="1" dirty="0" smtClean="0"/>
                  <a:t>, </a:t>
                </a:r>
                <a:r>
                  <a:rPr lang="tr-TR" b="1" i="1" dirty="0"/>
                  <a:t>kötü</a:t>
                </a:r>
                <a:r>
                  <a:rPr lang="tr-TR" b="1" i="1" dirty="0" smtClean="0"/>
                  <a:t>, </a:t>
                </a:r>
                <a:r>
                  <a:rPr lang="tr-TR" b="1" i="1" dirty="0">
                    <a:solidFill>
                      <a:schemeClr val="tx2">
                        <a:lumMod val="40000"/>
                        <a:lumOff val="60000"/>
                      </a:schemeClr>
                    </a:solidFill>
                  </a:rPr>
                  <a:t>iyi</a:t>
                </a:r>
                <a:r>
                  <a:rPr lang="tr-TR" b="1" i="1" dirty="0" smtClean="0"/>
                  <a:t>}</a:t>
                </a:r>
              </a:p>
              <a:p>
                <a:pPr marL="0" indent="0" algn="ctr">
                  <a:buNone/>
                </a:pPr>
                <a:endParaRPr lang="tr-TR" b="1" i="1" dirty="0"/>
              </a:p>
              <a:p>
                <a:pPr marL="0" indent="0" algn="ctr">
                  <a:buNone/>
                </a:pPr>
                <a:endParaRPr lang="tr-TR" b="1" i="1" dirty="0" smtClean="0"/>
              </a:p>
              <a:p>
                <a:pPr marL="0" indent="0" algn="ctr">
                  <a:buNone/>
                </a:pPr>
                <a:endParaRPr lang="tr-TR" b="1" i="1" dirty="0"/>
              </a:p>
              <a:p>
                <a:pPr marL="0" indent="0" algn="ctr">
                  <a:buNone/>
                </a:pPr>
                <a:endParaRPr lang="tr-TR" b="1" i="1" dirty="0" smtClean="0"/>
              </a:p>
              <a:p>
                <a:pPr marL="0" indent="0" algn="ctr">
                  <a:buNone/>
                </a:pPr>
                <a:r>
                  <a:rPr lang="tr-TR" b="1" i="1" dirty="0"/>
                  <a:t>H(</a:t>
                </a:r>
                <a:r>
                  <a:rPr lang="tr-TR" i="1" dirty="0"/>
                  <a:t>RİSK</a:t>
                </a:r>
                <a:r>
                  <a:rPr lang="tr-TR" b="1" i="1" dirty="0"/>
                  <a:t>)</a:t>
                </a:r>
                <a:r>
                  <a:rPr lang="tr-TR" dirty="0"/>
                  <a:t>=-(</a:t>
                </a:r>
                <a:r>
                  <a:rPr lang="tr-TR" dirty="0" smtClean="0"/>
                  <a:t>0</a:t>
                </a:r>
                <a14:m>
                  <m:oMath xmlns:m="http://schemas.openxmlformats.org/officeDocument/2006/math">
                    <m:r>
                      <a:rPr lang="tr-TR" b="0" i="0" smtClean="0">
                        <a:latin typeface="Cambria Math"/>
                      </a:rPr>
                      <m:t>.5</m:t>
                    </m:r>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r>
                          <a:rPr lang="tr-TR" i="1">
                            <a:latin typeface="Cambria Math"/>
                          </a:rPr>
                          <m:t>0.</m:t>
                        </m:r>
                        <m:r>
                          <a:rPr lang="tr-TR" b="0" i="1" smtClean="0">
                            <a:latin typeface="Cambria Math"/>
                          </a:rPr>
                          <m:t>5</m:t>
                        </m:r>
                      </m:e>
                    </m:func>
                  </m:oMath>
                </a14:m>
                <a:r>
                  <a:rPr lang="tr-TR" dirty="0"/>
                  <a:t> + </a:t>
                </a:r>
                <a:r>
                  <a:rPr lang="tr-TR" dirty="0"/>
                  <a:t>0</a:t>
                </a:r>
                <a14:m>
                  <m:oMath xmlns:m="http://schemas.openxmlformats.org/officeDocument/2006/math">
                    <m:r>
                      <a:rPr lang="tr-TR">
                        <a:latin typeface="Cambria Math"/>
                      </a:rPr>
                      <m:t>.</m:t>
                    </m:r>
                    <m:r>
                      <a:rPr lang="tr-TR" b="0" i="0" smtClean="0">
                        <a:latin typeface="Cambria Math"/>
                      </a:rPr>
                      <m:t>5</m:t>
                    </m:r>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r>
                          <a:rPr lang="tr-TR" i="1">
                            <a:latin typeface="Cambria Math"/>
                          </a:rPr>
                          <m:t>0.</m:t>
                        </m:r>
                        <m:r>
                          <a:rPr lang="tr-TR" b="0" i="1" smtClean="0">
                            <a:latin typeface="Cambria Math"/>
                          </a:rPr>
                          <m:t>5</m:t>
                        </m:r>
                      </m:e>
                    </m:func>
                  </m:oMath>
                </a14:m>
                <a:r>
                  <a:rPr lang="tr-TR" dirty="0"/>
                  <a:t>)= </a:t>
                </a:r>
                <a:r>
                  <a:rPr lang="tr-TR" b="1" i="1" dirty="0" smtClean="0"/>
                  <a:t>1</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92896"/>
                <a:ext cx="7408333" cy="3633267"/>
              </a:xfrm>
              <a:blipFill rotWithShape="1">
                <a:blip r:embed="rId2"/>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graphicFrame>
            <p:nvGraphicFramePr>
              <p:cNvPr id="7" name="Tablo 6"/>
              <p:cNvGraphicFramePr>
                <a:graphicFrameLocks noGrp="1"/>
              </p:cNvGraphicFramePr>
              <p:nvPr>
                <p:extLst>
                  <p:ext uri="{D42A27DB-BD31-4B8C-83A1-F6EECF244321}">
                    <p14:modId xmlns:p14="http://schemas.microsoft.com/office/powerpoint/2010/main" val="2477794310"/>
                  </p:ext>
                </p:extLst>
              </p:nvPr>
            </p:nvGraphicFramePr>
            <p:xfrm>
              <a:off x="2123728" y="3505238"/>
              <a:ext cx="4869888" cy="150793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baseline="0" dirty="0" smtClean="0"/>
                            <a:t>|C1| = Kötü =5</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14:m>
                            <m:oMath xmlns:m="http://schemas.openxmlformats.org/officeDocument/2006/math">
                              <m:f>
                                <m:fPr>
                                  <m:ctrlPr>
                                    <a:rPr lang="tr-TR" i="1" dirty="0" smtClean="0">
                                      <a:latin typeface="Cambria Math"/>
                                    </a:rPr>
                                  </m:ctrlPr>
                                </m:fPr>
                                <m:num>
                                  <m:r>
                                    <a:rPr lang="tr-TR" b="0" i="1" dirty="0" smtClean="0">
                                      <a:latin typeface="Cambria Math"/>
                                    </a:rPr>
                                    <m:t>5</m:t>
                                  </m:r>
                                </m:num>
                                <m:den>
                                  <m:r>
                                    <a:rPr lang="tr-TR" b="0" i="1" dirty="0" smtClean="0">
                                      <a:latin typeface="Cambria Math"/>
                                    </a:rPr>
                                    <m:t>10</m:t>
                                  </m:r>
                                </m:den>
                              </m:f>
                            </m:oMath>
                          </a14:m>
                          <a:r>
                            <a:rPr lang="tr-TR" dirty="0" smtClean="0"/>
                            <a:t>= </a:t>
                          </a:r>
                          <a:r>
                            <a:rPr lang="tr-TR" b="1" dirty="0" smtClean="0"/>
                            <a:t>0.5</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|C2| = İyi =5</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14:m>
                            <m:oMath xmlns:m="http://schemas.openxmlformats.org/officeDocument/2006/math">
                              <m:f>
                                <m:fPr>
                                  <m:ctrlPr>
                                    <a:rPr lang="tr-TR" i="1" smtClean="0">
                                      <a:latin typeface="Cambria Math"/>
                                    </a:rPr>
                                  </m:ctrlPr>
                                </m:fPr>
                                <m:num>
                                  <m:r>
                                    <a:rPr lang="tr-TR" b="0" i="1" smtClean="0">
                                      <a:latin typeface="Cambria Math"/>
                                    </a:rPr>
                                    <m:t>5</m:t>
                                  </m:r>
                                </m:num>
                                <m:den>
                                  <m:r>
                                    <a:rPr lang="tr-TR" b="0" i="1" smtClean="0">
                                      <a:latin typeface="Cambria Math"/>
                                    </a:rPr>
                                    <m:t>10</m:t>
                                  </m:r>
                                </m:den>
                              </m:f>
                            </m:oMath>
                          </a14:m>
                          <a:r>
                            <a:rPr lang="tr-TR" dirty="0" smtClean="0"/>
                            <a:t>= </a:t>
                          </a:r>
                          <a:r>
                            <a:rPr lang="tr-TR" b="1" dirty="0" smtClean="0"/>
                            <a:t>0.5</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mc:Choice>
        <mc:Fallback>
          <p:graphicFrame>
            <p:nvGraphicFramePr>
              <p:cNvPr id="7" name="Tablo 6"/>
              <p:cNvGraphicFramePr>
                <a:graphicFrameLocks noGrp="1"/>
              </p:cNvGraphicFramePr>
              <p:nvPr>
                <p:extLst>
                  <p:ext uri="{D42A27DB-BD31-4B8C-83A1-F6EECF244321}">
                    <p14:modId xmlns:p14="http://schemas.microsoft.com/office/powerpoint/2010/main" val="2477794310"/>
                  </p:ext>
                </p:extLst>
              </p:nvPr>
            </p:nvGraphicFramePr>
            <p:xfrm>
              <a:off x="2123728" y="3505238"/>
              <a:ext cx="4869888" cy="150793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484950">
                    <a:tc>
                      <a:txBody>
                        <a:bodyPr/>
                        <a:lstStyle/>
                        <a:p>
                          <a:r>
                            <a:rPr lang="tr-TR" baseline="0" dirty="0" smtClean="0"/>
                            <a:t>|C1| = Kötü =5</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endParaRPr lang="tr-TR"/>
                        </a:p>
                      </a:txBody>
                      <a:tcPr>
                        <a:lnR w="12700" cap="flat" cmpd="sng" algn="ctr">
                          <a:solidFill>
                            <a:schemeClr val="bg2">
                              <a:lumMod val="75000"/>
                            </a:schemeClr>
                          </a:solidFill>
                          <a:prstDash val="solid"/>
                          <a:round/>
                          <a:headEnd type="none" w="med" len="med"/>
                          <a:tailEnd type="none" w="med" len="med"/>
                        </a:lnR>
                        <a:blipFill rotWithShape="1">
                          <a:blip r:embed="rId3"/>
                          <a:stretch>
                            <a:fillRect l="-287981" t="-113750" r="-4327" b="-117500"/>
                          </a:stretch>
                        </a:blipFill>
                      </a:tcPr>
                    </a:tc>
                  </a:tr>
                  <a:tr h="484950">
                    <a:tc>
                      <a:txBody>
                        <a:bodyPr/>
                        <a:lstStyle/>
                        <a:p>
                          <a:r>
                            <a:rPr lang="tr-TR" baseline="0" dirty="0" smtClean="0"/>
                            <a:t>|C2| = İyi =5</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endParaRPr lang="tr-TR"/>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blipFill rotWithShape="1">
                          <a:blip r:embed="rId3"/>
                          <a:stretch>
                            <a:fillRect l="-287981" t="-216456" r="-4327" b="-18987"/>
                          </a:stretch>
                        </a:blipFill>
                      </a:tcPr>
                    </a:tc>
                  </a:tr>
                </a:tbl>
              </a:graphicData>
            </a:graphic>
          </p:graphicFrame>
        </mc:Fallback>
      </mc:AlternateContent>
      <p:sp>
        <p:nvSpPr>
          <p:cNvPr id="9" name="Dikdörtgen 8"/>
          <p:cNvSpPr/>
          <p:nvPr/>
        </p:nvSpPr>
        <p:spPr>
          <a:xfrm>
            <a:off x="6876256" y="5229200"/>
            <a:ext cx="28803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09539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28</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60029"/>
                <a:ext cx="7408333" cy="3633267"/>
              </a:xfrm>
            </p:spPr>
            <p:txBody>
              <a:bodyPr>
                <a:normAutofit/>
              </a:bodyPr>
              <a:lstStyle/>
              <a:p>
                <a:pPr marL="0" indent="0" algn="ctr">
                  <a:buNone/>
                </a:pPr>
                <a:r>
                  <a:rPr lang="tr-TR" b="1" i="1" dirty="0" smtClean="0"/>
                  <a:t>BORÇ={</a:t>
                </a:r>
                <a:r>
                  <a:rPr lang="tr-TR" sz="1500" b="1" i="1" dirty="0" smtClean="0"/>
                  <a:t>yüksek, yüksek, yüksek, </a:t>
                </a:r>
                <a:r>
                  <a:rPr lang="tr-TR" sz="1500" b="1" i="1" dirty="0" smtClean="0">
                    <a:solidFill>
                      <a:schemeClr val="tx2">
                        <a:lumMod val="40000"/>
                        <a:lumOff val="60000"/>
                      </a:schemeClr>
                    </a:solidFill>
                  </a:rPr>
                  <a:t>düşük, düşük, düşük, düşük, düşük, düşük, düşük</a:t>
                </a:r>
                <a:r>
                  <a:rPr lang="tr-TR" b="1" i="1" dirty="0" smtClean="0"/>
                  <a:t>}</a:t>
                </a:r>
              </a:p>
              <a:p>
                <a:pPr marL="0" indent="0" algn="ctr">
                  <a:buNone/>
                </a:pPr>
                <a:endParaRPr lang="tr-TR" b="1" i="1" dirty="0"/>
              </a:p>
              <a:p>
                <a:pPr marL="0" indent="0" algn="ctr">
                  <a:buNone/>
                </a:pPr>
                <a:endParaRPr lang="tr-TR" b="1" i="1" dirty="0" smtClean="0"/>
              </a:p>
              <a:p>
                <a:pPr marL="0" indent="0" algn="ctr">
                  <a:buNone/>
                </a:pPr>
                <a:endParaRPr lang="tr-TR" b="1" i="1" dirty="0"/>
              </a:p>
              <a:p>
                <a:pPr marL="0" indent="0" algn="ctr">
                  <a:buNone/>
                </a:pPr>
                <a:endParaRPr lang="tr-TR" b="1" i="1" dirty="0" smtClean="0"/>
              </a:p>
              <a:p>
                <a:pPr marL="0" indent="0" algn="ctr">
                  <a:buNone/>
                </a:pPr>
                <a:r>
                  <a:rPr lang="tr-TR" b="1" i="1" dirty="0" smtClean="0"/>
                  <a:t>H(</a:t>
                </a:r>
                <a:r>
                  <a:rPr lang="tr-TR" i="1" dirty="0" err="1"/>
                  <a:t>BORÇ</a:t>
                </a:r>
                <a:r>
                  <a:rPr lang="tr-TR" i="1" baseline="-25000" dirty="0" err="1"/>
                  <a:t>yüksek</a:t>
                </a:r>
                <a:r>
                  <a:rPr lang="tr-TR" b="1" i="1" dirty="0" smtClean="0"/>
                  <a:t>)</a:t>
                </a:r>
                <a:r>
                  <a:rPr lang="tr-TR" dirty="0" smtClean="0"/>
                  <a:t>=-(</a:t>
                </a:r>
                <a14:m>
                  <m:oMath xmlns:m="http://schemas.openxmlformats.org/officeDocument/2006/math">
                    <m:f>
                      <m:fPr>
                        <m:ctrlPr>
                          <a:rPr lang="tr-TR" i="1" smtClean="0">
                            <a:latin typeface="Cambria Math"/>
                          </a:rPr>
                        </m:ctrlPr>
                      </m:fPr>
                      <m:num>
                        <m:r>
                          <a:rPr lang="tr-TR" b="0" i="1" smtClean="0">
                            <a:latin typeface="Cambria Math"/>
                          </a:rPr>
                          <m:t>3</m:t>
                        </m:r>
                      </m:num>
                      <m:den>
                        <m:r>
                          <a:rPr lang="tr-TR" b="0" i="1" smtClean="0">
                            <a:latin typeface="Cambria Math"/>
                          </a:rPr>
                          <m:t>3</m:t>
                        </m:r>
                      </m:den>
                    </m:f>
                    <m:func>
                      <m:funcPr>
                        <m:ctrlPr>
                          <a:rPr lang="tr-TR" i="1" smtClean="0">
                            <a:latin typeface="Cambria Math"/>
                          </a:rPr>
                        </m:ctrlPr>
                      </m:funcPr>
                      <m:fName>
                        <m:sSub>
                          <m:sSubPr>
                            <m:ctrlPr>
                              <a:rPr lang="tr-TR" i="1" smtClean="0">
                                <a:latin typeface="Cambria Math"/>
                              </a:rPr>
                            </m:ctrlPr>
                          </m:sSubPr>
                          <m:e>
                            <m:r>
                              <m:rPr>
                                <m:sty m:val="p"/>
                              </m:rPr>
                              <a:rPr lang="tr-TR" i="0" smtClean="0">
                                <a:latin typeface="Cambria Math"/>
                              </a:rPr>
                              <m:t>log</m:t>
                            </m:r>
                          </m:e>
                          <m:sub>
                            <m:r>
                              <a:rPr lang="tr-TR" b="0" i="1" smtClean="0">
                                <a:latin typeface="Cambria Math"/>
                              </a:rPr>
                              <m:t>2</m:t>
                            </m:r>
                          </m:sub>
                        </m:sSub>
                      </m:fName>
                      <m:e>
                        <m:f>
                          <m:fPr>
                            <m:ctrlPr>
                              <a:rPr lang="tr-TR" i="1" smtClean="0">
                                <a:latin typeface="Cambria Math"/>
                              </a:rPr>
                            </m:ctrlPr>
                          </m:fPr>
                          <m:num>
                            <m:r>
                              <a:rPr lang="tr-TR" b="0" i="1" smtClean="0">
                                <a:latin typeface="Cambria Math"/>
                              </a:rPr>
                              <m:t>3</m:t>
                            </m:r>
                          </m:num>
                          <m:den>
                            <m:r>
                              <a:rPr lang="tr-TR" b="0" i="1" smtClean="0">
                                <a:latin typeface="Cambria Math"/>
                              </a:rPr>
                              <m:t>3</m:t>
                            </m:r>
                          </m:den>
                        </m:f>
                        <m:r>
                          <a:rPr lang="tr-TR" b="0" i="1" smtClean="0">
                            <a:latin typeface="Cambria Math"/>
                          </a:rPr>
                          <m:t>+ </m:t>
                        </m:r>
                        <m:f>
                          <m:fPr>
                            <m:ctrlPr>
                              <a:rPr lang="tr-TR" b="0" i="1" smtClean="0">
                                <a:latin typeface="Cambria Math"/>
                              </a:rPr>
                            </m:ctrlPr>
                          </m:fPr>
                          <m:num>
                            <m:r>
                              <a:rPr lang="tr-TR" b="0" i="1" smtClean="0">
                                <a:latin typeface="Cambria Math"/>
                              </a:rPr>
                              <m:t>0</m:t>
                            </m:r>
                          </m:num>
                          <m:den>
                            <m:r>
                              <a:rPr lang="tr-TR" b="0" i="1" smtClean="0">
                                <a:latin typeface="Cambria Math"/>
                              </a:rPr>
                              <m:t>3</m:t>
                            </m:r>
                          </m:den>
                        </m:f>
                        <m:func>
                          <m:funcPr>
                            <m:ctrlPr>
                              <a:rPr lang="tr-TR" b="0" i="1" smtClean="0">
                                <a:latin typeface="Cambria Math"/>
                              </a:rPr>
                            </m:ctrlPr>
                          </m:funcPr>
                          <m:fName>
                            <m:sSub>
                              <m:sSubPr>
                                <m:ctrlPr>
                                  <a:rPr lang="tr-TR" b="0" i="1" smtClean="0">
                                    <a:latin typeface="Cambria Math"/>
                                  </a:rPr>
                                </m:ctrlPr>
                              </m:sSubPr>
                              <m:e>
                                <m:r>
                                  <m:rPr>
                                    <m:sty m:val="p"/>
                                  </m:rPr>
                                  <a:rPr lang="tr-TR" b="0" i="0" smtClean="0">
                                    <a:latin typeface="Cambria Math"/>
                                  </a:rPr>
                                  <m:t>log</m:t>
                                </m:r>
                              </m:e>
                              <m:sub>
                                <m:r>
                                  <a:rPr lang="tr-TR" b="0" i="1" smtClean="0">
                                    <a:latin typeface="Cambria Math"/>
                                  </a:rPr>
                                  <m:t>2</m:t>
                                </m:r>
                              </m:sub>
                            </m:sSub>
                          </m:fName>
                          <m:e>
                            <m:f>
                              <m:fPr>
                                <m:ctrlPr>
                                  <a:rPr lang="tr-TR" b="0" i="1" smtClean="0">
                                    <a:latin typeface="Cambria Math"/>
                                  </a:rPr>
                                </m:ctrlPr>
                              </m:fPr>
                              <m:num>
                                <m:r>
                                  <a:rPr lang="tr-TR" b="0" i="1" smtClean="0">
                                    <a:latin typeface="Cambria Math"/>
                                  </a:rPr>
                                  <m:t>0</m:t>
                                </m:r>
                              </m:num>
                              <m:den>
                                <m:r>
                                  <a:rPr lang="tr-TR" b="0" i="1" smtClean="0">
                                    <a:latin typeface="Cambria Math"/>
                                  </a:rPr>
                                  <m:t>3</m:t>
                                </m:r>
                              </m:den>
                            </m:f>
                          </m:e>
                        </m:func>
                      </m:e>
                    </m:func>
                  </m:oMath>
                </a14:m>
                <a:r>
                  <a:rPr lang="tr-TR" dirty="0" smtClean="0"/>
                  <a:t>)= </a:t>
                </a:r>
                <a:r>
                  <a:rPr lang="tr-TR" b="1" i="1" dirty="0"/>
                  <a:t>0</a:t>
                </a:r>
                <a:endParaRPr lang="tr-TR" b="1" i="1" dirty="0"/>
              </a:p>
              <a:p>
                <a:pPr marL="0" indent="0" algn="ctr">
                  <a:buNone/>
                </a:pPr>
                <a:r>
                  <a:rPr lang="tr-TR" b="1" i="1" dirty="0"/>
                  <a:t>H(</a:t>
                </a:r>
                <a:r>
                  <a:rPr lang="tr-TR" i="1" dirty="0" err="1"/>
                  <a:t>BORÇ</a:t>
                </a:r>
                <a:r>
                  <a:rPr lang="tr-TR" i="1" baseline="-25000" dirty="0"/>
                  <a:t>düşük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5</m:t>
                        </m:r>
                      </m:num>
                      <m:den>
                        <m:r>
                          <a:rPr lang="tr-TR" b="0" i="1" smtClean="0">
                            <a:latin typeface="Cambria Math"/>
                          </a:rPr>
                          <m:t>7</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5</m:t>
                            </m:r>
                          </m:num>
                          <m:den>
                            <m:r>
                              <a:rPr lang="tr-TR" b="0" i="1" smtClean="0">
                                <a:latin typeface="Cambria Math"/>
                              </a:rPr>
                              <m:t>7</m:t>
                            </m:r>
                          </m:den>
                        </m:f>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7</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7</m:t>
                                </m:r>
                              </m:den>
                            </m:f>
                          </m:e>
                        </m:func>
                      </m:e>
                    </m:func>
                  </m:oMath>
                </a14:m>
                <a:r>
                  <a:rPr lang="tr-TR" dirty="0"/>
                  <a:t>)= </a:t>
                </a:r>
                <a:r>
                  <a:rPr lang="tr-TR" b="1" i="1" dirty="0" smtClean="0"/>
                  <a:t>0.863</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60029"/>
                <a:ext cx="7408333" cy="3633267"/>
              </a:xfrm>
              <a:blipFill rotWithShape="1">
                <a:blip r:embed="rId2"/>
                <a:stretch>
                  <a:fillRect t="-1342"/>
                </a:stretch>
              </a:blipFill>
            </p:spPr>
            <p:txBody>
              <a:bodyPr/>
              <a:lstStyle/>
              <a:p>
                <a:r>
                  <a:rPr lang="tr-TR">
                    <a:noFill/>
                  </a:rPr>
                  <a:t> </a:t>
                </a:r>
              </a:p>
            </p:txBody>
          </p:sp>
        </mc:Fallback>
      </mc:AlternateContent>
      <p:graphicFrame>
        <p:nvGraphicFramePr>
          <p:cNvPr id="7" name="Tablo 6"/>
          <p:cNvGraphicFramePr>
            <a:graphicFrameLocks noGrp="1"/>
          </p:cNvGraphicFramePr>
          <p:nvPr>
            <p:extLst>
              <p:ext uri="{D42A27DB-BD31-4B8C-83A1-F6EECF244321}">
                <p14:modId xmlns:p14="http://schemas.microsoft.com/office/powerpoint/2010/main" val="3814645100"/>
              </p:ext>
            </p:extLst>
          </p:nvPr>
        </p:nvGraphicFramePr>
        <p:xfrm>
          <a:off x="2195736" y="2996952"/>
          <a:ext cx="4869888" cy="127971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592288"/>
                <a:gridCol w="2277600"/>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RISK Değerleri Sayısı</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baseline="0" dirty="0" err="1" smtClean="0"/>
                        <a:t>BORÇ</a:t>
                      </a:r>
                      <a:r>
                        <a:rPr lang="tr-TR" baseline="-25000" dirty="0" err="1" smtClean="0"/>
                        <a:t>yüksek</a:t>
                      </a:r>
                      <a:r>
                        <a:rPr lang="tr-TR" baseline="0" dirty="0" smtClean="0"/>
                        <a:t>= 3</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r>
                        <a:rPr lang="tr-TR" b="0" dirty="0" smtClean="0"/>
                        <a:t>3 tane </a:t>
                      </a:r>
                      <a:r>
                        <a:rPr lang="tr-TR" b="1" dirty="0" smtClean="0"/>
                        <a:t>kötü</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err="1" smtClean="0"/>
                        <a:t>BORÇ</a:t>
                      </a:r>
                      <a:r>
                        <a:rPr lang="tr-TR" baseline="-25000" dirty="0" err="1" smtClean="0"/>
                        <a:t>düşük</a:t>
                      </a:r>
                      <a:r>
                        <a:rPr lang="tr-TR" baseline="0" dirty="0" smtClean="0"/>
                        <a:t>=7</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r>
                        <a:rPr lang="tr-TR" b="0" dirty="0" smtClean="0"/>
                        <a:t>5 adet </a:t>
                      </a:r>
                      <a:r>
                        <a:rPr lang="tr-TR" b="1" dirty="0" smtClean="0"/>
                        <a:t>iyi, </a:t>
                      </a:r>
                      <a:r>
                        <a:rPr lang="tr-TR" b="0" dirty="0" smtClean="0"/>
                        <a:t>2</a:t>
                      </a:r>
                      <a:r>
                        <a:rPr lang="tr-TR" b="0" baseline="0" dirty="0" smtClean="0"/>
                        <a:t> adet </a:t>
                      </a:r>
                      <a:r>
                        <a:rPr lang="tr-TR" b="1" baseline="0" dirty="0" smtClean="0"/>
                        <a:t>kötü</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p:sp>
        <p:nvSpPr>
          <p:cNvPr id="8" name="Dikdörtgen 7"/>
          <p:cNvSpPr/>
          <p:nvPr/>
        </p:nvSpPr>
        <p:spPr>
          <a:xfrm>
            <a:off x="6732240" y="4853260"/>
            <a:ext cx="360040"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6408204" y="5445224"/>
            <a:ext cx="100811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0940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29</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467545" y="2460029"/>
                <a:ext cx="8208912" cy="3633267"/>
              </a:xfrm>
            </p:spPr>
            <p:txBody>
              <a:bodyPr>
                <a:normAutofit/>
              </a:bodyPr>
              <a:lstStyle/>
              <a:p>
                <a:pPr marL="0" indent="0" algn="ctr">
                  <a:buNone/>
                </a:pPr>
                <a:endParaRPr lang="tr-TR" b="1" i="1" dirty="0" smtClean="0"/>
              </a:p>
              <a:p>
                <a:pPr marL="0" indent="0" algn="ctr">
                  <a:buNone/>
                </a:pPr>
                <a:r>
                  <a:rPr lang="tr-TR" b="1" i="1" dirty="0" smtClean="0"/>
                  <a:t>H(</a:t>
                </a:r>
                <a:r>
                  <a:rPr lang="tr-TR" i="1" dirty="0"/>
                  <a:t>BORÇ, RİSK</a:t>
                </a:r>
                <a:r>
                  <a:rPr lang="tr-TR" b="1" i="1" dirty="0" smtClean="0"/>
                  <a:t>)</a:t>
                </a:r>
                <a:r>
                  <a:rPr lang="tr-TR" dirty="0" smtClean="0"/>
                  <a:t>=</a:t>
                </a:r>
                <a14:m>
                  <m:oMath xmlns:m="http://schemas.openxmlformats.org/officeDocument/2006/math">
                    <m:f>
                      <m:fPr>
                        <m:ctrlPr>
                          <a:rPr lang="tr-TR" i="1" smtClean="0">
                            <a:latin typeface="Cambria Math"/>
                          </a:rPr>
                        </m:ctrlPr>
                      </m:fPr>
                      <m:num>
                        <m:r>
                          <a:rPr lang="tr-TR" b="0" i="1" smtClean="0">
                            <a:latin typeface="Cambria Math"/>
                          </a:rPr>
                          <m:t>3</m:t>
                        </m:r>
                      </m:num>
                      <m:den>
                        <m:r>
                          <a:rPr lang="tr-TR" b="0" i="1" smtClean="0">
                            <a:latin typeface="Cambria Math"/>
                          </a:rPr>
                          <m:t>10</m:t>
                        </m:r>
                      </m:den>
                    </m:f>
                    <m:r>
                      <a:rPr lang="tr-TR" b="0" i="1" smtClean="0">
                        <a:latin typeface="Cambria Math"/>
                      </a:rPr>
                      <m:t>𝐻</m:t>
                    </m:r>
                    <m:d>
                      <m:dPr>
                        <m:ctrlPr>
                          <a:rPr lang="tr-TR" b="0" i="1" smtClean="0">
                            <a:latin typeface="Cambria Math"/>
                          </a:rPr>
                        </m:ctrlPr>
                      </m:dPr>
                      <m:e>
                        <m:r>
                          <a:rPr lang="tr-TR" b="0" i="1" smtClean="0">
                            <a:latin typeface="Cambria Math"/>
                          </a:rPr>
                          <m:t>𝐵𝑂𝑅</m:t>
                        </m:r>
                        <m:r>
                          <a:rPr lang="tr-TR" b="0" i="1" smtClean="0">
                            <a:latin typeface="Cambria Math"/>
                          </a:rPr>
                          <m:t>Ç</m:t>
                        </m:r>
                        <m:r>
                          <a:rPr lang="tr-TR" b="0" i="1" baseline="-25000" smtClean="0">
                            <a:latin typeface="Cambria Math"/>
                          </a:rPr>
                          <m:t>𝑦</m:t>
                        </m:r>
                        <m:r>
                          <a:rPr lang="tr-TR" b="0" i="1" baseline="-25000" smtClean="0">
                            <a:latin typeface="Cambria Math"/>
                          </a:rPr>
                          <m:t>ü</m:t>
                        </m:r>
                        <m:r>
                          <a:rPr lang="tr-TR" b="0" i="1" baseline="-25000" smtClean="0">
                            <a:latin typeface="Cambria Math"/>
                          </a:rPr>
                          <m:t>𝑘𝑠𝑒𝑘</m:t>
                        </m:r>
                      </m:e>
                    </m:d>
                    <m:r>
                      <a:rPr lang="tr-TR" b="0" i="1" smtClean="0">
                        <a:latin typeface="Cambria Math"/>
                      </a:rPr>
                      <m:t>+ </m:t>
                    </m:r>
                    <m:f>
                      <m:fPr>
                        <m:ctrlPr>
                          <a:rPr lang="tr-TR" b="0" i="1" smtClean="0">
                            <a:latin typeface="Cambria Math"/>
                          </a:rPr>
                        </m:ctrlPr>
                      </m:fPr>
                      <m:num>
                        <m:r>
                          <a:rPr lang="tr-TR" b="0" i="1" smtClean="0">
                            <a:latin typeface="Cambria Math"/>
                          </a:rPr>
                          <m:t>7</m:t>
                        </m:r>
                      </m:num>
                      <m:den>
                        <m:r>
                          <a:rPr lang="tr-TR" b="0" i="1" smtClean="0">
                            <a:latin typeface="Cambria Math"/>
                          </a:rPr>
                          <m:t>10</m:t>
                        </m:r>
                      </m:den>
                    </m:f>
                    <m:r>
                      <a:rPr lang="tr-TR" b="0" i="1" smtClean="0">
                        <a:latin typeface="Cambria Math"/>
                      </a:rPr>
                      <m:t> </m:t>
                    </m:r>
                    <m:r>
                      <a:rPr lang="tr-TR" b="0" i="1" smtClean="0">
                        <a:latin typeface="Cambria Math"/>
                      </a:rPr>
                      <m:t>𝐻</m:t>
                    </m:r>
                    <m:r>
                      <a:rPr lang="tr-TR" b="0" i="1" smtClean="0">
                        <a:latin typeface="Cambria Math"/>
                      </a:rPr>
                      <m:t>(</m:t>
                    </m:r>
                    <m:r>
                      <a:rPr lang="tr-TR" b="0" i="1" smtClean="0">
                        <a:latin typeface="Cambria Math"/>
                      </a:rPr>
                      <m:t>𝐵𝑂𝑅</m:t>
                    </m:r>
                    <m:r>
                      <a:rPr lang="tr-TR" b="0" i="1" smtClean="0">
                        <a:latin typeface="Cambria Math"/>
                      </a:rPr>
                      <m:t>Ç</m:t>
                    </m:r>
                    <m:r>
                      <a:rPr lang="tr-TR" b="0" i="1" baseline="-25000" smtClean="0">
                        <a:latin typeface="Cambria Math"/>
                      </a:rPr>
                      <m:t>𝑑</m:t>
                    </m:r>
                    <m:r>
                      <a:rPr lang="tr-TR" b="0" i="1" baseline="-25000" smtClean="0">
                        <a:latin typeface="Cambria Math"/>
                      </a:rPr>
                      <m:t>üşü</m:t>
                    </m:r>
                    <m:r>
                      <a:rPr lang="tr-TR" b="0" i="1" baseline="-25000" smtClean="0">
                        <a:latin typeface="Cambria Math"/>
                      </a:rPr>
                      <m:t>𝑘</m:t>
                    </m:r>
                    <m:r>
                      <a:rPr lang="tr-TR" b="0" i="1" smtClean="0">
                        <a:latin typeface="Cambria Math"/>
                      </a:rPr>
                      <m:t>)</m:t>
                    </m:r>
                  </m:oMath>
                </a14:m>
                <a:endParaRPr lang="tr-TR" dirty="0" smtClean="0"/>
              </a:p>
              <a:p>
                <a:pPr marL="0" indent="0">
                  <a:buNone/>
                </a:pPr>
                <a:r>
                  <a:rPr lang="tr-TR" b="1" i="1" dirty="0"/>
                  <a:t> </a:t>
                </a:r>
                <a:r>
                  <a:rPr lang="tr-TR" b="1" i="1" dirty="0" smtClean="0"/>
                  <a:t>                                  </a:t>
                </a:r>
                <a:r>
                  <a:rPr lang="tr-TR" b="1" i="1" dirty="0"/>
                  <a:t>=</a:t>
                </a:r>
                <a14:m>
                  <m:oMath xmlns:m="http://schemas.openxmlformats.org/officeDocument/2006/math">
                    <m:f>
                      <m:fPr>
                        <m:ctrlPr>
                          <a:rPr lang="tr-TR" i="1">
                            <a:latin typeface="Cambria Math"/>
                          </a:rPr>
                        </m:ctrlPr>
                      </m:fPr>
                      <m:num>
                        <m:r>
                          <a:rPr lang="tr-TR" i="1">
                            <a:latin typeface="Cambria Math"/>
                          </a:rPr>
                          <m:t>3</m:t>
                        </m:r>
                      </m:num>
                      <m:den>
                        <m:r>
                          <a:rPr lang="tr-TR" i="1">
                            <a:latin typeface="Cambria Math"/>
                          </a:rPr>
                          <m:t>10</m:t>
                        </m:r>
                      </m:den>
                    </m:f>
                    <m:d>
                      <m:dPr>
                        <m:ctrlPr>
                          <a:rPr lang="tr-TR" b="0" i="1" smtClean="0">
                            <a:latin typeface="Cambria Math"/>
                          </a:rPr>
                        </m:ctrlPr>
                      </m:dPr>
                      <m:e>
                        <m:r>
                          <a:rPr lang="tr-TR" b="0" i="1" smtClean="0">
                            <a:latin typeface="Cambria Math"/>
                          </a:rPr>
                          <m:t>0</m:t>
                        </m:r>
                      </m:e>
                    </m:d>
                    <m:r>
                      <a:rPr lang="tr-TR" i="1">
                        <a:latin typeface="Cambria Math"/>
                      </a:rPr>
                      <m:t>+ </m:t>
                    </m:r>
                    <m:f>
                      <m:fPr>
                        <m:ctrlPr>
                          <a:rPr lang="tr-TR" i="1">
                            <a:latin typeface="Cambria Math"/>
                          </a:rPr>
                        </m:ctrlPr>
                      </m:fPr>
                      <m:num>
                        <m:r>
                          <a:rPr lang="tr-TR" i="1">
                            <a:latin typeface="Cambria Math"/>
                          </a:rPr>
                          <m:t>7</m:t>
                        </m:r>
                      </m:num>
                      <m:den>
                        <m:r>
                          <a:rPr lang="tr-TR" i="1">
                            <a:latin typeface="Cambria Math"/>
                          </a:rPr>
                          <m:t>10</m:t>
                        </m:r>
                      </m:den>
                    </m:f>
                    <m:r>
                      <a:rPr lang="tr-TR" b="0" i="1" smtClean="0">
                        <a:latin typeface="Cambria Math"/>
                      </a:rPr>
                      <m:t>(0.863)</m:t>
                    </m:r>
                  </m:oMath>
                </a14:m>
                <a:r>
                  <a:rPr lang="tr-TR" b="1" i="1" dirty="0" smtClean="0"/>
                  <a:t>= 0.64</a:t>
                </a:r>
              </a:p>
              <a:p>
                <a:pPr marL="0" indent="0">
                  <a:buNone/>
                </a:pPr>
                <a:endParaRPr lang="tr-TR" b="1" i="1" dirty="0" smtClean="0"/>
              </a:p>
              <a:p>
                <a:pPr marL="0" indent="0">
                  <a:buNone/>
                </a:pPr>
                <a:endParaRPr lang="tr-TR" b="1" i="1" dirty="0"/>
              </a:p>
              <a:p>
                <a:pPr marL="0" indent="0" algn="ctr">
                  <a:buNone/>
                </a:pPr>
                <a:r>
                  <a:rPr lang="tr-TR" b="1" i="1" dirty="0" smtClean="0"/>
                  <a:t>Kazanç(</a:t>
                </a:r>
                <a:r>
                  <a:rPr lang="tr-TR" i="1" dirty="0"/>
                  <a:t>X, T</a:t>
                </a:r>
                <a:r>
                  <a:rPr lang="tr-TR" b="1" i="1" dirty="0" smtClean="0"/>
                  <a:t>) = </a:t>
                </a:r>
                <a:r>
                  <a:rPr lang="tr-TR" dirty="0" smtClean="0"/>
                  <a:t>H(T) – H(X,T)</a:t>
                </a:r>
              </a:p>
              <a:p>
                <a:pPr marL="0" indent="0" algn="ctr">
                  <a:buNone/>
                </a:pPr>
                <a:r>
                  <a:rPr lang="tr-TR" b="1" i="1" dirty="0" smtClean="0"/>
                  <a:t>=</a:t>
                </a:r>
                <a:r>
                  <a:rPr lang="tr-TR" dirty="0" smtClean="0"/>
                  <a:t>1 – 0.64 </a:t>
                </a:r>
                <a:r>
                  <a:rPr lang="tr-TR" b="1" i="1" dirty="0" smtClean="0"/>
                  <a:t>= 0.36</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467545" y="2460029"/>
                <a:ext cx="8208912" cy="3633267"/>
              </a:xfrm>
              <a:blipFill rotWithShape="1">
                <a:blip r:embed="rId2"/>
                <a:stretch>
                  <a:fillRect/>
                </a:stretch>
              </a:blipFill>
            </p:spPr>
            <p:txBody>
              <a:bodyPr/>
              <a:lstStyle/>
              <a:p>
                <a:r>
                  <a:rPr lang="tr-TR">
                    <a:noFill/>
                  </a:rPr>
                  <a:t> </a:t>
                </a:r>
              </a:p>
            </p:txBody>
          </p:sp>
        </mc:Fallback>
      </mc:AlternateContent>
      <p:sp>
        <p:nvSpPr>
          <p:cNvPr id="8" name="Dikdörtgen 7"/>
          <p:cNvSpPr/>
          <p:nvPr/>
        </p:nvSpPr>
        <p:spPr>
          <a:xfrm>
            <a:off x="5652120" y="3717032"/>
            <a:ext cx="64807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4943884" y="5517232"/>
            <a:ext cx="708236"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437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675466"/>
            <a:ext cx="7408333" cy="3633853"/>
          </a:xfrm>
        </p:spPr>
        <p:txBody>
          <a:bodyPr>
            <a:normAutofit/>
          </a:bodyPr>
          <a:lstStyle/>
          <a:p>
            <a:pPr marL="0" indent="0" algn="just">
              <a:buNone/>
            </a:pPr>
            <a:r>
              <a:rPr lang="tr-TR" dirty="0" smtClean="0"/>
              <a:t>	Verinin içerdiği ortak özelliklere göre ayrıştırılması işlemine </a:t>
            </a:r>
            <a:r>
              <a:rPr lang="tr-TR" b="1" i="1" dirty="0" smtClean="0"/>
              <a:t>sınıflandırma</a:t>
            </a:r>
            <a:r>
              <a:rPr lang="tr-TR" dirty="0" smtClean="0"/>
              <a:t> denir. Bu işlem veri madenciliğinde önemli bir yere sahiptir.</a:t>
            </a:r>
          </a:p>
          <a:p>
            <a:pPr marL="0" indent="0" algn="just">
              <a:buNone/>
            </a:pPr>
            <a:r>
              <a:rPr lang="tr-TR" dirty="0" smtClean="0"/>
              <a:t>	</a:t>
            </a:r>
          </a:p>
          <a:p>
            <a:pPr marL="0" indent="0" algn="just">
              <a:buNone/>
            </a:pPr>
            <a:r>
              <a:rPr lang="tr-TR" dirty="0"/>
              <a:t>	</a:t>
            </a:r>
            <a:r>
              <a:rPr lang="tr-TR" dirty="0" smtClean="0"/>
              <a:t>Sınıflandırma bir öğrenme algoritmasına dayanır. Tüm veriler kullanılarak eğitme işlemi yapılmaz. Sadece rastgele seçilen kayıtlar ile eğitme işlemi gerçekleştirilir. Öğrenmenin amacı bir </a:t>
            </a:r>
            <a:r>
              <a:rPr lang="tr-TR" b="1" i="1" dirty="0"/>
              <a:t>sınıflandırma modelinin </a:t>
            </a:r>
            <a:r>
              <a:rPr lang="tr-TR" dirty="0" smtClean="0"/>
              <a:t>oluşturulmasıdır. </a:t>
            </a: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a:t>
            </a:fld>
            <a:endParaRPr lang="tr-TR"/>
          </a:p>
        </p:txBody>
      </p:sp>
      <p:sp>
        <p:nvSpPr>
          <p:cNvPr id="5" name="Başlık 4"/>
          <p:cNvSpPr>
            <a:spLocks noGrp="1"/>
          </p:cNvSpPr>
          <p:nvPr>
            <p:ph type="title"/>
          </p:nvPr>
        </p:nvSpPr>
        <p:spPr/>
        <p:txBody>
          <a:bodyPr>
            <a:normAutofit/>
          </a:bodyPr>
          <a:lstStyle/>
          <a:p>
            <a:pPr lvl="0"/>
            <a:r>
              <a:rPr lang="tr-TR" b="1" dirty="0" smtClean="0"/>
              <a:t>1-Sınıflandırma</a:t>
            </a:r>
            <a:endParaRPr lang="tr-TR" dirty="0"/>
          </a:p>
        </p:txBody>
      </p:sp>
    </p:spTree>
    <p:extLst>
      <p:ext uri="{BB962C8B-B14F-4D97-AF65-F5344CB8AC3E}">
        <p14:creationId xmlns:p14="http://schemas.microsoft.com/office/powerpoint/2010/main" val="3249552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457200" y="53752"/>
            <a:ext cx="8229600" cy="1143000"/>
          </a:xfrm>
        </p:spPr>
        <p:txBody>
          <a:bodyPr>
            <a:normAutofit/>
          </a:bodyPr>
          <a:lstStyle/>
          <a:p>
            <a:r>
              <a:rPr lang="tr-TR" b="1" dirty="0" smtClean="0">
                <a:latin typeface="Candara" panose="020E0502030303020204" pitchFamily="34" charset="0"/>
              </a:rPr>
              <a:t>5.1-</a:t>
            </a:r>
            <a:r>
              <a:rPr lang="tr-TR" b="1" dirty="0">
                <a:latin typeface="Candara" panose="020E0502030303020204" pitchFamily="34" charset="0"/>
              </a:rPr>
              <a:t>ID3 </a:t>
            </a:r>
            <a:r>
              <a:rPr lang="tr-TR" b="1" dirty="0" smtClean="0">
                <a:latin typeface="Candara" panose="020E0502030303020204" pitchFamily="34" charset="0"/>
              </a:rPr>
              <a:t>Algoritması</a:t>
            </a:r>
            <a:endParaRPr lang="tr-TR" b="1" dirty="0">
              <a:latin typeface="Candara" panose="020E0502030303020204" pitchFamily="34" charset="0"/>
            </a:endParaRPr>
          </a:p>
        </p:txBody>
      </p:sp>
      <p:sp>
        <p:nvSpPr>
          <p:cNvPr id="6" name="İçerik Yer Tutucusu 5"/>
          <p:cNvSpPr>
            <a:spLocks noGrp="1"/>
          </p:cNvSpPr>
          <p:nvPr>
            <p:ph idx="1"/>
          </p:nvPr>
        </p:nvSpPr>
        <p:spPr>
          <a:xfrm>
            <a:off x="251520" y="1196752"/>
            <a:ext cx="8712968" cy="3633267"/>
          </a:xfrm>
        </p:spPr>
        <p:txBody>
          <a:bodyPr>
            <a:normAutofit/>
          </a:bodyPr>
          <a:lstStyle/>
          <a:p>
            <a:pPr marL="0" indent="0" algn="just">
              <a:buNone/>
            </a:pPr>
            <a:r>
              <a:rPr lang="tr-TR" dirty="0" smtClean="0"/>
              <a:t>	</a:t>
            </a:r>
            <a:r>
              <a:rPr lang="tr-TR" sz="2400" b="1" i="1" dirty="0" smtClean="0"/>
              <a:t>Uygulama:  </a:t>
            </a:r>
            <a:r>
              <a:rPr lang="tr-TR" sz="2400" dirty="0" smtClean="0"/>
              <a:t>Verilen örnek verilerden  ID3 algoritması yardımıyla bir karar ağacını oluşturunuz.</a:t>
            </a:r>
          </a:p>
          <a:p>
            <a:pPr marL="0" indent="0" algn="just">
              <a:buNone/>
            </a:pPr>
            <a:endParaRPr lang="tr-TR" b="1" i="1" dirty="0" smtClean="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30</a:t>
            </a:fld>
            <a:endParaRPr lang="tr-TR"/>
          </a:p>
        </p:txBody>
      </p:sp>
      <p:graphicFrame>
        <p:nvGraphicFramePr>
          <p:cNvPr id="8" name="İçerik Yer Tutucusu 5"/>
          <p:cNvGraphicFramePr>
            <a:graphicFrameLocks/>
          </p:cNvGraphicFramePr>
          <p:nvPr>
            <p:extLst>
              <p:ext uri="{D42A27DB-BD31-4B8C-83A1-F6EECF244321}">
                <p14:modId xmlns:p14="http://schemas.microsoft.com/office/powerpoint/2010/main" val="1595029615"/>
              </p:ext>
            </p:extLst>
          </p:nvPr>
        </p:nvGraphicFramePr>
        <p:xfrm>
          <a:off x="971600" y="2132856"/>
          <a:ext cx="7408865" cy="454780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81773"/>
                <a:gridCol w="1481773"/>
                <a:gridCol w="1481773"/>
                <a:gridCol w="1481773"/>
                <a:gridCol w="1481773"/>
              </a:tblGrid>
              <a:tr h="280607">
                <a:tc>
                  <a:txBody>
                    <a:bodyPr/>
                    <a:lstStyle/>
                    <a:p>
                      <a:pPr algn="ctr"/>
                      <a:r>
                        <a:rPr lang="tr-TR" sz="1200" b="1" dirty="0" smtClean="0">
                          <a:solidFill>
                            <a:schemeClr val="bg1"/>
                          </a:solidFill>
                        </a:rPr>
                        <a:t>Hava</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Isı</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Nem</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Rüzgar</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Oyun</a:t>
                      </a: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65152">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Ilık</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yüksek</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kuvvetli</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1008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31</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460029"/>
                <a:ext cx="7660373" cy="3633267"/>
              </a:xfrm>
            </p:spPr>
            <p:txBody>
              <a:bodyPr>
                <a:normAutofit/>
              </a:bodyPr>
              <a:lstStyle/>
              <a:p>
                <a:pPr marL="0" indent="0">
                  <a:buNone/>
                </a:pPr>
                <a:r>
                  <a:rPr lang="tr-TR" b="1" i="1" dirty="0" smtClean="0"/>
                  <a:t>	T </a:t>
                </a:r>
                <a:r>
                  <a:rPr lang="tr-TR" dirty="0" smtClean="0"/>
                  <a:t>kümesi olarak </a:t>
                </a:r>
                <a:r>
                  <a:rPr lang="tr-TR" b="1" i="1" dirty="0"/>
                  <a:t>OYUN</a:t>
                </a:r>
                <a:r>
                  <a:rPr lang="tr-TR" dirty="0" smtClean="0"/>
                  <a:t> niteliği seçildi.</a:t>
                </a:r>
                <a:endParaRPr lang="tr-TR" b="1" i="1" dirty="0" smtClean="0"/>
              </a:p>
              <a:p>
                <a:pPr marL="0" indent="0" algn="ctr">
                  <a:buNone/>
                </a:pPr>
                <a:r>
                  <a:rPr lang="tr-TR" b="1" i="1" dirty="0" smtClean="0"/>
                  <a:t>OYUN={</a:t>
                </a:r>
                <a:r>
                  <a:rPr lang="tr-TR" sz="1500" b="1" i="1" dirty="0" smtClean="0"/>
                  <a:t>hayır, </a:t>
                </a:r>
                <a:r>
                  <a:rPr lang="tr-TR" sz="1500" b="1" i="1" dirty="0"/>
                  <a:t>hayır</a:t>
                </a:r>
                <a:r>
                  <a:rPr lang="tr-TR" sz="1500" b="1" i="1" dirty="0" smtClean="0"/>
                  <a:t>, hayır, hayır, </a:t>
                </a:r>
                <a:r>
                  <a:rPr lang="tr-TR" sz="1500" b="1" i="1" dirty="0"/>
                  <a:t>hayır</a:t>
                </a:r>
                <a:r>
                  <a:rPr lang="tr-TR" sz="1500" b="1" i="1" dirty="0" smtClean="0"/>
                  <a:t>, </a:t>
                </a:r>
                <a:r>
                  <a:rPr lang="tr-TR" sz="1500" b="1" i="1" dirty="0" smtClean="0">
                    <a:solidFill>
                      <a:schemeClr val="tx2">
                        <a:lumMod val="40000"/>
                        <a:lumOff val="60000"/>
                      </a:schemeClr>
                    </a:solidFill>
                  </a:rPr>
                  <a:t>evet, </a:t>
                </a:r>
                <a:r>
                  <a:rPr lang="tr-TR" sz="1500" b="1" i="1" dirty="0">
                    <a:solidFill>
                      <a:schemeClr val="tx2">
                        <a:lumMod val="40000"/>
                        <a:lumOff val="60000"/>
                      </a:schemeClr>
                    </a:solidFill>
                  </a:rPr>
                  <a:t>evet</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evet</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evet</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evet</a:t>
                </a:r>
                <a:r>
                  <a:rPr lang="tr-TR" sz="1500" b="1" i="1" dirty="0" smtClean="0">
                    <a:solidFill>
                      <a:schemeClr val="tx2">
                        <a:lumMod val="40000"/>
                        <a:lumOff val="60000"/>
                      </a:schemeClr>
                    </a:solidFill>
                  </a:rPr>
                  <a:t>, evet, evet, evet, evet </a:t>
                </a:r>
                <a:r>
                  <a:rPr lang="tr-TR" b="1" i="1" dirty="0" smtClean="0"/>
                  <a:t>}</a:t>
                </a:r>
              </a:p>
              <a:p>
                <a:pPr marL="0" indent="0" algn="ctr">
                  <a:buNone/>
                </a:pPr>
                <a:endParaRPr lang="tr-TR" b="1" i="1" dirty="0"/>
              </a:p>
              <a:p>
                <a:pPr marL="0" indent="0" algn="ctr">
                  <a:buNone/>
                </a:pPr>
                <a:endParaRPr lang="tr-TR" b="1" i="1" dirty="0" smtClean="0"/>
              </a:p>
              <a:p>
                <a:pPr marL="0" indent="0" algn="ctr">
                  <a:buNone/>
                </a:pPr>
                <a:endParaRPr lang="tr-TR" b="1" i="1" dirty="0"/>
              </a:p>
              <a:p>
                <a:pPr marL="0" indent="0" algn="ctr">
                  <a:buNone/>
                </a:pPr>
                <a:endParaRPr lang="tr-TR" b="1" i="1" dirty="0" smtClean="0"/>
              </a:p>
              <a:p>
                <a:pPr marL="0" indent="0" algn="ctr">
                  <a:buNone/>
                </a:pPr>
                <a:r>
                  <a:rPr lang="tr-TR" b="1" i="1" dirty="0" smtClean="0"/>
                  <a:t>H(</a:t>
                </a:r>
                <a:r>
                  <a:rPr lang="tr-TR" i="1" dirty="0"/>
                  <a:t>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5</m:t>
                        </m:r>
                      </m:num>
                      <m:den>
                        <m:r>
                          <a:rPr lang="tr-TR" b="0" i="1" smtClean="0">
                            <a:latin typeface="Cambria Math"/>
                          </a:rPr>
                          <m:t>14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5</m:t>
                            </m:r>
                          </m:num>
                          <m:den>
                            <m:r>
                              <a:rPr lang="tr-TR" b="0" i="1" smtClean="0">
                                <a:latin typeface="Cambria Math"/>
                              </a:rPr>
                              <m:t>14</m:t>
                            </m:r>
                          </m:den>
                        </m:f>
                        <m:r>
                          <a:rPr lang="tr-TR" i="1">
                            <a:latin typeface="Cambria Math"/>
                          </a:rPr>
                          <m:t>+ </m:t>
                        </m:r>
                        <m:f>
                          <m:fPr>
                            <m:ctrlPr>
                              <a:rPr lang="tr-TR" i="1">
                                <a:latin typeface="Cambria Math"/>
                              </a:rPr>
                            </m:ctrlPr>
                          </m:fPr>
                          <m:num>
                            <m:r>
                              <a:rPr lang="tr-TR" b="0" i="1" smtClean="0">
                                <a:latin typeface="Cambria Math"/>
                              </a:rPr>
                              <m:t>9</m:t>
                            </m:r>
                          </m:num>
                          <m:den>
                            <m:r>
                              <a:rPr lang="tr-TR" b="0" i="1" smtClean="0">
                                <a:latin typeface="Cambria Math"/>
                              </a:rPr>
                              <m:t>14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9</m:t>
                                </m:r>
                              </m:num>
                              <m:den>
                                <m:r>
                                  <a:rPr lang="tr-TR" b="0" i="1" smtClean="0">
                                    <a:latin typeface="Cambria Math"/>
                                  </a:rPr>
                                  <m:t>14</m:t>
                                </m:r>
                              </m:den>
                            </m:f>
                          </m:e>
                        </m:func>
                      </m:e>
                    </m:func>
                  </m:oMath>
                </a14:m>
                <a:r>
                  <a:rPr lang="tr-TR" dirty="0"/>
                  <a:t>)= </a:t>
                </a:r>
                <a:r>
                  <a:rPr lang="tr-TR" b="1" i="1" dirty="0" smtClean="0"/>
                  <a:t>0.940</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460029"/>
                <a:ext cx="7660373" cy="3633267"/>
              </a:xfrm>
              <a:blipFill rotWithShape="1">
                <a:blip r:embed="rId2"/>
                <a:stretch>
                  <a:fillRect l="-398" t="-1342" r="-398"/>
                </a:stretch>
              </a:blipFill>
            </p:spPr>
            <p:txBody>
              <a:bodyPr/>
              <a:lstStyle/>
              <a:p>
                <a:r>
                  <a:rPr lang="tr-TR">
                    <a:noFill/>
                  </a:rPr>
                  <a:t> </a:t>
                </a:r>
              </a:p>
            </p:txBody>
          </p:sp>
        </mc:Fallback>
      </mc:AlternateContent>
      <p:sp>
        <p:nvSpPr>
          <p:cNvPr id="9" name="Dikdörtgen 8"/>
          <p:cNvSpPr/>
          <p:nvPr/>
        </p:nvSpPr>
        <p:spPr>
          <a:xfrm>
            <a:off x="6588224" y="5266568"/>
            <a:ext cx="82809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mc:AlternateContent xmlns:mc="http://schemas.openxmlformats.org/markup-compatibility/2006">
        <mc:Choice xmlns:a14="http://schemas.microsoft.com/office/drawing/2010/main" Requires="a14">
          <p:graphicFrame>
            <p:nvGraphicFramePr>
              <p:cNvPr id="10" name="Tablo 9"/>
              <p:cNvGraphicFramePr>
                <a:graphicFrameLocks noGrp="1"/>
              </p:cNvGraphicFramePr>
              <p:nvPr>
                <p:extLst>
                  <p:ext uri="{D42A27DB-BD31-4B8C-83A1-F6EECF244321}">
                    <p14:modId xmlns:p14="http://schemas.microsoft.com/office/powerpoint/2010/main" val="2146095925"/>
                  </p:ext>
                </p:extLst>
              </p:nvPr>
            </p:nvGraphicFramePr>
            <p:xfrm>
              <a:off x="2042372" y="3512541"/>
              <a:ext cx="4869888" cy="1500635"/>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baseline="0" dirty="0" smtClean="0"/>
                            <a:t>|C1| = hayır =5</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14:m>
                            <m:oMath xmlns:m="http://schemas.openxmlformats.org/officeDocument/2006/math">
                              <m:f>
                                <m:fPr>
                                  <m:ctrlPr>
                                    <a:rPr lang="tr-TR" i="1" dirty="0" smtClean="0">
                                      <a:latin typeface="Cambria Math"/>
                                    </a:rPr>
                                  </m:ctrlPr>
                                </m:fPr>
                                <m:num>
                                  <m:r>
                                    <a:rPr lang="tr-TR" b="0" i="1" dirty="0" smtClean="0">
                                      <a:latin typeface="Cambria Math"/>
                                    </a:rPr>
                                    <m:t>5</m:t>
                                  </m:r>
                                </m:num>
                                <m:den>
                                  <m:r>
                                    <a:rPr lang="tr-TR" b="0" i="1" dirty="0" smtClean="0">
                                      <a:latin typeface="Cambria Math"/>
                                    </a:rPr>
                                    <m:t>14</m:t>
                                  </m:r>
                                </m:den>
                              </m:f>
                            </m:oMath>
                          </a14:m>
                          <a:r>
                            <a:rPr lang="tr-TR" b="1" dirty="0" smtClean="0"/>
                            <a:t> </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|C2| = evet =9</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14:m>
                            <m:oMath xmlns:m="http://schemas.openxmlformats.org/officeDocument/2006/math">
                              <m:f>
                                <m:fPr>
                                  <m:ctrlPr>
                                    <a:rPr lang="tr-TR" i="1" smtClean="0">
                                      <a:latin typeface="Cambria Math"/>
                                    </a:rPr>
                                  </m:ctrlPr>
                                </m:fPr>
                                <m:num>
                                  <m:r>
                                    <a:rPr lang="tr-TR" b="0" i="1" smtClean="0">
                                      <a:latin typeface="Cambria Math"/>
                                    </a:rPr>
                                    <m:t>9</m:t>
                                  </m:r>
                                </m:num>
                                <m:den>
                                  <m:r>
                                    <a:rPr lang="tr-TR" b="0" i="1" smtClean="0">
                                      <a:latin typeface="Cambria Math"/>
                                    </a:rPr>
                                    <m:t>14</m:t>
                                  </m:r>
                                </m:den>
                              </m:f>
                            </m:oMath>
                          </a14:m>
                          <a:r>
                            <a:rPr lang="tr-TR" b="1" dirty="0" smtClean="0"/>
                            <a:t> </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mc:Choice>
        <mc:Fallback>
          <p:graphicFrame>
            <p:nvGraphicFramePr>
              <p:cNvPr id="10" name="Tablo 9"/>
              <p:cNvGraphicFramePr>
                <a:graphicFrameLocks noGrp="1"/>
              </p:cNvGraphicFramePr>
              <p:nvPr>
                <p:extLst>
                  <p:ext uri="{D42A27DB-BD31-4B8C-83A1-F6EECF244321}">
                    <p14:modId xmlns:p14="http://schemas.microsoft.com/office/powerpoint/2010/main" val="2146095925"/>
                  </p:ext>
                </p:extLst>
              </p:nvPr>
            </p:nvGraphicFramePr>
            <p:xfrm>
              <a:off x="2042372" y="3512541"/>
              <a:ext cx="4869888" cy="1500635"/>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483235">
                    <a:tc>
                      <a:txBody>
                        <a:bodyPr/>
                        <a:lstStyle/>
                        <a:p>
                          <a:r>
                            <a:rPr lang="tr-TR" baseline="0" dirty="0" smtClean="0"/>
                            <a:t>|C1| = hayır =5</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endParaRPr lang="tr-TR"/>
                        </a:p>
                      </a:txBody>
                      <a:tcPr>
                        <a:lnR w="12700" cap="flat" cmpd="sng" algn="ctr">
                          <a:solidFill>
                            <a:schemeClr val="bg2">
                              <a:lumMod val="75000"/>
                            </a:schemeClr>
                          </a:solidFill>
                          <a:prstDash val="solid"/>
                          <a:round/>
                          <a:headEnd type="none" w="med" len="med"/>
                          <a:tailEnd type="none" w="med" len="med"/>
                        </a:lnR>
                        <a:blipFill rotWithShape="1">
                          <a:blip r:embed="rId3"/>
                          <a:stretch>
                            <a:fillRect l="-288462" t="-113924" r="-4327" b="-118987"/>
                          </a:stretch>
                        </a:blipFill>
                      </a:tcPr>
                    </a:tc>
                  </a:tr>
                  <a:tr h="479362">
                    <a:tc>
                      <a:txBody>
                        <a:bodyPr/>
                        <a:lstStyle/>
                        <a:p>
                          <a:r>
                            <a:rPr lang="tr-TR" baseline="0" dirty="0" smtClean="0"/>
                            <a:t>|C2| = evet =9</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endParaRPr lang="tr-TR"/>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blipFill rotWithShape="1">
                          <a:blip r:embed="rId3"/>
                          <a:stretch>
                            <a:fillRect l="-288462" t="-213924" r="-4327" b="-18987"/>
                          </a:stretch>
                        </a:blipFill>
                      </a:tcPr>
                    </a:tc>
                  </a:tr>
                </a:tbl>
              </a:graphicData>
            </a:graphic>
          </p:graphicFrame>
        </mc:Fallback>
      </mc:AlternateContent>
    </p:spTree>
    <p:extLst>
      <p:ext uri="{BB962C8B-B14F-4D97-AF65-F5344CB8AC3E}">
        <p14:creationId xmlns:p14="http://schemas.microsoft.com/office/powerpoint/2010/main" val="2231481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32</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276873"/>
                <a:ext cx="7660373" cy="4032448"/>
              </a:xfrm>
            </p:spPr>
            <p:txBody>
              <a:bodyPr>
                <a:normAutofit/>
              </a:bodyPr>
              <a:lstStyle/>
              <a:p>
                <a:pPr marL="0" indent="0">
                  <a:buNone/>
                </a:pPr>
                <a:r>
                  <a:rPr lang="tr-TR" b="1" i="1" dirty="0" smtClean="0"/>
                  <a:t>	Adım 1: Birinci Dallanma	</a:t>
                </a:r>
              </a:p>
              <a:p>
                <a:pPr marL="0" indent="0" algn="ctr">
                  <a:buNone/>
                </a:pPr>
                <a:r>
                  <a:rPr lang="tr-TR" b="1" i="1" dirty="0" smtClean="0"/>
                  <a:t>ISI={</a:t>
                </a:r>
                <a:r>
                  <a:rPr lang="tr-TR" sz="1500" b="1" i="1" dirty="0" smtClean="0"/>
                  <a:t>soğuk, </a:t>
                </a:r>
                <a:r>
                  <a:rPr lang="tr-TR" sz="1500" b="1" i="1" dirty="0"/>
                  <a:t>soğuk</a:t>
                </a:r>
                <a:r>
                  <a:rPr lang="tr-TR" sz="1500" b="1" i="1" dirty="0" smtClean="0"/>
                  <a:t>, </a:t>
                </a:r>
                <a:r>
                  <a:rPr lang="tr-TR" sz="1500" b="1" i="1" dirty="0"/>
                  <a:t>soğuk</a:t>
                </a:r>
                <a:r>
                  <a:rPr lang="tr-TR" sz="1500" b="1" i="1" dirty="0" smtClean="0"/>
                  <a:t>, </a:t>
                </a:r>
                <a:r>
                  <a:rPr lang="tr-TR" sz="1500" b="1" i="1" dirty="0"/>
                  <a:t>soğuk</a:t>
                </a:r>
                <a:r>
                  <a:rPr lang="tr-TR" sz="1500" b="1" i="1" dirty="0" smtClean="0"/>
                  <a:t>, </a:t>
                </a:r>
                <a:r>
                  <a:rPr lang="tr-TR" sz="1500" b="1" i="1" dirty="0" smtClean="0">
                    <a:solidFill>
                      <a:schemeClr val="accent4">
                        <a:lumMod val="75000"/>
                      </a:schemeClr>
                    </a:solidFill>
                  </a:rPr>
                  <a:t>ılık, ılık, ılık, ılık, ılık, </a:t>
                </a:r>
                <a:r>
                  <a:rPr lang="tr-TR" sz="1500" b="1" i="1" dirty="0">
                    <a:solidFill>
                      <a:schemeClr val="accent4">
                        <a:lumMod val="75000"/>
                      </a:schemeClr>
                    </a:solidFill>
                  </a:rPr>
                  <a:t>ılık</a:t>
                </a:r>
                <a:r>
                  <a:rPr lang="tr-TR" sz="1500" b="1" i="1" dirty="0" smtClean="0">
                    <a:solidFill>
                      <a:schemeClr val="accent4">
                        <a:lumMod val="75000"/>
                      </a:schemeClr>
                    </a:solidFill>
                  </a:rPr>
                  <a:t> </a:t>
                </a:r>
                <a:r>
                  <a:rPr lang="tr-TR" sz="1500" b="1" i="1" dirty="0" smtClean="0"/>
                  <a:t>, </a:t>
                </a:r>
                <a:r>
                  <a:rPr lang="tr-TR" sz="1500" b="1" i="1" dirty="0" smtClean="0">
                    <a:solidFill>
                      <a:schemeClr val="tx2">
                        <a:lumMod val="40000"/>
                        <a:lumOff val="60000"/>
                      </a:schemeClr>
                    </a:solidFill>
                  </a:rPr>
                  <a:t>sıcak, sıcak, sıcak, sıcak</a:t>
                </a:r>
                <a:r>
                  <a:rPr lang="tr-TR" b="1" i="1" dirty="0" smtClean="0"/>
                  <a:t>}</a:t>
                </a:r>
              </a:p>
              <a:p>
                <a:pPr marL="0" indent="0" algn="ctr">
                  <a:buNone/>
                </a:pPr>
                <a:r>
                  <a:rPr lang="tr-TR" b="1" i="1" dirty="0"/>
                  <a:t>H(</a:t>
                </a:r>
                <a:r>
                  <a:rPr lang="tr-TR" i="1" dirty="0"/>
                  <a:t>ISI</a:t>
                </a:r>
                <a:r>
                  <a:rPr lang="tr-TR" b="1" i="1" baseline="-25000" dirty="0" smtClean="0"/>
                  <a:t>soğuk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1</m:t>
                        </m:r>
                      </m:num>
                      <m:den>
                        <m:r>
                          <a:rPr lang="tr-TR" b="0" i="1" smtClean="0">
                            <a:latin typeface="Cambria Math"/>
                          </a:rPr>
                          <m:t>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i="1">
                                <a:latin typeface="Cambria Math"/>
                              </a:rPr>
                              <m:t>4</m:t>
                            </m:r>
                          </m:den>
                        </m:f>
                        <m:r>
                          <a:rPr lang="tr-TR" i="1">
                            <a:latin typeface="Cambria Math"/>
                          </a:rPr>
                          <m:t>+ </m:t>
                        </m:r>
                        <m:f>
                          <m:fPr>
                            <m:ctrlPr>
                              <a:rPr lang="tr-TR" i="1">
                                <a:latin typeface="Cambria Math"/>
                              </a:rPr>
                            </m:ctrlPr>
                          </m:fPr>
                          <m:num>
                            <m:r>
                              <a:rPr lang="tr-TR" b="0" i="1" smtClean="0">
                                <a:latin typeface="Cambria Math"/>
                              </a:rPr>
                              <m:t>3</m:t>
                            </m:r>
                          </m:num>
                          <m:den>
                            <m:r>
                              <a:rPr lang="tr-TR" i="1">
                                <a:latin typeface="Cambria Math"/>
                              </a:rPr>
                              <m:t>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i="1">
                                    <a:latin typeface="Cambria Math"/>
                                  </a:rPr>
                                  <m:t>4</m:t>
                                </m:r>
                              </m:den>
                            </m:f>
                          </m:e>
                        </m:func>
                      </m:e>
                    </m:func>
                  </m:oMath>
                </a14:m>
                <a:r>
                  <a:rPr lang="tr-TR" dirty="0"/>
                  <a:t>)= </a:t>
                </a:r>
                <a:r>
                  <a:rPr lang="tr-TR" b="1" i="1" dirty="0" smtClean="0"/>
                  <a:t>0.811</a:t>
                </a:r>
                <a:endParaRPr lang="tr-TR" b="1" i="1" dirty="0"/>
              </a:p>
              <a:p>
                <a:pPr marL="0" indent="0" algn="ctr">
                  <a:buNone/>
                </a:pPr>
                <a:r>
                  <a:rPr lang="tr-TR" b="1" i="1" dirty="0"/>
                  <a:t>H(</a:t>
                </a:r>
                <a:r>
                  <a:rPr lang="tr-TR" i="1" dirty="0"/>
                  <a:t>ISI</a:t>
                </a:r>
                <a:r>
                  <a:rPr lang="tr-TR" b="1" i="1" baseline="-25000" dirty="0" smtClean="0"/>
                  <a:t>ılık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6</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6</m:t>
                            </m:r>
                          </m:den>
                        </m:f>
                        <m:r>
                          <a:rPr lang="tr-TR" i="1">
                            <a:latin typeface="Cambria Math"/>
                          </a:rPr>
                          <m:t>+ </m:t>
                        </m:r>
                        <m:f>
                          <m:fPr>
                            <m:ctrlPr>
                              <a:rPr lang="tr-TR" i="1">
                                <a:latin typeface="Cambria Math"/>
                              </a:rPr>
                            </m:ctrlPr>
                          </m:fPr>
                          <m:num>
                            <m:r>
                              <a:rPr lang="tr-TR" b="0" i="1" smtClean="0">
                                <a:latin typeface="Cambria Math"/>
                              </a:rPr>
                              <m:t>4</m:t>
                            </m:r>
                          </m:num>
                          <m:den>
                            <m:r>
                              <a:rPr lang="tr-TR" b="0" i="1" smtClean="0">
                                <a:latin typeface="Cambria Math"/>
                              </a:rPr>
                              <m:t>6</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4</m:t>
                                </m:r>
                              </m:num>
                              <m:den>
                                <m:r>
                                  <a:rPr lang="tr-TR" b="0" i="1" smtClean="0">
                                    <a:latin typeface="Cambria Math"/>
                                  </a:rPr>
                                  <m:t>6</m:t>
                                </m:r>
                              </m:den>
                            </m:f>
                          </m:e>
                        </m:func>
                      </m:e>
                    </m:func>
                  </m:oMath>
                </a14:m>
                <a:r>
                  <a:rPr lang="tr-TR" dirty="0"/>
                  <a:t>)= </a:t>
                </a:r>
                <a:r>
                  <a:rPr lang="tr-TR" b="1" i="1" dirty="0" smtClean="0"/>
                  <a:t>0.918</a:t>
                </a:r>
                <a:endParaRPr lang="tr-TR" b="1" i="1" dirty="0"/>
              </a:p>
              <a:p>
                <a:pPr marL="0" indent="0" algn="ctr">
                  <a:buNone/>
                </a:pPr>
                <a:r>
                  <a:rPr lang="tr-TR" b="1" i="1" dirty="0"/>
                  <a:t>H(</a:t>
                </a:r>
                <a:r>
                  <a:rPr lang="tr-TR" i="1" dirty="0"/>
                  <a:t>ISI</a:t>
                </a:r>
                <a:r>
                  <a:rPr lang="tr-TR" b="1" i="1" baseline="-25000" dirty="0" smtClean="0"/>
                  <a:t>sıcak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4</m:t>
                            </m:r>
                          </m:den>
                        </m:f>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4</m:t>
                                </m:r>
                              </m:den>
                            </m:f>
                          </m:e>
                        </m:func>
                      </m:e>
                    </m:func>
                  </m:oMath>
                </a14:m>
                <a:r>
                  <a:rPr lang="tr-TR" dirty="0"/>
                  <a:t>)= </a:t>
                </a:r>
                <a:r>
                  <a:rPr lang="tr-TR" b="1" i="1" dirty="0" smtClean="0"/>
                  <a:t>1.00</a:t>
                </a:r>
                <a:endParaRPr lang="tr-TR" b="1" i="1" dirty="0"/>
              </a:p>
              <a:p>
                <a:pPr marL="0" indent="0" algn="ctr">
                  <a:buNone/>
                </a:pPr>
                <a:r>
                  <a:rPr lang="tr-TR" b="1" i="1" dirty="0" smtClean="0"/>
                  <a:t>H(</a:t>
                </a:r>
                <a:r>
                  <a:rPr lang="tr-TR" i="1" dirty="0"/>
                  <a:t>ISI,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4</m:t>
                        </m:r>
                      </m:num>
                      <m:den>
                        <m:r>
                          <a:rPr lang="tr-TR" b="0" i="1" smtClean="0">
                            <a:latin typeface="Cambria Math"/>
                          </a:rPr>
                          <m:t>1</m:t>
                        </m:r>
                        <m:r>
                          <a:rPr lang="tr-TR" i="1">
                            <a:latin typeface="Cambria Math"/>
                          </a:rPr>
                          <m:t>4</m:t>
                        </m:r>
                      </m:den>
                    </m:f>
                    <m:func>
                      <m:funcPr>
                        <m:ctrlPr>
                          <a:rPr lang="tr-TR" i="1">
                            <a:latin typeface="Cambria Math"/>
                          </a:rPr>
                        </m:ctrlPr>
                      </m:funcPr>
                      <m:fName>
                        <m:r>
                          <a:rPr lang="tr-TR" b="0" i="1" smtClean="0">
                            <a:latin typeface="Cambria Math"/>
                          </a:rPr>
                          <m:t>(0.811)</m:t>
                        </m:r>
                      </m:fName>
                      <m:e>
                        <m:r>
                          <a:rPr lang="tr-TR" i="1">
                            <a:latin typeface="Cambria Math"/>
                          </a:rPr>
                          <m:t>+ </m:t>
                        </m:r>
                        <m:f>
                          <m:fPr>
                            <m:ctrlPr>
                              <a:rPr lang="tr-TR" i="1">
                                <a:latin typeface="Cambria Math"/>
                              </a:rPr>
                            </m:ctrlPr>
                          </m:fPr>
                          <m:num>
                            <m:r>
                              <a:rPr lang="tr-TR" b="0" i="1" smtClean="0">
                                <a:latin typeface="Cambria Math"/>
                              </a:rPr>
                              <m:t>6</m:t>
                            </m:r>
                          </m:num>
                          <m:den>
                            <m:r>
                              <a:rPr lang="tr-TR" b="0" i="1" smtClean="0">
                                <a:latin typeface="Cambria Math"/>
                              </a:rPr>
                              <m:t>1</m:t>
                            </m:r>
                            <m:r>
                              <a:rPr lang="tr-TR" i="1">
                                <a:latin typeface="Cambria Math"/>
                              </a:rPr>
                              <m:t>4</m:t>
                            </m:r>
                          </m:den>
                        </m:f>
                        <m:r>
                          <a:rPr lang="tr-TR" b="0" i="1" smtClean="0">
                            <a:latin typeface="Cambria Math"/>
                          </a:rPr>
                          <m:t> </m:t>
                        </m:r>
                        <m:d>
                          <m:dPr>
                            <m:ctrlPr>
                              <a:rPr lang="tr-TR" b="0" i="1" smtClean="0">
                                <a:latin typeface="Cambria Math"/>
                              </a:rPr>
                            </m:ctrlPr>
                          </m:dPr>
                          <m:e>
                            <m:r>
                              <a:rPr lang="tr-TR" b="0" i="1" smtClean="0">
                                <a:latin typeface="Cambria Math"/>
                              </a:rPr>
                              <m:t>0.918</m:t>
                            </m:r>
                          </m:e>
                        </m:d>
                        <m:r>
                          <a:rPr lang="tr-TR" b="0" i="1" smtClean="0">
                            <a:latin typeface="Cambria Math"/>
                          </a:rPr>
                          <m:t>+</m:t>
                        </m:r>
                        <m:f>
                          <m:fPr>
                            <m:ctrlPr>
                              <a:rPr lang="tr-TR" b="0" i="1" smtClean="0">
                                <a:latin typeface="Cambria Math"/>
                              </a:rPr>
                            </m:ctrlPr>
                          </m:fPr>
                          <m:num>
                            <m:r>
                              <a:rPr lang="tr-TR" b="0" i="1" smtClean="0">
                                <a:latin typeface="Cambria Math"/>
                              </a:rPr>
                              <m:t>4</m:t>
                            </m:r>
                          </m:num>
                          <m:den>
                            <m:r>
                              <a:rPr lang="tr-TR" b="0" i="1" smtClean="0">
                                <a:latin typeface="Cambria Math"/>
                              </a:rPr>
                              <m:t>14</m:t>
                            </m:r>
                          </m:den>
                        </m:f>
                      </m:e>
                    </m:func>
                    <m:r>
                      <a:rPr lang="tr-TR" b="0" i="0" smtClean="0">
                        <a:latin typeface="Cambria Math"/>
                      </a:rPr>
                      <m:t> (1.00)</m:t>
                    </m:r>
                  </m:oMath>
                </a14:m>
                <a:r>
                  <a:rPr lang="tr-TR" dirty="0"/>
                  <a:t>= </a:t>
                </a:r>
                <a:r>
                  <a:rPr lang="tr-TR" b="1" i="1" dirty="0" smtClean="0"/>
                  <a:t>0.911</a:t>
                </a:r>
                <a:endParaRPr lang="tr-TR" b="1" i="1" dirty="0"/>
              </a:p>
              <a:p>
                <a:pPr marL="0" indent="0" algn="ctr">
                  <a:buNone/>
                </a:pPr>
                <a:r>
                  <a:rPr lang="tr-TR" b="1" i="1" dirty="0" smtClean="0"/>
                  <a:t>Kazanç(</a:t>
                </a:r>
                <a:r>
                  <a:rPr lang="tr-TR" i="1" dirty="0"/>
                  <a:t>ISI, OYUN</a:t>
                </a:r>
                <a:r>
                  <a:rPr lang="tr-TR" b="1" i="1" dirty="0" smtClean="0"/>
                  <a:t>) </a:t>
                </a:r>
                <a:r>
                  <a:rPr lang="tr-TR" b="1" i="1" dirty="0"/>
                  <a:t>= </a:t>
                </a:r>
                <a:r>
                  <a:rPr lang="tr-TR" dirty="0"/>
                  <a:t>H(T) – H(X,T</a:t>
                </a:r>
                <a:r>
                  <a:rPr lang="tr-TR" dirty="0" smtClean="0"/>
                  <a:t>)= 0.940 – 0.911 = </a:t>
                </a:r>
                <a:r>
                  <a:rPr lang="tr-TR" b="1" i="1" dirty="0"/>
                  <a:t>0.029</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276873"/>
                <a:ext cx="7660373" cy="4032448"/>
              </a:xfrm>
              <a:blipFill rotWithShape="1">
                <a:blip r:embed="rId2"/>
                <a:stretch>
                  <a:fillRect t="-1210"/>
                </a:stretch>
              </a:blipFill>
            </p:spPr>
            <p:txBody>
              <a:bodyPr/>
              <a:lstStyle/>
              <a:p>
                <a:r>
                  <a:rPr lang="tr-TR">
                    <a:noFill/>
                  </a:rPr>
                  <a:t> </a:t>
                </a:r>
              </a:p>
            </p:txBody>
          </p:sp>
        </mc:Fallback>
      </mc:AlternateContent>
      <p:sp>
        <p:nvSpPr>
          <p:cNvPr id="9" name="Dikdörtgen 8"/>
          <p:cNvSpPr/>
          <p:nvPr/>
        </p:nvSpPr>
        <p:spPr>
          <a:xfrm>
            <a:off x="6466532" y="4581128"/>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6305872" y="3933056"/>
            <a:ext cx="80044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6444208" y="3356992"/>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7668344" y="5229200"/>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535546" y="5741640"/>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6076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33</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611561" y="2492896"/>
                <a:ext cx="7920880" cy="3816424"/>
              </a:xfrm>
            </p:spPr>
            <p:txBody>
              <a:bodyPr>
                <a:normAutofit/>
              </a:bodyPr>
              <a:lstStyle/>
              <a:p>
                <a:pPr marL="0" indent="0" algn="ctr">
                  <a:buNone/>
                </a:pPr>
                <a:r>
                  <a:rPr lang="tr-TR" b="1" i="1" dirty="0" smtClean="0"/>
                  <a:t>HAVA={</a:t>
                </a:r>
                <a:r>
                  <a:rPr lang="tr-TR" sz="1500" b="1" i="1" dirty="0" smtClean="0"/>
                  <a:t>güneşli, </a:t>
                </a:r>
                <a:r>
                  <a:rPr lang="tr-TR" sz="1500" b="1" i="1" dirty="0"/>
                  <a:t>güneşli</a:t>
                </a:r>
                <a:r>
                  <a:rPr lang="tr-TR" sz="1500" b="1" i="1" dirty="0" smtClean="0"/>
                  <a:t>, </a:t>
                </a:r>
                <a:r>
                  <a:rPr lang="tr-TR" sz="1500" b="1" i="1" dirty="0"/>
                  <a:t>güneşli</a:t>
                </a:r>
                <a:r>
                  <a:rPr lang="tr-TR" sz="1500" b="1" i="1" dirty="0" smtClean="0"/>
                  <a:t>, güneşli, </a:t>
                </a:r>
                <a:r>
                  <a:rPr lang="tr-TR" sz="1500" b="1" i="1" dirty="0"/>
                  <a:t>güneşli</a:t>
                </a:r>
                <a:r>
                  <a:rPr lang="tr-TR" sz="1500" b="1" i="1" dirty="0" smtClean="0"/>
                  <a:t>, </a:t>
                </a:r>
                <a:r>
                  <a:rPr lang="tr-TR" sz="1500" b="1" i="1" dirty="0" smtClean="0">
                    <a:solidFill>
                      <a:schemeClr val="accent4">
                        <a:lumMod val="75000"/>
                      </a:schemeClr>
                    </a:solidFill>
                  </a:rPr>
                  <a:t>yağmurlu, </a:t>
                </a:r>
                <a:r>
                  <a:rPr lang="tr-TR" sz="1500" b="1" i="1" dirty="0">
                    <a:solidFill>
                      <a:schemeClr val="accent4">
                        <a:lumMod val="75000"/>
                      </a:schemeClr>
                    </a:solidFill>
                  </a:rPr>
                  <a:t>yağmurlu</a:t>
                </a:r>
                <a:r>
                  <a:rPr lang="tr-TR" sz="1500" b="1" i="1" dirty="0" smtClean="0">
                    <a:solidFill>
                      <a:schemeClr val="accent4">
                        <a:lumMod val="75000"/>
                      </a:schemeClr>
                    </a:solidFill>
                  </a:rPr>
                  <a:t>, </a:t>
                </a:r>
                <a:r>
                  <a:rPr lang="tr-TR" sz="1500" b="1" i="1" dirty="0">
                    <a:solidFill>
                      <a:schemeClr val="accent4">
                        <a:lumMod val="75000"/>
                      </a:schemeClr>
                    </a:solidFill>
                  </a:rPr>
                  <a:t>yağmurlu</a:t>
                </a:r>
                <a:r>
                  <a:rPr lang="tr-TR" sz="1500" b="1" i="1" dirty="0" smtClean="0">
                    <a:solidFill>
                      <a:schemeClr val="accent4">
                        <a:lumMod val="75000"/>
                      </a:schemeClr>
                    </a:solidFill>
                  </a:rPr>
                  <a:t>, </a:t>
                </a:r>
                <a:r>
                  <a:rPr lang="tr-TR" sz="1500" b="1" i="1" dirty="0">
                    <a:solidFill>
                      <a:schemeClr val="accent4">
                        <a:lumMod val="75000"/>
                      </a:schemeClr>
                    </a:solidFill>
                  </a:rPr>
                  <a:t>yağmurlu</a:t>
                </a:r>
                <a:r>
                  <a:rPr lang="tr-TR" sz="1500" b="1" i="1" dirty="0" smtClean="0">
                    <a:solidFill>
                      <a:schemeClr val="accent4">
                        <a:lumMod val="75000"/>
                      </a:schemeClr>
                    </a:solidFill>
                  </a:rPr>
                  <a:t>, yağmurlu, </a:t>
                </a:r>
                <a:r>
                  <a:rPr lang="tr-TR" sz="1500" b="1" i="1" dirty="0" smtClean="0"/>
                  <a:t> </a:t>
                </a:r>
                <a:r>
                  <a:rPr lang="tr-TR" sz="1500" b="1" i="1" dirty="0" smtClean="0">
                    <a:solidFill>
                      <a:schemeClr val="tx2">
                        <a:lumMod val="40000"/>
                        <a:lumOff val="60000"/>
                      </a:schemeClr>
                    </a:solidFill>
                  </a:rPr>
                  <a:t>bulutlu, </a:t>
                </a:r>
                <a:r>
                  <a:rPr lang="tr-TR" sz="1500" b="1" i="1" dirty="0">
                    <a:solidFill>
                      <a:schemeClr val="tx2">
                        <a:lumMod val="40000"/>
                        <a:lumOff val="60000"/>
                      </a:schemeClr>
                    </a:solidFill>
                  </a:rPr>
                  <a:t>bulutlu</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bulutlu</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bulutlu</a:t>
                </a:r>
                <a:r>
                  <a:rPr lang="tr-TR" b="1" i="1" dirty="0" smtClean="0"/>
                  <a:t>}</a:t>
                </a:r>
              </a:p>
              <a:p>
                <a:pPr marL="0" indent="0" algn="ctr">
                  <a:buNone/>
                </a:pPr>
                <a:r>
                  <a:rPr lang="tr-TR" b="1" i="1" dirty="0" smtClean="0"/>
                  <a:t>H(</a:t>
                </a:r>
                <a:r>
                  <a:rPr lang="tr-TR" i="1" dirty="0" err="1"/>
                  <a:t>HAVA</a:t>
                </a:r>
                <a:r>
                  <a:rPr lang="tr-TR" b="1" i="1" baseline="-25000" dirty="0" smtClean="0"/>
                  <a:t>güneşli</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5</m:t>
                            </m:r>
                          </m:den>
                        </m:f>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5</m:t>
                                </m:r>
                              </m:den>
                            </m:f>
                          </m:e>
                        </m:func>
                      </m:e>
                    </m:func>
                  </m:oMath>
                </a14:m>
                <a:r>
                  <a:rPr lang="tr-TR" dirty="0"/>
                  <a:t>)= </a:t>
                </a:r>
                <a:r>
                  <a:rPr lang="tr-TR" b="1" i="1" dirty="0" smtClean="0"/>
                  <a:t>0.971</a:t>
                </a:r>
                <a:endParaRPr lang="tr-TR" b="1" i="1" dirty="0"/>
              </a:p>
              <a:p>
                <a:pPr marL="0" indent="0" algn="ctr">
                  <a:buNone/>
                </a:pPr>
                <a:r>
                  <a:rPr lang="tr-TR" b="1" i="1" dirty="0" smtClean="0"/>
                  <a:t>H(</a:t>
                </a:r>
                <a:r>
                  <a:rPr lang="tr-TR" i="1" dirty="0" err="1"/>
                  <a:t>HAVA</a:t>
                </a:r>
                <a:r>
                  <a:rPr lang="tr-TR" b="1" i="1" baseline="-25000" dirty="0" err="1" smtClean="0"/>
                  <a:t>ılık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5</m:t>
                            </m:r>
                          </m:den>
                        </m:f>
                        <m:r>
                          <a:rPr lang="tr-TR" i="1">
                            <a:latin typeface="Cambria Math"/>
                          </a:rPr>
                          <m:t>+ </m:t>
                        </m:r>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5</m:t>
                                </m:r>
                              </m:den>
                            </m:f>
                          </m:e>
                        </m:func>
                      </m:e>
                    </m:func>
                  </m:oMath>
                </a14:m>
                <a:r>
                  <a:rPr lang="tr-TR" dirty="0"/>
                  <a:t>)= </a:t>
                </a:r>
                <a:r>
                  <a:rPr lang="tr-TR" b="1" i="1" dirty="0" smtClean="0"/>
                  <a:t>0.971</a:t>
                </a:r>
                <a:endParaRPr lang="tr-TR" b="1" i="1" dirty="0"/>
              </a:p>
              <a:p>
                <a:pPr marL="0" indent="0" algn="ctr">
                  <a:buNone/>
                </a:pPr>
                <a:r>
                  <a:rPr lang="tr-TR" b="1" i="1" dirty="0" smtClean="0"/>
                  <a:t>H(</a:t>
                </a:r>
                <a:r>
                  <a:rPr lang="tr-TR" b="1" i="1" dirty="0" err="1"/>
                  <a:t>HAVA</a:t>
                </a:r>
                <a:r>
                  <a:rPr lang="tr-TR" b="1" i="1" baseline="-25000" dirty="0" err="1" smtClean="0"/>
                  <a:t>sıcak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4</m:t>
                        </m:r>
                      </m:num>
                      <m:den>
                        <m:r>
                          <a:rPr lang="tr-TR" b="0" i="1" smtClean="0">
                            <a:latin typeface="Cambria Math"/>
                          </a:rPr>
                          <m:t>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4</m:t>
                            </m:r>
                          </m:num>
                          <m:den>
                            <m:r>
                              <a:rPr lang="tr-TR" b="0" i="1" smtClean="0">
                                <a:latin typeface="Cambria Math"/>
                              </a:rPr>
                              <m:t>4</m:t>
                            </m:r>
                          </m:den>
                        </m:f>
                      </m:e>
                    </m:func>
                  </m:oMath>
                </a14:m>
                <a:r>
                  <a:rPr lang="tr-TR" dirty="0"/>
                  <a:t>)= </a:t>
                </a:r>
                <a:r>
                  <a:rPr lang="tr-TR" b="1" i="1" dirty="0" smtClean="0"/>
                  <a:t>0</a:t>
                </a:r>
                <a:endParaRPr lang="tr-TR" b="1" i="1" dirty="0"/>
              </a:p>
              <a:p>
                <a:pPr marL="0" indent="0" algn="ctr">
                  <a:buNone/>
                </a:pPr>
                <a:r>
                  <a:rPr lang="tr-TR" b="1" i="1" dirty="0" smtClean="0"/>
                  <a:t>H(</a:t>
                </a:r>
                <a:r>
                  <a:rPr lang="tr-TR" i="1" dirty="0"/>
                  <a:t>HAVA</a:t>
                </a:r>
                <a:r>
                  <a:rPr lang="tr-TR" i="1" dirty="0"/>
                  <a:t>,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5</m:t>
                        </m:r>
                      </m:num>
                      <m:den>
                        <m:r>
                          <a:rPr lang="tr-TR" b="0" i="1" smtClean="0">
                            <a:latin typeface="Cambria Math"/>
                          </a:rPr>
                          <m:t>1</m:t>
                        </m:r>
                        <m:r>
                          <a:rPr lang="tr-TR" i="1">
                            <a:latin typeface="Cambria Math"/>
                          </a:rPr>
                          <m:t>4</m:t>
                        </m:r>
                      </m:den>
                    </m:f>
                    <m:func>
                      <m:funcPr>
                        <m:ctrlPr>
                          <a:rPr lang="tr-TR" i="1">
                            <a:latin typeface="Cambria Math"/>
                          </a:rPr>
                        </m:ctrlPr>
                      </m:funcPr>
                      <m:fName>
                        <m:r>
                          <a:rPr lang="tr-TR" b="0" i="1" smtClean="0">
                            <a:latin typeface="Cambria Math"/>
                          </a:rPr>
                          <m:t>(0.971)</m:t>
                        </m:r>
                      </m:fName>
                      <m:e>
                        <m:r>
                          <a:rPr lang="tr-TR" i="1">
                            <a:latin typeface="Cambria Math"/>
                          </a:rPr>
                          <m:t>+ </m:t>
                        </m:r>
                        <m:f>
                          <m:fPr>
                            <m:ctrlPr>
                              <a:rPr lang="tr-TR" i="1">
                                <a:latin typeface="Cambria Math"/>
                              </a:rPr>
                            </m:ctrlPr>
                          </m:fPr>
                          <m:num>
                            <m:r>
                              <a:rPr lang="tr-TR" b="0" i="1" smtClean="0">
                                <a:latin typeface="Cambria Math"/>
                              </a:rPr>
                              <m:t>4</m:t>
                            </m:r>
                          </m:num>
                          <m:den>
                            <m:r>
                              <a:rPr lang="tr-TR" b="0" i="1" smtClean="0">
                                <a:latin typeface="Cambria Math"/>
                              </a:rPr>
                              <m:t>1</m:t>
                            </m:r>
                            <m:r>
                              <a:rPr lang="tr-TR" i="1">
                                <a:latin typeface="Cambria Math"/>
                              </a:rPr>
                              <m:t>4</m:t>
                            </m:r>
                          </m:den>
                        </m:f>
                        <m:r>
                          <a:rPr lang="tr-TR" b="0" i="1" smtClean="0">
                            <a:latin typeface="Cambria Math"/>
                          </a:rPr>
                          <m:t> </m:t>
                        </m:r>
                        <m:d>
                          <m:dPr>
                            <m:ctrlPr>
                              <a:rPr lang="tr-TR" b="0" i="1" smtClean="0">
                                <a:latin typeface="Cambria Math"/>
                              </a:rPr>
                            </m:ctrlPr>
                          </m:dPr>
                          <m:e>
                            <m:r>
                              <a:rPr lang="tr-TR" b="0" i="1" smtClean="0">
                                <a:latin typeface="Cambria Math"/>
                              </a:rPr>
                              <m:t>0</m:t>
                            </m:r>
                          </m:e>
                        </m:d>
                        <m:r>
                          <a:rPr lang="tr-TR" b="0" i="1" smtClean="0">
                            <a:latin typeface="Cambria Math"/>
                          </a:rPr>
                          <m:t>+</m:t>
                        </m:r>
                        <m:f>
                          <m:fPr>
                            <m:ctrlPr>
                              <a:rPr lang="tr-TR" b="0" i="1" smtClean="0">
                                <a:latin typeface="Cambria Math"/>
                              </a:rPr>
                            </m:ctrlPr>
                          </m:fPr>
                          <m:num>
                            <m:r>
                              <a:rPr lang="tr-TR" b="0" i="1" smtClean="0">
                                <a:latin typeface="Cambria Math"/>
                              </a:rPr>
                              <m:t>5</m:t>
                            </m:r>
                          </m:num>
                          <m:den>
                            <m:r>
                              <a:rPr lang="tr-TR" b="0" i="1" smtClean="0">
                                <a:latin typeface="Cambria Math"/>
                              </a:rPr>
                              <m:t>14</m:t>
                            </m:r>
                          </m:den>
                        </m:f>
                      </m:e>
                    </m:func>
                    <m:r>
                      <a:rPr lang="tr-TR" b="0" i="0" smtClean="0">
                        <a:latin typeface="Cambria Math"/>
                      </a:rPr>
                      <m:t> (0.971)</m:t>
                    </m:r>
                  </m:oMath>
                </a14:m>
                <a:r>
                  <a:rPr lang="tr-TR" dirty="0"/>
                  <a:t>= </a:t>
                </a:r>
                <a:r>
                  <a:rPr lang="tr-TR" b="1" i="1" dirty="0" smtClean="0"/>
                  <a:t>0.694</a:t>
                </a:r>
                <a:endParaRPr lang="tr-TR" b="1" i="1" dirty="0"/>
              </a:p>
              <a:p>
                <a:pPr marL="0" indent="0" algn="ctr">
                  <a:buNone/>
                </a:pPr>
                <a:r>
                  <a:rPr lang="tr-TR" b="1" i="1" dirty="0" smtClean="0"/>
                  <a:t>Kazanç(</a:t>
                </a:r>
                <a:r>
                  <a:rPr lang="tr-TR" i="1" dirty="0"/>
                  <a:t>HAVA, OYUN</a:t>
                </a:r>
                <a:r>
                  <a:rPr lang="tr-TR" b="1" i="1" dirty="0" smtClean="0"/>
                  <a:t>) </a:t>
                </a:r>
                <a:r>
                  <a:rPr lang="tr-TR" b="1" i="1" dirty="0"/>
                  <a:t>= </a:t>
                </a:r>
                <a:r>
                  <a:rPr lang="tr-TR" dirty="0" smtClean="0"/>
                  <a:t>H(T) </a:t>
                </a:r>
                <a:r>
                  <a:rPr lang="tr-TR" dirty="0"/>
                  <a:t>– H(X,T</a:t>
                </a:r>
                <a:r>
                  <a:rPr lang="tr-TR" dirty="0" smtClean="0"/>
                  <a:t>)= 0.940 – 0.694= </a:t>
                </a:r>
                <a:r>
                  <a:rPr lang="tr-TR" b="1" i="1" dirty="0" smtClean="0"/>
                  <a:t>0.247</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611561" y="2492896"/>
                <a:ext cx="7920880" cy="3816424"/>
              </a:xfrm>
              <a:blipFill rotWithShape="1">
                <a:blip r:embed="rId2"/>
                <a:stretch>
                  <a:fillRect l="-231" t="-1278" b="-2077"/>
                </a:stretch>
              </a:blipFill>
            </p:spPr>
            <p:txBody>
              <a:bodyPr/>
              <a:lstStyle/>
              <a:p>
                <a:r>
                  <a:rPr lang="tr-TR">
                    <a:noFill/>
                  </a:rPr>
                  <a:t> </a:t>
                </a:r>
              </a:p>
            </p:txBody>
          </p:sp>
        </mc:Fallback>
      </mc:AlternateContent>
      <p:sp>
        <p:nvSpPr>
          <p:cNvPr id="9" name="Dikdörtgen 8"/>
          <p:cNvSpPr/>
          <p:nvPr/>
        </p:nvSpPr>
        <p:spPr>
          <a:xfrm>
            <a:off x="6018206" y="4702596"/>
            <a:ext cx="35399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6372200" y="4081884"/>
            <a:ext cx="80044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6571208" y="3429000"/>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7524328" y="5373216"/>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601945" y="5877272"/>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40721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34</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611561" y="2492896"/>
                <a:ext cx="7920880" cy="3816424"/>
              </a:xfrm>
            </p:spPr>
            <p:txBody>
              <a:bodyPr>
                <a:normAutofit/>
              </a:bodyPr>
              <a:lstStyle/>
              <a:p>
                <a:pPr marL="0" indent="0" algn="ctr">
                  <a:buNone/>
                </a:pPr>
                <a:r>
                  <a:rPr lang="tr-TR" b="1" i="1" dirty="0" smtClean="0"/>
                  <a:t>NEM={</a:t>
                </a:r>
                <a:r>
                  <a:rPr lang="tr-TR" sz="1500" b="1" i="1" dirty="0" smtClean="0"/>
                  <a:t>yüksek, </a:t>
                </a:r>
                <a:r>
                  <a:rPr lang="tr-TR" sz="1500" b="1" i="1" dirty="0"/>
                  <a:t>yüksek</a:t>
                </a:r>
                <a:r>
                  <a:rPr lang="tr-TR" sz="1500" b="1" i="1" dirty="0" smtClean="0"/>
                  <a:t>, </a:t>
                </a:r>
                <a:r>
                  <a:rPr lang="tr-TR" sz="1500" b="1" i="1" dirty="0"/>
                  <a:t>yüksek</a:t>
                </a:r>
                <a:r>
                  <a:rPr lang="tr-TR" sz="1500" b="1" i="1" dirty="0" smtClean="0"/>
                  <a:t>, </a:t>
                </a:r>
                <a:r>
                  <a:rPr lang="tr-TR" sz="1500" b="1" i="1" dirty="0"/>
                  <a:t>yüksek</a:t>
                </a:r>
                <a:r>
                  <a:rPr lang="tr-TR" sz="1500" b="1" i="1" dirty="0" smtClean="0"/>
                  <a:t>, yüksek, yüksek, </a:t>
                </a:r>
                <a:r>
                  <a:rPr lang="tr-TR" sz="1500" b="1" i="1" dirty="0"/>
                  <a:t>yüksek</a:t>
                </a:r>
                <a:r>
                  <a:rPr lang="tr-TR" sz="1500" b="1" i="1" dirty="0" smtClean="0">
                    <a:solidFill>
                      <a:schemeClr val="accent4">
                        <a:lumMod val="75000"/>
                      </a:schemeClr>
                    </a:solidFill>
                  </a:rPr>
                  <a:t>, </a:t>
                </a:r>
                <a:r>
                  <a:rPr lang="tr-TR" sz="1500" b="1" i="1" dirty="0" smtClean="0"/>
                  <a:t> </a:t>
                </a:r>
                <a:r>
                  <a:rPr lang="tr-TR" sz="1500" b="1" i="1" dirty="0" smtClean="0">
                    <a:solidFill>
                      <a:schemeClr val="tx2">
                        <a:lumMod val="40000"/>
                        <a:lumOff val="60000"/>
                      </a:schemeClr>
                    </a:solidFill>
                  </a:rPr>
                  <a:t>normal, </a:t>
                </a:r>
                <a:r>
                  <a:rPr lang="tr-TR" sz="1500" b="1" i="1" dirty="0">
                    <a:solidFill>
                      <a:schemeClr val="tx2">
                        <a:lumMod val="40000"/>
                        <a:lumOff val="60000"/>
                      </a:schemeClr>
                    </a:solidFill>
                  </a:rPr>
                  <a:t>normal</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normal</a:t>
                </a:r>
                <a:r>
                  <a:rPr lang="tr-TR" sz="1500" b="1" i="1" dirty="0" smtClean="0">
                    <a:solidFill>
                      <a:schemeClr val="tx2">
                        <a:lumMod val="40000"/>
                        <a:lumOff val="60000"/>
                      </a:schemeClr>
                    </a:solidFill>
                  </a:rPr>
                  <a:t>, normal, normal, normal, </a:t>
                </a:r>
                <a:r>
                  <a:rPr lang="tr-TR" sz="1500" b="1" i="1" dirty="0">
                    <a:solidFill>
                      <a:schemeClr val="tx2">
                        <a:lumMod val="40000"/>
                        <a:lumOff val="60000"/>
                      </a:schemeClr>
                    </a:solidFill>
                  </a:rPr>
                  <a:t>normal</a:t>
                </a:r>
                <a:r>
                  <a:rPr lang="tr-TR" sz="1500" b="1" i="1" dirty="0" smtClean="0">
                    <a:solidFill>
                      <a:schemeClr val="tx2">
                        <a:lumMod val="40000"/>
                        <a:lumOff val="60000"/>
                      </a:schemeClr>
                    </a:solidFill>
                  </a:rPr>
                  <a:t> </a:t>
                </a:r>
                <a:r>
                  <a:rPr lang="tr-TR" b="1" i="1" dirty="0" smtClean="0"/>
                  <a:t>}</a:t>
                </a:r>
              </a:p>
              <a:p>
                <a:pPr marL="0" indent="0" algn="ctr">
                  <a:buNone/>
                </a:pPr>
                <a:r>
                  <a:rPr lang="tr-TR" b="1" i="1" dirty="0" smtClean="0"/>
                  <a:t>H(</a:t>
                </a:r>
                <a:r>
                  <a:rPr lang="tr-TR" i="1" dirty="0" err="1"/>
                  <a:t>NEM</a:t>
                </a:r>
                <a:r>
                  <a:rPr lang="tr-TR" b="1" i="1" baseline="-25000" dirty="0" err="1"/>
                  <a:t>y</a:t>
                </a:r>
                <a:r>
                  <a:rPr lang="tr-TR" b="1" i="1" baseline="-25000" dirty="0"/>
                  <a:t>ü</a:t>
                </a:r>
                <a:r>
                  <a:rPr lang="tr-TR" b="1" i="1" baseline="-25000" dirty="0" smtClean="0"/>
                  <a:t>ksek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4</m:t>
                        </m:r>
                      </m:num>
                      <m:den>
                        <m:r>
                          <a:rPr lang="tr-TR" b="0" i="1" smtClean="0">
                            <a:latin typeface="Cambria Math"/>
                          </a:rPr>
                          <m:t>7</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4</m:t>
                            </m:r>
                          </m:num>
                          <m:den>
                            <m:r>
                              <a:rPr lang="tr-TR" b="0" i="1" smtClean="0">
                                <a:latin typeface="Cambria Math"/>
                              </a:rPr>
                              <m:t>7</m:t>
                            </m:r>
                          </m:den>
                        </m:f>
                        <m:r>
                          <a:rPr lang="tr-TR" i="1">
                            <a:latin typeface="Cambria Math"/>
                          </a:rPr>
                          <m:t>+ </m:t>
                        </m:r>
                        <m:f>
                          <m:fPr>
                            <m:ctrlPr>
                              <a:rPr lang="tr-TR" i="1">
                                <a:latin typeface="Cambria Math"/>
                              </a:rPr>
                            </m:ctrlPr>
                          </m:fPr>
                          <m:num>
                            <m:r>
                              <a:rPr lang="tr-TR" b="0" i="1" smtClean="0">
                                <a:latin typeface="Cambria Math"/>
                              </a:rPr>
                              <m:t>3</m:t>
                            </m:r>
                          </m:num>
                          <m:den>
                            <m:r>
                              <a:rPr lang="tr-TR" b="0" i="1" smtClean="0">
                                <a:latin typeface="Cambria Math"/>
                              </a:rPr>
                              <m:t>7</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7</m:t>
                                </m:r>
                              </m:den>
                            </m:f>
                          </m:e>
                        </m:func>
                      </m:e>
                    </m:func>
                  </m:oMath>
                </a14:m>
                <a:r>
                  <a:rPr lang="tr-TR" dirty="0"/>
                  <a:t>)= </a:t>
                </a:r>
                <a:r>
                  <a:rPr lang="tr-TR" b="1" i="1" dirty="0" smtClean="0"/>
                  <a:t>0.985</a:t>
                </a:r>
                <a:endParaRPr lang="tr-TR" b="1" i="1" dirty="0"/>
              </a:p>
              <a:p>
                <a:pPr marL="0" indent="0" algn="ctr">
                  <a:buNone/>
                </a:pPr>
                <a:r>
                  <a:rPr lang="tr-TR" b="1" i="1" dirty="0" smtClean="0"/>
                  <a:t>H(</a:t>
                </a:r>
                <a:r>
                  <a:rPr lang="tr-TR" i="1" dirty="0" err="1"/>
                  <a:t>NEM</a:t>
                </a:r>
                <a:r>
                  <a:rPr lang="tr-TR" b="1" i="1" baseline="-25000" dirty="0" smtClean="0"/>
                  <a:t>normal</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1</m:t>
                        </m:r>
                      </m:num>
                      <m:den>
                        <m:r>
                          <a:rPr lang="tr-TR" b="0" i="1" smtClean="0">
                            <a:latin typeface="Cambria Math"/>
                          </a:rPr>
                          <m:t>7</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7</m:t>
                            </m:r>
                          </m:den>
                        </m:f>
                        <m:r>
                          <a:rPr lang="tr-TR" i="1">
                            <a:latin typeface="Cambria Math"/>
                          </a:rPr>
                          <m:t>+ </m:t>
                        </m:r>
                        <m:f>
                          <m:fPr>
                            <m:ctrlPr>
                              <a:rPr lang="tr-TR" i="1">
                                <a:latin typeface="Cambria Math"/>
                              </a:rPr>
                            </m:ctrlPr>
                          </m:fPr>
                          <m:num>
                            <m:r>
                              <a:rPr lang="tr-TR" b="0" i="1" smtClean="0">
                                <a:latin typeface="Cambria Math"/>
                              </a:rPr>
                              <m:t>6</m:t>
                            </m:r>
                          </m:num>
                          <m:den>
                            <m:r>
                              <a:rPr lang="tr-TR" b="0" i="1" smtClean="0">
                                <a:latin typeface="Cambria Math"/>
                              </a:rPr>
                              <m:t>7</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6</m:t>
                                </m:r>
                              </m:num>
                              <m:den>
                                <m:r>
                                  <a:rPr lang="tr-TR" b="0" i="1" smtClean="0">
                                    <a:latin typeface="Cambria Math"/>
                                  </a:rPr>
                                  <m:t>7</m:t>
                                </m:r>
                              </m:den>
                            </m:f>
                          </m:e>
                        </m:func>
                      </m:e>
                    </m:func>
                  </m:oMath>
                </a14:m>
                <a:r>
                  <a:rPr lang="tr-TR" dirty="0"/>
                  <a:t>)= </a:t>
                </a:r>
                <a:r>
                  <a:rPr lang="tr-TR" b="1" i="1" dirty="0" smtClean="0"/>
                  <a:t>0.592</a:t>
                </a:r>
                <a:endParaRPr lang="tr-TR" b="1" i="1" dirty="0"/>
              </a:p>
              <a:p>
                <a:pPr marL="0" indent="0" algn="ctr">
                  <a:buNone/>
                </a:pPr>
                <a:endParaRPr lang="tr-TR" b="1" i="1" dirty="0" smtClean="0"/>
              </a:p>
              <a:p>
                <a:pPr marL="0" indent="0" algn="ctr">
                  <a:buNone/>
                </a:pPr>
                <a:r>
                  <a:rPr lang="tr-TR" b="1" i="1" dirty="0" smtClean="0"/>
                  <a:t>H(</a:t>
                </a:r>
                <a:r>
                  <a:rPr lang="tr-TR" i="1" dirty="0"/>
                  <a:t>NEM,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7</m:t>
                        </m:r>
                      </m:num>
                      <m:den>
                        <m:r>
                          <a:rPr lang="tr-TR" b="0" i="1" smtClean="0">
                            <a:latin typeface="Cambria Math"/>
                          </a:rPr>
                          <m:t>1</m:t>
                        </m:r>
                        <m:r>
                          <a:rPr lang="tr-TR" i="1">
                            <a:latin typeface="Cambria Math"/>
                          </a:rPr>
                          <m:t>4</m:t>
                        </m:r>
                      </m:den>
                    </m:f>
                    <m:func>
                      <m:funcPr>
                        <m:ctrlPr>
                          <a:rPr lang="tr-TR" i="1" smtClean="0">
                            <a:latin typeface="Cambria Math"/>
                          </a:rPr>
                        </m:ctrlPr>
                      </m:funcPr>
                      <m:fName>
                        <m:r>
                          <a:rPr lang="tr-TR" b="0" i="1" smtClean="0">
                            <a:latin typeface="Cambria Math"/>
                          </a:rPr>
                          <m:t>(0.985)</m:t>
                        </m:r>
                      </m:fName>
                      <m:e>
                        <m:r>
                          <a:rPr lang="tr-TR" i="1">
                            <a:latin typeface="Cambria Math"/>
                          </a:rPr>
                          <m:t>+ </m:t>
                        </m:r>
                        <m:f>
                          <m:fPr>
                            <m:ctrlPr>
                              <a:rPr lang="tr-TR" i="1">
                                <a:latin typeface="Cambria Math"/>
                              </a:rPr>
                            </m:ctrlPr>
                          </m:fPr>
                          <m:num>
                            <m:r>
                              <a:rPr lang="tr-TR" b="0" i="1" smtClean="0">
                                <a:latin typeface="Cambria Math"/>
                              </a:rPr>
                              <m:t>7</m:t>
                            </m:r>
                          </m:num>
                          <m:den>
                            <m:r>
                              <a:rPr lang="tr-TR" b="0" i="1" smtClean="0">
                                <a:latin typeface="Cambria Math"/>
                              </a:rPr>
                              <m:t>1</m:t>
                            </m:r>
                            <m:r>
                              <a:rPr lang="tr-TR" i="1">
                                <a:latin typeface="Cambria Math"/>
                              </a:rPr>
                              <m:t>4</m:t>
                            </m:r>
                          </m:den>
                        </m:f>
                        <m:r>
                          <a:rPr lang="tr-TR" b="0" i="1" smtClean="0">
                            <a:latin typeface="Cambria Math"/>
                          </a:rPr>
                          <m:t> </m:t>
                        </m:r>
                        <m:d>
                          <m:dPr>
                            <m:ctrlPr>
                              <a:rPr lang="tr-TR" b="0" i="1" smtClean="0">
                                <a:latin typeface="Cambria Math"/>
                              </a:rPr>
                            </m:ctrlPr>
                          </m:dPr>
                          <m:e>
                            <m:r>
                              <a:rPr lang="tr-TR" b="0" i="1" smtClean="0">
                                <a:latin typeface="Cambria Math"/>
                              </a:rPr>
                              <m:t>0.592</m:t>
                            </m:r>
                          </m:e>
                        </m:d>
                      </m:e>
                    </m:func>
                    <m:r>
                      <a:rPr lang="tr-TR" b="0" i="0" smtClean="0">
                        <a:latin typeface="Cambria Math"/>
                      </a:rPr>
                      <m:t> </m:t>
                    </m:r>
                  </m:oMath>
                </a14:m>
                <a:r>
                  <a:rPr lang="tr-TR" dirty="0" smtClean="0"/>
                  <a:t>= </a:t>
                </a:r>
                <a:r>
                  <a:rPr lang="tr-TR" b="1" i="1" dirty="0" smtClean="0"/>
                  <a:t>0.789</a:t>
                </a:r>
                <a:endParaRPr lang="tr-TR" b="1" i="1" dirty="0"/>
              </a:p>
              <a:p>
                <a:pPr marL="0" indent="0" algn="ctr">
                  <a:buNone/>
                </a:pPr>
                <a:r>
                  <a:rPr lang="tr-TR" b="1" i="1" dirty="0" smtClean="0"/>
                  <a:t>Kazanç(</a:t>
                </a:r>
                <a:r>
                  <a:rPr lang="tr-TR" i="1" dirty="0"/>
                  <a:t>NEM</a:t>
                </a:r>
                <a:r>
                  <a:rPr lang="tr-TR" i="1" dirty="0"/>
                  <a:t>, </a:t>
                </a:r>
                <a:r>
                  <a:rPr lang="tr-TR" i="1" dirty="0"/>
                  <a:t>OYUN</a:t>
                </a:r>
                <a:r>
                  <a:rPr lang="tr-TR" b="1" i="1" dirty="0" smtClean="0"/>
                  <a:t>) </a:t>
                </a:r>
                <a:r>
                  <a:rPr lang="tr-TR" b="1" i="1" dirty="0"/>
                  <a:t>= </a:t>
                </a:r>
                <a:r>
                  <a:rPr lang="tr-TR" dirty="0" smtClean="0"/>
                  <a:t>H(T) </a:t>
                </a:r>
                <a:r>
                  <a:rPr lang="tr-TR" dirty="0"/>
                  <a:t>– H(X,T</a:t>
                </a:r>
                <a:r>
                  <a:rPr lang="tr-TR" dirty="0" smtClean="0"/>
                  <a:t>)= 0.940 – 0.789= </a:t>
                </a:r>
                <a:r>
                  <a:rPr lang="tr-TR" b="1" i="1" dirty="0" smtClean="0"/>
                  <a:t>0.151</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611561" y="2492896"/>
                <a:ext cx="7920880" cy="3816424"/>
              </a:xfrm>
              <a:blipFill rotWithShape="1">
                <a:blip r:embed="rId2"/>
                <a:stretch>
                  <a:fillRect t="-1278"/>
                </a:stretch>
              </a:blipFill>
            </p:spPr>
            <p:txBody>
              <a:bodyPr/>
              <a:lstStyle/>
              <a:p>
                <a:r>
                  <a:rPr lang="tr-TR">
                    <a:noFill/>
                  </a:rPr>
                  <a:t> </a:t>
                </a:r>
              </a:p>
            </p:txBody>
          </p:sp>
        </mc:Fallback>
      </mc:AlternateContent>
      <p:sp>
        <p:nvSpPr>
          <p:cNvPr id="8" name="Dikdörtgen 7"/>
          <p:cNvSpPr/>
          <p:nvPr/>
        </p:nvSpPr>
        <p:spPr>
          <a:xfrm>
            <a:off x="6435848" y="4081884"/>
            <a:ext cx="80044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6435848" y="3429000"/>
            <a:ext cx="788356"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893957" y="5193196"/>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601945" y="5697252"/>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996084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35</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611560" y="2492896"/>
                <a:ext cx="8136903" cy="3816424"/>
              </a:xfrm>
            </p:spPr>
            <p:txBody>
              <a:bodyPr>
                <a:normAutofit/>
              </a:bodyPr>
              <a:lstStyle/>
              <a:p>
                <a:pPr marL="0" indent="0" algn="ctr">
                  <a:buNone/>
                </a:pPr>
                <a:r>
                  <a:rPr lang="tr-TR" b="1" i="1" dirty="0" smtClean="0"/>
                  <a:t>RÜZGAR={</a:t>
                </a:r>
                <a:r>
                  <a:rPr lang="tr-TR" sz="1500" b="1" i="1" dirty="0" smtClean="0"/>
                  <a:t>hafif, </a:t>
                </a:r>
                <a:r>
                  <a:rPr lang="tr-TR" sz="1500" b="1" i="1" dirty="0"/>
                  <a:t>hafif</a:t>
                </a:r>
                <a:r>
                  <a:rPr lang="tr-TR" sz="1500" b="1" i="1" dirty="0" smtClean="0"/>
                  <a:t>, </a:t>
                </a:r>
                <a:r>
                  <a:rPr lang="tr-TR" sz="1500" b="1" i="1" dirty="0"/>
                  <a:t>hafif</a:t>
                </a:r>
                <a:r>
                  <a:rPr lang="tr-TR" sz="1500" b="1" i="1" dirty="0" smtClean="0"/>
                  <a:t>, </a:t>
                </a:r>
                <a:r>
                  <a:rPr lang="tr-TR" sz="1500" b="1" i="1" dirty="0"/>
                  <a:t>hafif</a:t>
                </a:r>
                <a:r>
                  <a:rPr lang="tr-TR" sz="1500" b="1" i="1" dirty="0" smtClean="0"/>
                  <a:t>, </a:t>
                </a:r>
                <a:r>
                  <a:rPr lang="tr-TR" sz="1500" b="1" i="1" dirty="0"/>
                  <a:t>hafif</a:t>
                </a:r>
                <a:r>
                  <a:rPr lang="tr-TR" sz="1500" b="1" i="1" dirty="0" smtClean="0"/>
                  <a:t>, </a:t>
                </a:r>
                <a:r>
                  <a:rPr lang="tr-TR" sz="1500" b="1" i="1" dirty="0"/>
                  <a:t>hafif</a:t>
                </a:r>
                <a:r>
                  <a:rPr lang="tr-TR" sz="1500" b="1" i="1" dirty="0" smtClean="0"/>
                  <a:t>, hafif, </a:t>
                </a:r>
                <a:r>
                  <a:rPr lang="tr-TR" sz="1500" b="1" i="1" dirty="0"/>
                  <a:t>hafif</a:t>
                </a:r>
                <a:r>
                  <a:rPr lang="tr-TR" sz="1500" b="1" i="1" dirty="0" smtClean="0">
                    <a:solidFill>
                      <a:schemeClr val="accent4">
                        <a:lumMod val="75000"/>
                      </a:schemeClr>
                    </a:solidFill>
                  </a:rPr>
                  <a:t>, </a:t>
                </a:r>
                <a:r>
                  <a:rPr lang="tr-TR" sz="1500" b="1" i="1" dirty="0" smtClean="0"/>
                  <a:t> </a:t>
                </a:r>
                <a:r>
                  <a:rPr lang="tr-TR" sz="1500" b="1" i="1" dirty="0" smtClean="0">
                    <a:solidFill>
                      <a:schemeClr val="tx2">
                        <a:lumMod val="40000"/>
                        <a:lumOff val="60000"/>
                      </a:schemeClr>
                    </a:solidFill>
                  </a:rPr>
                  <a:t>kuvvetli, </a:t>
                </a:r>
                <a:r>
                  <a:rPr lang="tr-TR" sz="1500" b="1" i="1" dirty="0">
                    <a:solidFill>
                      <a:schemeClr val="tx2">
                        <a:lumMod val="40000"/>
                        <a:lumOff val="60000"/>
                      </a:schemeClr>
                    </a:solidFill>
                  </a:rPr>
                  <a:t>kuvvetli</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kuvvetli</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kuvvetli</a:t>
                </a:r>
                <a:r>
                  <a:rPr lang="tr-TR" sz="1500" b="1" i="1" dirty="0" smtClean="0">
                    <a:solidFill>
                      <a:schemeClr val="tx2">
                        <a:lumMod val="40000"/>
                        <a:lumOff val="60000"/>
                      </a:schemeClr>
                    </a:solidFill>
                  </a:rPr>
                  <a:t>, </a:t>
                </a:r>
                <a:r>
                  <a:rPr lang="tr-TR" sz="1500" b="1" i="1" dirty="0">
                    <a:solidFill>
                      <a:schemeClr val="tx2">
                        <a:lumMod val="40000"/>
                        <a:lumOff val="60000"/>
                      </a:schemeClr>
                    </a:solidFill>
                  </a:rPr>
                  <a:t>kuvvetli</a:t>
                </a:r>
                <a:r>
                  <a:rPr lang="tr-TR" sz="1500" b="1" i="1" dirty="0" smtClean="0">
                    <a:solidFill>
                      <a:schemeClr val="tx2">
                        <a:lumMod val="40000"/>
                        <a:lumOff val="60000"/>
                      </a:schemeClr>
                    </a:solidFill>
                  </a:rPr>
                  <a:t>, kuvvetli</a:t>
                </a:r>
                <a:r>
                  <a:rPr lang="tr-TR" b="1" i="1" dirty="0" smtClean="0"/>
                  <a:t>}</a:t>
                </a:r>
              </a:p>
              <a:p>
                <a:pPr marL="0" indent="0" algn="ctr">
                  <a:buNone/>
                </a:pPr>
                <a:r>
                  <a:rPr lang="tr-TR" b="1" i="1" dirty="0" smtClean="0"/>
                  <a:t>H(</a:t>
                </a:r>
                <a:r>
                  <a:rPr lang="tr-TR" i="1" dirty="0" err="1"/>
                  <a:t>RÜZGAR</a:t>
                </a:r>
                <a:r>
                  <a:rPr lang="tr-TR" b="1" i="1" baseline="-25000" dirty="0" err="1" smtClean="0"/>
                  <a:t>hafif</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8</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8</m:t>
                            </m:r>
                          </m:den>
                        </m:f>
                        <m:r>
                          <a:rPr lang="tr-TR" i="1">
                            <a:latin typeface="Cambria Math"/>
                          </a:rPr>
                          <m:t>+ </m:t>
                        </m:r>
                        <m:f>
                          <m:fPr>
                            <m:ctrlPr>
                              <a:rPr lang="tr-TR" i="1">
                                <a:latin typeface="Cambria Math"/>
                              </a:rPr>
                            </m:ctrlPr>
                          </m:fPr>
                          <m:num>
                            <m:r>
                              <a:rPr lang="tr-TR" b="0" i="1" smtClean="0">
                                <a:latin typeface="Cambria Math"/>
                              </a:rPr>
                              <m:t>6</m:t>
                            </m:r>
                          </m:num>
                          <m:den>
                            <m:r>
                              <a:rPr lang="tr-TR" b="0" i="1" smtClean="0">
                                <a:latin typeface="Cambria Math"/>
                              </a:rPr>
                              <m:t>8</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6</m:t>
                                </m:r>
                              </m:num>
                              <m:den>
                                <m:r>
                                  <a:rPr lang="tr-TR" b="0" i="1" smtClean="0">
                                    <a:latin typeface="Cambria Math"/>
                                  </a:rPr>
                                  <m:t>8</m:t>
                                </m:r>
                              </m:den>
                            </m:f>
                          </m:e>
                        </m:func>
                      </m:e>
                    </m:func>
                  </m:oMath>
                </a14:m>
                <a:r>
                  <a:rPr lang="tr-TR" dirty="0"/>
                  <a:t>)= </a:t>
                </a:r>
                <a:r>
                  <a:rPr lang="tr-TR" b="1" i="1" dirty="0" smtClean="0"/>
                  <a:t>0.811</a:t>
                </a:r>
                <a:endParaRPr lang="tr-TR" b="1" i="1" dirty="0"/>
              </a:p>
              <a:p>
                <a:pPr marL="0" indent="0" algn="ctr">
                  <a:buNone/>
                </a:pPr>
                <a:r>
                  <a:rPr lang="tr-TR" b="1" i="1" dirty="0" smtClean="0"/>
                  <a:t>H(</a:t>
                </a:r>
                <a:r>
                  <a:rPr lang="tr-TR" i="1" dirty="0" err="1"/>
                  <a:t>RÜZGAR</a:t>
                </a:r>
                <a:r>
                  <a:rPr lang="tr-TR" b="1" i="1" baseline="-25000" dirty="0" err="1" smtClean="0"/>
                  <a:t>kuvvetli</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6</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6</m:t>
                            </m:r>
                          </m:den>
                        </m:f>
                        <m:r>
                          <a:rPr lang="tr-TR" i="1">
                            <a:latin typeface="Cambria Math"/>
                          </a:rPr>
                          <m:t>+ </m:t>
                        </m:r>
                        <m:f>
                          <m:fPr>
                            <m:ctrlPr>
                              <a:rPr lang="tr-TR" i="1">
                                <a:latin typeface="Cambria Math"/>
                              </a:rPr>
                            </m:ctrlPr>
                          </m:fPr>
                          <m:num>
                            <m:r>
                              <a:rPr lang="tr-TR" b="0" i="1" smtClean="0">
                                <a:latin typeface="Cambria Math"/>
                              </a:rPr>
                              <m:t>3</m:t>
                            </m:r>
                          </m:num>
                          <m:den>
                            <m:r>
                              <a:rPr lang="tr-TR" b="0" i="1" smtClean="0">
                                <a:latin typeface="Cambria Math"/>
                              </a:rPr>
                              <m:t>6</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6</m:t>
                                </m:r>
                              </m:den>
                            </m:f>
                          </m:e>
                        </m:func>
                      </m:e>
                    </m:func>
                  </m:oMath>
                </a14:m>
                <a:r>
                  <a:rPr lang="tr-TR" dirty="0"/>
                  <a:t>)= </a:t>
                </a:r>
                <a:r>
                  <a:rPr lang="tr-TR" b="1" i="1" dirty="0" smtClean="0"/>
                  <a:t>1</a:t>
                </a:r>
                <a:endParaRPr lang="tr-TR" b="1" i="1" dirty="0"/>
              </a:p>
              <a:p>
                <a:pPr marL="0" indent="0" algn="ctr">
                  <a:buNone/>
                </a:pPr>
                <a:endParaRPr lang="tr-TR" b="1" i="1" dirty="0" smtClean="0"/>
              </a:p>
              <a:p>
                <a:pPr marL="0" indent="0" algn="ctr">
                  <a:buNone/>
                </a:pPr>
                <a:r>
                  <a:rPr lang="tr-TR" b="1" i="1" dirty="0" smtClean="0"/>
                  <a:t>H(</a:t>
                </a:r>
                <a:r>
                  <a:rPr lang="tr-TR" i="1" dirty="0"/>
                  <a:t>RÜZGAR</a:t>
                </a:r>
                <a:r>
                  <a:rPr lang="tr-TR" i="1" dirty="0"/>
                  <a:t>,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8</m:t>
                        </m:r>
                      </m:num>
                      <m:den>
                        <m:r>
                          <a:rPr lang="tr-TR" b="0" i="1" smtClean="0">
                            <a:latin typeface="Cambria Math"/>
                          </a:rPr>
                          <m:t>1</m:t>
                        </m:r>
                        <m:r>
                          <a:rPr lang="tr-TR" i="1">
                            <a:latin typeface="Cambria Math"/>
                          </a:rPr>
                          <m:t>4</m:t>
                        </m:r>
                      </m:den>
                    </m:f>
                    <m:func>
                      <m:funcPr>
                        <m:ctrlPr>
                          <a:rPr lang="tr-TR" i="1" smtClean="0">
                            <a:latin typeface="Cambria Math"/>
                          </a:rPr>
                        </m:ctrlPr>
                      </m:funcPr>
                      <m:fName>
                        <m:r>
                          <a:rPr lang="tr-TR" b="0" i="1" smtClean="0">
                            <a:latin typeface="Cambria Math"/>
                          </a:rPr>
                          <m:t>(0.811)</m:t>
                        </m:r>
                      </m:fName>
                      <m:e>
                        <m:r>
                          <a:rPr lang="tr-TR" i="1">
                            <a:latin typeface="Cambria Math"/>
                          </a:rPr>
                          <m:t>+ </m:t>
                        </m:r>
                        <m:f>
                          <m:fPr>
                            <m:ctrlPr>
                              <a:rPr lang="tr-TR" i="1">
                                <a:latin typeface="Cambria Math"/>
                              </a:rPr>
                            </m:ctrlPr>
                          </m:fPr>
                          <m:num>
                            <m:r>
                              <a:rPr lang="tr-TR" b="0" i="1" smtClean="0">
                                <a:latin typeface="Cambria Math"/>
                              </a:rPr>
                              <m:t>6</m:t>
                            </m:r>
                          </m:num>
                          <m:den>
                            <m:r>
                              <a:rPr lang="tr-TR" b="0" i="1" smtClean="0">
                                <a:latin typeface="Cambria Math"/>
                              </a:rPr>
                              <m:t>1</m:t>
                            </m:r>
                            <m:r>
                              <a:rPr lang="tr-TR" i="1">
                                <a:latin typeface="Cambria Math"/>
                              </a:rPr>
                              <m:t>4</m:t>
                            </m:r>
                          </m:den>
                        </m:f>
                        <m:r>
                          <a:rPr lang="tr-TR" b="0" i="1" smtClean="0">
                            <a:latin typeface="Cambria Math"/>
                          </a:rPr>
                          <m:t> </m:t>
                        </m:r>
                        <m:d>
                          <m:dPr>
                            <m:ctrlPr>
                              <a:rPr lang="tr-TR" b="0" i="1" smtClean="0">
                                <a:latin typeface="Cambria Math"/>
                              </a:rPr>
                            </m:ctrlPr>
                          </m:dPr>
                          <m:e>
                            <m:r>
                              <a:rPr lang="tr-TR" b="0" i="1" smtClean="0">
                                <a:latin typeface="Cambria Math"/>
                              </a:rPr>
                              <m:t>1</m:t>
                            </m:r>
                          </m:e>
                        </m:d>
                      </m:e>
                    </m:func>
                    <m:r>
                      <a:rPr lang="tr-TR" b="0" i="0" smtClean="0">
                        <a:latin typeface="Cambria Math"/>
                      </a:rPr>
                      <m:t> </m:t>
                    </m:r>
                  </m:oMath>
                </a14:m>
                <a:r>
                  <a:rPr lang="tr-TR" dirty="0" smtClean="0"/>
                  <a:t>= </a:t>
                </a:r>
                <a:r>
                  <a:rPr lang="tr-TR" b="1" i="1" dirty="0" smtClean="0"/>
                  <a:t>0.892</a:t>
                </a:r>
                <a:endParaRPr lang="tr-TR" b="1" i="1" dirty="0"/>
              </a:p>
              <a:p>
                <a:pPr marL="0" indent="0" algn="ctr">
                  <a:buNone/>
                </a:pPr>
                <a:r>
                  <a:rPr lang="tr-TR" b="1" i="1" dirty="0" smtClean="0"/>
                  <a:t>Kazanç(</a:t>
                </a:r>
                <a:r>
                  <a:rPr lang="tr-TR" i="1" dirty="0"/>
                  <a:t>RÜZGAR</a:t>
                </a:r>
                <a:r>
                  <a:rPr lang="tr-TR" i="1" dirty="0"/>
                  <a:t>, </a:t>
                </a:r>
                <a:r>
                  <a:rPr lang="tr-TR" i="1" dirty="0"/>
                  <a:t>OYUN</a:t>
                </a:r>
                <a:r>
                  <a:rPr lang="tr-TR" b="1" i="1" dirty="0" smtClean="0"/>
                  <a:t>) </a:t>
                </a:r>
                <a:r>
                  <a:rPr lang="tr-TR" b="1" i="1" dirty="0"/>
                  <a:t>= </a:t>
                </a:r>
                <a:r>
                  <a:rPr lang="tr-TR" dirty="0" smtClean="0"/>
                  <a:t>H(T) </a:t>
                </a:r>
                <a:r>
                  <a:rPr lang="tr-TR" dirty="0"/>
                  <a:t>– H(X,T</a:t>
                </a:r>
                <a:r>
                  <a:rPr lang="tr-TR" dirty="0" smtClean="0"/>
                  <a:t>)= 0.940 – 0.892= </a:t>
                </a:r>
                <a:r>
                  <a:rPr lang="tr-TR" b="1" i="1" dirty="0" smtClean="0"/>
                  <a:t>0.048</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611560" y="2492896"/>
                <a:ext cx="8136903" cy="3816424"/>
              </a:xfrm>
              <a:blipFill rotWithShape="1">
                <a:blip r:embed="rId2"/>
                <a:stretch>
                  <a:fillRect l="-749" t="-1278" r="-824"/>
                </a:stretch>
              </a:blipFill>
            </p:spPr>
            <p:txBody>
              <a:bodyPr/>
              <a:lstStyle/>
              <a:p>
                <a:r>
                  <a:rPr lang="tr-TR">
                    <a:noFill/>
                  </a:rPr>
                  <a:t> </a:t>
                </a:r>
              </a:p>
            </p:txBody>
          </p:sp>
        </mc:Fallback>
      </mc:AlternateContent>
      <p:sp>
        <p:nvSpPr>
          <p:cNvPr id="8" name="Dikdörtgen 7"/>
          <p:cNvSpPr/>
          <p:nvPr/>
        </p:nvSpPr>
        <p:spPr>
          <a:xfrm>
            <a:off x="7098326" y="4081884"/>
            <a:ext cx="281986"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6744332" y="3429000"/>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960356" y="5193196"/>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884368" y="5697252"/>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59969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36</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graphicFrame>
        <p:nvGraphicFramePr>
          <p:cNvPr id="6" name="Tablo 5"/>
          <p:cNvGraphicFramePr>
            <a:graphicFrameLocks noGrp="1"/>
          </p:cNvGraphicFramePr>
          <p:nvPr>
            <p:extLst>
              <p:ext uri="{D42A27DB-BD31-4B8C-83A1-F6EECF244321}">
                <p14:modId xmlns:p14="http://schemas.microsoft.com/office/powerpoint/2010/main" val="573359663"/>
              </p:ext>
            </p:extLst>
          </p:nvPr>
        </p:nvGraphicFramePr>
        <p:xfrm>
          <a:off x="2051720" y="3284984"/>
          <a:ext cx="4869888" cy="264579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gridSpan="2">
                  <a:txBody>
                    <a:bodyPr/>
                    <a:lstStyle/>
                    <a:p>
                      <a:pPr algn="ctr"/>
                      <a:r>
                        <a:rPr lang="tr-TR" b="1" baseline="0" dirty="0" smtClean="0">
                          <a:solidFill>
                            <a:schemeClr val="bg1"/>
                          </a:solidFill>
                        </a:rPr>
                        <a:t>Kazanç Ölçütleri</a:t>
                      </a:r>
                      <a:endParaRPr lang="tr-TR" b="1" baseline="0"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hMerge="1">
                  <a:txBody>
                    <a:bodyPr/>
                    <a:lstStyle/>
                    <a:p>
                      <a:endParaRPr lang="tr-TR" dirty="0"/>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538038">
                <a:tc>
                  <a:txBody>
                    <a:bodyPr/>
                    <a:lstStyle/>
                    <a:p>
                      <a:pPr algn="ctr"/>
                      <a:r>
                        <a:rPr lang="tr-TR" b="1" dirty="0" smtClean="0">
                          <a:solidFill>
                            <a:schemeClr val="bg1"/>
                          </a:solidFill>
                        </a:rPr>
                        <a:t>Nitelik</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b="1" baseline="0" dirty="0" smtClean="0">
                          <a:solidFill>
                            <a:schemeClr val="bg1"/>
                          </a:solidFill>
                        </a:rPr>
                        <a:t>Kazanç</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solidFill>
                      <a:schemeClr val="tx2">
                        <a:lumMod val="60000"/>
                        <a:lumOff val="40000"/>
                      </a:schemeClr>
                    </a:solidFill>
                  </a:tcPr>
                </a:tc>
              </a:tr>
              <a:tr h="370840">
                <a:tc>
                  <a:txBody>
                    <a:bodyPr/>
                    <a:lstStyle/>
                    <a:p>
                      <a:r>
                        <a:rPr lang="tr-TR" baseline="0" dirty="0" smtClean="0">
                          <a:solidFill>
                            <a:srgbClr val="C00000"/>
                          </a:solidFill>
                        </a:rPr>
                        <a:t>HAVA</a:t>
                      </a:r>
                      <a:endParaRPr lang="tr-TR" baseline="0" dirty="0">
                        <a:solidFill>
                          <a:srgbClr val="C00000"/>
                        </a:solidFill>
                      </a:endParaRPr>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r>
                        <a:rPr lang="tr-TR" sz="2400" b="1" dirty="0" smtClean="0">
                          <a:solidFill>
                            <a:srgbClr val="C00000"/>
                          </a:solidFill>
                        </a:rPr>
                        <a:t>0.246</a:t>
                      </a:r>
                      <a:endParaRPr lang="tr-TR" b="1" dirty="0">
                        <a:solidFill>
                          <a:srgbClr val="C00000"/>
                        </a:solidFill>
                      </a:endParaRPr>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ISI</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r>
                        <a:rPr lang="tr-TR" b="1" dirty="0" smtClean="0"/>
                        <a:t>0.029</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NEM</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r>
                        <a:rPr lang="tr-TR" b="1" dirty="0" smtClean="0"/>
                        <a:t>0.151</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RÜZGAR</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r>
                        <a:rPr lang="tr-TR" b="1" dirty="0" smtClean="0"/>
                        <a:t>0.048</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2025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37</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sp>
        <p:nvSpPr>
          <p:cNvPr id="8" name="Oval 7"/>
          <p:cNvSpPr/>
          <p:nvPr/>
        </p:nvSpPr>
        <p:spPr>
          <a:xfrm>
            <a:off x="3880892" y="3074732"/>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Hava</a:t>
            </a:r>
            <a:endParaRPr lang="tr-TR" dirty="0">
              <a:solidFill>
                <a:schemeClr val="tx1"/>
              </a:solidFill>
            </a:endParaRPr>
          </a:p>
        </p:txBody>
      </p:sp>
      <p:cxnSp>
        <p:nvCxnSpPr>
          <p:cNvPr id="15" name="Düz Ok Bağlayıcısı 14"/>
          <p:cNvCxnSpPr>
            <a:stCxn id="8" idx="3"/>
          </p:cNvCxnSpPr>
          <p:nvPr/>
        </p:nvCxnSpPr>
        <p:spPr>
          <a:xfrm flipH="1">
            <a:off x="2483768" y="3627896"/>
            <a:ext cx="1618576"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a:stCxn id="8" idx="4"/>
          </p:cNvCxnSpPr>
          <p:nvPr/>
        </p:nvCxnSpPr>
        <p:spPr>
          <a:xfrm>
            <a:off x="4636976" y="3722804"/>
            <a:ext cx="36004" cy="11463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a:stCxn id="8" idx="5"/>
          </p:cNvCxnSpPr>
          <p:nvPr/>
        </p:nvCxnSpPr>
        <p:spPr>
          <a:xfrm>
            <a:off x="5171608" y="3627896"/>
            <a:ext cx="1704648"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Metin kutusu 19"/>
          <p:cNvSpPr txBox="1"/>
          <p:nvPr/>
        </p:nvSpPr>
        <p:spPr>
          <a:xfrm>
            <a:off x="2846459" y="4063862"/>
            <a:ext cx="893193" cy="369332"/>
          </a:xfrm>
          <a:prstGeom prst="rect">
            <a:avLst/>
          </a:prstGeom>
          <a:solidFill>
            <a:schemeClr val="bg1"/>
          </a:solidFill>
        </p:spPr>
        <p:txBody>
          <a:bodyPr wrap="none" rtlCol="0">
            <a:spAutoFit/>
          </a:bodyPr>
          <a:lstStyle/>
          <a:p>
            <a:r>
              <a:rPr lang="tr-TR" dirty="0" smtClean="0"/>
              <a:t>Güneşli</a:t>
            </a:r>
            <a:endParaRPr lang="tr-TR" dirty="0"/>
          </a:p>
        </p:txBody>
      </p:sp>
      <p:sp>
        <p:nvSpPr>
          <p:cNvPr id="21" name="Metin kutusu 20"/>
          <p:cNvSpPr txBox="1"/>
          <p:nvPr/>
        </p:nvSpPr>
        <p:spPr>
          <a:xfrm>
            <a:off x="4233596" y="4063862"/>
            <a:ext cx="878767" cy="369332"/>
          </a:xfrm>
          <a:prstGeom prst="rect">
            <a:avLst/>
          </a:prstGeom>
          <a:solidFill>
            <a:schemeClr val="bg1"/>
          </a:solidFill>
        </p:spPr>
        <p:txBody>
          <a:bodyPr wrap="none" rtlCol="0">
            <a:spAutoFit/>
          </a:bodyPr>
          <a:lstStyle/>
          <a:p>
            <a:r>
              <a:rPr lang="tr-TR" dirty="0" smtClean="0"/>
              <a:t>Bulutlu</a:t>
            </a:r>
            <a:endParaRPr lang="tr-TR" dirty="0"/>
          </a:p>
        </p:txBody>
      </p:sp>
      <p:sp>
        <p:nvSpPr>
          <p:cNvPr id="22" name="Metin kutusu 21"/>
          <p:cNvSpPr txBox="1"/>
          <p:nvPr/>
        </p:nvSpPr>
        <p:spPr>
          <a:xfrm>
            <a:off x="5465253" y="4063862"/>
            <a:ext cx="1117357" cy="369332"/>
          </a:xfrm>
          <a:prstGeom prst="rect">
            <a:avLst/>
          </a:prstGeom>
          <a:solidFill>
            <a:schemeClr val="bg1"/>
          </a:solidFill>
        </p:spPr>
        <p:txBody>
          <a:bodyPr wrap="none" rtlCol="0">
            <a:spAutoFit/>
          </a:bodyPr>
          <a:lstStyle/>
          <a:p>
            <a:r>
              <a:rPr lang="tr-TR" dirty="0" smtClean="0"/>
              <a:t>Yağmurlu</a:t>
            </a:r>
            <a:endParaRPr lang="tr-TR" dirty="0"/>
          </a:p>
        </p:txBody>
      </p:sp>
      <p:sp>
        <p:nvSpPr>
          <p:cNvPr id="26" name="Metin kutusu 25"/>
          <p:cNvSpPr txBox="1"/>
          <p:nvPr/>
        </p:nvSpPr>
        <p:spPr>
          <a:xfrm>
            <a:off x="2283520" y="4983559"/>
            <a:ext cx="293670" cy="461665"/>
          </a:xfrm>
          <a:prstGeom prst="rect">
            <a:avLst/>
          </a:prstGeom>
          <a:noFill/>
        </p:spPr>
        <p:txBody>
          <a:bodyPr wrap="none" rtlCol="0">
            <a:spAutoFit/>
          </a:bodyPr>
          <a:lstStyle/>
          <a:p>
            <a:r>
              <a:rPr lang="tr-TR" sz="2400" b="1" i="1" dirty="0"/>
              <a:t>?</a:t>
            </a:r>
            <a:endParaRPr lang="tr-TR" sz="2400" b="1" i="1" dirty="0"/>
          </a:p>
        </p:txBody>
      </p:sp>
    </p:spTree>
    <p:extLst>
      <p:ext uri="{BB962C8B-B14F-4D97-AF65-F5344CB8AC3E}">
        <p14:creationId xmlns:p14="http://schemas.microsoft.com/office/powerpoint/2010/main" val="2811774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38</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graphicFrame>
        <p:nvGraphicFramePr>
          <p:cNvPr id="13" name="İçerik Yer Tutucusu 5"/>
          <p:cNvGraphicFramePr>
            <a:graphicFrameLocks/>
          </p:cNvGraphicFramePr>
          <p:nvPr>
            <p:extLst>
              <p:ext uri="{D42A27DB-BD31-4B8C-83A1-F6EECF244321}">
                <p14:modId xmlns:p14="http://schemas.microsoft.com/office/powerpoint/2010/main" val="1077294621"/>
              </p:ext>
            </p:extLst>
          </p:nvPr>
        </p:nvGraphicFramePr>
        <p:xfrm>
          <a:off x="971600" y="3429000"/>
          <a:ext cx="7408865" cy="208521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81773"/>
                <a:gridCol w="1481773"/>
                <a:gridCol w="1481773"/>
                <a:gridCol w="1481773"/>
                <a:gridCol w="1481773"/>
              </a:tblGrid>
              <a:tr h="280607">
                <a:tc gridSpan="5">
                  <a:txBody>
                    <a:bodyPr/>
                    <a:lstStyle/>
                    <a:p>
                      <a:pPr algn="ctr"/>
                      <a:r>
                        <a:rPr lang="tr-TR" sz="1200" b="1" dirty="0" smtClean="0">
                          <a:solidFill>
                            <a:schemeClr val="bg1"/>
                          </a:solidFill>
                        </a:rPr>
                        <a:t>HAVA=güneşli için gözlem</a:t>
                      </a:r>
                      <a:r>
                        <a:rPr lang="tr-TR" sz="1200" b="1" baseline="0" dirty="0" smtClean="0">
                          <a:solidFill>
                            <a:schemeClr val="bg1"/>
                          </a:solidFill>
                        </a:rPr>
                        <a:t> değerleri</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80607">
                <a:tc>
                  <a:txBody>
                    <a:bodyPr/>
                    <a:lstStyle/>
                    <a:p>
                      <a:pPr algn="ctr"/>
                      <a:r>
                        <a:rPr lang="tr-TR" sz="1200" b="1" dirty="0" smtClean="0">
                          <a:solidFill>
                            <a:schemeClr val="bg1"/>
                          </a:solidFill>
                        </a:rPr>
                        <a:t>Hava</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Isı</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Nem</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Rüzgar</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Oyun</a:t>
                      </a: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güneşli</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bl>
          </a:graphicData>
        </a:graphic>
      </p:graphicFrame>
      <p:sp>
        <p:nvSpPr>
          <p:cNvPr id="2" name="Dikdörtgen 1"/>
          <p:cNvSpPr/>
          <p:nvPr/>
        </p:nvSpPr>
        <p:spPr>
          <a:xfrm>
            <a:off x="1043608" y="2564904"/>
            <a:ext cx="6994607" cy="461665"/>
          </a:xfrm>
          <a:prstGeom prst="rect">
            <a:avLst/>
          </a:prstGeom>
        </p:spPr>
        <p:txBody>
          <a:bodyPr wrap="none">
            <a:spAutoFit/>
          </a:bodyPr>
          <a:lstStyle/>
          <a:p>
            <a:r>
              <a:rPr lang="tr-TR" sz="2400" b="1" i="1" dirty="0">
                <a:solidFill>
                  <a:schemeClr val="tx2"/>
                </a:solidFill>
              </a:rPr>
              <a:t>Adım </a:t>
            </a:r>
            <a:r>
              <a:rPr lang="tr-TR" sz="2400" b="1" i="1" dirty="0">
                <a:solidFill>
                  <a:schemeClr val="tx2"/>
                </a:solidFill>
              </a:rPr>
              <a:t>2: </a:t>
            </a:r>
            <a:r>
              <a:rPr lang="tr-TR" sz="2400" dirty="0" smtClean="0">
                <a:solidFill>
                  <a:schemeClr val="tx2"/>
                </a:solidFill>
              </a:rPr>
              <a:t>HAVA niteliğinin </a:t>
            </a:r>
            <a:r>
              <a:rPr lang="tr-TR" sz="2400" b="1" i="1" dirty="0" smtClean="0">
                <a:solidFill>
                  <a:schemeClr val="tx2"/>
                </a:solidFill>
              </a:rPr>
              <a:t>güneşli </a:t>
            </a:r>
            <a:r>
              <a:rPr lang="tr-TR" sz="2400" dirty="0" smtClean="0">
                <a:solidFill>
                  <a:schemeClr val="tx2"/>
                </a:solidFill>
              </a:rPr>
              <a:t>değeri için dallanma</a:t>
            </a:r>
            <a:endParaRPr lang="tr-TR" sz="2400" dirty="0">
              <a:solidFill>
                <a:schemeClr val="tx2"/>
              </a:solidFill>
            </a:endParaRPr>
          </a:p>
        </p:txBody>
      </p:sp>
    </p:spTree>
    <p:extLst>
      <p:ext uri="{BB962C8B-B14F-4D97-AF65-F5344CB8AC3E}">
        <p14:creationId xmlns:p14="http://schemas.microsoft.com/office/powerpoint/2010/main" val="5236931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39</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mc:AlternateContent xmlns:mc="http://schemas.openxmlformats.org/markup-compatibility/2006">
        <mc:Choice xmlns:a14="http://schemas.microsoft.com/office/drawing/2010/main" Requires="a14">
          <p:sp>
            <p:nvSpPr>
              <p:cNvPr id="8" name="İçerik Yer Tutucusu 5"/>
              <p:cNvSpPr>
                <a:spLocks noGrp="1"/>
              </p:cNvSpPr>
              <p:nvPr>
                <p:ph idx="1"/>
              </p:nvPr>
            </p:nvSpPr>
            <p:spPr>
              <a:xfrm>
                <a:off x="872067" y="2460029"/>
                <a:ext cx="7660373" cy="3633267"/>
              </a:xfrm>
            </p:spPr>
            <p:txBody>
              <a:bodyPr>
                <a:normAutofit/>
              </a:bodyPr>
              <a:lstStyle/>
              <a:p>
                <a:pPr marL="0" indent="0">
                  <a:buNone/>
                </a:pPr>
                <a:r>
                  <a:rPr lang="tr-TR" b="1" i="1" dirty="0" smtClean="0"/>
                  <a:t>	 </a:t>
                </a:r>
              </a:p>
              <a:p>
                <a:pPr marL="0" indent="0" algn="ctr">
                  <a:buNone/>
                </a:pPr>
                <a:r>
                  <a:rPr lang="tr-TR" b="1" i="1" dirty="0" smtClean="0"/>
                  <a:t>OYUN={</a:t>
                </a:r>
                <a:r>
                  <a:rPr lang="tr-TR" sz="1500" b="1" i="1" dirty="0" smtClean="0"/>
                  <a:t>hayır, </a:t>
                </a:r>
                <a:r>
                  <a:rPr lang="tr-TR" sz="1500" b="1" i="1" dirty="0"/>
                  <a:t>hayır</a:t>
                </a:r>
                <a:r>
                  <a:rPr lang="tr-TR" sz="1500" b="1" i="1" dirty="0" smtClean="0"/>
                  <a:t>, hayır</a:t>
                </a:r>
                <a:r>
                  <a:rPr lang="tr-TR" sz="1500" b="1" i="1" dirty="0" smtClean="0">
                    <a:solidFill>
                      <a:schemeClr val="tx2">
                        <a:lumMod val="40000"/>
                        <a:lumOff val="60000"/>
                      </a:schemeClr>
                    </a:solidFill>
                  </a:rPr>
                  <a:t>, evet, evet </a:t>
                </a:r>
                <a:r>
                  <a:rPr lang="tr-TR" b="1" i="1" dirty="0" smtClean="0"/>
                  <a:t>}</a:t>
                </a:r>
              </a:p>
              <a:p>
                <a:pPr marL="0" indent="0" algn="ctr">
                  <a:buNone/>
                </a:pPr>
                <a:endParaRPr lang="tr-TR" b="1" i="1" dirty="0"/>
              </a:p>
              <a:p>
                <a:pPr marL="0" indent="0" algn="ctr">
                  <a:buNone/>
                </a:pPr>
                <a:endParaRPr lang="tr-TR" b="1" i="1" dirty="0" smtClean="0"/>
              </a:p>
              <a:p>
                <a:pPr marL="0" indent="0" algn="ctr">
                  <a:buNone/>
                </a:pPr>
                <a:endParaRPr lang="tr-TR" b="1" i="1" dirty="0"/>
              </a:p>
              <a:p>
                <a:pPr marL="0" indent="0" algn="ctr">
                  <a:buNone/>
                </a:pPr>
                <a:endParaRPr lang="tr-TR" b="1" i="1" dirty="0" smtClean="0"/>
              </a:p>
              <a:p>
                <a:pPr marL="0" indent="0" algn="ctr">
                  <a:buNone/>
                </a:pPr>
                <a:r>
                  <a:rPr lang="tr-TR" b="1" i="1" dirty="0" smtClean="0"/>
                  <a:t>H(</a:t>
                </a:r>
                <a:r>
                  <a:rPr lang="tr-TR" i="1" dirty="0"/>
                  <a:t>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5</m:t>
                            </m:r>
                          </m:den>
                        </m:f>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5</m:t>
                                </m:r>
                              </m:den>
                            </m:f>
                          </m:e>
                        </m:func>
                      </m:e>
                    </m:func>
                  </m:oMath>
                </a14:m>
                <a:r>
                  <a:rPr lang="tr-TR" dirty="0"/>
                  <a:t>)= </a:t>
                </a:r>
                <a:r>
                  <a:rPr lang="tr-TR" b="1" i="1" dirty="0" smtClean="0"/>
                  <a:t>0.970</a:t>
                </a:r>
                <a:endParaRPr lang="tr-TR" b="1" i="1" dirty="0"/>
              </a:p>
              <a:p>
                <a:pPr marL="0" indent="0" algn="ctr">
                  <a:buNone/>
                </a:pPr>
                <a:endParaRPr lang="tr-TR" b="1" i="1" dirty="0"/>
              </a:p>
            </p:txBody>
          </p:sp>
        </mc:Choice>
        <mc:Fallback>
          <p:sp>
            <p:nvSpPr>
              <p:cNvPr id="8" name="İçerik Yer Tutucusu 5"/>
              <p:cNvSpPr>
                <a:spLocks noGrp="1" noRot="1" noChangeAspect="1" noMove="1" noResize="1" noEditPoints="1" noAdjustHandles="1" noChangeArrowheads="1" noChangeShapeType="1" noTextEdit="1"/>
              </p:cNvSpPr>
              <p:nvPr>
                <p:ph idx="1"/>
              </p:nvPr>
            </p:nvSpPr>
            <p:spPr>
              <a:xfrm>
                <a:off x="872067" y="2460029"/>
                <a:ext cx="7660373" cy="3633267"/>
              </a:xfrm>
              <a:blipFill rotWithShape="1">
                <a:blip r:embed="rId2"/>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graphicFrame>
            <p:nvGraphicFramePr>
              <p:cNvPr id="9" name="Tablo 8"/>
              <p:cNvGraphicFramePr>
                <a:graphicFrameLocks noGrp="1"/>
              </p:cNvGraphicFramePr>
              <p:nvPr>
                <p:extLst>
                  <p:ext uri="{D42A27DB-BD31-4B8C-83A1-F6EECF244321}">
                    <p14:modId xmlns:p14="http://schemas.microsoft.com/office/powerpoint/2010/main" val="1861149285"/>
                  </p:ext>
                </p:extLst>
              </p:nvPr>
            </p:nvGraphicFramePr>
            <p:xfrm>
              <a:off x="2042372" y="3512541"/>
              <a:ext cx="4869888" cy="150019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baseline="0" dirty="0" smtClean="0"/>
                            <a:t>|C1| = hayır =3</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14:m>
                            <m:oMath xmlns:m="http://schemas.openxmlformats.org/officeDocument/2006/math">
                              <m:f>
                                <m:fPr>
                                  <m:ctrlPr>
                                    <a:rPr lang="tr-TR" i="1" dirty="0" smtClean="0">
                                      <a:latin typeface="Cambria Math"/>
                                    </a:rPr>
                                  </m:ctrlPr>
                                </m:fPr>
                                <m:num>
                                  <m:r>
                                    <a:rPr lang="tr-TR" b="0" i="1" dirty="0" smtClean="0">
                                      <a:latin typeface="Cambria Math"/>
                                    </a:rPr>
                                    <m:t>3</m:t>
                                  </m:r>
                                </m:num>
                                <m:den>
                                  <m:r>
                                    <a:rPr lang="tr-TR" b="0" i="1" dirty="0" smtClean="0">
                                      <a:latin typeface="Cambria Math"/>
                                    </a:rPr>
                                    <m:t>5</m:t>
                                  </m:r>
                                </m:den>
                              </m:f>
                            </m:oMath>
                          </a14:m>
                          <a:r>
                            <a:rPr lang="tr-TR" b="1" dirty="0" smtClean="0"/>
                            <a:t> </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|C2| = evet =2</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14:m>
                            <m:oMath xmlns:m="http://schemas.openxmlformats.org/officeDocument/2006/math">
                              <m:f>
                                <m:fPr>
                                  <m:ctrlPr>
                                    <a:rPr lang="tr-TR" i="1" smtClean="0">
                                      <a:latin typeface="Cambria Math"/>
                                    </a:rPr>
                                  </m:ctrlPr>
                                </m:fPr>
                                <m:num>
                                  <m:r>
                                    <a:rPr lang="tr-TR" b="0" i="1" smtClean="0">
                                      <a:latin typeface="Cambria Math"/>
                                    </a:rPr>
                                    <m:t>2</m:t>
                                  </m:r>
                                </m:num>
                                <m:den>
                                  <m:r>
                                    <a:rPr lang="tr-TR" b="0" i="1" smtClean="0">
                                      <a:latin typeface="Cambria Math"/>
                                    </a:rPr>
                                    <m:t>5</m:t>
                                  </m:r>
                                </m:den>
                              </m:f>
                            </m:oMath>
                          </a14:m>
                          <a:r>
                            <a:rPr lang="tr-TR" b="1" dirty="0" smtClean="0"/>
                            <a:t> </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mc:Choice>
        <mc:Fallback>
          <p:graphicFrame>
            <p:nvGraphicFramePr>
              <p:cNvPr id="9" name="Tablo 8"/>
              <p:cNvGraphicFramePr>
                <a:graphicFrameLocks noGrp="1"/>
              </p:cNvGraphicFramePr>
              <p:nvPr>
                <p:extLst>
                  <p:ext uri="{D42A27DB-BD31-4B8C-83A1-F6EECF244321}">
                    <p14:modId xmlns:p14="http://schemas.microsoft.com/office/powerpoint/2010/main" val="1861149285"/>
                  </p:ext>
                </p:extLst>
              </p:nvPr>
            </p:nvGraphicFramePr>
            <p:xfrm>
              <a:off x="2042372" y="3512541"/>
              <a:ext cx="4869888" cy="150019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481076">
                    <a:tc>
                      <a:txBody>
                        <a:bodyPr/>
                        <a:lstStyle/>
                        <a:p>
                          <a:r>
                            <a:rPr lang="tr-TR" baseline="0" dirty="0" smtClean="0"/>
                            <a:t>|C1| = hayır =3</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endParaRPr lang="tr-TR"/>
                        </a:p>
                      </a:txBody>
                      <a:tcPr>
                        <a:lnR w="12700" cap="flat" cmpd="sng" algn="ctr">
                          <a:solidFill>
                            <a:schemeClr val="bg2">
                              <a:lumMod val="75000"/>
                            </a:schemeClr>
                          </a:solidFill>
                          <a:prstDash val="solid"/>
                          <a:round/>
                          <a:headEnd type="none" w="med" len="med"/>
                          <a:tailEnd type="none" w="med" len="med"/>
                        </a:lnR>
                        <a:blipFill rotWithShape="1">
                          <a:blip r:embed="rId3"/>
                          <a:stretch>
                            <a:fillRect l="-288462" t="-113924" r="-4327" b="-118987"/>
                          </a:stretch>
                        </a:blipFill>
                      </a:tcPr>
                    </a:tc>
                  </a:tr>
                  <a:tr h="481076">
                    <a:tc>
                      <a:txBody>
                        <a:bodyPr/>
                        <a:lstStyle/>
                        <a:p>
                          <a:r>
                            <a:rPr lang="tr-TR" baseline="0" dirty="0" smtClean="0"/>
                            <a:t>|C2| = evet =2</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endParaRPr lang="tr-TR"/>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blipFill rotWithShape="1">
                          <a:blip r:embed="rId3"/>
                          <a:stretch>
                            <a:fillRect l="-288462" t="-213924" r="-4327" b="-18987"/>
                          </a:stretch>
                        </a:blipFill>
                      </a:tcPr>
                    </a:tc>
                  </a:tr>
                </a:tbl>
              </a:graphicData>
            </a:graphic>
          </p:graphicFrame>
        </mc:Fallback>
      </mc:AlternateContent>
      <p:sp>
        <p:nvSpPr>
          <p:cNvPr id="10" name="Dikdörtgen 9"/>
          <p:cNvSpPr/>
          <p:nvPr/>
        </p:nvSpPr>
        <p:spPr>
          <a:xfrm>
            <a:off x="6300192" y="5301208"/>
            <a:ext cx="100811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11192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675466"/>
            <a:ext cx="7408333" cy="3633853"/>
          </a:xfrm>
        </p:spPr>
        <p:txBody>
          <a:bodyPr>
            <a:normAutofit/>
          </a:bodyPr>
          <a:lstStyle/>
          <a:p>
            <a:pPr marL="0" indent="0" algn="just">
              <a:buNone/>
            </a:pPr>
            <a:r>
              <a:rPr lang="tr-TR" dirty="0" smtClean="0"/>
              <a:t>	Sınıflandırma çok çeşitli alanlarda kullanılabilir. Örneğin finansal pazardaki eğilimleri sınıflandırmak için sınıflandırma algoritmaları kullanılabilir.</a:t>
            </a: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a:t>
            </a:fld>
            <a:endParaRPr lang="tr-TR"/>
          </a:p>
        </p:txBody>
      </p:sp>
      <p:sp>
        <p:nvSpPr>
          <p:cNvPr id="5" name="Başlık 4"/>
          <p:cNvSpPr>
            <a:spLocks noGrp="1"/>
          </p:cNvSpPr>
          <p:nvPr>
            <p:ph type="title"/>
          </p:nvPr>
        </p:nvSpPr>
        <p:spPr/>
        <p:txBody>
          <a:bodyPr>
            <a:normAutofit/>
          </a:bodyPr>
          <a:lstStyle/>
          <a:p>
            <a:pPr lvl="0"/>
            <a:r>
              <a:rPr lang="tr-TR" b="1" dirty="0" smtClean="0"/>
              <a:t>1-Sınıflandırma</a:t>
            </a:r>
            <a:endParaRPr lang="tr-TR" dirty="0"/>
          </a:p>
        </p:txBody>
      </p:sp>
      <p:graphicFrame>
        <p:nvGraphicFramePr>
          <p:cNvPr id="12" name="Diyagram 11"/>
          <p:cNvGraphicFramePr/>
          <p:nvPr>
            <p:extLst>
              <p:ext uri="{D42A27DB-BD31-4B8C-83A1-F6EECF244321}">
                <p14:modId xmlns:p14="http://schemas.microsoft.com/office/powerpoint/2010/main" val="1259953142"/>
              </p:ext>
            </p:extLst>
          </p:nvPr>
        </p:nvGraphicFramePr>
        <p:xfrm>
          <a:off x="3059832" y="3861048"/>
          <a:ext cx="3168352"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0479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40</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276873"/>
                <a:ext cx="7660373" cy="4032448"/>
              </a:xfrm>
            </p:spPr>
            <p:txBody>
              <a:bodyPr>
                <a:normAutofit/>
              </a:bodyPr>
              <a:lstStyle/>
              <a:p>
                <a:pPr marL="0" indent="0">
                  <a:buNone/>
                </a:pPr>
                <a:r>
                  <a:rPr lang="tr-TR" b="1" i="1" dirty="0" smtClean="0"/>
                  <a:t>	</a:t>
                </a:r>
              </a:p>
              <a:p>
                <a:pPr marL="0" indent="0" algn="ctr">
                  <a:buNone/>
                </a:pPr>
                <a:r>
                  <a:rPr lang="tr-TR" b="1" i="1" dirty="0" smtClean="0"/>
                  <a:t>ISI={</a:t>
                </a:r>
                <a:r>
                  <a:rPr lang="tr-TR" sz="1500" b="1" i="1" dirty="0" smtClean="0"/>
                  <a:t>soğuk, </a:t>
                </a:r>
                <a:r>
                  <a:rPr lang="tr-TR" sz="1500" b="1" i="1" dirty="0" smtClean="0">
                    <a:solidFill>
                      <a:schemeClr val="accent4">
                        <a:lumMod val="75000"/>
                      </a:schemeClr>
                    </a:solidFill>
                  </a:rPr>
                  <a:t>ılık, ılık</a:t>
                </a:r>
                <a:r>
                  <a:rPr lang="tr-TR" sz="1500" b="1" i="1" dirty="0" smtClean="0"/>
                  <a:t>, </a:t>
                </a:r>
                <a:r>
                  <a:rPr lang="tr-TR" sz="1500" b="1" i="1" dirty="0" smtClean="0">
                    <a:solidFill>
                      <a:schemeClr val="tx2">
                        <a:lumMod val="40000"/>
                        <a:lumOff val="60000"/>
                      </a:schemeClr>
                    </a:solidFill>
                  </a:rPr>
                  <a:t>sıcak, sıcak</a:t>
                </a:r>
                <a:r>
                  <a:rPr lang="tr-TR" b="1" i="1" dirty="0" smtClean="0"/>
                  <a:t>}</a:t>
                </a:r>
              </a:p>
              <a:p>
                <a:pPr marL="0" indent="0" algn="ctr">
                  <a:buNone/>
                </a:pPr>
                <a:r>
                  <a:rPr lang="tr-TR" b="1" i="1" dirty="0"/>
                  <a:t>H(</a:t>
                </a:r>
                <a:r>
                  <a:rPr lang="tr-TR" i="1" dirty="0"/>
                  <a:t>ISI</a:t>
                </a:r>
                <a:r>
                  <a:rPr lang="tr-TR" b="1" i="1" baseline="-25000" dirty="0" smtClean="0"/>
                  <a:t>soğuk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1</m:t>
                        </m:r>
                      </m:num>
                      <m:den>
                        <m:r>
                          <a:rPr lang="tr-TR" b="0" i="1" smtClean="0">
                            <a:latin typeface="Cambria Math"/>
                          </a:rPr>
                          <m:t>1</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1</m:t>
                            </m:r>
                          </m:den>
                        </m:f>
                      </m:e>
                    </m:func>
                  </m:oMath>
                </a14:m>
                <a:r>
                  <a:rPr lang="tr-TR" dirty="0"/>
                  <a:t>)= </a:t>
                </a:r>
                <a:r>
                  <a:rPr lang="tr-TR" b="1" i="1" dirty="0" smtClean="0"/>
                  <a:t>0</a:t>
                </a:r>
                <a:endParaRPr lang="tr-TR" b="1" i="1" dirty="0"/>
              </a:p>
              <a:p>
                <a:pPr marL="0" indent="0" algn="ctr">
                  <a:buNone/>
                </a:pPr>
                <a:r>
                  <a:rPr lang="tr-TR" b="1" i="1" dirty="0" smtClean="0"/>
                  <a:t>H(</a:t>
                </a:r>
                <a:r>
                  <a:rPr lang="tr-TR" i="1" dirty="0" err="1"/>
                  <a:t>ISI</a:t>
                </a:r>
                <a:r>
                  <a:rPr lang="tr-TR" b="1" i="1" baseline="-25000" dirty="0" err="1" smtClean="0"/>
                  <a:t>ılık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1</m:t>
                        </m:r>
                      </m:num>
                      <m:den>
                        <m:r>
                          <a:rPr lang="tr-TR" b="0" i="1" smtClean="0">
                            <a:latin typeface="Cambria Math"/>
                          </a:rPr>
                          <m:t>2</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2</m:t>
                            </m:r>
                          </m:den>
                        </m:f>
                        <m:r>
                          <a:rPr lang="tr-TR" i="1" smtClean="0">
                            <a:latin typeface="Cambria Math"/>
                          </a:rPr>
                          <m:t>+ </m:t>
                        </m:r>
                        <m:f>
                          <m:fPr>
                            <m:ctrlPr>
                              <a:rPr lang="tr-TR" i="1" smtClean="0">
                                <a:latin typeface="Cambria Math"/>
                              </a:rPr>
                            </m:ctrlPr>
                          </m:fPr>
                          <m:num>
                            <m:r>
                              <a:rPr lang="tr-TR" b="0" i="1" smtClean="0">
                                <a:latin typeface="Cambria Math"/>
                              </a:rPr>
                              <m:t>1</m:t>
                            </m:r>
                          </m:num>
                          <m:den>
                            <m:r>
                              <a:rPr lang="tr-TR" b="0" i="1" smtClean="0">
                                <a:latin typeface="Cambria Math"/>
                              </a:rPr>
                              <m:t>2</m:t>
                            </m:r>
                          </m:den>
                        </m:f>
                        <m:func>
                          <m:funcPr>
                            <m:ctrlPr>
                              <a:rPr lang="tr-TR" i="1" smtClean="0">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2</m:t>
                                </m:r>
                              </m:den>
                            </m:f>
                          </m:e>
                        </m:func>
                      </m:e>
                    </m:func>
                  </m:oMath>
                </a14:m>
                <a:r>
                  <a:rPr lang="tr-TR" dirty="0"/>
                  <a:t>)= </a:t>
                </a:r>
                <a:r>
                  <a:rPr lang="tr-TR" b="1" i="1" dirty="0" smtClean="0"/>
                  <a:t>1</a:t>
                </a:r>
                <a:endParaRPr lang="tr-TR" b="1" i="1" dirty="0"/>
              </a:p>
              <a:p>
                <a:pPr marL="0" indent="0" algn="ctr">
                  <a:buNone/>
                </a:pPr>
                <a:r>
                  <a:rPr lang="tr-TR" b="1" i="1" dirty="0"/>
                  <a:t>H(</a:t>
                </a:r>
                <a:r>
                  <a:rPr lang="tr-TR" i="1" dirty="0"/>
                  <a:t>ISI</a:t>
                </a:r>
                <a:r>
                  <a:rPr lang="tr-TR" b="1" i="1" baseline="-25000" dirty="0" smtClean="0"/>
                  <a:t>sıcak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2</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2</m:t>
                            </m:r>
                          </m:den>
                        </m:f>
                      </m:e>
                    </m:func>
                  </m:oMath>
                </a14:m>
                <a:r>
                  <a:rPr lang="tr-TR" dirty="0"/>
                  <a:t>)= </a:t>
                </a:r>
                <a:r>
                  <a:rPr lang="tr-TR" b="1" i="1" dirty="0" smtClean="0"/>
                  <a:t>0</a:t>
                </a:r>
                <a:endParaRPr lang="tr-TR" b="1" i="1" dirty="0"/>
              </a:p>
              <a:p>
                <a:pPr marL="0" indent="0" algn="ctr">
                  <a:buNone/>
                </a:pPr>
                <a:r>
                  <a:rPr lang="tr-TR" b="1" i="1" dirty="0" smtClean="0"/>
                  <a:t>H(</a:t>
                </a:r>
                <a:r>
                  <a:rPr lang="tr-TR" i="1" dirty="0"/>
                  <a:t>ISI,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1</m:t>
                        </m:r>
                      </m:num>
                      <m:den>
                        <m:r>
                          <a:rPr lang="tr-TR" b="0" i="1" smtClean="0">
                            <a:latin typeface="Cambria Math"/>
                          </a:rPr>
                          <m:t>5</m:t>
                        </m:r>
                      </m:den>
                    </m:f>
                    <m:func>
                      <m:funcPr>
                        <m:ctrlPr>
                          <a:rPr lang="tr-TR" i="1">
                            <a:latin typeface="Cambria Math"/>
                          </a:rPr>
                        </m:ctrlPr>
                      </m:funcPr>
                      <m:fName>
                        <m:r>
                          <a:rPr lang="tr-TR" b="0" i="1" smtClean="0">
                            <a:latin typeface="Cambria Math"/>
                          </a:rPr>
                          <m:t>(0)</m:t>
                        </m:r>
                      </m:fName>
                      <m:e>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5</m:t>
                            </m:r>
                          </m:den>
                        </m:f>
                        <m:r>
                          <a:rPr lang="tr-TR" b="0" i="1" smtClean="0">
                            <a:latin typeface="Cambria Math"/>
                          </a:rPr>
                          <m:t> </m:t>
                        </m:r>
                        <m:d>
                          <m:dPr>
                            <m:ctrlPr>
                              <a:rPr lang="tr-TR" b="0" i="1" smtClean="0">
                                <a:latin typeface="Cambria Math"/>
                              </a:rPr>
                            </m:ctrlPr>
                          </m:dPr>
                          <m:e>
                            <m:r>
                              <a:rPr lang="tr-TR" b="0" i="1" smtClean="0">
                                <a:latin typeface="Cambria Math"/>
                              </a:rPr>
                              <m:t>0</m:t>
                            </m:r>
                          </m:e>
                        </m:d>
                        <m:r>
                          <a:rPr lang="tr-TR" b="0" i="1" smtClean="0">
                            <a:latin typeface="Cambria Math"/>
                          </a:rPr>
                          <m:t>+</m:t>
                        </m:r>
                        <m:f>
                          <m:fPr>
                            <m:ctrlPr>
                              <a:rPr lang="tr-TR" b="0" i="1" smtClean="0">
                                <a:latin typeface="Cambria Math"/>
                              </a:rPr>
                            </m:ctrlPr>
                          </m:fPr>
                          <m:num>
                            <m:r>
                              <a:rPr lang="tr-TR" b="0" i="1" smtClean="0">
                                <a:latin typeface="Cambria Math"/>
                              </a:rPr>
                              <m:t>2</m:t>
                            </m:r>
                          </m:num>
                          <m:den>
                            <m:r>
                              <a:rPr lang="tr-TR" b="0" i="1" smtClean="0">
                                <a:latin typeface="Cambria Math"/>
                              </a:rPr>
                              <m:t>5</m:t>
                            </m:r>
                          </m:den>
                        </m:f>
                      </m:e>
                    </m:func>
                    <m:r>
                      <a:rPr lang="tr-TR" b="0" i="0" smtClean="0">
                        <a:latin typeface="Cambria Math"/>
                      </a:rPr>
                      <m:t> (1)</m:t>
                    </m:r>
                  </m:oMath>
                </a14:m>
                <a:r>
                  <a:rPr lang="tr-TR" dirty="0"/>
                  <a:t>= </a:t>
                </a:r>
                <a:r>
                  <a:rPr lang="tr-TR" b="1" i="1" dirty="0" smtClean="0"/>
                  <a:t>0.4</a:t>
                </a:r>
                <a:endParaRPr lang="tr-TR" b="1" i="1" dirty="0"/>
              </a:p>
              <a:p>
                <a:pPr marL="0" indent="0" algn="ctr">
                  <a:buNone/>
                </a:pPr>
                <a:r>
                  <a:rPr lang="tr-TR" b="1" i="1" dirty="0" smtClean="0"/>
                  <a:t>Kazanç(</a:t>
                </a:r>
                <a:r>
                  <a:rPr lang="tr-TR" i="1" dirty="0"/>
                  <a:t>ISI, OYUN</a:t>
                </a:r>
                <a:r>
                  <a:rPr lang="tr-TR" b="1" i="1" dirty="0" smtClean="0"/>
                  <a:t>) </a:t>
                </a:r>
                <a:r>
                  <a:rPr lang="tr-TR" b="1" i="1" dirty="0"/>
                  <a:t>= </a:t>
                </a:r>
                <a:r>
                  <a:rPr lang="tr-TR" dirty="0"/>
                  <a:t>H(T) – H(X,T</a:t>
                </a:r>
                <a:r>
                  <a:rPr lang="tr-TR" dirty="0" smtClean="0"/>
                  <a:t>)= 0.970– 0.4= </a:t>
                </a:r>
                <a:r>
                  <a:rPr lang="tr-TR" b="1" i="1" dirty="0" smtClean="0"/>
                  <a:t>0.570</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276873"/>
                <a:ext cx="7660373" cy="4032448"/>
              </a:xfrm>
              <a:blipFill rotWithShape="1">
                <a:blip r:embed="rId2"/>
                <a:stretch>
                  <a:fillRect/>
                </a:stretch>
              </a:blipFill>
            </p:spPr>
            <p:txBody>
              <a:bodyPr/>
              <a:lstStyle/>
              <a:p>
                <a:r>
                  <a:rPr lang="tr-TR">
                    <a:noFill/>
                  </a:rPr>
                  <a:t> </a:t>
                </a:r>
              </a:p>
            </p:txBody>
          </p:sp>
        </mc:Fallback>
      </mc:AlternateContent>
      <p:sp>
        <p:nvSpPr>
          <p:cNvPr id="9" name="Dikdörtgen 8"/>
          <p:cNvSpPr/>
          <p:nvPr/>
        </p:nvSpPr>
        <p:spPr>
          <a:xfrm>
            <a:off x="5951878" y="4581128"/>
            <a:ext cx="35399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6548040" y="3933056"/>
            <a:ext cx="40022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5998108" y="3284984"/>
            <a:ext cx="30776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827558" y="5229200"/>
            <a:ext cx="55275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380312" y="5741640"/>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15055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41</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611561" y="2492896"/>
                <a:ext cx="7920880" cy="3816424"/>
              </a:xfrm>
            </p:spPr>
            <p:txBody>
              <a:bodyPr>
                <a:normAutofit/>
              </a:bodyPr>
              <a:lstStyle/>
              <a:p>
                <a:pPr marL="0" indent="0" algn="ctr">
                  <a:buNone/>
                </a:pPr>
                <a:r>
                  <a:rPr lang="tr-TR" b="1" i="1" dirty="0" smtClean="0"/>
                  <a:t>NEM={</a:t>
                </a:r>
                <a:r>
                  <a:rPr lang="tr-TR" sz="1500" b="1" i="1" dirty="0" smtClean="0"/>
                  <a:t>yüksek, </a:t>
                </a:r>
                <a:r>
                  <a:rPr lang="tr-TR" sz="1500" b="1" i="1" dirty="0"/>
                  <a:t>yüksek</a:t>
                </a:r>
                <a:r>
                  <a:rPr lang="tr-TR" sz="1500" b="1" i="1" dirty="0" smtClean="0"/>
                  <a:t>, yüksek</a:t>
                </a:r>
                <a:r>
                  <a:rPr lang="tr-TR" sz="1500" b="1" i="1" dirty="0" smtClean="0">
                    <a:solidFill>
                      <a:schemeClr val="accent4">
                        <a:lumMod val="75000"/>
                      </a:schemeClr>
                    </a:solidFill>
                  </a:rPr>
                  <a:t>, </a:t>
                </a:r>
                <a:r>
                  <a:rPr lang="tr-TR" sz="1500" b="1" i="1" dirty="0" smtClean="0">
                    <a:solidFill>
                      <a:schemeClr val="tx2">
                        <a:lumMod val="40000"/>
                        <a:lumOff val="60000"/>
                      </a:schemeClr>
                    </a:solidFill>
                  </a:rPr>
                  <a:t>normal, </a:t>
                </a:r>
                <a:r>
                  <a:rPr lang="tr-TR" sz="1500" b="1" i="1" dirty="0">
                    <a:solidFill>
                      <a:schemeClr val="tx2">
                        <a:lumMod val="40000"/>
                        <a:lumOff val="60000"/>
                      </a:schemeClr>
                    </a:solidFill>
                  </a:rPr>
                  <a:t>normal</a:t>
                </a:r>
                <a:r>
                  <a:rPr lang="tr-TR" sz="1500" b="1" i="1" dirty="0" smtClean="0">
                    <a:solidFill>
                      <a:schemeClr val="tx2">
                        <a:lumMod val="40000"/>
                        <a:lumOff val="60000"/>
                      </a:schemeClr>
                    </a:solidFill>
                  </a:rPr>
                  <a:t> </a:t>
                </a:r>
                <a:r>
                  <a:rPr lang="tr-TR" b="1" i="1" dirty="0" smtClean="0"/>
                  <a:t>}</a:t>
                </a:r>
              </a:p>
              <a:p>
                <a:pPr marL="0" indent="0" algn="ctr">
                  <a:buNone/>
                </a:pPr>
                <a:r>
                  <a:rPr lang="tr-TR" b="1" i="1" dirty="0" smtClean="0"/>
                  <a:t>H(</a:t>
                </a:r>
                <a:r>
                  <a:rPr lang="tr-TR" i="1" dirty="0" err="1"/>
                  <a:t>NEM</a:t>
                </a:r>
                <a:r>
                  <a:rPr lang="tr-TR" b="1" i="1" baseline="-25000" dirty="0" err="1"/>
                  <a:t>y</a:t>
                </a:r>
                <a:r>
                  <a:rPr lang="tr-TR" b="1" i="1" baseline="-25000" dirty="0"/>
                  <a:t>ü</a:t>
                </a:r>
                <a:r>
                  <a:rPr lang="tr-TR" b="1" i="1" baseline="-25000" dirty="0" smtClean="0"/>
                  <a:t>ksek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3</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3</m:t>
                            </m:r>
                          </m:den>
                        </m:f>
                      </m:e>
                    </m:func>
                  </m:oMath>
                </a14:m>
                <a:r>
                  <a:rPr lang="tr-TR" dirty="0"/>
                  <a:t>)= </a:t>
                </a:r>
                <a:r>
                  <a:rPr lang="tr-TR" b="1" i="1" dirty="0" smtClean="0"/>
                  <a:t>0</a:t>
                </a:r>
                <a:endParaRPr lang="tr-TR" b="1" i="1" dirty="0"/>
              </a:p>
              <a:p>
                <a:pPr marL="0" indent="0" algn="ctr">
                  <a:buNone/>
                </a:pPr>
                <a:r>
                  <a:rPr lang="tr-TR" b="1" i="1" dirty="0" smtClean="0"/>
                  <a:t>H(</a:t>
                </a:r>
                <a:r>
                  <a:rPr lang="tr-TR" i="1" dirty="0" err="1"/>
                  <a:t>NEM</a:t>
                </a:r>
                <a:r>
                  <a:rPr lang="tr-TR" b="1" i="1" baseline="-25000" dirty="0" smtClean="0"/>
                  <a:t>normal</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2</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2</m:t>
                            </m:r>
                          </m:den>
                        </m:f>
                      </m:e>
                    </m:func>
                  </m:oMath>
                </a14:m>
                <a:r>
                  <a:rPr lang="tr-TR" dirty="0"/>
                  <a:t>)= </a:t>
                </a:r>
                <a:r>
                  <a:rPr lang="tr-TR" b="1" i="1" dirty="0" smtClean="0"/>
                  <a:t>0</a:t>
                </a:r>
                <a:endParaRPr lang="tr-TR" b="1" i="1" dirty="0"/>
              </a:p>
              <a:p>
                <a:pPr marL="0" indent="0" algn="ctr">
                  <a:buNone/>
                </a:pPr>
                <a:endParaRPr lang="tr-TR" b="1" i="1" dirty="0" smtClean="0"/>
              </a:p>
              <a:p>
                <a:pPr marL="0" indent="0" algn="ctr">
                  <a:buNone/>
                </a:pPr>
                <a:r>
                  <a:rPr lang="tr-TR" b="1" i="1" dirty="0" smtClean="0"/>
                  <a:t>H(</a:t>
                </a:r>
                <a:r>
                  <a:rPr lang="tr-TR" i="1" dirty="0"/>
                  <a:t>NEM,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smtClean="0">
                            <a:latin typeface="Cambria Math"/>
                          </a:rPr>
                        </m:ctrlPr>
                      </m:funcPr>
                      <m:fName>
                        <m:r>
                          <a:rPr lang="tr-TR" b="0" i="1" smtClean="0">
                            <a:latin typeface="Cambria Math"/>
                          </a:rPr>
                          <m:t>(0)</m:t>
                        </m:r>
                      </m:fName>
                      <m:e>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5</m:t>
                            </m:r>
                          </m:den>
                        </m:f>
                        <m:r>
                          <a:rPr lang="tr-TR" b="0" i="1" smtClean="0">
                            <a:latin typeface="Cambria Math"/>
                          </a:rPr>
                          <m:t> </m:t>
                        </m:r>
                        <m:d>
                          <m:dPr>
                            <m:ctrlPr>
                              <a:rPr lang="tr-TR" b="0" i="1" smtClean="0">
                                <a:latin typeface="Cambria Math"/>
                              </a:rPr>
                            </m:ctrlPr>
                          </m:dPr>
                          <m:e>
                            <m:r>
                              <a:rPr lang="tr-TR" b="0" i="1" smtClean="0">
                                <a:latin typeface="Cambria Math"/>
                              </a:rPr>
                              <m:t>0</m:t>
                            </m:r>
                          </m:e>
                        </m:d>
                      </m:e>
                    </m:func>
                    <m:r>
                      <a:rPr lang="tr-TR" b="0" i="0" smtClean="0">
                        <a:latin typeface="Cambria Math"/>
                      </a:rPr>
                      <m:t> </m:t>
                    </m:r>
                  </m:oMath>
                </a14:m>
                <a:r>
                  <a:rPr lang="tr-TR" dirty="0" smtClean="0"/>
                  <a:t>= </a:t>
                </a:r>
                <a:r>
                  <a:rPr lang="tr-TR" b="1" i="1" dirty="0" smtClean="0"/>
                  <a:t>0</a:t>
                </a:r>
                <a:endParaRPr lang="tr-TR" b="1" i="1" dirty="0"/>
              </a:p>
              <a:p>
                <a:pPr marL="0" indent="0" algn="ctr">
                  <a:buNone/>
                </a:pPr>
                <a:r>
                  <a:rPr lang="tr-TR" b="1" i="1" dirty="0" smtClean="0"/>
                  <a:t>Kazanç(</a:t>
                </a:r>
                <a:r>
                  <a:rPr lang="tr-TR" i="1" dirty="0"/>
                  <a:t>NEM</a:t>
                </a:r>
                <a:r>
                  <a:rPr lang="tr-TR" i="1" dirty="0"/>
                  <a:t>, </a:t>
                </a:r>
                <a:r>
                  <a:rPr lang="tr-TR" i="1" dirty="0"/>
                  <a:t>OYUN</a:t>
                </a:r>
                <a:r>
                  <a:rPr lang="tr-TR" b="1" i="1" dirty="0" smtClean="0"/>
                  <a:t>) </a:t>
                </a:r>
                <a:r>
                  <a:rPr lang="tr-TR" b="1" i="1" dirty="0"/>
                  <a:t>= </a:t>
                </a:r>
                <a:r>
                  <a:rPr lang="tr-TR" dirty="0" smtClean="0"/>
                  <a:t>H(T) </a:t>
                </a:r>
                <a:r>
                  <a:rPr lang="tr-TR" dirty="0"/>
                  <a:t>– H(X,T</a:t>
                </a:r>
                <a:r>
                  <a:rPr lang="tr-TR" dirty="0" smtClean="0"/>
                  <a:t>)= 0.970– 0= </a:t>
                </a:r>
                <a:r>
                  <a:rPr lang="tr-TR" b="1" i="1" dirty="0" smtClean="0"/>
                  <a:t>0.970</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611561" y="2492896"/>
                <a:ext cx="7920880" cy="3816424"/>
              </a:xfrm>
              <a:blipFill rotWithShape="1">
                <a:blip r:embed="rId2"/>
                <a:stretch>
                  <a:fillRect t="-1278"/>
                </a:stretch>
              </a:blipFill>
            </p:spPr>
            <p:txBody>
              <a:bodyPr/>
              <a:lstStyle/>
              <a:p>
                <a:r>
                  <a:rPr lang="tr-TR">
                    <a:noFill/>
                  </a:rPr>
                  <a:t> </a:t>
                </a:r>
              </a:p>
            </p:txBody>
          </p:sp>
        </mc:Fallback>
      </mc:AlternateContent>
      <p:sp>
        <p:nvSpPr>
          <p:cNvPr id="8" name="Dikdörtgen 7"/>
          <p:cNvSpPr/>
          <p:nvPr/>
        </p:nvSpPr>
        <p:spPr>
          <a:xfrm>
            <a:off x="6035624" y="3721844"/>
            <a:ext cx="330530"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6012160" y="3068960"/>
            <a:ext cx="35399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456300" y="4797152"/>
            <a:ext cx="35399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236296" y="5337212"/>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13655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42</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611560" y="2492896"/>
                <a:ext cx="8136903" cy="3816424"/>
              </a:xfrm>
            </p:spPr>
            <p:txBody>
              <a:bodyPr>
                <a:normAutofit/>
              </a:bodyPr>
              <a:lstStyle/>
              <a:p>
                <a:pPr marL="0" indent="0" algn="ctr">
                  <a:buNone/>
                </a:pPr>
                <a:r>
                  <a:rPr lang="tr-TR" b="1" i="1" dirty="0" smtClean="0"/>
                  <a:t>RÜZGAR={</a:t>
                </a:r>
                <a:r>
                  <a:rPr lang="tr-TR" sz="1500" b="1" i="1" dirty="0" smtClean="0"/>
                  <a:t>hafif, </a:t>
                </a:r>
                <a:r>
                  <a:rPr lang="tr-TR" sz="1500" b="1" i="1" dirty="0"/>
                  <a:t>hafif</a:t>
                </a:r>
                <a:r>
                  <a:rPr lang="tr-TR" sz="1500" b="1" i="1" dirty="0" smtClean="0"/>
                  <a:t>, hafif,</a:t>
                </a:r>
                <a:r>
                  <a:rPr lang="tr-TR" sz="1500" b="1" i="1" dirty="0" smtClean="0">
                    <a:solidFill>
                      <a:schemeClr val="accent4">
                        <a:lumMod val="75000"/>
                      </a:schemeClr>
                    </a:solidFill>
                  </a:rPr>
                  <a:t> </a:t>
                </a:r>
                <a:r>
                  <a:rPr lang="tr-TR" sz="1500" b="1" i="1" dirty="0" smtClean="0"/>
                  <a:t> </a:t>
                </a:r>
                <a:r>
                  <a:rPr lang="tr-TR" sz="1500" b="1" i="1" dirty="0" smtClean="0">
                    <a:solidFill>
                      <a:schemeClr val="tx2">
                        <a:lumMod val="40000"/>
                        <a:lumOff val="60000"/>
                      </a:schemeClr>
                    </a:solidFill>
                  </a:rPr>
                  <a:t>kuvvetli, kuvvetli</a:t>
                </a:r>
                <a:r>
                  <a:rPr lang="tr-TR" b="1" i="1" dirty="0" smtClean="0"/>
                  <a:t>}</a:t>
                </a:r>
              </a:p>
              <a:p>
                <a:pPr marL="0" indent="0" algn="ctr">
                  <a:buNone/>
                </a:pPr>
                <a:r>
                  <a:rPr lang="tr-TR" b="1" i="1" dirty="0" smtClean="0"/>
                  <a:t>H(</a:t>
                </a:r>
                <a:r>
                  <a:rPr lang="tr-TR" i="1" dirty="0" err="1" smtClean="0"/>
                  <a:t>RÜZGAR</a:t>
                </a:r>
                <a:r>
                  <a:rPr lang="tr-TR" b="1" i="1" baseline="-25000" dirty="0" err="1" smtClean="0"/>
                  <a:t>hafif</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3</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3</m:t>
                            </m:r>
                          </m:den>
                        </m:f>
                        <m:r>
                          <a:rPr lang="tr-TR" i="1">
                            <a:latin typeface="Cambria Math"/>
                          </a:rPr>
                          <m:t>+ </m:t>
                        </m:r>
                        <m:f>
                          <m:fPr>
                            <m:ctrlPr>
                              <a:rPr lang="tr-TR" i="1">
                                <a:latin typeface="Cambria Math"/>
                              </a:rPr>
                            </m:ctrlPr>
                          </m:fPr>
                          <m:num>
                            <m:r>
                              <a:rPr lang="tr-TR" b="0" i="1" smtClean="0">
                                <a:latin typeface="Cambria Math"/>
                              </a:rPr>
                              <m:t>1</m:t>
                            </m:r>
                          </m:num>
                          <m:den>
                            <m:r>
                              <a:rPr lang="tr-TR" b="0" i="1" smtClean="0">
                                <a:latin typeface="Cambria Math"/>
                              </a:rPr>
                              <m:t>3</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3</m:t>
                                </m:r>
                              </m:den>
                            </m:f>
                          </m:e>
                        </m:func>
                      </m:e>
                    </m:func>
                  </m:oMath>
                </a14:m>
                <a:r>
                  <a:rPr lang="tr-TR" dirty="0"/>
                  <a:t>)= </a:t>
                </a:r>
                <a:r>
                  <a:rPr lang="tr-TR" b="1" i="1" dirty="0" smtClean="0"/>
                  <a:t>0.918</a:t>
                </a:r>
                <a:endParaRPr lang="tr-TR" b="1" i="1" dirty="0"/>
              </a:p>
              <a:p>
                <a:pPr marL="0" indent="0" algn="ctr">
                  <a:buNone/>
                </a:pPr>
                <a:r>
                  <a:rPr lang="tr-TR" b="1" i="1" dirty="0" smtClean="0"/>
                  <a:t>H(</a:t>
                </a:r>
                <a:r>
                  <a:rPr lang="tr-TR" i="1" dirty="0" err="1"/>
                  <a:t>RÜZGAR</a:t>
                </a:r>
                <a:r>
                  <a:rPr lang="tr-TR" b="1" i="1" baseline="-25000" dirty="0" err="1" smtClean="0"/>
                  <a:t>kuvvetli</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1</m:t>
                        </m:r>
                      </m:num>
                      <m:den>
                        <m:r>
                          <a:rPr lang="tr-TR" b="0" i="1" smtClean="0">
                            <a:latin typeface="Cambria Math"/>
                          </a:rPr>
                          <m:t>2</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2</m:t>
                            </m:r>
                          </m:den>
                        </m:f>
                        <m:r>
                          <a:rPr lang="tr-TR" i="1">
                            <a:latin typeface="Cambria Math"/>
                          </a:rPr>
                          <m:t>+ </m:t>
                        </m:r>
                        <m:f>
                          <m:fPr>
                            <m:ctrlPr>
                              <a:rPr lang="tr-TR" i="1">
                                <a:latin typeface="Cambria Math"/>
                              </a:rPr>
                            </m:ctrlPr>
                          </m:fPr>
                          <m:num>
                            <m:r>
                              <a:rPr lang="tr-TR" b="0" i="1" smtClean="0">
                                <a:latin typeface="Cambria Math"/>
                              </a:rPr>
                              <m:t>1</m:t>
                            </m:r>
                          </m:num>
                          <m:den>
                            <m:r>
                              <a:rPr lang="tr-TR" b="0" i="1" smtClean="0">
                                <a:latin typeface="Cambria Math"/>
                              </a:rPr>
                              <m:t>2</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2</m:t>
                                </m:r>
                              </m:den>
                            </m:f>
                          </m:e>
                        </m:func>
                      </m:e>
                    </m:func>
                  </m:oMath>
                </a14:m>
                <a:r>
                  <a:rPr lang="tr-TR" dirty="0"/>
                  <a:t>)= </a:t>
                </a:r>
                <a:r>
                  <a:rPr lang="tr-TR" b="1" i="1" dirty="0" smtClean="0"/>
                  <a:t>1</a:t>
                </a:r>
                <a:endParaRPr lang="tr-TR" b="1" i="1" dirty="0"/>
              </a:p>
              <a:p>
                <a:pPr marL="0" indent="0" algn="ctr">
                  <a:buNone/>
                </a:pPr>
                <a:endParaRPr lang="tr-TR" b="1" i="1" dirty="0" smtClean="0"/>
              </a:p>
              <a:p>
                <a:pPr marL="0" indent="0" algn="ctr">
                  <a:buNone/>
                </a:pPr>
                <a:r>
                  <a:rPr lang="tr-TR" b="1" i="1" dirty="0" smtClean="0"/>
                  <a:t>H(</a:t>
                </a:r>
                <a:r>
                  <a:rPr lang="tr-TR" i="1" dirty="0"/>
                  <a:t>RÜZGAR</a:t>
                </a:r>
                <a:r>
                  <a:rPr lang="tr-TR" i="1" dirty="0"/>
                  <a:t>,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smtClean="0">
                            <a:latin typeface="Cambria Math"/>
                          </a:rPr>
                        </m:ctrlPr>
                      </m:funcPr>
                      <m:fName>
                        <m:r>
                          <a:rPr lang="tr-TR" b="0" i="1" smtClean="0">
                            <a:latin typeface="Cambria Math"/>
                          </a:rPr>
                          <m:t>(0.918)</m:t>
                        </m:r>
                      </m:fName>
                      <m:e>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5</m:t>
                            </m:r>
                          </m:den>
                        </m:f>
                        <m:r>
                          <a:rPr lang="tr-TR" b="0" i="1" smtClean="0">
                            <a:latin typeface="Cambria Math"/>
                          </a:rPr>
                          <m:t> </m:t>
                        </m:r>
                        <m:d>
                          <m:dPr>
                            <m:ctrlPr>
                              <a:rPr lang="tr-TR" b="0" i="1" smtClean="0">
                                <a:latin typeface="Cambria Math"/>
                              </a:rPr>
                            </m:ctrlPr>
                          </m:dPr>
                          <m:e>
                            <m:r>
                              <a:rPr lang="tr-TR" b="0" i="1" smtClean="0">
                                <a:latin typeface="Cambria Math"/>
                              </a:rPr>
                              <m:t>1</m:t>
                            </m:r>
                          </m:e>
                        </m:d>
                      </m:e>
                    </m:func>
                    <m:r>
                      <a:rPr lang="tr-TR" b="0" i="0" smtClean="0">
                        <a:latin typeface="Cambria Math"/>
                      </a:rPr>
                      <m:t> </m:t>
                    </m:r>
                  </m:oMath>
                </a14:m>
                <a:r>
                  <a:rPr lang="tr-TR" dirty="0" smtClean="0"/>
                  <a:t>= </a:t>
                </a:r>
                <a:r>
                  <a:rPr lang="tr-TR" b="1" i="1" dirty="0" smtClean="0"/>
                  <a:t>0.951</a:t>
                </a:r>
                <a:endParaRPr lang="tr-TR" b="1" i="1" dirty="0"/>
              </a:p>
              <a:p>
                <a:pPr marL="0" indent="0" algn="ctr">
                  <a:buNone/>
                </a:pPr>
                <a:r>
                  <a:rPr lang="tr-TR" b="1" i="1" dirty="0" smtClean="0"/>
                  <a:t>Kazanç(</a:t>
                </a:r>
                <a:r>
                  <a:rPr lang="tr-TR" i="1" dirty="0"/>
                  <a:t>RÜZGAR</a:t>
                </a:r>
                <a:r>
                  <a:rPr lang="tr-TR" i="1" dirty="0"/>
                  <a:t>, </a:t>
                </a:r>
                <a:r>
                  <a:rPr lang="tr-TR" i="1" dirty="0"/>
                  <a:t>OYUN</a:t>
                </a:r>
                <a:r>
                  <a:rPr lang="tr-TR" b="1" i="1" dirty="0" smtClean="0"/>
                  <a:t>) </a:t>
                </a:r>
                <a:r>
                  <a:rPr lang="tr-TR" b="1" i="1" dirty="0"/>
                  <a:t>= </a:t>
                </a:r>
                <a:r>
                  <a:rPr lang="tr-TR" dirty="0" smtClean="0"/>
                  <a:t>H(T) </a:t>
                </a:r>
                <a:r>
                  <a:rPr lang="tr-TR" dirty="0"/>
                  <a:t>– H(X,T</a:t>
                </a:r>
                <a:r>
                  <a:rPr lang="tr-TR" dirty="0" smtClean="0"/>
                  <a:t>)= 0.970– 0.951= </a:t>
                </a:r>
                <a:r>
                  <a:rPr lang="tr-TR" b="1" i="1" dirty="0" smtClean="0"/>
                  <a:t>0.019</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611560" y="2492896"/>
                <a:ext cx="8136903" cy="3816424"/>
              </a:xfrm>
              <a:blipFill rotWithShape="1">
                <a:blip r:embed="rId2"/>
                <a:stretch>
                  <a:fillRect t="-1278"/>
                </a:stretch>
              </a:blipFill>
            </p:spPr>
            <p:txBody>
              <a:bodyPr/>
              <a:lstStyle/>
              <a:p>
                <a:r>
                  <a:rPr lang="tr-TR">
                    <a:noFill/>
                  </a:rPr>
                  <a:t> </a:t>
                </a:r>
              </a:p>
            </p:txBody>
          </p:sp>
        </mc:Fallback>
      </mc:AlternateContent>
      <p:sp>
        <p:nvSpPr>
          <p:cNvPr id="8" name="Dikdörtgen 7"/>
          <p:cNvSpPr/>
          <p:nvPr/>
        </p:nvSpPr>
        <p:spPr>
          <a:xfrm>
            <a:off x="7126111" y="3744168"/>
            <a:ext cx="376477"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6660232" y="3068960"/>
            <a:ext cx="85200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827192" y="4755852"/>
            <a:ext cx="7079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812360" y="5337212"/>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4855510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43</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graphicFrame>
        <p:nvGraphicFramePr>
          <p:cNvPr id="6" name="Tablo 5"/>
          <p:cNvGraphicFramePr>
            <a:graphicFrameLocks noGrp="1"/>
          </p:cNvGraphicFramePr>
          <p:nvPr>
            <p:extLst>
              <p:ext uri="{D42A27DB-BD31-4B8C-83A1-F6EECF244321}">
                <p14:modId xmlns:p14="http://schemas.microsoft.com/office/powerpoint/2010/main" val="698195764"/>
              </p:ext>
            </p:extLst>
          </p:nvPr>
        </p:nvGraphicFramePr>
        <p:xfrm>
          <a:off x="2051720" y="3284984"/>
          <a:ext cx="4869888" cy="227495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gridSpan="2">
                  <a:txBody>
                    <a:bodyPr/>
                    <a:lstStyle/>
                    <a:p>
                      <a:pPr algn="ctr"/>
                      <a:r>
                        <a:rPr lang="tr-TR" b="1" baseline="0" dirty="0" smtClean="0">
                          <a:solidFill>
                            <a:schemeClr val="bg1"/>
                          </a:solidFill>
                        </a:rPr>
                        <a:t>Kazanç Ölçütleri</a:t>
                      </a:r>
                      <a:endParaRPr lang="tr-TR" b="1" baseline="0"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hMerge="1">
                  <a:txBody>
                    <a:bodyPr/>
                    <a:lstStyle/>
                    <a:p>
                      <a:endParaRPr lang="tr-TR" dirty="0"/>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538038">
                <a:tc>
                  <a:txBody>
                    <a:bodyPr/>
                    <a:lstStyle/>
                    <a:p>
                      <a:pPr algn="ctr"/>
                      <a:r>
                        <a:rPr lang="tr-TR" b="1" dirty="0" smtClean="0">
                          <a:solidFill>
                            <a:schemeClr val="bg1"/>
                          </a:solidFill>
                        </a:rPr>
                        <a:t>Nitelik</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b="1" baseline="0" dirty="0" smtClean="0">
                          <a:solidFill>
                            <a:schemeClr val="bg1"/>
                          </a:solidFill>
                        </a:rPr>
                        <a:t>Kazanç</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solidFill>
                      <a:schemeClr val="tx2">
                        <a:lumMod val="60000"/>
                        <a:lumOff val="40000"/>
                      </a:schemeClr>
                    </a:solidFill>
                  </a:tcPr>
                </a:tc>
              </a:tr>
              <a:tr h="370840">
                <a:tc>
                  <a:txBody>
                    <a:bodyPr/>
                    <a:lstStyle/>
                    <a:p>
                      <a:r>
                        <a:rPr lang="tr-TR" baseline="0" dirty="0" smtClean="0">
                          <a:solidFill>
                            <a:srgbClr val="C00000"/>
                          </a:solidFill>
                        </a:rPr>
                        <a:t>NEM</a:t>
                      </a:r>
                      <a:endParaRPr lang="tr-TR" baseline="0" dirty="0">
                        <a:solidFill>
                          <a:srgbClr val="C00000"/>
                        </a:solidFill>
                      </a:endParaRPr>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r>
                        <a:rPr lang="tr-TR" sz="2400" b="1" dirty="0" smtClean="0">
                          <a:solidFill>
                            <a:srgbClr val="C00000"/>
                          </a:solidFill>
                        </a:rPr>
                        <a:t>0.970</a:t>
                      </a:r>
                      <a:endParaRPr lang="tr-TR" b="1" dirty="0">
                        <a:solidFill>
                          <a:srgbClr val="C00000"/>
                        </a:solidFill>
                      </a:endParaRPr>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ISI</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r>
                        <a:rPr lang="tr-TR" b="1" dirty="0" smtClean="0"/>
                        <a:t>0.029</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RÜZGAR</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r>
                        <a:rPr lang="tr-TR" b="1" dirty="0" smtClean="0"/>
                        <a:t>0.048</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02564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44</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sp>
        <p:nvSpPr>
          <p:cNvPr id="8" name="Oval 7"/>
          <p:cNvSpPr/>
          <p:nvPr/>
        </p:nvSpPr>
        <p:spPr>
          <a:xfrm>
            <a:off x="3880892" y="2204864"/>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Hava</a:t>
            </a:r>
            <a:endParaRPr lang="tr-TR" dirty="0">
              <a:solidFill>
                <a:schemeClr val="tx1"/>
              </a:solidFill>
            </a:endParaRPr>
          </a:p>
        </p:txBody>
      </p:sp>
      <p:cxnSp>
        <p:nvCxnSpPr>
          <p:cNvPr id="15" name="Düz Ok Bağlayıcısı 14"/>
          <p:cNvCxnSpPr>
            <a:stCxn id="8" idx="3"/>
            <a:endCxn id="13" idx="0"/>
          </p:cNvCxnSpPr>
          <p:nvPr/>
        </p:nvCxnSpPr>
        <p:spPr>
          <a:xfrm flipH="1">
            <a:off x="2483768" y="2758028"/>
            <a:ext cx="1618576"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a:stCxn id="8" idx="4"/>
          </p:cNvCxnSpPr>
          <p:nvPr/>
        </p:nvCxnSpPr>
        <p:spPr>
          <a:xfrm>
            <a:off x="4636976" y="2852936"/>
            <a:ext cx="36004" cy="11463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a:stCxn id="8" idx="5"/>
          </p:cNvCxnSpPr>
          <p:nvPr/>
        </p:nvCxnSpPr>
        <p:spPr>
          <a:xfrm>
            <a:off x="5171608" y="2758028"/>
            <a:ext cx="1704648"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Metin kutusu 19"/>
          <p:cNvSpPr txBox="1"/>
          <p:nvPr/>
        </p:nvSpPr>
        <p:spPr>
          <a:xfrm>
            <a:off x="2846459" y="3193994"/>
            <a:ext cx="893193" cy="369332"/>
          </a:xfrm>
          <a:prstGeom prst="rect">
            <a:avLst/>
          </a:prstGeom>
          <a:solidFill>
            <a:schemeClr val="bg1"/>
          </a:solidFill>
        </p:spPr>
        <p:txBody>
          <a:bodyPr wrap="none" rtlCol="0">
            <a:spAutoFit/>
          </a:bodyPr>
          <a:lstStyle/>
          <a:p>
            <a:r>
              <a:rPr lang="tr-TR" dirty="0" smtClean="0"/>
              <a:t>Güneşli</a:t>
            </a:r>
            <a:endParaRPr lang="tr-TR" dirty="0"/>
          </a:p>
        </p:txBody>
      </p:sp>
      <p:sp>
        <p:nvSpPr>
          <p:cNvPr id="21" name="Metin kutusu 20"/>
          <p:cNvSpPr txBox="1"/>
          <p:nvPr/>
        </p:nvSpPr>
        <p:spPr>
          <a:xfrm>
            <a:off x="4233596" y="3193994"/>
            <a:ext cx="878767" cy="369332"/>
          </a:xfrm>
          <a:prstGeom prst="rect">
            <a:avLst/>
          </a:prstGeom>
          <a:solidFill>
            <a:schemeClr val="bg1"/>
          </a:solidFill>
        </p:spPr>
        <p:txBody>
          <a:bodyPr wrap="none" rtlCol="0">
            <a:spAutoFit/>
          </a:bodyPr>
          <a:lstStyle/>
          <a:p>
            <a:r>
              <a:rPr lang="tr-TR" dirty="0" smtClean="0"/>
              <a:t>Bulutlu</a:t>
            </a:r>
            <a:endParaRPr lang="tr-TR" dirty="0"/>
          </a:p>
        </p:txBody>
      </p:sp>
      <p:sp>
        <p:nvSpPr>
          <p:cNvPr id="22" name="Metin kutusu 21"/>
          <p:cNvSpPr txBox="1"/>
          <p:nvPr/>
        </p:nvSpPr>
        <p:spPr>
          <a:xfrm>
            <a:off x="5465253" y="3193994"/>
            <a:ext cx="1117357" cy="369332"/>
          </a:xfrm>
          <a:prstGeom prst="rect">
            <a:avLst/>
          </a:prstGeom>
          <a:solidFill>
            <a:schemeClr val="bg1"/>
          </a:solidFill>
        </p:spPr>
        <p:txBody>
          <a:bodyPr wrap="none" rtlCol="0">
            <a:spAutoFit/>
          </a:bodyPr>
          <a:lstStyle/>
          <a:p>
            <a:r>
              <a:rPr lang="tr-TR" dirty="0" smtClean="0"/>
              <a:t>Yağmurlu</a:t>
            </a:r>
            <a:endParaRPr lang="tr-TR" dirty="0"/>
          </a:p>
        </p:txBody>
      </p:sp>
      <p:sp>
        <p:nvSpPr>
          <p:cNvPr id="13" name="Oval 12"/>
          <p:cNvSpPr/>
          <p:nvPr/>
        </p:nvSpPr>
        <p:spPr>
          <a:xfrm>
            <a:off x="1727684" y="3999292"/>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Nem</a:t>
            </a:r>
            <a:endParaRPr lang="tr-TR" dirty="0">
              <a:solidFill>
                <a:schemeClr val="tx1"/>
              </a:solidFill>
            </a:endParaRPr>
          </a:p>
        </p:txBody>
      </p:sp>
      <p:sp>
        <p:nvSpPr>
          <p:cNvPr id="18" name="Dikdörtgen 17"/>
          <p:cNvSpPr/>
          <p:nvPr/>
        </p:nvSpPr>
        <p:spPr>
          <a:xfrm>
            <a:off x="611560"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Hayır</a:t>
            </a:r>
            <a:endParaRPr lang="tr-TR" dirty="0">
              <a:solidFill>
                <a:schemeClr val="tx1"/>
              </a:solidFill>
            </a:endParaRPr>
          </a:p>
        </p:txBody>
      </p:sp>
      <p:sp>
        <p:nvSpPr>
          <p:cNvPr id="19" name="Dikdörtgen 18"/>
          <p:cNvSpPr/>
          <p:nvPr/>
        </p:nvSpPr>
        <p:spPr>
          <a:xfrm>
            <a:off x="2915816"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cxnSp>
        <p:nvCxnSpPr>
          <p:cNvPr id="7" name="Düz Ok Bağlayıcısı 6"/>
          <p:cNvCxnSpPr>
            <a:stCxn id="13" idx="3"/>
            <a:endCxn id="18" idx="0"/>
          </p:cNvCxnSpPr>
          <p:nvPr/>
        </p:nvCxnSpPr>
        <p:spPr>
          <a:xfrm flipH="1">
            <a:off x="1331640"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a:stCxn id="13" idx="5"/>
            <a:endCxn id="19" idx="0"/>
          </p:cNvCxnSpPr>
          <p:nvPr/>
        </p:nvCxnSpPr>
        <p:spPr>
          <a:xfrm>
            <a:off x="3018400"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7039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45</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graphicFrame>
        <p:nvGraphicFramePr>
          <p:cNvPr id="13" name="İçerik Yer Tutucusu 5"/>
          <p:cNvGraphicFramePr>
            <a:graphicFrameLocks/>
          </p:cNvGraphicFramePr>
          <p:nvPr>
            <p:extLst>
              <p:ext uri="{D42A27DB-BD31-4B8C-83A1-F6EECF244321}">
                <p14:modId xmlns:p14="http://schemas.microsoft.com/office/powerpoint/2010/main" val="1413053117"/>
              </p:ext>
            </p:extLst>
          </p:nvPr>
        </p:nvGraphicFramePr>
        <p:xfrm>
          <a:off x="971600" y="3212976"/>
          <a:ext cx="7408865" cy="178041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81773"/>
                <a:gridCol w="1481773"/>
                <a:gridCol w="1481773"/>
                <a:gridCol w="1481773"/>
                <a:gridCol w="1481773"/>
              </a:tblGrid>
              <a:tr h="280607">
                <a:tc gridSpan="5">
                  <a:txBody>
                    <a:bodyPr/>
                    <a:lstStyle/>
                    <a:p>
                      <a:pPr algn="ctr"/>
                      <a:r>
                        <a:rPr lang="tr-TR" sz="1200" b="1" dirty="0" smtClean="0">
                          <a:solidFill>
                            <a:schemeClr val="bg1"/>
                          </a:solidFill>
                        </a:rPr>
                        <a:t>HAVA=bulutlu</a:t>
                      </a:r>
                      <a:r>
                        <a:rPr lang="tr-TR" sz="1200" b="1" baseline="0" dirty="0" smtClean="0">
                          <a:solidFill>
                            <a:schemeClr val="bg1"/>
                          </a:solidFill>
                        </a:rPr>
                        <a:t> </a:t>
                      </a:r>
                      <a:r>
                        <a:rPr lang="tr-TR" sz="1200" b="1" dirty="0" smtClean="0">
                          <a:solidFill>
                            <a:schemeClr val="bg1"/>
                          </a:solidFill>
                        </a:rPr>
                        <a:t>için gözlem</a:t>
                      </a:r>
                      <a:r>
                        <a:rPr lang="tr-TR" sz="1200" b="1" baseline="0" dirty="0" smtClean="0">
                          <a:solidFill>
                            <a:schemeClr val="bg1"/>
                          </a:solidFill>
                        </a:rPr>
                        <a:t> değerleri</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80607">
                <a:tc>
                  <a:txBody>
                    <a:bodyPr/>
                    <a:lstStyle/>
                    <a:p>
                      <a:pPr algn="ctr"/>
                      <a:r>
                        <a:rPr lang="tr-TR" sz="1200" b="1" dirty="0" smtClean="0">
                          <a:solidFill>
                            <a:schemeClr val="bg1"/>
                          </a:solidFill>
                        </a:rPr>
                        <a:t>Hava</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Isı</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Nem</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Rüzgar</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Oyun</a:t>
                      </a: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bulutlu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sıcak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bl>
          </a:graphicData>
        </a:graphic>
      </p:graphicFrame>
      <p:sp>
        <p:nvSpPr>
          <p:cNvPr id="2" name="Dikdörtgen 1"/>
          <p:cNvSpPr/>
          <p:nvPr/>
        </p:nvSpPr>
        <p:spPr>
          <a:xfrm>
            <a:off x="1043608" y="2564904"/>
            <a:ext cx="5914183" cy="461665"/>
          </a:xfrm>
          <a:prstGeom prst="rect">
            <a:avLst/>
          </a:prstGeom>
        </p:spPr>
        <p:txBody>
          <a:bodyPr wrap="none">
            <a:spAutoFit/>
          </a:bodyPr>
          <a:lstStyle/>
          <a:p>
            <a:r>
              <a:rPr lang="tr-TR" sz="2400" dirty="0" smtClean="0">
                <a:solidFill>
                  <a:schemeClr val="tx2"/>
                </a:solidFill>
              </a:rPr>
              <a:t>HAVA niteliğinin </a:t>
            </a:r>
            <a:r>
              <a:rPr lang="tr-TR" sz="2400" b="1" i="1" dirty="0" smtClean="0">
                <a:solidFill>
                  <a:schemeClr val="tx2"/>
                </a:solidFill>
              </a:rPr>
              <a:t>bulutlu </a:t>
            </a:r>
            <a:r>
              <a:rPr lang="tr-TR" sz="2400" dirty="0" smtClean="0">
                <a:solidFill>
                  <a:schemeClr val="tx2"/>
                </a:solidFill>
              </a:rPr>
              <a:t>değeri için dallanma</a:t>
            </a:r>
            <a:endParaRPr lang="tr-TR" sz="2400" dirty="0">
              <a:solidFill>
                <a:schemeClr val="tx2"/>
              </a:solidFill>
            </a:endParaRPr>
          </a:p>
        </p:txBody>
      </p:sp>
      <p:sp>
        <p:nvSpPr>
          <p:cNvPr id="9" name="Dikdörtgen 8"/>
          <p:cNvSpPr/>
          <p:nvPr/>
        </p:nvSpPr>
        <p:spPr>
          <a:xfrm>
            <a:off x="251520" y="5229200"/>
            <a:ext cx="8522654" cy="830997"/>
          </a:xfrm>
          <a:prstGeom prst="rect">
            <a:avLst/>
          </a:prstGeom>
        </p:spPr>
        <p:txBody>
          <a:bodyPr wrap="none">
            <a:spAutoFit/>
          </a:bodyPr>
          <a:lstStyle/>
          <a:p>
            <a:pPr algn="just"/>
            <a:r>
              <a:rPr lang="tr-TR" sz="2400" dirty="0" smtClean="0">
                <a:solidFill>
                  <a:schemeClr val="tx2"/>
                </a:solidFill>
              </a:rPr>
              <a:t>	Tüm karar değerleri </a:t>
            </a:r>
            <a:r>
              <a:rPr lang="tr-TR" sz="2400" b="1" i="1" dirty="0">
                <a:solidFill>
                  <a:schemeClr val="tx2"/>
                </a:solidFill>
              </a:rPr>
              <a:t>evet</a:t>
            </a:r>
            <a:r>
              <a:rPr lang="tr-TR" sz="2400" dirty="0" smtClean="0">
                <a:solidFill>
                  <a:schemeClr val="tx2"/>
                </a:solidFill>
              </a:rPr>
              <a:t> olduğu için bu değer için yaprak </a:t>
            </a:r>
          </a:p>
          <a:p>
            <a:pPr algn="just"/>
            <a:r>
              <a:rPr lang="tr-TR" sz="2400" dirty="0">
                <a:solidFill>
                  <a:schemeClr val="tx2"/>
                </a:solidFill>
              </a:rPr>
              <a:t>b</a:t>
            </a:r>
            <a:r>
              <a:rPr lang="tr-TR" sz="2400" dirty="0" smtClean="0">
                <a:solidFill>
                  <a:schemeClr val="tx2"/>
                </a:solidFill>
              </a:rPr>
              <a:t>elirlenmiş olur.</a:t>
            </a:r>
            <a:endParaRPr lang="tr-TR" sz="2400" dirty="0">
              <a:solidFill>
                <a:schemeClr val="tx2"/>
              </a:solidFill>
            </a:endParaRPr>
          </a:p>
        </p:txBody>
      </p:sp>
    </p:spTree>
    <p:extLst>
      <p:ext uri="{BB962C8B-B14F-4D97-AF65-F5344CB8AC3E}">
        <p14:creationId xmlns:p14="http://schemas.microsoft.com/office/powerpoint/2010/main" val="2223766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46</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sp>
        <p:nvSpPr>
          <p:cNvPr id="8" name="Oval 7"/>
          <p:cNvSpPr/>
          <p:nvPr/>
        </p:nvSpPr>
        <p:spPr>
          <a:xfrm>
            <a:off x="3880892" y="2204864"/>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Hava</a:t>
            </a:r>
            <a:endParaRPr lang="tr-TR" dirty="0">
              <a:solidFill>
                <a:schemeClr val="tx1"/>
              </a:solidFill>
            </a:endParaRPr>
          </a:p>
        </p:txBody>
      </p:sp>
      <p:cxnSp>
        <p:nvCxnSpPr>
          <p:cNvPr id="15" name="Düz Ok Bağlayıcısı 14"/>
          <p:cNvCxnSpPr>
            <a:stCxn id="8" idx="3"/>
            <a:endCxn id="13" idx="0"/>
          </p:cNvCxnSpPr>
          <p:nvPr/>
        </p:nvCxnSpPr>
        <p:spPr>
          <a:xfrm flipH="1">
            <a:off x="2483768" y="2758028"/>
            <a:ext cx="1618576"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a:stCxn id="8" idx="4"/>
            <a:endCxn id="23" idx="0"/>
          </p:cNvCxnSpPr>
          <p:nvPr/>
        </p:nvCxnSpPr>
        <p:spPr>
          <a:xfrm>
            <a:off x="4636976" y="2852936"/>
            <a:ext cx="7032" cy="1224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a:stCxn id="8" idx="5"/>
          </p:cNvCxnSpPr>
          <p:nvPr/>
        </p:nvCxnSpPr>
        <p:spPr>
          <a:xfrm>
            <a:off x="5171608" y="2758028"/>
            <a:ext cx="1704648"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Metin kutusu 19"/>
          <p:cNvSpPr txBox="1"/>
          <p:nvPr/>
        </p:nvSpPr>
        <p:spPr>
          <a:xfrm>
            <a:off x="2846459" y="3193994"/>
            <a:ext cx="893193" cy="369332"/>
          </a:xfrm>
          <a:prstGeom prst="rect">
            <a:avLst/>
          </a:prstGeom>
          <a:solidFill>
            <a:schemeClr val="bg1"/>
          </a:solidFill>
        </p:spPr>
        <p:txBody>
          <a:bodyPr wrap="none" rtlCol="0">
            <a:spAutoFit/>
          </a:bodyPr>
          <a:lstStyle/>
          <a:p>
            <a:r>
              <a:rPr lang="tr-TR" dirty="0" smtClean="0"/>
              <a:t>Güneşli</a:t>
            </a:r>
            <a:endParaRPr lang="tr-TR" dirty="0"/>
          </a:p>
        </p:txBody>
      </p:sp>
      <p:sp>
        <p:nvSpPr>
          <p:cNvPr id="21" name="Metin kutusu 20"/>
          <p:cNvSpPr txBox="1"/>
          <p:nvPr/>
        </p:nvSpPr>
        <p:spPr>
          <a:xfrm>
            <a:off x="4233596" y="3193994"/>
            <a:ext cx="878767" cy="369332"/>
          </a:xfrm>
          <a:prstGeom prst="rect">
            <a:avLst/>
          </a:prstGeom>
          <a:solidFill>
            <a:schemeClr val="bg1"/>
          </a:solidFill>
        </p:spPr>
        <p:txBody>
          <a:bodyPr wrap="none" rtlCol="0">
            <a:spAutoFit/>
          </a:bodyPr>
          <a:lstStyle/>
          <a:p>
            <a:r>
              <a:rPr lang="tr-TR" dirty="0" smtClean="0"/>
              <a:t>Bulutlu</a:t>
            </a:r>
            <a:endParaRPr lang="tr-TR" dirty="0"/>
          </a:p>
        </p:txBody>
      </p:sp>
      <p:sp>
        <p:nvSpPr>
          <p:cNvPr id="22" name="Metin kutusu 21"/>
          <p:cNvSpPr txBox="1"/>
          <p:nvPr/>
        </p:nvSpPr>
        <p:spPr>
          <a:xfrm>
            <a:off x="5465253" y="3193994"/>
            <a:ext cx="1117357" cy="369332"/>
          </a:xfrm>
          <a:prstGeom prst="rect">
            <a:avLst/>
          </a:prstGeom>
          <a:solidFill>
            <a:schemeClr val="bg1"/>
          </a:solidFill>
        </p:spPr>
        <p:txBody>
          <a:bodyPr wrap="none" rtlCol="0">
            <a:spAutoFit/>
          </a:bodyPr>
          <a:lstStyle/>
          <a:p>
            <a:r>
              <a:rPr lang="tr-TR" dirty="0" smtClean="0"/>
              <a:t>Yağmurlu</a:t>
            </a:r>
            <a:endParaRPr lang="tr-TR" dirty="0"/>
          </a:p>
        </p:txBody>
      </p:sp>
      <p:sp>
        <p:nvSpPr>
          <p:cNvPr id="13" name="Oval 12"/>
          <p:cNvSpPr/>
          <p:nvPr/>
        </p:nvSpPr>
        <p:spPr>
          <a:xfrm>
            <a:off x="1727684" y="3999292"/>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Nem</a:t>
            </a:r>
            <a:endParaRPr lang="tr-TR" dirty="0">
              <a:solidFill>
                <a:schemeClr val="tx1"/>
              </a:solidFill>
            </a:endParaRPr>
          </a:p>
        </p:txBody>
      </p:sp>
      <p:sp>
        <p:nvSpPr>
          <p:cNvPr id="18" name="Dikdörtgen 17"/>
          <p:cNvSpPr/>
          <p:nvPr/>
        </p:nvSpPr>
        <p:spPr>
          <a:xfrm>
            <a:off x="611560"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Hayır</a:t>
            </a:r>
            <a:endParaRPr lang="tr-TR" dirty="0">
              <a:solidFill>
                <a:schemeClr val="tx1"/>
              </a:solidFill>
            </a:endParaRPr>
          </a:p>
        </p:txBody>
      </p:sp>
      <p:sp>
        <p:nvSpPr>
          <p:cNvPr id="19" name="Dikdörtgen 18"/>
          <p:cNvSpPr/>
          <p:nvPr/>
        </p:nvSpPr>
        <p:spPr>
          <a:xfrm>
            <a:off x="2915816"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cxnSp>
        <p:nvCxnSpPr>
          <p:cNvPr id="7" name="Düz Ok Bağlayıcısı 6"/>
          <p:cNvCxnSpPr>
            <a:stCxn id="13" idx="3"/>
            <a:endCxn id="18" idx="0"/>
          </p:cNvCxnSpPr>
          <p:nvPr/>
        </p:nvCxnSpPr>
        <p:spPr>
          <a:xfrm flipH="1">
            <a:off x="1331640"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a:stCxn id="13" idx="5"/>
            <a:endCxn id="19" idx="0"/>
          </p:cNvCxnSpPr>
          <p:nvPr/>
        </p:nvCxnSpPr>
        <p:spPr>
          <a:xfrm>
            <a:off x="3018400"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Dikdörtgen 22"/>
          <p:cNvSpPr/>
          <p:nvPr/>
        </p:nvSpPr>
        <p:spPr>
          <a:xfrm>
            <a:off x="3923928" y="407707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sp>
        <p:nvSpPr>
          <p:cNvPr id="24" name="Metin kutusu 23"/>
          <p:cNvSpPr txBox="1"/>
          <p:nvPr/>
        </p:nvSpPr>
        <p:spPr>
          <a:xfrm>
            <a:off x="1281087" y="4647364"/>
            <a:ext cx="870495" cy="369332"/>
          </a:xfrm>
          <a:prstGeom prst="rect">
            <a:avLst/>
          </a:prstGeom>
          <a:solidFill>
            <a:schemeClr val="bg1"/>
          </a:solidFill>
        </p:spPr>
        <p:txBody>
          <a:bodyPr wrap="none" rtlCol="0">
            <a:spAutoFit/>
          </a:bodyPr>
          <a:lstStyle/>
          <a:p>
            <a:r>
              <a:rPr lang="tr-TR" dirty="0" smtClean="0"/>
              <a:t>Yüksek</a:t>
            </a:r>
            <a:endParaRPr lang="tr-TR" dirty="0"/>
          </a:p>
        </p:txBody>
      </p:sp>
      <p:sp>
        <p:nvSpPr>
          <p:cNvPr id="25" name="Metin kutusu 24"/>
          <p:cNvSpPr txBox="1"/>
          <p:nvPr/>
        </p:nvSpPr>
        <p:spPr>
          <a:xfrm>
            <a:off x="2765401" y="4647364"/>
            <a:ext cx="906017" cy="369332"/>
          </a:xfrm>
          <a:prstGeom prst="rect">
            <a:avLst/>
          </a:prstGeom>
          <a:solidFill>
            <a:schemeClr val="bg1"/>
          </a:solidFill>
        </p:spPr>
        <p:txBody>
          <a:bodyPr wrap="none" rtlCol="0">
            <a:spAutoFit/>
          </a:bodyPr>
          <a:lstStyle/>
          <a:p>
            <a:r>
              <a:rPr lang="tr-TR" dirty="0" smtClean="0"/>
              <a:t>Normal</a:t>
            </a:r>
            <a:endParaRPr lang="tr-TR" dirty="0"/>
          </a:p>
        </p:txBody>
      </p:sp>
    </p:spTree>
    <p:extLst>
      <p:ext uri="{BB962C8B-B14F-4D97-AF65-F5344CB8AC3E}">
        <p14:creationId xmlns:p14="http://schemas.microsoft.com/office/powerpoint/2010/main" val="38130429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47</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p:graphicFrame>
        <p:nvGraphicFramePr>
          <p:cNvPr id="13" name="İçerik Yer Tutucusu 5"/>
          <p:cNvGraphicFramePr>
            <a:graphicFrameLocks/>
          </p:cNvGraphicFramePr>
          <p:nvPr>
            <p:extLst>
              <p:ext uri="{D42A27DB-BD31-4B8C-83A1-F6EECF244321}">
                <p14:modId xmlns:p14="http://schemas.microsoft.com/office/powerpoint/2010/main" val="1456350505"/>
              </p:ext>
            </p:extLst>
          </p:nvPr>
        </p:nvGraphicFramePr>
        <p:xfrm>
          <a:off x="971600" y="3592802"/>
          <a:ext cx="7408865" cy="208521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81773"/>
                <a:gridCol w="1481773"/>
                <a:gridCol w="1481773"/>
                <a:gridCol w="1481773"/>
                <a:gridCol w="1481773"/>
              </a:tblGrid>
              <a:tr h="280607">
                <a:tc gridSpan="5">
                  <a:txBody>
                    <a:bodyPr/>
                    <a:lstStyle/>
                    <a:p>
                      <a:pPr algn="ctr"/>
                      <a:r>
                        <a:rPr lang="tr-TR" sz="1200" b="1" dirty="0" smtClean="0">
                          <a:solidFill>
                            <a:schemeClr val="bg1"/>
                          </a:solidFill>
                        </a:rPr>
                        <a:t>HAVA=yağmurlu</a:t>
                      </a:r>
                      <a:r>
                        <a:rPr lang="tr-TR" sz="1200" b="1" baseline="0" dirty="0" smtClean="0">
                          <a:solidFill>
                            <a:schemeClr val="bg1"/>
                          </a:solidFill>
                        </a:rPr>
                        <a:t> </a:t>
                      </a:r>
                      <a:r>
                        <a:rPr lang="tr-TR" sz="1200" b="1" dirty="0" smtClean="0">
                          <a:solidFill>
                            <a:schemeClr val="bg1"/>
                          </a:solidFill>
                        </a:rPr>
                        <a:t>için gözlem</a:t>
                      </a:r>
                      <a:r>
                        <a:rPr lang="tr-TR" sz="1200" b="1" baseline="0" dirty="0" smtClean="0">
                          <a:solidFill>
                            <a:schemeClr val="bg1"/>
                          </a:solidFill>
                        </a:rPr>
                        <a:t> değerleri</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solidFill>
                      <a:schemeClr val="tx2">
                        <a:lumMod val="60000"/>
                        <a:lumOff val="40000"/>
                      </a:schemeClr>
                    </a:solidFill>
                  </a:tcPr>
                </a:tc>
                <a:tc hMerge="1">
                  <a:txBody>
                    <a:bodyPr/>
                    <a:lstStyle/>
                    <a:p>
                      <a:pPr algn="ct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80607">
                <a:tc>
                  <a:txBody>
                    <a:bodyPr/>
                    <a:lstStyle/>
                    <a:p>
                      <a:pPr algn="ctr"/>
                      <a:r>
                        <a:rPr lang="tr-TR" sz="1200" b="1" dirty="0" smtClean="0">
                          <a:solidFill>
                            <a:schemeClr val="bg1"/>
                          </a:solidFill>
                        </a:rPr>
                        <a:t>Hava</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Isı</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Nem</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Rüzgar</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Oyun</a:t>
                      </a: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soğuk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normal</a:t>
                      </a:r>
                      <a:endParaRPr lang="tr-TR" sz="1400" dirty="0"/>
                    </a:p>
                  </a:txBody>
                  <a:tcPr/>
                </a:tc>
                <a:tc>
                  <a:txBody>
                    <a:bodyPr/>
                    <a:lstStyle/>
                    <a:p>
                      <a:pPr algn="ctr"/>
                      <a:r>
                        <a:rPr lang="tr-TR" sz="1400" dirty="0" smtClean="0"/>
                        <a:t>hafif</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yağmurlu</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Ilık</a:t>
                      </a:r>
                      <a:endParaRPr lang="tr-TR" sz="1400" dirty="0"/>
                    </a:p>
                  </a:txBody>
                  <a:tcPr/>
                </a:tc>
                <a:tc>
                  <a:txBody>
                    <a:bodyPr/>
                    <a:lstStyle/>
                    <a:p>
                      <a:pPr algn="ctr"/>
                      <a:r>
                        <a:rPr lang="tr-TR" sz="1400" dirty="0" smtClean="0"/>
                        <a:t>yüksek</a:t>
                      </a:r>
                      <a:endParaRPr lang="tr-TR" sz="1400" dirty="0"/>
                    </a:p>
                  </a:txBody>
                  <a:tcPr/>
                </a:tc>
                <a:tc>
                  <a:txBody>
                    <a:bodyPr/>
                    <a:lstStyle/>
                    <a:p>
                      <a:pPr algn="ctr"/>
                      <a:r>
                        <a:rPr lang="tr-TR" sz="1400" dirty="0" smtClean="0"/>
                        <a:t>kuvvetli</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bl>
          </a:graphicData>
        </a:graphic>
      </p:graphicFrame>
      <p:sp>
        <p:nvSpPr>
          <p:cNvPr id="2" name="Dikdörtgen 1"/>
          <p:cNvSpPr/>
          <p:nvPr/>
        </p:nvSpPr>
        <p:spPr>
          <a:xfrm>
            <a:off x="1043608" y="2564904"/>
            <a:ext cx="6217151" cy="461665"/>
          </a:xfrm>
          <a:prstGeom prst="rect">
            <a:avLst/>
          </a:prstGeom>
        </p:spPr>
        <p:txBody>
          <a:bodyPr wrap="none">
            <a:spAutoFit/>
          </a:bodyPr>
          <a:lstStyle/>
          <a:p>
            <a:r>
              <a:rPr lang="tr-TR" sz="2400" dirty="0" smtClean="0">
                <a:solidFill>
                  <a:schemeClr val="tx2"/>
                </a:solidFill>
              </a:rPr>
              <a:t>HAVA niteliğinin </a:t>
            </a:r>
            <a:r>
              <a:rPr lang="tr-TR" sz="2400" b="1" i="1" dirty="0" smtClean="0">
                <a:solidFill>
                  <a:schemeClr val="tx2"/>
                </a:solidFill>
              </a:rPr>
              <a:t>yağmurlu </a:t>
            </a:r>
            <a:r>
              <a:rPr lang="tr-TR" sz="2400" dirty="0" smtClean="0">
                <a:solidFill>
                  <a:schemeClr val="tx2"/>
                </a:solidFill>
              </a:rPr>
              <a:t>değeri için dallanma</a:t>
            </a:r>
            <a:endParaRPr lang="tr-TR" sz="2400" dirty="0">
              <a:solidFill>
                <a:schemeClr val="tx2"/>
              </a:solidFill>
            </a:endParaRPr>
          </a:p>
        </p:txBody>
      </p:sp>
    </p:spTree>
    <p:extLst>
      <p:ext uri="{BB962C8B-B14F-4D97-AF65-F5344CB8AC3E}">
        <p14:creationId xmlns:p14="http://schemas.microsoft.com/office/powerpoint/2010/main" val="26604976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48</a:t>
            </a:fld>
            <a:endParaRPr lang="tr-TR"/>
          </a:p>
        </p:txBody>
      </p:sp>
      <p:sp>
        <p:nvSpPr>
          <p:cNvPr id="5" name="Başlık 4"/>
          <p:cNvSpPr>
            <a:spLocks noGrp="1"/>
          </p:cNvSpPr>
          <p:nvPr>
            <p:ph type="title"/>
          </p:nvPr>
        </p:nvSpPr>
        <p:spPr/>
        <p:txBody>
          <a:bodyPr>
            <a:normAutofit/>
          </a:bodyPr>
          <a:lstStyle/>
          <a:p>
            <a:pPr lvl="0"/>
            <a:r>
              <a:rPr lang="tr-TR" b="1" dirty="0"/>
              <a:t>5.1-ID3 Algoritması</a:t>
            </a:r>
            <a:endParaRPr lang="tr-TR" b="1" dirty="0"/>
          </a:p>
        </p:txBody>
      </p:sp>
      <mc:AlternateContent xmlns:mc="http://schemas.openxmlformats.org/markup-compatibility/2006">
        <mc:Choice xmlns:a14="http://schemas.microsoft.com/office/drawing/2010/main" Requires="a14">
          <p:sp>
            <p:nvSpPr>
              <p:cNvPr id="8" name="İçerik Yer Tutucusu 5"/>
              <p:cNvSpPr>
                <a:spLocks noGrp="1"/>
              </p:cNvSpPr>
              <p:nvPr>
                <p:ph idx="1"/>
              </p:nvPr>
            </p:nvSpPr>
            <p:spPr>
              <a:xfrm>
                <a:off x="872067" y="2460029"/>
                <a:ext cx="7660373" cy="3633267"/>
              </a:xfrm>
            </p:spPr>
            <p:txBody>
              <a:bodyPr>
                <a:normAutofit/>
              </a:bodyPr>
              <a:lstStyle/>
              <a:p>
                <a:pPr marL="0" indent="0">
                  <a:buNone/>
                </a:pPr>
                <a:r>
                  <a:rPr lang="tr-TR" b="1" i="1" dirty="0" smtClean="0"/>
                  <a:t>	 </a:t>
                </a:r>
              </a:p>
              <a:p>
                <a:pPr marL="0" indent="0" algn="ctr">
                  <a:buNone/>
                </a:pPr>
                <a:r>
                  <a:rPr lang="tr-TR" b="1" i="1" dirty="0" smtClean="0"/>
                  <a:t>OYUN={</a:t>
                </a:r>
                <a:r>
                  <a:rPr lang="tr-TR" sz="1500" b="1" i="1" dirty="0" smtClean="0"/>
                  <a:t>hayır, </a:t>
                </a:r>
                <a:r>
                  <a:rPr lang="tr-TR" sz="1500" b="1" i="1" dirty="0"/>
                  <a:t>hayır</a:t>
                </a:r>
                <a:r>
                  <a:rPr lang="tr-TR" sz="1500" b="1" i="1" dirty="0" smtClean="0"/>
                  <a:t>, hayır</a:t>
                </a:r>
                <a:r>
                  <a:rPr lang="tr-TR" sz="1500" b="1" i="1" dirty="0" smtClean="0">
                    <a:solidFill>
                      <a:schemeClr val="tx2">
                        <a:lumMod val="40000"/>
                        <a:lumOff val="60000"/>
                      </a:schemeClr>
                    </a:solidFill>
                  </a:rPr>
                  <a:t>, evet, evet </a:t>
                </a:r>
                <a:r>
                  <a:rPr lang="tr-TR" b="1" i="1" dirty="0" smtClean="0"/>
                  <a:t>}</a:t>
                </a:r>
              </a:p>
              <a:p>
                <a:pPr marL="0" indent="0" algn="ctr">
                  <a:buNone/>
                </a:pPr>
                <a:endParaRPr lang="tr-TR" b="1" i="1" dirty="0"/>
              </a:p>
              <a:p>
                <a:pPr marL="0" indent="0" algn="ctr">
                  <a:buNone/>
                </a:pPr>
                <a:endParaRPr lang="tr-TR" b="1" i="1" dirty="0" smtClean="0"/>
              </a:p>
              <a:p>
                <a:pPr marL="0" indent="0" algn="ctr">
                  <a:buNone/>
                </a:pPr>
                <a:endParaRPr lang="tr-TR" b="1" i="1" dirty="0"/>
              </a:p>
              <a:p>
                <a:pPr marL="0" indent="0" algn="ctr">
                  <a:buNone/>
                </a:pPr>
                <a:endParaRPr lang="tr-TR" b="1" i="1" dirty="0" smtClean="0"/>
              </a:p>
              <a:p>
                <a:pPr marL="0" indent="0" algn="ctr">
                  <a:buNone/>
                </a:pPr>
                <a:r>
                  <a:rPr lang="tr-TR" b="1" i="1" dirty="0" smtClean="0"/>
                  <a:t>H(</a:t>
                </a:r>
                <a:r>
                  <a:rPr lang="tr-TR" i="1" dirty="0"/>
                  <a:t>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5</m:t>
                            </m:r>
                          </m:den>
                        </m:f>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5</m:t>
                                </m:r>
                              </m:den>
                            </m:f>
                          </m:e>
                        </m:func>
                      </m:e>
                    </m:func>
                  </m:oMath>
                </a14:m>
                <a:r>
                  <a:rPr lang="tr-TR" dirty="0"/>
                  <a:t>)= </a:t>
                </a:r>
                <a:r>
                  <a:rPr lang="tr-TR" b="1" i="1" dirty="0" smtClean="0"/>
                  <a:t>0.970</a:t>
                </a:r>
                <a:endParaRPr lang="tr-TR" b="1" i="1" dirty="0"/>
              </a:p>
              <a:p>
                <a:pPr marL="0" indent="0" algn="ctr">
                  <a:buNone/>
                </a:pPr>
                <a:endParaRPr lang="tr-TR" b="1" i="1" dirty="0"/>
              </a:p>
            </p:txBody>
          </p:sp>
        </mc:Choice>
        <mc:Fallback>
          <p:sp>
            <p:nvSpPr>
              <p:cNvPr id="8" name="İçerik Yer Tutucusu 5"/>
              <p:cNvSpPr>
                <a:spLocks noGrp="1" noRot="1" noChangeAspect="1" noMove="1" noResize="1" noEditPoints="1" noAdjustHandles="1" noChangeArrowheads="1" noChangeShapeType="1" noTextEdit="1"/>
              </p:cNvSpPr>
              <p:nvPr>
                <p:ph idx="1"/>
              </p:nvPr>
            </p:nvSpPr>
            <p:spPr>
              <a:xfrm>
                <a:off x="872067" y="2460029"/>
                <a:ext cx="7660373" cy="3633267"/>
              </a:xfrm>
              <a:blipFill rotWithShape="1">
                <a:blip r:embed="rId2"/>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graphicFrame>
            <p:nvGraphicFramePr>
              <p:cNvPr id="9" name="Tablo 8"/>
              <p:cNvGraphicFramePr>
                <a:graphicFrameLocks noGrp="1"/>
              </p:cNvGraphicFramePr>
              <p:nvPr>
                <p:extLst>
                  <p:ext uri="{D42A27DB-BD31-4B8C-83A1-F6EECF244321}">
                    <p14:modId xmlns:p14="http://schemas.microsoft.com/office/powerpoint/2010/main" val="2881738344"/>
                  </p:ext>
                </p:extLst>
              </p:nvPr>
            </p:nvGraphicFramePr>
            <p:xfrm>
              <a:off x="2042372" y="3512541"/>
              <a:ext cx="4869888" cy="150019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370840">
                    <a:tc>
                      <a:txBody>
                        <a:bodyPr/>
                        <a:lstStyle/>
                        <a:p>
                          <a:r>
                            <a:rPr lang="tr-TR" baseline="0" dirty="0" smtClean="0"/>
                            <a:t>|C1| = hayır =2</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pPr algn="ctr"/>
                          <a14:m>
                            <m:oMath xmlns:m="http://schemas.openxmlformats.org/officeDocument/2006/math">
                              <m:f>
                                <m:fPr>
                                  <m:ctrlPr>
                                    <a:rPr lang="tr-TR" i="1" dirty="0" smtClean="0">
                                      <a:latin typeface="Cambria Math"/>
                                    </a:rPr>
                                  </m:ctrlPr>
                                </m:fPr>
                                <m:num>
                                  <m:r>
                                    <a:rPr lang="tr-TR" b="0" i="1" dirty="0" smtClean="0">
                                      <a:latin typeface="Cambria Math"/>
                                    </a:rPr>
                                    <m:t>3</m:t>
                                  </m:r>
                                </m:num>
                                <m:den>
                                  <m:r>
                                    <a:rPr lang="tr-TR" b="0" i="1" dirty="0" smtClean="0">
                                      <a:latin typeface="Cambria Math"/>
                                    </a:rPr>
                                    <m:t>5</m:t>
                                  </m:r>
                                </m:den>
                              </m:f>
                            </m:oMath>
                          </a14:m>
                          <a:r>
                            <a:rPr lang="tr-TR" b="1" dirty="0" smtClean="0"/>
                            <a:t> </a:t>
                          </a:r>
                          <a:endParaRPr lang="tr-TR" b="1" dirty="0"/>
                        </a:p>
                      </a:txBody>
                      <a:tcPr>
                        <a:lnR w="12700" cap="flat" cmpd="sng" algn="ctr">
                          <a:solidFill>
                            <a:schemeClr val="bg2">
                              <a:lumMod val="75000"/>
                            </a:schemeClr>
                          </a:solidFill>
                          <a:prstDash val="solid"/>
                          <a:round/>
                          <a:headEnd type="none" w="med" len="med"/>
                          <a:tailEnd type="none" w="med" len="med"/>
                        </a:lnR>
                      </a:tcPr>
                    </a:tc>
                  </a:tr>
                  <a:tr h="370840">
                    <a:tc>
                      <a:txBody>
                        <a:bodyPr/>
                        <a:lstStyle/>
                        <a:p>
                          <a:r>
                            <a:rPr lang="tr-TR" baseline="0" dirty="0" smtClean="0"/>
                            <a:t>|C2| = evet =3</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pPr algn="ctr"/>
                          <a14:m>
                            <m:oMath xmlns:m="http://schemas.openxmlformats.org/officeDocument/2006/math">
                              <m:f>
                                <m:fPr>
                                  <m:ctrlPr>
                                    <a:rPr lang="tr-TR" i="1" smtClean="0">
                                      <a:latin typeface="Cambria Math"/>
                                    </a:rPr>
                                  </m:ctrlPr>
                                </m:fPr>
                                <m:num>
                                  <m:r>
                                    <a:rPr lang="tr-TR" b="0" i="1" smtClean="0">
                                      <a:latin typeface="Cambria Math"/>
                                    </a:rPr>
                                    <m:t>2</m:t>
                                  </m:r>
                                </m:num>
                                <m:den>
                                  <m:r>
                                    <a:rPr lang="tr-TR" b="0" i="1" smtClean="0">
                                      <a:latin typeface="Cambria Math"/>
                                    </a:rPr>
                                    <m:t>5</m:t>
                                  </m:r>
                                </m:den>
                              </m:f>
                            </m:oMath>
                          </a14:m>
                          <a:r>
                            <a:rPr lang="tr-TR" b="1" dirty="0" smtClean="0"/>
                            <a:t> </a:t>
                          </a:r>
                          <a:endParaRPr lang="tr-TR" b="1" dirty="0"/>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tcPr>
                    </a:tc>
                  </a:tr>
                </a:tbl>
              </a:graphicData>
            </a:graphic>
          </p:graphicFrame>
        </mc:Choice>
        <mc:Fallback>
          <p:graphicFrame>
            <p:nvGraphicFramePr>
              <p:cNvPr id="9" name="Tablo 8"/>
              <p:cNvGraphicFramePr>
                <a:graphicFrameLocks noGrp="1"/>
              </p:cNvGraphicFramePr>
              <p:nvPr>
                <p:extLst>
                  <p:ext uri="{D42A27DB-BD31-4B8C-83A1-F6EECF244321}">
                    <p14:modId xmlns:p14="http://schemas.microsoft.com/office/powerpoint/2010/main" val="2881738344"/>
                  </p:ext>
                </p:extLst>
              </p:nvPr>
            </p:nvGraphicFramePr>
            <p:xfrm>
              <a:off x="2042372" y="3512541"/>
              <a:ext cx="4869888" cy="150019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600400"/>
                    <a:gridCol w="1269488"/>
                  </a:tblGrid>
                  <a:tr h="538038">
                    <a:tc>
                      <a:txBody>
                        <a:bodyPr/>
                        <a:lstStyle/>
                        <a:p>
                          <a:pPr algn="ctr"/>
                          <a:r>
                            <a:rPr lang="tr-TR" b="1" dirty="0" smtClean="0">
                              <a:solidFill>
                                <a:schemeClr val="bg1"/>
                              </a:solidFill>
                            </a:rPr>
                            <a:t>Değerler</a:t>
                          </a:r>
                          <a:endParaRPr lang="tr-TR" b="1" dirty="0">
                            <a:solidFill>
                              <a:schemeClr val="bg1"/>
                            </a:solidFill>
                          </a:endParaRPr>
                        </a:p>
                      </a:txBody>
                      <a:tcPr anchor="ct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c>
                      <a:txBody>
                        <a:bodyPr/>
                        <a:lstStyle/>
                        <a:p>
                          <a:pPr algn="ctr"/>
                          <a:r>
                            <a:rPr lang="tr-TR" b="1" baseline="0" dirty="0" smtClean="0">
                              <a:solidFill>
                                <a:schemeClr val="bg1"/>
                              </a:solidFill>
                            </a:rPr>
                            <a:t>Olasılıklar</a:t>
                          </a:r>
                          <a:endParaRPr lang="tr-TR" b="1" baseline="0" dirty="0">
                            <a:solidFill>
                              <a:schemeClr val="bg1"/>
                            </a:solidFill>
                          </a:endParaRPr>
                        </a:p>
                      </a:txBody>
                      <a:tcPr anchor="ct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tx2">
                            <a:lumMod val="60000"/>
                            <a:lumOff val="40000"/>
                          </a:schemeClr>
                        </a:solidFill>
                      </a:tcPr>
                    </a:tc>
                  </a:tr>
                  <a:tr h="481076">
                    <a:tc>
                      <a:txBody>
                        <a:bodyPr/>
                        <a:lstStyle/>
                        <a:p>
                          <a:r>
                            <a:rPr lang="tr-TR" baseline="0" dirty="0" smtClean="0"/>
                            <a:t>|C1| = hayır =2</a:t>
                          </a:r>
                          <a:endParaRPr lang="tr-TR" baseline="0" dirty="0"/>
                        </a:p>
                      </a:txBody>
                      <a:tcPr anchor="ctr">
                        <a:lnL w="12700" cap="flat" cmpd="sng" algn="ctr">
                          <a:solidFill>
                            <a:schemeClr val="bg2">
                              <a:lumMod val="75000"/>
                            </a:schemeClr>
                          </a:solidFill>
                          <a:prstDash val="solid"/>
                          <a:round/>
                          <a:headEnd type="none" w="med" len="med"/>
                          <a:tailEnd type="none" w="med" len="med"/>
                        </a:lnL>
                      </a:tcPr>
                    </a:tc>
                    <a:tc>
                      <a:txBody>
                        <a:bodyPr/>
                        <a:lstStyle/>
                        <a:p>
                          <a:endParaRPr lang="tr-TR"/>
                        </a:p>
                      </a:txBody>
                      <a:tcPr>
                        <a:lnR w="12700" cap="flat" cmpd="sng" algn="ctr">
                          <a:solidFill>
                            <a:schemeClr val="bg2">
                              <a:lumMod val="75000"/>
                            </a:schemeClr>
                          </a:solidFill>
                          <a:prstDash val="solid"/>
                          <a:round/>
                          <a:headEnd type="none" w="med" len="med"/>
                          <a:tailEnd type="none" w="med" len="med"/>
                        </a:lnR>
                        <a:blipFill rotWithShape="1">
                          <a:blip r:embed="rId3"/>
                          <a:stretch>
                            <a:fillRect l="-288462" t="-113924" r="-4327" b="-118987"/>
                          </a:stretch>
                        </a:blipFill>
                      </a:tcPr>
                    </a:tc>
                  </a:tr>
                  <a:tr h="481076">
                    <a:tc>
                      <a:txBody>
                        <a:bodyPr/>
                        <a:lstStyle/>
                        <a:p>
                          <a:r>
                            <a:rPr lang="tr-TR" baseline="0" dirty="0" smtClean="0"/>
                            <a:t>|C2| = evet =3</a:t>
                          </a:r>
                          <a:endParaRPr lang="tr-TR" baseline="0" dirty="0"/>
                        </a:p>
                      </a:txBody>
                      <a:tcPr anchor="ctr">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tcPr>
                    </a:tc>
                    <a:tc>
                      <a:txBody>
                        <a:bodyPr/>
                        <a:lstStyle/>
                        <a:p>
                          <a:endParaRPr lang="tr-TR"/>
                        </a:p>
                      </a:txBody>
                      <a:tcPr>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blipFill rotWithShape="1">
                          <a:blip r:embed="rId3"/>
                          <a:stretch>
                            <a:fillRect l="-288462" t="-213924" r="-4327" b="-18987"/>
                          </a:stretch>
                        </a:blipFill>
                      </a:tcPr>
                    </a:tc>
                  </a:tr>
                </a:tbl>
              </a:graphicData>
            </a:graphic>
          </p:graphicFrame>
        </mc:Fallback>
      </mc:AlternateContent>
      <p:sp>
        <p:nvSpPr>
          <p:cNvPr id="10" name="Dikdörtgen 9"/>
          <p:cNvSpPr/>
          <p:nvPr/>
        </p:nvSpPr>
        <p:spPr>
          <a:xfrm>
            <a:off x="6300192" y="5301208"/>
            <a:ext cx="1008112"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1477204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49</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872067" y="2276873"/>
                <a:ext cx="7660373" cy="4032448"/>
              </a:xfrm>
            </p:spPr>
            <p:txBody>
              <a:bodyPr>
                <a:normAutofit/>
              </a:bodyPr>
              <a:lstStyle/>
              <a:p>
                <a:pPr marL="0" indent="0">
                  <a:buNone/>
                </a:pPr>
                <a:r>
                  <a:rPr lang="tr-TR" b="1" i="1" dirty="0" smtClean="0"/>
                  <a:t>	</a:t>
                </a:r>
              </a:p>
              <a:p>
                <a:pPr marL="0" indent="0" algn="ctr">
                  <a:buNone/>
                </a:pPr>
                <a:r>
                  <a:rPr lang="tr-TR" b="1" i="1" dirty="0" smtClean="0"/>
                  <a:t>ISI={</a:t>
                </a:r>
                <a:r>
                  <a:rPr lang="tr-TR" sz="1500" b="1" i="1" dirty="0" smtClean="0"/>
                  <a:t>soğuk, soğuk, </a:t>
                </a:r>
                <a:r>
                  <a:rPr lang="tr-TR" sz="1500" b="1" i="1" dirty="0" smtClean="0">
                    <a:solidFill>
                      <a:schemeClr val="accent4">
                        <a:lumMod val="75000"/>
                      </a:schemeClr>
                    </a:solidFill>
                  </a:rPr>
                  <a:t>ılık, ılık, ılık</a:t>
                </a:r>
                <a:r>
                  <a:rPr lang="tr-TR" b="1" i="1" dirty="0" smtClean="0"/>
                  <a:t>}</a:t>
                </a:r>
              </a:p>
              <a:p>
                <a:pPr marL="0" indent="0" algn="ctr">
                  <a:buNone/>
                </a:pPr>
                <a:r>
                  <a:rPr lang="tr-TR" b="1" i="1" dirty="0"/>
                  <a:t>H(</a:t>
                </a:r>
                <a:r>
                  <a:rPr lang="tr-TR" i="1" dirty="0"/>
                  <a:t>ISI</a:t>
                </a:r>
                <a:r>
                  <a:rPr lang="tr-TR" b="1" i="1" baseline="-25000" dirty="0" smtClean="0"/>
                  <a:t>soğuk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1</m:t>
                        </m:r>
                      </m:num>
                      <m:den>
                        <m:r>
                          <a:rPr lang="tr-TR" b="0" i="1" smtClean="0">
                            <a:latin typeface="Cambria Math"/>
                          </a:rPr>
                          <m:t>2</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2</m:t>
                            </m:r>
                          </m:den>
                        </m:f>
                      </m:e>
                    </m:func>
                    <m:r>
                      <a:rPr lang="tr-TR" b="0" i="1" smtClean="0">
                        <a:latin typeface="Cambria Math"/>
                      </a:rPr>
                      <m:t>+</m:t>
                    </m:r>
                    <m:f>
                      <m:fPr>
                        <m:ctrlPr>
                          <a:rPr lang="tr-TR" i="1">
                            <a:latin typeface="Cambria Math"/>
                          </a:rPr>
                        </m:ctrlPr>
                      </m:fPr>
                      <m:num>
                        <m:r>
                          <a:rPr lang="tr-TR" i="1">
                            <a:latin typeface="Cambria Math"/>
                          </a:rPr>
                          <m:t>1</m:t>
                        </m:r>
                      </m:num>
                      <m:den>
                        <m:r>
                          <a:rPr lang="tr-TR" b="0" i="1" smtClean="0">
                            <a:latin typeface="Cambria Math"/>
                          </a:rPr>
                          <m:t>2</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i="1">
                                <a:latin typeface="Cambria Math"/>
                              </a:rPr>
                              <m:t>1</m:t>
                            </m:r>
                          </m:num>
                          <m:den>
                            <m:r>
                              <a:rPr lang="tr-TR" b="0" i="1" smtClean="0">
                                <a:latin typeface="Cambria Math"/>
                              </a:rPr>
                              <m:t>2</m:t>
                            </m:r>
                          </m:den>
                        </m:f>
                      </m:e>
                    </m:func>
                  </m:oMath>
                </a14:m>
                <a:r>
                  <a:rPr lang="tr-TR" dirty="0" smtClean="0"/>
                  <a:t>)= </a:t>
                </a:r>
                <a:r>
                  <a:rPr lang="tr-TR" b="1" i="1" dirty="0"/>
                  <a:t>1</a:t>
                </a:r>
                <a:endParaRPr lang="tr-TR" b="1" i="1" dirty="0"/>
              </a:p>
              <a:p>
                <a:pPr marL="0" indent="0" algn="ctr">
                  <a:buNone/>
                </a:pPr>
                <a:r>
                  <a:rPr lang="tr-TR" b="1" i="1" dirty="0"/>
                  <a:t>H(</a:t>
                </a:r>
                <a:r>
                  <a:rPr lang="tr-TR" i="1" dirty="0"/>
                  <a:t>ISI</a:t>
                </a:r>
                <a:r>
                  <a:rPr lang="tr-TR" b="1" i="1" baseline="-25000" dirty="0" smtClean="0"/>
                  <a:t>ılık</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3</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3</m:t>
                            </m:r>
                          </m:den>
                        </m:f>
                        <m:r>
                          <a:rPr lang="tr-TR" i="1" smtClean="0">
                            <a:latin typeface="Cambria Math"/>
                          </a:rPr>
                          <m:t>+ </m:t>
                        </m:r>
                        <m:f>
                          <m:fPr>
                            <m:ctrlPr>
                              <a:rPr lang="tr-TR" i="1" smtClean="0">
                                <a:latin typeface="Cambria Math"/>
                              </a:rPr>
                            </m:ctrlPr>
                          </m:fPr>
                          <m:num>
                            <m:r>
                              <a:rPr lang="tr-TR" b="0" i="1" smtClean="0">
                                <a:latin typeface="Cambria Math"/>
                              </a:rPr>
                              <m:t>1</m:t>
                            </m:r>
                          </m:num>
                          <m:den>
                            <m:r>
                              <a:rPr lang="tr-TR" b="0" i="1" smtClean="0">
                                <a:latin typeface="Cambria Math"/>
                              </a:rPr>
                              <m:t>3</m:t>
                            </m:r>
                          </m:den>
                        </m:f>
                        <m:func>
                          <m:funcPr>
                            <m:ctrlPr>
                              <a:rPr lang="tr-TR" i="1" smtClean="0">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1</m:t>
                                </m:r>
                              </m:num>
                              <m:den>
                                <m:r>
                                  <a:rPr lang="tr-TR" b="0" i="1" smtClean="0">
                                    <a:latin typeface="Cambria Math"/>
                                  </a:rPr>
                                  <m:t>3</m:t>
                                </m:r>
                              </m:den>
                            </m:f>
                          </m:e>
                        </m:func>
                      </m:e>
                    </m:func>
                  </m:oMath>
                </a14:m>
                <a:r>
                  <a:rPr lang="tr-TR" dirty="0"/>
                  <a:t>)= </a:t>
                </a:r>
                <a:r>
                  <a:rPr lang="tr-TR" b="1" i="1" dirty="0" smtClean="0"/>
                  <a:t>0.918</a:t>
                </a:r>
                <a:endParaRPr lang="tr-TR" b="1" i="1" dirty="0"/>
              </a:p>
              <a:p>
                <a:pPr marL="0" indent="0" algn="ctr">
                  <a:buNone/>
                </a:pPr>
                <a:endParaRPr lang="tr-TR" b="1" i="1" dirty="0" smtClean="0"/>
              </a:p>
              <a:p>
                <a:pPr marL="0" indent="0" algn="ctr">
                  <a:buNone/>
                </a:pPr>
                <a:r>
                  <a:rPr lang="tr-TR" b="1" i="1" dirty="0" smtClean="0"/>
                  <a:t>H(</a:t>
                </a:r>
                <a:r>
                  <a:rPr lang="tr-TR" i="1" dirty="0"/>
                  <a:t>ISI, OYUN</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5</m:t>
                        </m:r>
                      </m:den>
                    </m:f>
                    <m:func>
                      <m:funcPr>
                        <m:ctrlPr>
                          <a:rPr lang="tr-TR" i="1" smtClean="0">
                            <a:latin typeface="Cambria Math"/>
                          </a:rPr>
                        </m:ctrlPr>
                      </m:funcPr>
                      <m:fName>
                        <m:r>
                          <a:rPr lang="tr-TR" b="0" i="1" smtClean="0">
                            <a:latin typeface="Cambria Math"/>
                          </a:rPr>
                          <m:t>(1)</m:t>
                        </m:r>
                      </m:fName>
                      <m:e>
                        <m:r>
                          <a:rPr lang="tr-TR" i="1">
                            <a:latin typeface="Cambria Math"/>
                          </a:rPr>
                          <m:t>+ </m:t>
                        </m:r>
                        <m:f>
                          <m:fPr>
                            <m:ctrlPr>
                              <a:rPr lang="tr-TR" i="1">
                                <a:latin typeface="Cambria Math"/>
                              </a:rPr>
                            </m:ctrlPr>
                          </m:fPr>
                          <m:num>
                            <m:r>
                              <a:rPr lang="tr-TR" b="0" i="1" smtClean="0">
                                <a:latin typeface="Cambria Math"/>
                              </a:rPr>
                              <m:t>3</m:t>
                            </m:r>
                          </m:num>
                          <m:den>
                            <m:r>
                              <a:rPr lang="tr-TR" b="0" i="1" smtClean="0">
                                <a:latin typeface="Cambria Math"/>
                              </a:rPr>
                              <m:t>5</m:t>
                            </m:r>
                          </m:den>
                        </m:f>
                        <m:r>
                          <a:rPr lang="tr-TR" b="0" i="1" smtClean="0">
                            <a:latin typeface="Cambria Math"/>
                          </a:rPr>
                          <m:t> </m:t>
                        </m:r>
                        <m:d>
                          <m:dPr>
                            <m:ctrlPr>
                              <a:rPr lang="tr-TR" b="0" i="1" smtClean="0">
                                <a:latin typeface="Cambria Math"/>
                              </a:rPr>
                            </m:ctrlPr>
                          </m:dPr>
                          <m:e>
                            <m:r>
                              <a:rPr lang="tr-TR" b="0" i="1" smtClean="0">
                                <a:latin typeface="Cambria Math"/>
                              </a:rPr>
                              <m:t>0.918</m:t>
                            </m:r>
                          </m:e>
                        </m:d>
                      </m:e>
                    </m:func>
                  </m:oMath>
                </a14:m>
                <a:r>
                  <a:rPr lang="tr-TR" dirty="0" smtClean="0"/>
                  <a:t>= </a:t>
                </a:r>
                <a:r>
                  <a:rPr lang="tr-TR" b="1" i="1" dirty="0" smtClean="0"/>
                  <a:t>0.951</a:t>
                </a:r>
                <a:endParaRPr lang="tr-TR" b="1" i="1" dirty="0"/>
              </a:p>
              <a:p>
                <a:pPr marL="0" indent="0" algn="ctr">
                  <a:buNone/>
                </a:pPr>
                <a:r>
                  <a:rPr lang="tr-TR" b="1" i="1" dirty="0" smtClean="0"/>
                  <a:t>Kazanç(</a:t>
                </a:r>
                <a:r>
                  <a:rPr lang="tr-TR" i="1" dirty="0"/>
                  <a:t>ISI, OYUN</a:t>
                </a:r>
                <a:r>
                  <a:rPr lang="tr-TR" b="1" i="1" dirty="0" smtClean="0"/>
                  <a:t>) </a:t>
                </a:r>
                <a:r>
                  <a:rPr lang="tr-TR" b="1" i="1" dirty="0"/>
                  <a:t>= </a:t>
                </a:r>
                <a:r>
                  <a:rPr lang="tr-TR" dirty="0"/>
                  <a:t>H(T) – H(X,T</a:t>
                </a:r>
                <a:r>
                  <a:rPr lang="tr-TR" dirty="0" smtClean="0"/>
                  <a:t>)= 0.970– 0.951= </a:t>
                </a:r>
                <a:r>
                  <a:rPr lang="tr-TR" b="1" i="1" dirty="0" smtClean="0"/>
                  <a:t>0.019</a:t>
                </a:r>
                <a:endParaRPr lang="tr-TR" b="1" i="1" dirty="0"/>
              </a:p>
              <a:p>
                <a:pPr marL="0" indent="0" algn="ctr">
                  <a:buNone/>
                </a:pPr>
                <a:endParaRPr lang="tr-TR" b="1" i="1"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872067" y="2276873"/>
                <a:ext cx="7660373" cy="4032448"/>
              </a:xfrm>
              <a:blipFill rotWithShape="1">
                <a:blip r:embed="rId2"/>
                <a:stretch>
                  <a:fillRect/>
                </a:stretch>
              </a:blipFill>
            </p:spPr>
            <p:txBody>
              <a:bodyPr/>
              <a:lstStyle/>
              <a:p>
                <a:r>
                  <a:rPr lang="tr-TR">
                    <a:noFill/>
                  </a:rPr>
                  <a:t> </a:t>
                </a:r>
              </a:p>
            </p:txBody>
          </p:sp>
        </mc:Fallback>
      </mc:AlternateContent>
      <p:sp>
        <p:nvSpPr>
          <p:cNvPr id="8" name="Dikdörtgen 7"/>
          <p:cNvSpPr/>
          <p:nvPr/>
        </p:nvSpPr>
        <p:spPr>
          <a:xfrm>
            <a:off x="6260007" y="3958952"/>
            <a:ext cx="843927"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6660232" y="3356992"/>
            <a:ext cx="30776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6439230" y="5049180"/>
            <a:ext cx="797066"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7524328" y="5554600"/>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262535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lgn="just">
              <a:buNone/>
            </a:pPr>
            <a:r>
              <a:rPr lang="tr-TR" dirty="0" smtClean="0"/>
              <a:t>	Verilerin sınıflandırılması süreci  iki adımdan oluşur.</a:t>
            </a:r>
          </a:p>
          <a:p>
            <a:pPr marL="0" indent="0" algn="just">
              <a:buNone/>
            </a:pPr>
            <a:r>
              <a:rPr lang="tr-TR" dirty="0"/>
              <a:t>	</a:t>
            </a:r>
            <a:r>
              <a:rPr lang="tr-TR" b="1" dirty="0" smtClean="0"/>
              <a:t>a. </a:t>
            </a:r>
            <a:r>
              <a:rPr lang="tr-TR" dirty="0" smtClean="0"/>
              <a:t>İlk adım, veri kümelerine uygun bir modelin ortaya konulmasıdır. Söz konusu model, veri tabanındaki  kayıtların alan isimleri (sütun isimleri) kullanılarak gerçekleştirilir. Sınıflandırma modelinin elde edilmesi için veri tabanının bir kısmı </a:t>
            </a:r>
            <a:r>
              <a:rPr lang="tr-TR" b="1" i="1" dirty="0"/>
              <a:t>eğitim verileri </a:t>
            </a:r>
            <a:r>
              <a:rPr lang="tr-TR" dirty="0" smtClean="0"/>
              <a:t>olarak kullanılır.</a:t>
            </a:r>
          </a:p>
          <a:p>
            <a:pPr marL="0" indent="0" algn="just">
              <a:buNone/>
            </a:pP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a:t>
            </a:fld>
            <a:endParaRPr lang="tr-TR"/>
          </a:p>
        </p:txBody>
      </p:sp>
      <p:sp>
        <p:nvSpPr>
          <p:cNvPr id="5" name="Başlık 4"/>
          <p:cNvSpPr>
            <a:spLocks noGrp="1"/>
          </p:cNvSpPr>
          <p:nvPr>
            <p:ph type="title"/>
          </p:nvPr>
        </p:nvSpPr>
        <p:spPr/>
        <p:txBody>
          <a:bodyPr>
            <a:normAutofit/>
          </a:bodyPr>
          <a:lstStyle/>
          <a:p>
            <a:pPr lvl="0"/>
            <a:r>
              <a:rPr lang="tr-TR" b="1" dirty="0"/>
              <a:t>2-Sınıflandırma </a:t>
            </a:r>
            <a:r>
              <a:rPr lang="tr-TR" b="1" dirty="0" smtClean="0"/>
              <a:t>Süreci</a:t>
            </a:r>
            <a:endParaRPr lang="tr-TR" dirty="0"/>
          </a:p>
        </p:txBody>
      </p:sp>
    </p:spTree>
    <p:extLst>
      <p:ext uri="{BB962C8B-B14F-4D97-AF65-F5344CB8AC3E}">
        <p14:creationId xmlns:p14="http://schemas.microsoft.com/office/powerpoint/2010/main" val="35398053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50</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6" name="İçerik Yer Tutucusu 5"/>
          <p:cNvSpPr>
            <a:spLocks noGrp="1"/>
          </p:cNvSpPr>
          <p:nvPr>
            <p:ph idx="1"/>
          </p:nvPr>
        </p:nvSpPr>
        <p:spPr>
          <a:xfrm>
            <a:off x="611560" y="2492896"/>
            <a:ext cx="8136903" cy="3816424"/>
          </a:xfrm>
        </p:spPr>
        <p:txBody>
          <a:bodyPr>
            <a:normAutofit/>
          </a:bodyPr>
          <a:lstStyle/>
          <a:p>
            <a:pPr marL="0" indent="0" algn="ctr">
              <a:buNone/>
            </a:pPr>
            <a:r>
              <a:rPr lang="tr-TR" b="1" i="1" dirty="0" smtClean="0"/>
              <a:t>RÜZGAR={</a:t>
            </a:r>
            <a:r>
              <a:rPr lang="tr-TR" sz="1500" b="1" i="1" dirty="0" smtClean="0"/>
              <a:t>hafif, </a:t>
            </a:r>
            <a:r>
              <a:rPr lang="tr-TR" sz="1500" b="1" i="1" dirty="0"/>
              <a:t>hafif</a:t>
            </a:r>
            <a:r>
              <a:rPr lang="tr-TR" sz="1500" b="1" i="1" dirty="0" smtClean="0"/>
              <a:t>, hafif,</a:t>
            </a:r>
            <a:r>
              <a:rPr lang="tr-TR" sz="1500" b="1" i="1" dirty="0" smtClean="0">
                <a:solidFill>
                  <a:schemeClr val="accent4">
                    <a:lumMod val="75000"/>
                  </a:schemeClr>
                </a:solidFill>
              </a:rPr>
              <a:t> </a:t>
            </a:r>
            <a:r>
              <a:rPr lang="tr-TR" sz="1500" b="1" i="1" dirty="0" smtClean="0"/>
              <a:t> </a:t>
            </a:r>
            <a:r>
              <a:rPr lang="tr-TR" sz="1500" b="1" i="1" dirty="0" smtClean="0">
                <a:solidFill>
                  <a:schemeClr val="tx2">
                    <a:lumMod val="40000"/>
                    <a:lumOff val="60000"/>
                  </a:schemeClr>
                </a:solidFill>
              </a:rPr>
              <a:t>kuvvetli, kuvvetli</a:t>
            </a:r>
            <a:r>
              <a:rPr lang="tr-TR" b="1" i="1" dirty="0" smtClean="0"/>
              <a:t>}</a:t>
            </a:r>
          </a:p>
          <a:p>
            <a:pPr marL="0" indent="0" algn="ctr">
              <a:buNone/>
            </a:pPr>
            <a:endParaRPr lang="tr-TR" b="1" i="1" dirty="0"/>
          </a:p>
          <a:p>
            <a:pPr marL="0" indent="0" algn="just">
              <a:buNone/>
            </a:pPr>
            <a:r>
              <a:rPr lang="tr-TR" dirty="0" smtClean="0"/>
              <a:t>	RÜZGAR niteliğinde hafif değerleri evet, kuvvetli değerleri hayır değeri almaktadır. Buna göre yaprak değerleri elde edilir ve karar ağacı oluşturma süreci sona ermiş olur. </a:t>
            </a:r>
          </a:p>
          <a:p>
            <a:pPr marL="0" indent="0" algn="just">
              <a:buNone/>
            </a:pPr>
            <a:endParaRPr lang="tr-TR" b="1" i="1" dirty="0"/>
          </a:p>
        </p:txBody>
      </p:sp>
    </p:spTree>
    <p:extLst>
      <p:ext uri="{BB962C8B-B14F-4D97-AF65-F5344CB8AC3E}">
        <p14:creationId xmlns:p14="http://schemas.microsoft.com/office/powerpoint/2010/main" val="30537452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51</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p:sp>
        <p:nvSpPr>
          <p:cNvPr id="7" name="Oval 6"/>
          <p:cNvSpPr/>
          <p:nvPr/>
        </p:nvSpPr>
        <p:spPr>
          <a:xfrm>
            <a:off x="3880892" y="2204864"/>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Hava</a:t>
            </a:r>
            <a:endParaRPr lang="tr-TR" dirty="0">
              <a:solidFill>
                <a:schemeClr val="tx1"/>
              </a:solidFill>
            </a:endParaRPr>
          </a:p>
        </p:txBody>
      </p:sp>
      <p:cxnSp>
        <p:nvCxnSpPr>
          <p:cNvPr id="8" name="Düz Ok Bağlayıcısı 7"/>
          <p:cNvCxnSpPr>
            <a:stCxn id="7" idx="3"/>
            <a:endCxn id="14" idx="0"/>
          </p:cNvCxnSpPr>
          <p:nvPr/>
        </p:nvCxnSpPr>
        <p:spPr>
          <a:xfrm flipH="1">
            <a:off x="2483768" y="2758028"/>
            <a:ext cx="1618576"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Düz Ok Bağlayıcısı 8"/>
          <p:cNvCxnSpPr>
            <a:stCxn id="7" idx="4"/>
            <a:endCxn id="19" idx="0"/>
          </p:cNvCxnSpPr>
          <p:nvPr/>
        </p:nvCxnSpPr>
        <p:spPr>
          <a:xfrm>
            <a:off x="4636976" y="2852936"/>
            <a:ext cx="7032" cy="1224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Düz Ok Bağlayıcısı 9"/>
          <p:cNvCxnSpPr>
            <a:stCxn id="7" idx="5"/>
            <a:endCxn id="22" idx="0"/>
          </p:cNvCxnSpPr>
          <p:nvPr/>
        </p:nvCxnSpPr>
        <p:spPr>
          <a:xfrm>
            <a:off x="5171608" y="2758028"/>
            <a:ext cx="1704648" cy="1241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Metin kutusu 10"/>
          <p:cNvSpPr txBox="1"/>
          <p:nvPr/>
        </p:nvSpPr>
        <p:spPr>
          <a:xfrm>
            <a:off x="2846459" y="3193994"/>
            <a:ext cx="893193" cy="369332"/>
          </a:xfrm>
          <a:prstGeom prst="rect">
            <a:avLst/>
          </a:prstGeom>
          <a:solidFill>
            <a:schemeClr val="bg1"/>
          </a:solidFill>
        </p:spPr>
        <p:txBody>
          <a:bodyPr wrap="none" rtlCol="0">
            <a:spAutoFit/>
          </a:bodyPr>
          <a:lstStyle/>
          <a:p>
            <a:r>
              <a:rPr lang="tr-TR" dirty="0" smtClean="0"/>
              <a:t>Güneşli</a:t>
            </a:r>
            <a:endParaRPr lang="tr-TR" dirty="0"/>
          </a:p>
        </p:txBody>
      </p:sp>
      <p:sp>
        <p:nvSpPr>
          <p:cNvPr id="12" name="Metin kutusu 11"/>
          <p:cNvSpPr txBox="1"/>
          <p:nvPr/>
        </p:nvSpPr>
        <p:spPr>
          <a:xfrm>
            <a:off x="4233596" y="3193994"/>
            <a:ext cx="878767" cy="369332"/>
          </a:xfrm>
          <a:prstGeom prst="rect">
            <a:avLst/>
          </a:prstGeom>
          <a:solidFill>
            <a:schemeClr val="bg1"/>
          </a:solidFill>
        </p:spPr>
        <p:txBody>
          <a:bodyPr wrap="none" rtlCol="0">
            <a:spAutoFit/>
          </a:bodyPr>
          <a:lstStyle/>
          <a:p>
            <a:r>
              <a:rPr lang="tr-TR" dirty="0" smtClean="0"/>
              <a:t>Bulutlu</a:t>
            </a:r>
            <a:endParaRPr lang="tr-TR" dirty="0"/>
          </a:p>
        </p:txBody>
      </p:sp>
      <p:sp>
        <p:nvSpPr>
          <p:cNvPr id="13" name="Metin kutusu 12"/>
          <p:cNvSpPr txBox="1"/>
          <p:nvPr/>
        </p:nvSpPr>
        <p:spPr>
          <a:xfrm>
            <a:off x="5465253" y="3193994"/>
            <a:ext cx="1117357" cy="369332"/>
          </a:xfrm>
          <a:prstGeom prst="rect">
            <a:avLst/>
          </a:prstGeom>
          <a:solidFill>
            <a:schemeClr val="bg1"/>
          </a:solidFill>
        </p:spPr>
        <p:txBody>
          <a:bodyPr wrap="none" rtlCol="0">
            <a:spAutoFit/>
          </a:bodyPr>
          <a:lstStyle/>
          <a:p>
            <a:r>
              <a:rPr lang="tr-TR" dirty="0" smtClean="0"/>
              <a:t>Yağmurlu</a:t>
            </a:r>
            <a:endParaRPr lang="tr-TR" dirty="0"/>
          </a:p>
        </p:txBody>
      </p:sp>
      <p:sp>
        <p:nvSpPr>
          <p:cNvPr id="14" name="Oval 13"/>
          <p:cNvSpPr/>
          <p:nvPr/>
        </p:nvSpPr>
        <p:spPr>
          <a:xfrm>
            <a:off x="1727684" y="3999292"/>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Nem</a:t>
            </a:r>
            <a:endParaRPr lang="tr-TR" dirty="0">
              <a:solidFill>
                <a:schemeClr val="tx1"/>
              </a:solidFill>
            </a:endParaRPr>
          </a:p>
        </p:txBody>
      </p:sp>
      <p:sp>
        <p:nvSpPr>
          <p:cNvPr id="15" name="Dikdörtgen 14"/>
          <p:cNvSpPr/>
          <p:nvPr/>
        </p:nvSpPr>
        <p:spPr>
          <a:xfrm>
            <a:off x="611560"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Hayır</a:t>
            </a:r>
            <a:endParaRPr lang="tr-TR" dirty="0">
              <a:solidFill>
                <a:schemeClr val="tx1"/>
              </a:solidFill>
            </a:endParaRPr>
          </a:p>
        </p:txBody>
      </p:sp>
      <p:sp>
        <p:nvSpPr>
          <p:cNvPr id="16" name="Dikdörtgen 15"/>
          <p:cNvSpPr/>
          <p:nvPr/>
        </p:nvSpPr>
        <p:spPr>
          <a:xfrm>
            <a:off x="2915816"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cxnSp>
        <p:nvCxnSpPr>
          <p:cNvPr id="17" name="Düz Ok Bağlayıcısı 16"/>
          <p:cNvCxnSpPr>
            <a:stCxn id="14" idx="3"/>
            <a:endCxn id="15" idx="0"/>
          </p:cNvCxnSpPr>
          <p:nvPr/>
        </p:nvCxnSpPr>
        <p:spPr>
          <a:xfrm flipH="1">
            <a:off x="1331640"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Düz Ok Bağlayıcısı 17"/>
          <p:cNvCxnSpPr>
            <a:stCxn id="14" idx="5"/>
            <a:endCxn id="16" idx="0"/>
          </p:cNvCxnSpPr>
          <p:nvPr/>
        </p:nvCxnSpPr>
        <p:spPr>
          <a:xfrm>
            <a:off x="3018400"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Dikdörtgen 18"/>
          <p:cNvSpPr/>
          <p:nvPr/>
        </p:nvSpPr>
        <p:spPr>
          <a:xfrm>
            <a:off x="3923928" y="407707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sp>
        <p:nvSpPr>
          <p:cNvPr id="22" name="Oval 21"/>
          <p:cNvSpPr/>
          <p:nvPr/>
        </p:nvSpPr>
        <p:spPr>
          <a:xfrm>
            <a:off x="6120172" y="3999292"/>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Rüzgar</a:t>
            </a:r>
            <a:endParaRPr lang="tr-TR" dirty="0">
              <a:solidFill>
                <a:schemeClr val="tx1"/>
              </a:solidFill>
            </a:endParaRPr>
          </a:p>
        </p:txBody>
      </p:sp>
      <p:sp>
        <p:nvSpPr>
          <p:cNvPr id="24" name="Metin kutusu 23"/>
          <p:cNvSpPr txBox="1"/>
          <p:nvPr/>
        </p:nvSpPr>
        <p:spPr>
          <a:xfrm>
            <a:off x="1281087" y="4647364"/>
            <a:ext cx="870495" cy="369332"/>
          </a:xfrm>
          <a:prstGeom prst="rect">
            <a:avLst/>
          </a:prstGeom>
          <a:solidFill>
            <a:schemeClr val="bg1"/>
          </a:solidFill>
        </p:spPr>
        <p:txBody>
          <a:bodyPr wrap="none" rtlCol="0">
            <a:spAutoFit/>
          </a:bodyPr>
          <a:lstStyle/>
          <a:p>
            <a:r>
              <a:rPr lang="tr-TR" dirty="0" smtClean="0"/>
              <a:t>Yüksek</a:t>
            </a:r>
            <a:endParaRPr lang="tr-TR" dirty="0"/>
          </a:p>
        </p:txBody>
      </p:sp>
      <p:sp>
        <p:nvSpPr>
          <p:cNvPr id="25" name="Metin kutusu 24"/>
          <p:cNvSpPr txBox="1"/>
          <p:nvPr/>
        </p:nvSpPr>
        <p:spPr>
          <a:xfrm>
            <a:off x="2765401" y="4647364"/>
            <a:ext cx="906017" cy="369332"/>
          </a:xfrm>
          <a:prstGeom prst="rect">
            <a:avLst/>
          </a:prstGeom>
          <a:solidFill>
            <a:schemeClr val="bg1"/>
          </a:solidFill>
        </p:spPr>
        <p:txBody>
          <a:bodyPr wrap="none" rtlCol="0">
            <a:spAutoFit/>
          </a:bodyPr>
          <a:lstStyle/>
          <a:p>
            <a:r>
              <a:rPr lang="tr-TR" dirty="0" smtClean="0"/>
              <a:t>Normal</a:t>
            </a:r>
            <a:endParaRPr lang="tr-TR" dirty="0"/>
          </a:p>
        </p:txBody>
      </p:sp>
      <p:sp>
        <p:nvSpPr>
          <p:cNvPr id="26" name="Dikdörtgen 25"/>
          <p:cNvSpPr/>
          <p:nvPr/>
        </p:nvSpPr>
        <p:spPr>
          <a:xfrm>
            <a:off x="5004048"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Hayır</a:t>
            </a:r>
            <a:endParaRPr lang="tr-TR" dirty="0">
              <a:solidFill>
                <a:schemeClr val="tx1"/>
              </a:solidFill>
            </a:endParaRPr>
          </a:p>
        </p:txBody>
      </p:sp>
      <p:sp>
        <p:nvSpPr>
          <p:cNvPr id="27" name="Dikdörtgen 26"/>
          <p:cNvSpPr/>
          <p:nvPr/>
        </p:nvSpPr>
        <p:spPr>
          <a:xfrm>
            <a:off x="7308304" y="5157192"/>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cxnSp>
        <p:nvCxnSpPr>
          <p:cNvPr id="28" name="Düz Ok Bağlayıcısı 27"/>
          <p:cNvCxnSpPr>
            <a:endCxn id="26" idx="0"/>
          </p:cNvCxnSpPr>
          <p:nvPr/>
        </p:nvCxnSpPr>
        <p:spPr>
          <a:xfrm flipH="1">
            <a:off x="5724128"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Düz Ok Bağlayıcısı 28"/>
          <p:cNvCxnSpPr>
            <a:endCxn id="27" idx="0"/>
          </p:cNvCxnSpPr>
          <p:nvPr/>
        </p:nvCxnSpPr>
        <p:spPr>
          <a:xfrm>
            <a:off x="7410888" y="4552456"/>
            <a:ext cx="617496" cy="604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Metin kutusu 29"/>
          <p:cNvSpPr txBox="1"/>
          <p:nvPr/>
        </p:nvSpPr>
        <p:spPr>
          <a:xfrm>
            <a:off x="5673575" y="4647364"/>
            <a:ext cx="970137" cy="369332"/>
          </a:xfrm>
          <a:prstGeom prst="rect">
            <a:avLst/>
          </a:prstGeom>
          <a:solidFill>
            <a:schemeClr val="bg1"/>
          </a:solidFill>
        </p:spPr>
        <p:txBody>
          <a:bodyPr wrap="none" rtlCol="0">
            <a:spAutoFit/>
          </a:bodyPr>
          <a:lstStyle/>
          <a:p>
            <a:r>
              <a:rPr lang="tr-TR" dirty="0" smtClean="0"/>
              <a:t>Kuvvetli</a:t>
            </a:r>
            <a:endParaRPr lang="tr-TR" dirty="0"/>
          </a:p>
        </p:txBody>
      </p:sp>
      <p:sp>
        <p:nvSpPr>
          <p:cNvPr id="31" name="Metin kutusu 30"/>
          <p:cNvSpPr txBox="1"/>
          <p:nvPr/>
        </p:nvSpPr>
        <p:spPr>
          <a:xfrm>
            <a:off x="7372435" y="4647364"/>
            <a:ext cx="655949" cy="369332"/>
          </a:xfrm>
          <a:prstGeom prst="rect">
            <a:avLst/>
          </a:prstGeom>
          <a:solidFill>
            <a:schemeClr val="bg1"/>
          </a:solidFill>
        </p:spPr>
        <p:txBody>
          <a:bodyPr wrap="none" rtlCol="0">
            <a:spAutoFit/>
          </a:bodyPr>
          <a:lstStyle/>
          <a:p>
            <a:r>
              <a:rPr lang="tr-TR" dirty="0" smtClean="0"/>
              <a:t>Hafif</a:t>
            </a:r>
            <a:endParaRPr lang="tr-TR" dirty="0"/>
          </a:p>
        </p:txBody>
      </p:sp>
    </p:spTree>
    <p:extLst>
      <p:ext uri="{BB962C8B-B14F-4D97-AF65-F5344CB8AC3E}">
        <p14:creationId xmlns:p14="http://schemas.microsoft.com/office/powerpoint/2010/main" val="2636764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52</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32" name="İçerik Yer Tutucusu 5"/>
              <p:cNvSpPr>
                <a:spLocks noGrp="1"/>
              </p:cNvSpPr>
              <p:nvPr>
                <p:ph idx="1"/>
              </p:nvPr>
            </p:nvSpPr>
            <p:spPr>
              <a:xfrm>
                <a:off x="872067" y="2492896"/>
                <a:ext cx="7408333" cy="3633267"/>
              </a:xfrm>
            </p:spPr>
            <p:txBody>
              <a:bodyPr>
                <a:normAutofit/>
              </a:bodyPr>
              <a:lstStyle/>
              <a:p>
                <a:pPr marL="0" indent="0" algn="just">
                  <a:buNone/>
                </a:pPr>
                <a:r>
                  <a:rPr lang="tr-TR" b="1" i="1" dirty="0" smtClean="0"/>
                  <a:t>	Kazanç Oranı: </a:t>
                </a:r>
                <a:r>
                  <a:rPr lang="tr-TR" dirty="0" smtClean="0"/>
                  <a:t>Karar ağacının oluşturulması esnasında </a:t>
                </a:r>
                <a:r>
                  <a:rPr lang="tr-TR" b="1" i="1" dirty="0"/>
                  <a:t>kazanç ölçütü </a:t>
                </a:r>
                <a:r>
                  <a:rPr lang="tr-TR" dirty="0" smtClean="0"/>
                  <a:t>adı verilen bir değer kullanıldı. Ancak uygulamada daha iyi sonuçlar veren diğer bir yöntem ise </a:t>
                </a:r>
                <a:r>
                  <a:rPr lang="tr-TR" b="1" i="1" dirty="0"/>
                  <a:t>bilgi bölünmesi (</a:t>
                </a:r>
                <a:r>
                  <a:rPr lang="tr-TR" b="1" i="1" dirty="0" err="1"/>
                  <a:t>split</a:t>
                </a:r>
                <a:r>
                  <a:rPr lang="tr-TR" b="1" i="1" dirty="0"/>
                  <a:t> </a:t>
                </a:r>
                <a:r>
                  <a:rPr lang="tr-TR" b="1" i="1" dirty="0" err="1"/>
                  <a:t>information</a:t>
                </a:r>
                <a:r>
                  <a:rPr lang="tr-TR" b="1" i="1" dirty="0"/>
                  <a:t>) </a:t>
                </a:r>
                <a:r>
                  <a:rPr lang="tr-TR" dirty="0" smtClean="0"/>
                  <a:t>‘</a:t>
                </a:r>
                <a:r>
                  <a:rPr lang="tr-TR" dirty="0" err="1" smtClean="0"/>
                  <a:t>dir</a:t>
                </a:r>
                <a:r>
                  <a:rPr lang="tr-TR" dirty="0" smtClean="0"/>
                  <a:t>. </a:t>
                </a:r>
                <a:r>
                  <a:rPr lang="tr-TR" b="1" i="1" dirty="0"/>
                  <a:t>T</a:t>
                </a:r>
                <a:r>
                  <a:rPr lang="tr-TR" dirty="0" smtClean="0"/>
                  <a:t> kümesi için </a:t>
                </a:r>
                <a:r>
                  <a:rPr lang="tr-TR" b="1" i="1" dirty="0"/>
                  <a:t>X</a:t>
                </a:r>
                <a:r>
                  <a:rPr lang="tr-TR" dirty="0" smtClean="0"/>
                  <a:t> niteliğinin değerini belirlemek için gereken bilgi miktarını ortaya koymak için bu yol bulunmuştur. Bilgi miktarı </a:t>
                </a:r>
                <a:r>
                  <a:rPr lang="tr-TR" b="1" i="1" dirty="0"/>
                  <a:t>H(P</a:t>
                </a:r>
                <a:r>
                  <a:rPr lang="tr-TR" b="1" i="1" baseline="-25000" dirty="0"/>
                  <a:t>X, T</a:t>
                </a:r>
                <a:r>
                  <a:rPr lang="tr-TR" b="1" i="1" dirty="0"/>
                  <a:t>) </a:t>
                </a:r>
                <a:r>
                  <a:rPr lang="tr-TR" dirty="0" smtClean="0"/>
                  <a:t>biçiminde ifade edilir.</a:t>
                </a:r>
              </a:p>
              <a:p>
                <a:pPr marL="0" indent="0" algn="ctr">
                  <a:buNone/>
                </a:pPr>
                <a:r>
                  <a:rPr lang="tr-TR" b="1" i="1" dirty="0" smtClean="0">
                    <a:effectLst>
                      <a:outerShdw blurRad="50800" dist="38100" dir="5400000" algn="t" rotWithShape="0">
                        <a:prstClr val="black">
                          <a:alpha val="40000"/>
                        </a:prstClr>
                      </a:outerShdw>
                    </a:effectLst>
                  </a:rPr>
                  <a:t>P</a:t>
                </a:r>
                <a:r>
                  <a:rPr lang="tr-TR" b="1" i="1" baseline="-25000" dirty="0" smtClean="0">
                    <a:effectLst>
                      <a:outerShdw blurRad="50800" dist="38100" dir="5400000" algn="t" rotWithShape="0">
                        <a:prstClr val="black">
                          <a:alpha val="40000"/>
                        </a:prstClr>
                      </a:outerShdw>
                    </a:effectLst>
                  </a:rPr>
                  <a:t>X</a:t>
                </a:r>
                <a:r>
                  <a:rPr lang="tr-TR" b="1" i="1" baseline="-25000" dirty="0">
                    <a:effectLst>
                      <a:outerShdw blurRad="50800" dist="38100" dir="5400000" algn="t" rotWithShape="0">
                        <a:prstClr val="black">
                          <a:alpha val="40000"/>
                        </a:prstClr>
                      </a:outerShdw>
                    </a:effectLst>
                  </a:rPr>
                  <a:t>, T</a:t>
                </a:r>
                <a:r>
                  <a:rPr lang="tr-TR" b="1" i="1" dirty="0">
                    <a:effectLst>
                      <a:outerShdw blurRad="50800" dist="38100" dir="5400000" algn="t" rotWithShape="0">
                        <a:prstClr val="black">
                          <a:alpha val="40000"/>
                        </a:prstClr>
                      </a:outerShdw>
                    </a:effectLst>
                  </a:rPr>
                  <a:t>= </a:t>
                </a:r>
                <a14:m>
                  <m:oMath xmlns:m="http://schemas.openxmlformats.org/officeDocument/2006/math">
                    <m:r>
                      <a:rPr lang="tr-TR" b="1" i="1">
                        <a:effectLst>
                          <a:outerShdw blurRad="50800" dist="38100" dir="5400000" algn="t" rotWithShape="0">
                            <a:prstClr val="black">
                              <a:alpha val="40000"/>
                            </a:prstClr>
                          </a:outerShdw>
                        </a:effectLst>
                      </a:rPr>
                      <m:t>(</m:t>
                    </m:r>
                    <m:f>
                      <m:fPr>
                        <m:ctrlPr>
                          <a:rPr lang="tr-TR" b="1" i="1">
                            <a:effectLst>
                              <a:outerShdw blurRad="50800" dist="38100" dir="5400000" algn="t" rotWithShape="0">
                                <a:prstClr val="black">
                                  <a:alpha val="40000"/>
                                </a:prstClr>
                              </a:outerShdw>
                            </a:effectLst>
                          </a:rPr>
                        </m:ctrlPr>
                      </m:fPr>
                      <m:num>
                        <m:r>
                          <a:rPr lang="tr-TR" b="1" i="1">
                            <a:effectLst>
                              <a:outerShdw blurRad="50800" dist="38100" dir="5400000" algn="t" rotWithShape="0">
                                <a:prstClr val="black">
                                  <a:alpha val="40000"/>
                                </a:prstClr>
                              </a:outerShdw>
                            </a:effectLst>
                          </a:rPr>
                          <m:t>|</m:t>
                        </m:r>
                        <m:r>
                          <a:rPr lang="tr-TR" b="1" i="1">
                            <a:effectLst>
                              <a:outerShdw blurRad="50800" dist="38100" dir="5400000" algn="t" rotWithShape="0">
                                <a:prstClr val="black">
                                  <a:alpha val="40000"/>
                                </a:prstClr>
                              </a:outerShdw>
                            </a:effectLst>
                          </a:rPr>
                          <m:t>𝑇</m:t>
                        </m:r>
                        <m:r>
                          <a:rPr lang="tr-TR" b="1" i="1">
                            <a:effectLst>
                              <a:outerShdw blurRad="50800" dist="38100" dir="5400000" algn="t" rotWithShape="0">
                                <a:prstClr val="black">
                                  <a:alpha val="40000"/>
                                </a:prstClr>
                              </a:outerShdw>
                            </a:effectLst>
                          </a:rPr>
                          <m:t>1|</m:t>
                        </m:r>
                      </m:num>
                      <m:den>
                        <m:r>
                          <a:rPr lang="tr-TR" b="1" i="1">
                            <a:effectLst>
                              <a:outerShdw blurRad="50800" dist="38100" dir="5400000" algn="t" rotWithShape="0">
                                <a:prstClr val="black">
                                  <a:alpha val="40000"/>
                                </a:prstClr>
                              </a:outerShdw>
                            </a:effectLst>
                          </a:rPr>
                          <m:t>|</m:t>
                        </m:r>
                        <m:r>
                          <a:rPr lang="tr-TR" b="1" i="1">
                            <a:effectLst>
                              <a:outerShdw blurRad="50800" dist="38100" dir="5400000" algn="t" rotWithShape="0">
                                <a:prstClr val="black">
                                  <a:alpha val="40000"/>
                                </a:prstClr>
                              </a:outerShdw>
                            </a:effectLst>
                          </a:rPr>
                          <m:t>𝑇</m:t>
                        </m:r>
                        <m:r>
                          <a:rPr lang="tr-TR" b="1" i="1">
                            <a:effectLst>
                              <a:outerShdw blurRad="50800" dist="38100" dir="5400000" algn="t" rotWithShape="0">
                                <a:prstClr val="black">
                                  <a:alpha val="40000"/>
                                </a:prstClr>
                              </a:outerShdw>
                            </a:effectLst>
                          </a:rPr>
                          <m:t>|</m:t>
                        </m:r>
                      </m:den>
                    </m:f>
                    <m:r>
                      <a:rPr lang="tr-TR" b="1" i="1">
                        <a:effectLst>
                          <a:outerShdw blurRad="50800" dist="38100" dir="5400000" algn="t" rotWithShape="0">
                            <a:prstClr val="black">
                              <a:alpha val="40000"/>
                            </a:prstClr>
                          </a:outerShdw>
                        </a:effectLst>
                      </a:rPr>
                      <m:t>, </m:t>
                    </m:r>
                    <m:f>
                      <m:fPr>
                        <m:ctrlPr>
                          <a:rPr lang="tr-TR" b="1" i="1">
                            <a:effectLst>
                              <a:outerShdw blurRad="50800" dist="38100" dir="5400000" algn="t" rotWithShape="0">
                                <a:prstClr val="black">
                                  <a:alpha val="40000"/>
                                </a:prstClr>
                              </a:outerShdw>
                            </a:effectLst>
                          </a:rPr>
                        </m:ctrlPr>
                      </m:fPr>
                      <m:num>
                        <m:r>
                          <a:rPr lang="tr-TR" b="1" i="1">
                            <a:effectLst>
                              <a:outerShdw blurRad="50800" dist="38100" dir="5400000" algn="t" rotWithShape="0">
                                <a:prstClr val="black">
                                  <a:alpha val="40000"/>
                                </a:prstClr>
                              </a:outerShdw>
                            </a:effectLst>
                          </a:rPr>
                          <m:t>|</m:t>
                        </m:r>
                        <m:r>
                          <a:rPr lang="tr-TR" b="1" i="1">
                            <a:effectLst>
                              <a:outerShdw blurRad="50800" dist="38100" dir="5400000" algn="t" rotWithShape="0">
                                <a:prstClr val="black">
                                  <a:alpha val="40000"/>
                                </a:prstClr>
                              </a:outerShdw>
                            </a:effectLst>
                          </a:rPr>
                          <m:t>𝑇</m:t>
                        </m:r>
                        <m:r>
                          <a:rPr lang="tr-TR" b="1" i="1">
                            <a:effectLst>
                              <a:outerShdw blurRad="50800" dist="38100" dir="5400000" algn="t" rotWithShape="0">
                                <a:prstClr val="black">
                                  <a:alpha val="40000"/>
                                </a:prstClr>
                              </a:outerShdw>
                            </a:effectLst>
                          </a:rPr>
                          <m:t>2|</m:t>
                        </m:r>
                      </m:num>
                      <m:den>
                        <m:r>
                          <a:rPr lang="tr-TR" b="1" i="1">
                            <a:effectLst>
                              <a:outerShdw blurRad="50800" dist="38100" dir="5400000" algn="t" rotWithShape="0">
                                <a:prstClr val="black">
                                  <a:alpha val="40000"/>
                                </a:prstClr>
                              </a:outerShdw>
                            </a:effectLst>
                          </a:rPr>
                          <m:t>|</m:t>
                        </m:r>
                        <m:r>
                          <a:rPr lang="tr-TR" b="1" i="1">
                            <a:effectLst>
                              <a:outerShdw blurRad="50800" dist="38100" dir="5400000" algn="t" rotWithShape="0">
                                <a:prstClr val="black">
                                  <a:alpha val="40000"/>
                                </a:prstClr>
                              </a:outerShdw>
                            </a:effectLst>
                          </a:rPr>
                          <m:t>𝑇</m:t>
                        </m:r>
                        <m:r>
                          <a:rPr lang="tr-TR" b="1" i="1">
                            <a:effectLst>
                              <a:outerShdw blurRad="50800" dist="38100" dir="5400000" algn="t" rotWithShape="0">
                                <a:prstClr val="black">
                                  <a:alpha val="40000"/>
                                </a:prstClr>
                              </a:outerShdw>
                            </a:effectLst>
                          </a:rPr>
                          <m:t>|</m:t>
                        </m:r>
                      </m:den>
                    </m:f>
                    <m:r>
                      <a:rPr lang="tr-TR" b="1" i="1">
                        <a:effectLst>
                          <a:outerShdw blurRad="50800" dist="38100" dir="5400000" algn="t" rotWithShape="0">
                            <a:prstClr val="black">
                              <a:alpha val="40000"/>
                            </a:prstClr>
                          </a:outerShdw>
                        </a:effectLst>
                      </a:rPr>
                      <m:t>, …,</m:t>
                    </m:r>
                    <m:f>
                      <m:fPr>
                        <m:ctrlPr>
                          <a:rPr lang="tr-TR" b="1" i="1">
                            <a:effectLst>
                              <a:outerShdw blurRad="50800" dist="38100" dir="5400000" algn="t" rotWithShape="0">
                                <a:prstClr val="black">
                                  <a:alpha val="40000"/>
                                </a:prstClr>
                              </a:outerShdw>
                            </a:effectLst>
                          </a:rPr>
                        </m:ctrlPr>
                      </m:fPr>
                      <m:num>
                        <m:r>
                          <a:rPr lang="tr-TR" b="1" i="1">
                            <a:effectLst>
                              <a:outerShdw blurRad="50800" dist="38100" dir="5400000" algn="t" rotWithShape="0">
                                <a:prstClr val="black">
                                  <a:alpha val="40000"/>
                                </a:prstClr>
                              </a:outerShdw>
                            </a:effectLst>
                          </a:rPr>
                          <m:t>|</m:t>
                        </m:r>
                        <m:r>
                          <a:rPr lang="tr-TR" b="1" i="1">
                            <a:effectLst>
                              <a:outerShdw blurRad="50800" dist="38100" dir="5400000" algn="t" rotWithShape="0">
                                <a:prstClr val="black">
                                  <a:alpha val="40000"/>
                                </a:prstClr>
                              </a:outerShdw>
                            </a:effectLst>
                          </a:rPr>
                          <m:t>𝑇𝑘</m:t>
                        </m:r>
                        <m:r>
                          <a:rPr lang="tr-TR" b="1" i="1">
                            <a:effectLst>
                              <a:outerShdw blurRad="50800" dist="38100" dir="5400000" algn="t" rotWithShape="0">
                                <a:prstClr val="black">
                                  <a:alpha val="40000"/>
                                </a:prstClr>
                              </a:outerShdw>
                            </a:effectLst>
                          </a:rPr>
                          <m:t>|</m:t>
                        </m:r>
                      </m:num>
                      <m:den>
                        <m:r>
                          <a:rPr lang="tr-TR" b="1" i="1">
                            <a:effectLst>
                              <a:outerShdw blurRad="50800" dist="38100" dir="5400000" algn="t" rotWithShape="0">
                                <a:prstClr val="black">
                                  <a:alpha val="40000"/>
                                </a:prstClr>
                              </a:outerShdw>
                            </a:effectLst>
                          </a:rPr>
                          <m:t>|</m:t>
                        </m:r>
                        <m:r>
                          <a:rPr lang="tr-TR" b="1" i="1">
                            <a:effectLst>
                              <a:outerShdw blurRad="50800" dist="38100" dir="5400000" algn="t" rotWithShape="0">
                                <a:prstClr val="black">
                                  <a:alpha val="40000"/>
                                </a:prstClr>
                              </a:outerShdw>
                            </a:effectLst>
                          </a:rPr>
                          <m:t>𝑇</m:t>
                        </m:r>
                        <m:r>
                          <a:rPr lang="tr-TR" b="1" i="1">
                            <a:effectLst>
                              <a:outerShdw blurRad="50800" dist="38100" dir="5400000" algn="t" rotWithShape="0">
                                <a:prstClr val="black">
                                  <a:alpha val="40000"/>
                                </a:prstClr>
                              </a:outerShdw>
                            </a:effectLst>
                          </a:rPr>
                          <m:t>|</m:t>
                        </m:r>
                      </m:den>
                    </m:f>
                    <m:r>
                      <a:rPr lang="tr-TR" b="1" i="1">
                        <a:effectLst>
                          <a:outerShdw blurRad="50800" dist="38100" dir="5400000" algn="t" rotWithShape="0">
                            <a:prstClr val="black">
                              <a:alpha val="40000"/>
                            </a:prstClr>
                          </a:outerShdw>
                        </a:effectLst>
                      </a:rPr>
                      <m:t>)</m:t>
                    </m:r>
                  </m:oMath>
                </a14:m>
                <a:endParaRPr lang="tr-TR" b="1" i="1" dirty="0">
                  <a:effectLst>
                    <a:outerShdw blurRad="50800" dist="38100" dir="5400000" algn="t" rotWithShape="0">
                      <a:prstClr val="black">
                        <a:alpha val="40000"/>
                      </a:prstClr>
                    </a:outerShdw>
                  </a:effectLst>
                </a:endParaRPr>
              </a:p>
              <a:p>
                <a:pPr marL="0" indent="0" algn="ctr">
                  <a:buNone/>
                </a:pPr>
                <a:endParaRPr lang="tr-TR" b="1" dirty="0" smtClean="0"/>
              </a:p>
            </p:txBody>
          </p:sp>
        </mc:Choice>
        <mc:Fallback>
          <p:sp>
            <p:nvSpPr>
              <p:cNvPr id="32" name="İçerik Yer Tutucusu 5"/>
              <p:cNvSpPr>
                <a:spLocks noGrp="1" noRot="1" noChangeAspect="1" noMove="1" noResize="1" noEditPoints="1" noAdjustHandles="1" noChangeArrowheads="1" noChangeShapeType="1" noTextEdit="1"/>
              </p:cNvSpPr>
              <p:nvPr>
                <p:ph idx="1"/>
              </p:nvPr>
            </p:nvSpPr>
            <p:spPr>
              <a:xfrm>
                <a:off x="872067" y="2492896"/>
                <a:ext cx="7408333" cy="3633267"/>
              </a:xfrm>
              <a:blipFill rotWithShape="1">
                <a:blip r:embed="rId2"/>
                <a:stretch>
                  <a:fillRect l="-1235" t="-1342" r="-1317"/>
                </a:stretch>
              </a:blipFill>
            </p:spPr>
            <p:txBody>
              <a:bodyPr/>
              <a:lstStyle/>
              <a:p>
                <a:r>
                  <a:rPr lang="tr-TR">
                    <a:noFill/>
                  </a:rPr>
                  <a:t> </a:t>
                </a:r>
              </a:p>
            </p:txBody>
          </p:sp>
        </mc:Fallback>
      </mc:AlternateContent>
      <p:sp>
        <p:nvSpPr>
          <p:cNvPr id="2" name="Dikdörtgen 1"/>
          <p:cNvSpPr/>
          <p:nvPr/>
        </p:nvSpPr>
        <p:spPr>
          <a:xfrm>
            <a:off x="2987824" y="5157192"/>
            <a:ext cx="3312368" cy="792088"/>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286101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53</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32" name="İçerik Yer Tutucusu 5"/>
              <p:cNvSpPr>
                <a:spLocks noGrp="1"/>
              </p:cNvSpPr>
              <p:nvPr>
                <p:ph idx="1"/>
              </p:nvPr>
            </p:nvSpPr>
            <p:spPr>
              <a:xfrm>
                <a:off x="872067" y="2492896"/>
                <a:ext cx="7408333" cy="3633267"/>
              </a:xfrm>
            </p:spPr>
            <p:txBody>
              <a:bodyPr>
                <a:normAutofit/>
              </a:bodyPr>
              <a:lstStyle/>
              <a:p>
                <a:pPr marL="0" indent="0" algn="just">
                  <a:buNone/>
                </a:pPr>
                <a:r>
                  <a:rPr lang="tr-TR" b="1" i="1" dirty="0" smtClean="0"/>
                  <a:t>	</a:t>
                </a:r>
                <a:r>
                  <a:rPr lang="tr-TR" dirty="0" smtClean="0"/>
                  <a:t>Burada H(PX, T) miktarı T kümesindeki X niteliği için bilgi bölünmesi bilinmektedir ve şu şekilde hesaplanır.</a:t>
                </a:r>
                <a:endParaRPr lang="tr-TR" dirty="0"/>
              </a:p>
              <a:p>
                <a:pPr marL="0" indent="0" algn="ctr">
                  <a:buNone/>
                </a:pPr>
                <a14:m>
                  <m:oMathPara xmlns:m="http://schemas.openxmlformats.org/officeDocument/2006/math">
                    <m:oMathParaPr>
                      <m:jc m:val="center"/>
                    </m:oMathParaPr>
                    <m:oMath xmlns:m="http://schemas.openxmlformats.org/officeDocument/2006/math">
                      <m:r>
                        <a:rPr lang="tr-TR" b="1" i="1" smtClean="0">
                          <a:effectLst>
                            <a:outerShdw blurRad="50800" dist="38100" dir="5400000" algn="t" rotWithShape="0">
                              <a:prstClr val="black">
                                <a:alpha val="40000"/>
                              </a:prstClr>
                            </a:outerShdw>
                          </a:effectLst>
                          <a:latin typeface="Cambria Math"/>
                        </a:rPr>
                        <m:t>𝑯</m:t>
                      </m:r>
                      <m:d>
                        <m:dPr>
                          <m:ctrlPr>
                            <a:rPr lang="tr-TR" b="1" i="1" smtClean="0">
                              <a:effectLst>
                                <a:outerShdw blurRad="50800" dist="38100" dir="5400000" algn="t" rotWithShape="0">
                                  <a:prstClr val="black">
                                    <a:alpha val="40000"/>
                                  </a:prstClr>
                                </a:outerShdw>
                              </a:effectLst>
                              <a:latin typeface="Cambria Math"/>
                            </a:rPr>
                          </m:ctrlPr>
                        </m:dPr>
                        <m:e>
                          <m:r>
                            <a:rPr lang="tr-TR" b="1" i="1" smtClean="0">
                              <a:effectLst>
                                <a:outerShdw blurRad="50800" dist="38100" dir="5400000" algn="t" rotWithShape="0">
                                  <a:prstClr val="black">
                                    <a:alpha val="40000"/>
                                  </a:prstClr>
                                </a:outerShdw>
                              </a:effectLst>
                              <a:latin typeface="Cambria Math"/>
                            </a:rPr>
                            <m:t>𝑷</m:t>
                          </m:r>
                          <m:r>
                            <a:rPr lang="tr-TR" b="1" i="1" baseline="-25000" smtClean="0">
                              <a:effectLst>
                                <a:outerShdw blurRad="50800" dist="38100" dir="5400000" algn="t" rotWithShape="0">
                                  <a:prstClr val="black">
                                    <a:alpha val="40000"/>
                                  </a:prstClr>
                                </a:outerShdw>
                              </a:effectLst>
                              <a:latin typeface="Cambria Math"/>
                            </a:rPr>
                            <m:t>𝑿</m:t>
                          </m:r>
                          <m:r>
                            <a:rPr lang="tr-TR" b="1" i="1" baseline="-25000" smtClean="0">
                              <a:effectLst>
                                <a:outerShdw blurRad="50800" dist="38100" dir="5400000" algn="t" rotWithShape="0">
                                  <a:prstClr val="black">
                                    <a:alpha val="40000"/>
                                  </a:prstClr>
                                </a:outerShdw>
                              </a:effectLst>
                              <a:latin typeface="Cambria Math"/>
                            </a:rPr>
                            <m:t>,</m:t>
                          </m:r>
                          <m:r>
                            <a:rPr lang="tr-TR" b="1" i="1" baseline="-25000" smtClean="0">
                              <a:effectLst>
                                <a:outerShdw blurRad="50800" dist="38100" dir="5400000" algn="t" rotWithShape="0">
                                  <a:prstClr val="black">
                                    <a:alpha val="40000"/>
                                  </a:prstClr>
                                </a:outerShdw>
                              </a:effectLst>
                              <a:latin typeface="Cambria Math"/>
                            </a:rPr>
                            <m:t>𝑻</m:t>
                          </m:r>
                        </m:e>
                      </m:d>
                      <m:r>
                        <a:rPr lang="tr-TR" b="1" i="1" smtClean="0">
                          <a:effectLst>
                            <a:outerShdw blurRad="50800" dist="38100" dir="5400000" algn="t" rotWithShape="0">
                              <a:prstClr val="black">
                                <a:alpha val="40000"/>
                              </a:prstClr>
                            </a:outerShdw>
                          </a:effectLst>
                          <a:latin typeface="Cambria Math"/>
                        </a:rPr>
                        <m:t>= −</m:t>
                      </m:r>
                      <m:nary>
                        <m:naryPr>
                          <m:chr m:val="∑"/>
                          <m:ctrlPr>
                            <a:rPr lang="tr-TR" b="1" i="1" smtClean="0">
                              <a:effectLst>
                                <a:outerShdw blurRad="50800" dist="38100" dir="5400000" algn="t" rotWithShape="0">
                                  <a:prstClr val="black">
                                    <a:alpha val="40000"/>
                                  </a:prstClr>
                                </a:outerShdw>
                              </a:effectLst>
                              <a:latin typeface="Cambria Math"/>
                            </a:rPr>
                          </m:ctrlPr>
                        </m:naryPr>
                        <m:sub>
                          <m:r>
                            <m:rPr>
                              <m:brk m:alnAt="23"/>
                            </m:rPr>
                            <a:rPr lang="tr-TR" b="1" i="1" smtClean="0">
                              <a:effectLst>
                                <a:outerShdw blurRad="50800" dist="38100" dir="5400000" algn="t" rotWithShape="0">
                                  <a:prstClr val="black">
                                    <a:alpha val="40000"/>
                                  </a:prstClr>
                                </a:outerShdw>
                              </a:effectLst>
                              <a:latin typeface="Cambria Math"/>
                            </a:rPr>
                            <m:t>𝒊</m:t>
                          </m:r>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𝟏</m:t>
                          </m:r>
                        </m:sub>
                        <m:sup>
                          <m:r>
                            <a:rPr lang="tr-TR" b="1" i="1" smtClean="0">
                              <a:effectLst>
                                <a:outerShdw blurRad="50800" dist="38100" dir="5400000" algn="t" rotWithShape="0">
                                  <a:prstClr val="black">
                                    <a:alpha val="40000"/>
                                  </a:prstClr>
                                </a:outerShdw>
                              </a:effectLst>
                              <a:latin typeface="Cambria Math"/>
                            </a:rPr>
                            <m:t>𝒌</m:t>
                          </m:r>
                        </m:sup>
                        <m:e>
                          <m:f>
                            <m:fPr>
                              <m:ctrlPr>
                                <a:rPr lang="tr-TR" b="1" i="1" smtClean="0">
                                  <a:effectLst>
                                    <a:outerShdw blurRad="50800" dist="38100" dir="5400000" algn="t" rotWithShape="0">
                                      <a:prstClr val="black">
                                        <a:alpha val="40000"/>
                                      </a:prstClr>
                                    </a:outerShdw>
                                  </a:effectLst>
                                  <a:latin typeface="Cambria Math"/>
                                </a:rPr>
                              </m:ctrlPr>
                            </m:fPr>
                            <m:num>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𝑻𝒊</m:t>
                              </m:r>
                              <m:r>
                                <a:rPr lang="tr-TR" b="1" i="1" smtClean="0">
                                  <a:effectLst>
                                    <a:outerShdw blurRad="50800" dist="38100" dir="5400000" algn="t" rotWithShape="0">
                                      <a:prstClr val="black">
                                        <a:alpha val="40000"/>
                                      </a:prstClr>
                                    </a:outerShdw>
                                  </a:effectLst>
                                  <a:latin typeface="Cambria Math"/>
                                </a:rPr>
                                <m:t>|</m:t>
                              </m:r>
                            </m:num>
                            <m:den>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m:t>
                              </m:r>
                              <m:r>
                                <a:rPr lang="tr-TR" b="1" i="1" smtClean="0">
                                  <a:effectLst>
                                    <a:outerShdw blurRad="50800" dist="38100" dir="5400000" algn="t" rotWithShape="0">
                                      <a:prstClr val="black">
                                        <a:alpha val="40000"/>
                                      </a:prstClr>
                                    </a:outerShdw>
                                  </a:effectLst>
                                  <a:latin typeface="Cambria Math"/>
                                </a:rPr>
                                <m:t>|</m:t>
                              </m:r>
                            </m:den>
                          </m:f>
                          <m:func>
                            <m:funcPr>
                              <m:ctrlPr>
                                <a:rPr lang="tr-TR" b="1" i="1" smtClean="0">
                                  <a:effectLst>
                                    <a:outerShdw blurRad="50800" dist="38100" dir="5400000" algn="t" rotWithShape="0">
                                      <a:prstClr val="black">
                                        <a:alpha val="40000"/>
                                      </a:prstClr>
                                    </a:outerShdw>
                                  </a:effectLst>
                                  <a:latin typeface="Cambria Math"/>
                                </a:rPr>
                              </m:ctrlPr>
                            </m:funcPr>
                            <m:fName>
                              <m:sSub>
                                <m:sSubPr>
                                  <m:ctrlPr>
                                    <a:rPr lang="tr-TR" b="1" i="1" smtClean="0">
                                      <a:effectLst>
                                        <a:outerShdw blurRad="50800" dist="38100" dir="5400000" algn="t" rotWithShape="0">
                                          <a:prstClr val="black">
                                            <a:alpha val="40000"/>
                                          </a:prstClr>
                                        </a:outerShdw>
                                      </a:effectLst>
                                      <a:latin typeface="Cambria Math"/>
                                    </a:rPr>
                                  </m:ctrlPr>
                                </m:sSubPr>
                                <m:e>
                                  <m:r>
                                    <m:rPr>
                                      <m:sty m:val="p"/>
                                    </m:rPr>
                                    <a:rPr lang="tr-TR" b="0" i="0" smtClean="0">
                                      <a:effectLst>
                                        <a:outerShdw blurRad="50800" dist="38100" dir="5400000" algn="t" rotWithShape="0">
                                          <a:prstClr val="black">
                                            <a:alpha val="40000"/>
                                          </a:prstClr>
                                        </a:outerShdw>
                                      </a:effectLst>
                                      <a:latin typeface="Cambria Math"/>
                                    </a:rPr>
                                    <m:t>log</m:t>
                                  </m:r>
                                </m:e>
                                <m:sub>
                                  <m:r>
                                    <a:rPr lang="tr-TR" b="1" i="1" smtClean="0">
                                      <a:effectLst>
                                        <a:outerShdw blurRad="50800" dist="38100" dir="5400000" algn="t" rotWithShape="0">
                                          <a:prstClr val="black">
                                            <a:alpha val="40000"/>
                                          </a:prstClr>
                                        </a:outerShdw>
                                      </a:effectLst>
                                      <a:latin typeface="Cambria Math"/>
                                    </a:rPr>
                                    <m:t>𝟐</m:t>
                                  </m:r>
                                </m:sub>
                              </m:sSub>
                            </m:fName>
                            <m:e>
                              <m:r>
                                <a:rPr lang="tr-TR" b="1" i="1" smtClean="0">
                                  <a:effectLst>
                                    <a:outerShdw blurRad="50800" dist="38100" dir="5400000" algn="t" rotWithShape="0">
                                      <a:prstClr val="black">
                                        <a:alpha val="40000"/>
                                      </a:prstClr>
                                    </a:outerShdw>
                                  </a:effectLst>
                                  <a:latin typeface="Cambria Math"/>
                                </a:rPr>
                                <m:t>(</m:t>
                              </m:r>
                              <m:f>
                                <m:fPr>
                                  <m:ctrlPr>
                                    <a:rPr lang="tr-TR" b="1" i="1" smtClean="0">
                                      <a:effectLst>
                                        <a:outerShdw blurRad="50800" dist="38100" dir="5400000" algn="t" rotWithShape="0">
                                          <a:prstClr val="black">
                                            <a:alpha val="40000"/>
                                          </a:prstClr>
                                        </a:outerShdw>
                                      </a:effectLst>
                                      <a:latin typeface="Cambria Math"/>
                                    </a:rPr>
                                  </m:ctrlPr>
                                </m:fPr>
                                <m:num>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𝑻𝒊</m:t>
                                  </m:r>
                                  <m:r>
                                    <a:rPr lang="tr-TR" b="1" i="1" smtClean="0">
                                      <a:effectLst>
                                        <a:outerShdw blurRad="50800" dist="38100" dir="5400000" algn="t" rotWithShape="0">
                                          <a:prstClr val="black">
                                            <a:alpha val="40000"/>
                                          </a:prstClr>
                                        </a:outerShdw>
                                      </a:effectLst>
                                      <a:latin typeface="Cambria Math"/>
                                    </a:rPr>
                                    <m:t>|</m:t>
                                  </m:r>
                                </m:num>
                                <m:den>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m:t>
                                  </m:r>
                                  <m:r>
                                    <a:rPr lang="tr-TR" b="1" i="1" smtClean="0">
                                      <a:effectLst>
                                        <a:outerShdw blurRad="50800" dist="38100" dir="5400000" algn="t" rotWithShape="0">
                                          <a:prstClr val="black">
                                            <a:alpha val="40000"/>
                                          </a:prstClr>
                                        </a:outerShdw>
                                      </a:effectLst>
                                      <a:latin typeface="Cambria Math"/>
                                    </a:rPr>
                                    <m:t>|</m:t>
                                  </m:r>
                                </m:den>
                              </m:f>
                              <m:r>
                                <a:rPr lang="tr-TR" b="1" i="1" smtClean="0">
                                  <a:effectLst>
                                    <a:outerShdw blurRad="50800" dist="38100" dir="5400000" algn="t" rotWithShape="0">
                                      <a:prstClr val="black">
                                        <a:alpha val="40000"/>
                                      </a:prstClr>
                                    </a:outerShdw>
                                  </a:effectLst>
                                  <a:latin typeface="Cambria Math"/>
                                </a:rPr>
                                <m:t>)</m:t>
                              </m:r>
                            </m:e>
                          </m:func>
                        </m:e>
                      </m:nary>
                    </m:oMath>
                  </m:oMathPara>
                </a14:m>
                <a:endParaRPr lang="tr-TR" b="1" dirty="0" smtClean="0">
                  <a:effectLst>
                    <a:outerShdw blurRad="50800" dist="38100" dir="5400000" algn="t" rotWithShape="0">
                      <a:prstClr val="black">
                        <a:alpha val="40000"/>
                      </a:prstClr>
                    </a:outerShdw>
                  </a:effectLst>
                </a:endParaRPr>
              </a:p>
              <a:p>
                <a:pPr marL="0" indent="0">
                  <a:buNone/>
                </a:pPr>
                <a:endParaRPr lang="tr-TR" b="1" dirty="0"/>
              </a:p>
              <a:p>
                <a:pPr marL="0" indent="0" algn="ctr">
                  <a:buNone/>
                </a:pPr>
                <a14:m>
                  <m:oMathPara xmlns:m="http://schemas.openxmlformats.org/officeDocument/2006/math">
                    <m:oMathParaPr>
                      <m:jc m:val="centerGroup"/>
                    </m:oMathParaPr>
                    <m:oMath xmlns:m="http://schemas.openxmlformats.org/officeDocument/2006/math">
                      <m:r>
                        <a:rPr lang="tr-TR" b="1" i="1" smtClean="0">
                          <a:effectLst>
                            <a:outerShdw blurRad="50800" dist="38100" dir="5400000" algn="t" rotWithShape="0">
                              <a:prstClr val="black">
                                <a:alpha val="40000"/>
                              </a:prstClr>
                            </a:outerShdw>
                          </a:effectLst>
                          <a:latin typeface="Cambria Math"/>
                        </a:rPr>
                        <m:t>𝑲𝒂𝒛𝒂𝒏</m:t>
                      </m:r>
                      <m:r>
                        <a:rPr lang="tr-TR" b="1" i="1" smtClean="0">
                          <a:effectLst>
                            <a:outerShdw blurRad="50800" dist="38100" dir="5400000" algn="t" rotWithShape="0">
                              <a:prstClr val="black">
                                <a:alpha val="40000"/>
                              </a:prstClr>
                            </a:outerShdw>
                          </a:effectLst>
                          <a:latin typeface="Cambria Math"/>
                        </a:rPr>
                        <m:t>ç </m:t>
                      </m:r>
                      <m:r>
                        <a:rPr lang="tr-TR" b="1" i="1" smtClean="0">
                          <a:effectLst>
                            <a:outerShdw blurRad="50800" dist="38100" dir="5400000" algn="t" rotWithShape="0">
                              <a:prstClr val="black">
                                <a:alpha val="40000"/>
                              </a:prstClr>
                            </a:outerShdw>
                          </a:effectLst>
                          <a:latin typeface="Cambria Math"/>
                        </a:rPr>
                        <m:t>𝑶𝒓𝒂𝒏</m:t>
                      </m:r>
                      <m:r>
                        <a:rPr lang="tr-TR" b="1" i="1" smtClean="0">
                          <a:effectLst>
                            <a:outerShdw blurRad="50800" dist="38100" dir="5400000" algn="t" rotWithShape="0">
                              <a:prstClr val="black">
                                <a:alpha val="40000"/>
                              </a:prstClr>
                            </a:outerShdw>
                          </a:effectLst>
                          <a:latin typeface="Cambria Math"/>
                        </a:rPr>
                        <m:t>𝚤</m:t>
                      </m:r>
                      <m:d>
                        <m:dPr>
                          <m:ctrlPr>
                            <a:rPr lang="tr-TR" b="1" i="1" smtClean="0">
                              <a:effectLst>
                                <a:outerShdw blurRad="50800" dist="38100" dir="5400000" algn="t" rotWithShape="0">
                                  <a:prstClr val="black">
                                    <a:alpha val="40000"/>
                                  </a:prstClr>
                                </a:outerShdw>
                              </a:effectLst>
                              <a:latin typeface="Cambria Math"/>
                            </a:rPr>
                          </m:ctrlPr>
                        </m:dPr>
                        <m:e>
                          <m:r>
                            <a:rPr lang="tr-TR" b="1" i="1" smtClean="0">
                              <a:effectLst>
                                <a:outerShdw blurRad="50800" dist="38100" dir="5400000" algn="t" rotWithShape="0">
                                  <a:prstClr val="black">
                                    <a:alpha val="40000"/>
                                  </a:prstClr>
                                </a:outerShdw>
                              </a:effectLst>
                              <a:latin typeface="Cambria Math"/>
                            </a:rPr>
                            <m:t>𝑿</m:t>
                          </m:r>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𝑻</m:t>
                          </m:r>
                        </m:e>
                      </m:d>
                      <m:r>
                        <a:rPr lang="tr-TR" b="1" i="1" smtClean="0">
                          <a:effectLst>
                            <a:outerShdw blurRad="50800" dist="38100" dir="5400000" algn="t" rotWithShape="0">
                              <a:prstClr val="black">
                                <a:alpha val="40000"/>
                              </a:prstClr>
                            </a:outerShdw>
                          </a:effectLst>
                          <a:latin typeface="Cambria Math"/>
                        </a:rPr>
                        <m:t>= </m:t>
                      </m:r>
                      <m:f>
                        <m:fPr>
                          <m:ctrlPr>
                            <a:rPr lang="tr-TR" smtClean="0">
                              <a:effectLst>
                                <a:outerShdw blurRad="50800" dist="38100" dir="5400000" algn="t" rotWithShape="0">
                                  <a:prstClr val="black">
                                    <a:alpha val="40000"/>
                                  </a:prstClr>
                                </a:outerShdw>
                              </a:effectLst>
                              <a:latin typeface="Cambria Math"/>
                            </a:rPr>
                          </m:ctrlPr>
                        </m:fPr>
                        <m:num>
                          <m:r>
                            <m:rPr>
                              <m:sty m:val="p"/>
                            </m:rPr>
                            <a:rPr lang="tr-TR" b="0" i="0" smtClean="0">
                              <a:effectLst>
                                <a:outerShdw blurRad="50800" dist="38100" dir="5400000" algn="t" rotWithShape="0">
                                  <a:prstClr val="black">
                                    <a:alpha val="40000"/>
                                  </a:prstClr>
                                </a:outerShdw>
                              </a:effectLst>
                              <a:latin typeface="Cambria Math"/>
                            </a:rPr>
                            <m:t>Kazan</m:t>
                          </m:r>
                          <m:r>
                            <a:rPr lang="tr-TR" b="0" i="0" smtClean="0">
                              <a:effectLst>
                                <a:outerShdw blurRad="50800" dist="38100" dir="5400000" algn="t" rotWithShape="0">
                                  <a:prstClr val="black">
                                    <a:alpha val="40000"/>
                                  </a:prstClr>
                                </a:outerShdw>
                              </a:effectLst>
                              <a:latin typeface="Cambria Math"/>
                            </a:rPr>
                            <m:t>ç(</m:t>
                          </m:r>
                          <m:r>
                            <m:rPr>
                              <m:sty m:val="p"/>
                            </m:rPr>
                            <a:rPr lang="tr-TR" b="0" i="0" smtClean="0">
                              <a:effectLst>
                                <a:outerShdw blurRad="50800" dist="38100" dir="5400000" algn="t" rotWithShape="0">
                                  <a:prstClr val="black">
                                    <a:alpha val="40000"/>
                                  </a:prstClr>
                                </a:outerShdw>
                              </a:effectLst>
                              <a:latin typeface="Cambria Math"/>
                            </a:rPr>
                            <m:t>X</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T</m:t>
                          </m:r>
                          <m:r>
                            <a:rPr lang="tr-TR" b="0" i="0" smtClean="0">
                              <a:effectLst>
                                <a:outerShdw blurRad="50800" dist="38100" dir="5400000" algn="t" rotWithShape="0">
                                  <a:prstClr val="black">
                                    <a:alpha val="40000"/>
                                  </a:prstClr>
                                </a:outerShdw>
                              </a:effectLst>
                              <a:latin typeface="Cambria Math"/>
                            </a:rPr>
                            <m:t>)</m:t>
                          </m:r>
                        </m:num>
                        <m:den>
                          <m:r>
                            <m:rPr>
                              <m:sty m:val="p"/>
                            </m:rPr>
                            <a:rPr lang="tr-TR" b="0" i="0" smtClean="0">
                              <a:effectLst>
                                <a:outerShdw blurRad="50800" dist="38100" dir="5400000" algn="t" rotWithShape="0">
                                  <a:prstClr val="black">
                                    <a:alpha val="40000"/>
                                  </a:prstClr>
                                </a:outerShdw>
                              </a:effectLst>
                              <a:latin typeface="Cambria Math"/>
                            </a:rPr>
                            <m:t>H</m:t>
                          </m:r>
                          <m:r>
                            <a:rPr lang="tr-TR" b="0" i="0" smtClean="0">
                              <a:effectLst>
                                <a:outerShdw blurRad="50800" dist="38100" dir="5400000" algn="t" rotWithShape="0">
                                  <a:prstClr val="black">
                                    <a:alpha val="40000"/>
                                  </a:prstClr>
                                </a:outerShdw>
                              </a:effectLst>
                              <a:latin typeface="Cambria Math"/>
                            </a:rPr>
                            <m:t>(</m:t>
                          </m:r>
                          <m:r>
                            <m:rPr>
                              <m:sty m:val="p"/>
                            </m:rPr>
                            <a:rPr lang="tr-TR" b="0" i="0" smtClean="0">
                              <a:effectLst>
                                <a:outerShdw blurRad="50800" dist="38100" dir="5400000" algn="t" rotWithShape="0">
                                  <a:prstClr val="black">
                                    <a:alpha val="40000"/>
                                  </a:prstClr>
                                </a:outerShdw>
                              </a:effectLst>
                              <a:latin typeface="Cambria Math"/>
                            </a:rPr>
                            <m:t>PX</m:t>
                          </m:r>
                          <m:r>
                            <a:rPr lang="tr-TR" b="0" i="0" baseline="-25000" smtClean="0">
                              <a:effectLst>
                                <a:outerShdw blurRad="50800" dist="38100" dir="5400000" algn="t" rotWithShape="0">
                                  <a:prstClr val="black">
                                    <a:alpha val="40000"/>
                                  </a:prstClr>
                                </a:outerShdw>
                              </a:effectLst>
                              <a:latin typeface="Cambria Math"/>
                            </a:rPr>
                            <m:t>,</m:t>
                          </m:r>
                          <m:r>
                            <m:rPr>
                              <m:sty m:val="p"/>
                            </m:rPr>
                            <a:rPr lang="tr-TR" b="0" i="0" baseline="-25000" smtClean="0">
                              <a:effectLst>
                                <a:outerShdw blurRad="50800" dist="38100" dir="5400000" algn="t" rotWithShape="0">
                                  <a:prstClr val="black">
                                    <a:alpha val="40000"/>
                                  </a:prstClr>
                                </a:outerShdw>
                              </a:effectLst>
                              <a:latin typeface="Cambria Math"/>
                            </a:rPr>
                            <m:t>T</m:t>
                          </m:r>
                          <m:r>
                            <a:rPr lang="tr-TR" b="0" i="0" smtClean="0">
                              <a:effectLst>
                                <a:outerShdw blurRad="50800" dist="38100" dir="5400000" algn="t" rotWithShape="0">
                                  <a:prstClr val="black">
                                    <a:alpha val="40000"/>
                                  </a:prstClr>
                                </a:outerShdw>
                              </a:effectLst>
                              <a:latin typeface="Cambria Math"/>
                            </a:rPr>
                            <m:t>)</m:t>
                          </m:r>
                        </m:den>
                      </m:f>
                    </m:oMath>
                  </m:oMathPara>
                </a14:m>
                <a:endParaRPr lang="tr-TR" dirty="0" smtClean="0">
                  <a:effectLst>
                    <a:outerShdw blurRad="50800" dist="38100" dir="5400000" algn="t" rotWithShape="0">
                      <a:prstClr val="black">
                        <a:alpha val="40000"/>
                      </a:prstClr>
                    </a:outerShdw>
                  </a:effectLst>
                </a:endParaRPr>
              </a:p>
            </p:txBody>
          </p:sp>
        </mc:Choice>
        <mc:Fallback>
          <p:sp>
            <p:nvSpPr>
              <p:cNvPr id="32" name="İçerik Yer Tutucusu 5"/>
              <p:cNvSpPr>
                <a:spLocks noGrp="1" noRot="1" noChangeAspect="1" noMove="1" noResize="1" noEditPoints="1" noAdjustHandles="1" noChangeArrowheads="1" noChangeShapeType="1" noTextEdit="1"/>
              </p:cNvSpPr>
              <p:nvPr>
                <p:ph idx="1"/>
              </p:nvPr>
            </p:nvSpPr>
            <p:spPr>
              <a:xfrm>
                <a:off x="872067" y="2492896"/>
                <a:ext cx="7408333" cy="3633267"/>
              </a:xfrm>
              <a:blipFill rotWithShape="1">
                <a:blip r:embed="rId2"/>
                <a:stretch>
                  <a:fillRect l="-1235" t="-1342" r="-1317"/>
                </a:stretch>
              </a:blipFill>
            </p:spPr>
            <p:txBody>
              <a:bodyPr/>
              <a:lstStyle/>
              <a:p>
                <a:r>
                  <a:rPr lang="tr-TR">
                    <a:noFill/>
                  </a:rPr>
                  <a:t> </a:t>
                </a:r>
              </a:p>
            </p:txBody>
          </p:sp>
        </mc:Fallback>
      </mc:AlternateContent>
      <p:sp>
        <p:nvSpPr>
          <p:cNvPr id="2" name="Dikdörtgen 1"/>
          <p:cNvSpPr/>
          <p:nvPr/>
        </p:nvSpPr>
        <p:spPr>
          <a:xfrm>
            <a:off x="2339752" y="3573016"/>
            <a:ext cx="4392488" cy="1224136"/>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2051720" y="4941168"/>
            <a:ext cx="5040560" cy="1080120"/>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4262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457200" y="53752"/>
            <a:ext cx="8229600" cy="1143000"/>
          </a:xfrm>
        </p:spPr>
        <p:txBody>
          <a:bodyPr>
            <a:normAutofit/>
          </a:bodyPr>
          <a:lstStyle/>
          <a:p>
            <a:r>
              <a:rPr lang="tr-TR" b="1" dirty="0" smtClean="0">
                <a:latin typeface="Candara" panose="020E0502030303020204" pitchFamily="34" charset="0"/>
              </a:rPr>
              <a:t>5.1-</a:t>
            </a:r>
            <a:r>
              <a:rPr lang="tr-TR" b="1" dirty="0">
                <a:latin typeface="Candara" panose="020E0502030303020204" pitchFamily="34" charset="0"/>
              </a:rPr>
              <a:t>ID3 </a:t>
            </a:r>
            <a:r>
              <a:rPr lang="tr-TR" b="1" dirty="0" smtClean="0">
                <a:latin typeface="Candara" panose="020E0502030303020204" pitchFamily="34" charset="0"/>
              </a:rPr>
              <a:t>Algoritması</a:t>
            </a:r>
            <a:endParaRPr lang="tr-TR" b="1" dirty="0">
              <a:latin typeface="Candara" panose="020E0502030303020204" pitchFamily="34" charset="0"/>
            </a:endParaRPr>
          </a:p>
        </p:txBody>
      </p:sp>
      <p:sp>
        <p:nvSpPr>
          <p:cNvPr id="6" name="İçerik Yer Tutucusu 5"/>
          <p:cNvSpPr>
            <a:spLocks noGrp="1"/>
          </p:cNvSpPr>
          <p:nvPr>
            <p:ph idx="1"/>
          </p:nvPr>
        </p:nvSpPr>
        <p:spPr>
          <a:xfrm>
            <a:off x="251520" y="1052736"/>
            <a:ext cx="8712968" cy="3633267"/>
          </a:xfrm>
        </p:spPr>
        <p:txBody>
          <a:bodyPr>
            <a:normAutofit/>
          </a:bodyPr>
          <a:lstStyle/>
          <a:p>
            <a:pPr marL="0" indent="0" algn="just">
              <a:buNone/>
            </a:pPr>
            <a:r>
              <a:rPr lang="tr-TR" dirty="0" smtClean="0"/>
              <a:t>	</a:t>
            </a:r>
            <a:r>
              <a:rPr lang="tr-TR" sz="2400" b="1" i="1" dirty="0" smtClean="0"/>
              <a:t>Örnek:  </a:t>
            </a:r>
            <a:r>
              <a:rPr lang="tr-TR" sz="2400" dirty="0" smtClean="0"/>
              <a:t>Verilen örnek veriler ile bilgi bölümlemesini ve kazanç oranını hesaplayınız.</a:t>
            </a:r>
          </a:p>
          <a:p>
            <a:pPr marL="0" indent="0" algn="just">
              <a:buNone/>
            </a:pPr>
            <a:endParaRPr lang="tr-TR" b="1" i="1" dirty="0" smtClean="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54</a:t>
            </a:fld>
            <a:endParaRPr lang="tr-TR"/>
          </a:p>
        </p:txBody>
      </p:sp>
      <p:graphicFrame>
        <p:nvGraphicFramePr>
          <p:cNvPr id="7" name="İçerik Yer Tutucusu 5"/>
          <p:cNvGraphicFramePr>
            <a:graphicFrameLocks/>
          </p:cNvGraphicFramePr>
          <p:nvPr>
            <p:extLst>
              <p:ext uri="{D42A27DB-BD31-4B8C-83A1-F6EECF244321}">
                <p14:modId xmlns:p14="http://schemas.microsoft.com/office/powerpoint/2010/main" val="2050838683"/>
              </p:ext>
            </p:extLst>
          </p:nvPr>
        </p:nvGraphicFramePr>
        <p:xfrm>
          <a:off x="2976606" y="1844824"/>
          <a:ext cx="2963546" cy="454780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81773"/>
                <a:gridCol w="1481773"/>
              </a:tblGrid>
              <a:tr h="280607">
                <a:tc>
                  <a:txBody>
                    <a:bodyPr/>
                    <a:lstStyle/>
                    <a:p>
                      <a:pPr algn="ctr"/>
                      <a:r>
                        <a:rPr lang="tr-TR" sz="1200" b="1" dirty="0" smtClean="0">
                          <a:solidFill>
                            <a:schemeClr val="bg1"/>
                          </a:solidFill>
                        </a:rPr>
                        <a:t>Isı</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Oyun</a:t>
                      </a:r>
                      <a:endParaRPr lang="tr-TR" sz="12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274373">
                <a:tc>
                  <a:txBody>
                    <a:bodyPr/>
                    <a:lstStyle/>
                    <a:p>
                      <a:pPr algn="ctr"/>
                      <a:r>
                        <a:rPr lang="tr-TR" sz="1400" dirty="0" smtClean="0"/>
                        <a:t>soğuk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soğuk</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soğuk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65152">
                <a:tc>
                  <a:txBody>
                    <a:bodyPr/>
                    <a:lstStyle/>
                    <a:p>
                      <a:pPr algn="ctr"/>
                      <a:r>
                        <a:rPr lang="tr-TR" sz="1400" dirty="0" smtClean="0"/>
                        <a:t>soğuk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Ilık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Ilık</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Ilık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Ilık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Ilık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Ilık</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sıcak</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sıcak</a:t>
                      </a:r>
                      <a:endParaRPr lang="tr-TR" sz="1400" dirty="0"/>
                    </a:p>
                  </a:txBody>
                  <a:tcPr/>
                </a:tc>
                <a:tc>
                  <a:txBody>
                    <a:bodyPr/>
                    <a:lstStyle/>
                    <a:p>
                      <a:pPr algn="ctr"/>
                      <a:r>
                        <a:rPr lang="tr-TR" sz="1400" dirty="0" smtClean="0"/>
                        <a:t>hayır</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sıcak</a:t>
                      </a:r>
                      <a:endParaRPr lang="tr-TR" sz="1400" dirty="0"/>
                    </a:p>
                  </a:txBody>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tcPr>
                </a:tc>
              </a:tr>
              <a:tr h="274373">
                <a:tc>
                  <a:txBody>
                    <a:bodyPr/>
                    <a:lstStyle/>
                    <a:p>
                      <a:pPr algn="ctr"/>
                      <a:r>
                        <a:rPr lang="tr-TR" sz="1400" dirty="0" smtClean="0"/>
                        <a:t>sıcak</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evet</a:t>
                      </a:r>
                      <a:endParaRPr lang="tr-TR" sz="1400" dirty="0"/>
                    </a:p>
                  </a:txBody>
                  <a:tcPr>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r>
            </a:tbl>
          </a:graphicData>
        </a:graphic>
      </p:graphicFrame>
      <p:sp>
        <p:nvSpPr>
          <p:cNvPr id="2" name="Sağ Ayraç 1"/>
          <p:cNvSpPr/>
          <p:nvPr/>
        </p:nvSpPr>
        <p:spPr>
          <a:xfrm>
            <a:off x="5940152" y="2132856"/>
            <a:ext cx="155448"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 name="Sağ Ayraç 8"/>
          <p:cNvSpPr/>
          <p:nvPr/>
        </p:nvSpPr>
        <p:spPr>
          <a:xfrm>
            <a:off x="5940152" y="3356992"/>
            <a:ext cx="155448" cy="1787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Sağ Ayraç 9"/>
          <p:cNvSpPr/>
          <p:nvPr/>
        </p:nvSpPr>
        <p:spPr>
          <a:xfrm>
            <a:off x="5940152" y="5157192"/>
            <a:ext cx="155448"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1" name="Metin kutusu 10"/>
          <p:cNvSpPr txBox="1"/>
          <p:nvPr/>
        </p:nvSpPr>
        <p:spPr>
          <a:xfrm>
            <a:off x="6098800" y="2564904"/>
            <a:ext cx="441146" cy="461665"/>
          </a:xfrm>
          <a:prstGeom prst="rect">
            <a:avLst/>
          </a:prstGeom>
        </p:spPr>
        <p:txBody>
          <a:bodyPr wrap="none" rtlCol="0">
            <a:spAutoFit/>
          </a:bodyPr>
          <a:lstStyle/>
          <a:p>
            <a:r>
              <a:rPr lang="tr-TR" sz="2400" b="1" i="1" dirty="0">
                <a:solidFill>
                  <a:schemeClr val="tx2"/>
                </a:solidFill>
              </a:rPr>
              <a:t>T</a:t>
            </a:r>
            <a:r>
              <a:rPr lang="tr-TR" sz="2400" b="1" i="1" baseline="-25000" dirty="0">
                <a:solidFill>
                  <a:schemeClr val="tx2"/>
                </a:solidFill>
              </a:rPr>
              <a:t>1</a:t>
            </a:r>
            <a:endParaRPr lang="tr-TR" sz="2400" b="1" i="1" baseline="-25000" dirty="0">
              <a:solidFill>
                <a:schemeClr val="tx2"/>
              </a:solidFill>
            </a:endParaRPr>
          </a:p>
        </p:txBody>
      </p:sp>
      <p:sp>
        <p:nvSpPr>
          <p:cNvPr id="12" name="Metin kutusu 11"/>
          <p:cNvSpPr txBox="1"/>
          <p:nvPr/>
        </p:nvSpPr>
        <p:spPr>
          <a:xfrm>
            <a:off x="6098800" y="4047455"/>
            <a:ext cx="441146" cy="461665"/>
          </a:xfrm>
          <a:prstGeom prst="rect">
            <a:avLst/>
          </a:prstGeom>
        </p:spPr>
        <p:txBody>
          <a:bodyPr wrap="none" rtlCol="0">
            <a:spAutoFit/>
          </a:bodyPr>
          <a:lstStyle/>
          <a:p>
            <a:r>
              <a:rPr lang="tr-TR" sz="2400" b="1" i="1" dirty="0">
                <a:solidFill>
                  <a:schemeClr val="tx2"/>
                </a:solidFill>
              </a:rPr>
              <a:t>T</a:t>
            </a:r>
            <a:r>
              <a:rPr lang="tr-TR" sz="2400" b="1" i="1" baseline="-25000" dirty="0">
                <a:solidFill>
                  <a:schemeClr val="tx2"/>
                </a:solidFill>
              </a:rPr>
              <a:t>2</a:t>
            </a:r>
            <a:endParaRPr lang="tr-TR" sz="2400" b="1" i="1" baseline="-25000" dirty="0">
              <a:solidFill>
                <a:schemeClr val="tx2"/>
              </a:solidFill>
            </a:endParaRPr>
          </a:p>
        </p:txBody>
      </p:sp>
      <p:sp>
        <p:nvSpPr>
          <p:cNvPr id="13" name="Metin kutusu 12"/>
          <p:cNvSpPr txBox="1"/>
          <p:nvPr/>
        </p:nvSpPr>
        <p:spPr>
          <a:xfrm>
            <a:off x="6098800" y="5559623"/>
            <a:ext cx="441146" cy="461665"/>
          </a:xfrm>
          <a:prstGeom prst="rect">
            <a:avLst/>
          </a:prstGeom>
        </p:spPr>
        <p:txBody>
          <a:bodyPr wrap="none" rtlCol="0">
            <a:spAutoFit/>
          </a:bodyPr>
          <a:lstStyle/>
          <a:p>
            <a:r>
              <a:rPr lang="tr-TR" sz="2400" b="1" i="1" dirty="0">
                <a:solidFill>
                  <a:schemeClr val="tx2"/>
                </a:solidFill>
              </a:rPr>
              <a:t>T</a:t>
            </a:r>
            <a:r>
              <a:rPr lang="tr-TR" sz="2400" b="1" i="1" baseline="-25000" dirty="0">
                <a:solidFill>
                  <a:schemeClr val="tx2"/>
                </a:solidFill>
              </a:rPr>
              <a:t>3</a:t>
            </a:r>
            <a:endParaRPr lang="tr-TR" sz="2400" b="1" i="1" baseline="-25000" dirty="0">
              <a:solidFill>
                <a:schemeClr val="tx2"/>
              </a:solidFill>
            </a:endParaRPr>
          </a:p>
        </p:txBody>
      </p:sp>
      <p:sp>
        <p:nvSpPr>
          <p:cNvPr id="14" name="Metin kutusu 13"/>
          <p:cNvSpPr txBox="1"/>
          <p:nvPr/>
        </p:nvSpPr>
        <p:spPr>
          <a:xfrm>
            <a:off x="580202" y="6444044"/>
            <a:ext cx="7564635" cy="369332"/>
          </a:xfrm>
          <a:prstGeom prst="rect">
            <a:avLst/>
          </a:prstGeom>
          <a:solidFill>
            <a:schemeClr val="bg1"/>
          </a:solidFill>
        </p:spPr>
        <p:txBody>
          <a:bodyPr wrap="none" rtlCol="0">
            <a:spAutoFit/>
          </a:bodyPr>
          <a:lstStyle/>
          <a:p>
            <a:r>
              <a:rPr lang="tr-TR" dirty="0" smtClean="0">
                <a:solidFill>
                  <a:srgbClr val="C00000"/>
                </a:solidFill>
              </a:rPr>
              <a:t>Not</a:t>
            </a:r>
            <a:r>
              <a:rPr lang="tr-TR" dirty="0" smtClean="0"/>
              <a:t>: Bu örnekteki kazanç değerleri bir  önceki uygulamada bulunan sonuçlardır.</a:t>
            </a:r>
            <a:endParaRPr lang="tr-TR" dirty="0"/>
          </a:p>
        </p:txBody>
      </p:sp>
    </p:spTree>
    <p:extLst>
      <p:ext uri="{BB962C8B-B14F-4D97-AF65-F5344CB8AC3E}">
        <p14:creationId xmlns:p14="http://schemas.microsoft.com/office/powerpoint/2010/main" val="24259594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55</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107504" y="2276873"/>
                <a:ext cx="9036496" cy="4032448"/>
              </a:xfrm>
            </p:spPr>
            <p:txBody>
              <a:bodyPr>
                <a:noAutofit/>
              </a:bodyPr>
              <a:lstStyle/>
              <a:p>
                <a:pPr marL="0" indent="0">
                  <a:buNone/>
                </a:pPr>
                <a:endParaRPr lang="tr-TR" sz="1800" b="1"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tr-TR" sz="1800" b="1" i="1" smtClean="0">
                          <a:latin typeface="Cambria Math"/>
                        </a:rPr>
                        <m:t>𝑯</m:t>
                      </m:r>
                      <m:d>
                        <m:dPr>
                          <m:ctrlPr>
                            <a:rPr lang="tr-TR" sz="1800" b="1" i="1" smtClean="0">
                              <a:latin typeface="Cambria Math"/>
                            </a:rPr>
                          </m:ctrlPr>
                        </m:dPr>
                        <m:e>
                          <m:r>
                            <a:rPr lang="tr-TR" sz="1800" b="0" i="1" smtClean="0">
                              <a:latin typeface="Cambria Math"/>
                            </a:rPr>
                            <m:t>𝑃</m:t>
                          </m:r>
                          <m:r>
                            <a:rPr lang="tr-TR" sz="1800" b="1" i="1" baseline="-25000" smtClean="0">
                              <a:latin typeface="Cambria Math"/>
                            </a:rPr>
                            <m:t>𝑰𝑺𝑰</m:t>
                          </m:r>
                          <m:r>
                            <a:rPr lang="tr-TR" sz="1800" b="1" i="1" smtClean="0">
                              <a:latin typeface="Cambria Math"/>
                            </a:rPr>
                            <m:t>, </m:t>
                          </m:r>
                          <m:r>
                            <a:rPr lang="tr-TR" sz="1800" b="1" i="1" baseline="-25000" smtClean="0">
                              <a:latin typeface="Cambria Math"/>
                            </a:rPr>
                            <m:t>𝑶𝒀𝑼𝑵</m:t>
                          </m:r>
                        </m:e>
                      </m:d>
                      <m:r>
                        <a:rPr lang="tr-TR" sz="1800" b="1" i="1" smtClean="0">
                          <a:latin typeface="Cambria Math"/>
                        </a:rPr>
                        <m:t>=−</m:t>
                      </m:r>
                      <m:d>
                        <m:dPr>
                          <m:begChr m:val="["/>
                          <m:endChr m:val="]"/>
                          <m:ctrlPr>
                            <a:rPr lang="tr-TR" sz="1800" smtClean="0">
                              <a:latin typeface="Cambria Math"/>
                            </a:rPr>
                          </m:ctrlPr>
                        </m:dPr>
                        <m:e>
                          <m:f>
                            <m:fPr>
                              <m:ctrlPr>
                                <a:rPr lang="tr-TR" sz="1800" smtClean="0">
                                  <a:latin typeface="Cambria Math"/>
                                </a:rPr>
                              </m:ctrlPr>
                            </m:fPr>
                            <m:num>
                              <m:r>
                                <a:rPr lang="tr-TR" sz="1800" b="0" i="0" smtClean="0">
                                  <a:latin typeface="Cambria Math"/>
                                </a:rPr>
                                <m:t>|</m:t>
                              </m:r>
                              <m:r>
                                <m:rPr>
                                  <m:sty m:val="p"/>
                                </m:rPr>
                                <a:rPr lang="tr-TR" sz="1800" b="0" i="0" smtClean="0">
                                  <a:latin typeface="Cambria Math"/>
                                </a:rPr>
                                <m:t>ISIso</m:t>
                              </m:r>
                              <m:r>
                                <a:rPr lang="tr-TR" sz="1800" b="0" i="0" baseline="-25000" smtClean="0">
                                  <a:latin typeface="Cambria Math"/>
                                </a:rPr>
                                <m:t>ğ</m:t>
                              </m:r>
                              <m:r>
                                <m:rPr>
                                  <m:sty m:val="p"/>
                                </m:rPr>
                                <a:rPr lang="tr-TR" sz="1800" b="0" i="0" baseline="-25000" smtClean="0">
                                  <a:latin typeface="Cambria Math"/>
                                </a:rPr>
                                <m:t>uk</m:t>
                              </m:r>
                              <m:r>
                                <a:rPr lang="tr-TR" sz="1800" b="0" i="0" smtClean="0">
                                  <a:latin typeface="Cambria Math"/>
                                </a:rPr>
                                <m:t>|</m:t>
                              </m:r>
                              <m:r>
                                <a:rPr lang="tr-TR" sz="1800" b="0" i="0" baseline="-25000" smtClean="0">
                                  <a:latin typeface="Cambria Math"/>
                                </a:rPr>
                                <m:t> </m:t>
                              </m:r>
                            </m:num>
                            <m:den>
                              <m:r>
                                <a:rPr lang="tr-TR" sz="1800" b="0" i="0" smtClean="0">
                                  <a:latin typeface="Cambria Math"/>
                                </a:rPr>
                                <m:t>|</m:t>
                              </m:r>
                              <m:r>
                                <m:rPr>
                                  <m:sty m:val="p"/>
                                </m:rPr>
                                <a:rPr lang="tr-TR" sz="1800" b="0" i="0" smtClean="0">
                                  <a:latin typeface="Cambria Math"/>
                                </a:rPr>
                                <m:t>ISI</m:t>
                              </m:r>
                              <m:r>
                                <a:rPr lang="tr-TR" sz="1800" b="0" i="0" smtClean="0">
                                  <a:latin typeface="Cambria Math"/>
                                </a:rPr>
                                <m:t>|</m:t>
                              </m:r>
                            </m:den>
                          </m:f>
                          <m:func>
                            <m:funcPr>
                              <m:ctrlPr>
                                <a:rPr lang="tr-TR" sz="1800" smtClean="0">
                                  <a:latin typeface="Cambria Math"/>
                                </a:rPr>
                              </m:ctrlPr>
                            </m:funcPr>
                            <m:fName>
                              <m:sSub>
                                <m:sSubPr>
                                  <m:ctrlPr>
                                    <a:rPr lang="tr-TR" sz="1800" smtClean="0">
                                      <a:latin typeface="Cambria Math"/>
                                    </a:rPr>
                                  </m:ctrlPr>
                                </m:sSubPr>
                                <m:e>
                                  <m:r>
                                    <m:rPr>
                                      <m:sty m:val="p"/>
                                    </m:rPr>
                                    <a:rPr lang="tr-TR" sz="1800" b="0" i="0" smtClean="0">
                                      <a:latin typeface="Cambria Math"/>
                                    </a:rPr>
                                    <m:t>log</m:t>
                                  </m:r>
                                </m:e>
                                <m:sub>
                                  <m:r>
                                    <a:rPr lang="tr-TR" sz="1800" b="0" i="0" smtClean="0">
                                      <a:latin typeface="Cambria Math"/>
                                    </a:rPr>
                                    <m:t>2</m:t>
                                  </m:r>
                                </m:sub>
                              </m:sSub>
                            </m:fName>
                            <m:e>
                              <m:f>
                                <m:fPr>
                                  <m:ctrlPr>
                                    <a:rPr lang="tr-TR" sz="1800" smtClean="0">
                                      <a:latin typeface="Cambria Math"/>
                                    </a:rPr>
                                  </m:ctrlPr>
                                </m:fPr>
                                <m:num>
                                  <m:r>
                                    <a:rPr lang="tr-TR" sz="1800" b="0" i="0" smtClean="0">
                                      <a:latin typeface="Cambria Math"/>
                                    </a:rPr>
                                    <m:t>|</m:t>
                                  </m:r>
                                  <m:r>
                                    <m:rPr>
                                      <m:sty m:val="p"/>
                                    </m:rPr>
                                    <a:rPr lang="tr-TR" sz="1800" b="0" i="0" smtClean="0">
                                      <a:latin typeface="Cambria Math"/>
                                    </a:rPr>
                                    <m:t>ISIso</m:t>
                                  </m:r>
                                  <m:r>
                                    <a:rPr lang="tr-TR" sz="1800" b="0" i="0" baseline="-25000" smtClean="0">
                                      <a:latin typeface="Cambria Math"/>
                                    </a:rPr>
                                    <m:t>ğ</m:t>
                                  </m:r>
                                  <m:r>
                                    <m:rPr>
                                      <m:sty m:val="p"/>
                                    </m:rPr>
                                    <a:rPr lang="tr-TR" sz="1800" b="0" i="0" baseline="-25000" smtClean="0">
                                      <a:latin typeface="Cambria Math"/>
                                    </a:rPr>
                                    <m:t>uk</m:t>
                                  </m:r>
                                  <m:r>
                                    <a:rPr lang="tr-TR" sz="1800" b="0" i="0" smtClean="0">
                                      <a:latin typeface="Cambria Math"/>
                                    </a:rPr>
                                    <m:t>|</m:t>
                                  </m:r>
                                </m:num>
                                <m:den>
                                  <m:r>
                                    <a:rPr lang="tr-TR" sz="1800" b="0" i="0" smtClean="0">
                                      <a:latin typeface="Cambria Math"/>
                                    </a:rPr>
                                    <m:t>|</m:t>
                                  </m:r>
                                  <m:r>
                                    <m:rPr>
                                      <m:sty m:val="p"/>
                                    </m:rPr>
                                    <a:rPr lang="tr-TR" sz="1800" b="0" i="0" smtClean="0">
                                      <a:latin typeface="Cambria Math"/>
                                    </a:rPr>
                                    <m:t>ISI</m:t>
                                  </m:r>
                                  <m:r>
                                    <a:rPr lang="tr-TR" sz="1800" b="0" i="0" smtClean="0">
                                      <a:latin typeface="Cambria Math"/>
                                    </a:rPr>
                                    <m:t>|</m:t>
                                  </m:r>
                                </m:den>
                              </m:f>
                              <m:r>
                                <a:rPr lang="tr-TR" sz="1800" b="0" i="0" smtClean="0">
                                  <a:latin typeface="Cambria Math"/>
                                </a:rPr>
                                <m:t>+ </m:t>
                              </m:r>
                              <m:f>
                                <m:fPr>
                                  <m:ctrlPr>
                                    <a:rPr lang="tr-TR" sz="1800" smtClean="0">
                                      <a:latin typeface="Cambria Math"/>
                                    </a:rPr>
                                  </m:ctrlPr>
                                </m:fPr>
                                <m:num>
                                  <m:r>
                                    <a:rPr lang="tr-TR" sz="1800" b="0" i="0" smtClean="0">
                                      <a:latin typeface="Cambria Math"/>
                                    </a:rPr>
                                    <m:t>|</m:t>
                                  </m:r>
                                  <m:r>
                                    <m:rPr>
                                      <m:sty m:val="p"/>
                                    </m:rPr>
                                    <a:rPr lang="tr-TR" sz="1800" b="0" i="0" smtClean="0">
                                      <a:latin typeface="Cambria Math"/>
                                    </a:rPr>
                                    <m:t>ISI</m:t>
                                  </m:r>
                                  <m:r>
                                    <a:rPr lang="tr-TR" sz="1800" b="0" i="0" baseline="-25000" smtClean="0">
                                      <a:latin typeface="Cambria Math"/>
                                    </a:rPr>
                                    <m:t>𝚤</m:t>
                                  </m:r>
                                  <m:r>
                                    <m:rPr>
                                      <m:sty m:val="p"/>
                                    </m:rPr>
                                    <a:rPr lang="tr-TR" sz="1800" b="0" i="0" baseline="-25000" smtClean="0">
                                      <a:latin typeface="Cambria Math"/>
                                    </a:rPr>
                                    <m:t>l</m:t>
                                  </m:r>
                                  <m:r>
                                    <a:rPr lang="tr-TR" sz="1800" b="0" i="0" baseline="-25000" smtClean="0">
                                      <a:latin typeface="Cambria Math"/>
                                    </a:rPr>
                                    <m:t>𝚤</m:t>
                                  </m:r>
                                  <m:r>
                                    <m:rPr>
                                      <m:sty m:val="p"/>
                                    </m:rPr>
                                    <a:rPr lang="tr-TR" sz="1800" b="0" i="0" baseline="-25000" smtClean="0">
                                      <a:latin typeface="Cambria Math"/>
                                    </a:rPr>
                                    <m:t>k</m:t>
                                  </m:r>
                                  <m:r>
                                    <a:rPr lang="tr-TR" sz="1800" b="0" i="0" smtClean="0">
                                      <a:latin typeface="Cambria Math"/>
                                    </a:rPr>
                                    <m:t>|</m:t>
                                  </m:r>
                                </m:num>
                                <m:den>
                                  <m:r>
                                    <a:rPr lang="tr-TR" sz="1800" b="0" i="0" smtClean="0">
                                      <a:latin typeface="Cambria Math"/>
                                    </a:rPr>
                                    <m:t>|</m:t>
                                  </m:r>
                                  <m:r>
                                    <m:rPr>
                                      <m:sty m:val="p"/>
                                    </m:rPr>
                                    <a:rPr lang="tr-TR" sz="1800" b="0" i="0" smtClean="0">
                                      <a:latin typeface="Cambria Math"/>
                                    </a:rPr>
                                    <m:t>ISI</m:t>
                                  </m:r>
                                  <m:r>
                                    <a:rPr lang="tr-TR" sz="1800" b="0" i="0" smtClean="0">
                                      <a:latin typeface="Cambria Math"/>
                                    </a:rPr>
                                    <m:t>|</m:t>
                                  </m:r>
                                </m:den>
                              </m:f>
                              <m:func>
                                <m:funcPr>
                                  <m:ctrlPr>
                                    <a:rPr lang="tr-TR" sz="1800" smtClean="0">
                                      <a:latin typeface="Cambria Math"/>
                                    </a:rPr>
                                  </m:ctrlPr>
                                </m:funcPr>
                                <m:fName>
                                  <m:sSub>
                                    <m:sSubPr>
                                      <m:ctrlPr>
                                        <a:rPr lang="tr-TR" sz="1800" smtClean="0">
                                          <a:latin typeface="Cambria Math"/>
                                        </a:rPr>
                                      </m:ctrlPr>
                                    </m:sSubPr>
                                    <m:e>
                                      <m:r>
                                        <m:rPr>
                                          <m:sty m:val="p"/>
                                        </m:rPr>
                                        <a:rPr lang="tr-TR" sz="1800" b="0" i="0" smtClean="0">
                                          <a:latin typeface="Cambria Math"/>
                                        </a:rPr>
                                        <m:t>log</m:t>
                                      </m:r>
                                    </m:e>
                                    <m:sub>
                                      <m:r>
                                        <a:rPr lang="tr-TR" sz="1800" b="0" i="0" smtClean="0">
                                          <a:latin typeface="Cambria Math"/>
                                        </a:rPr>
                                        <m:t>2</m:t>
                                      </m:r>
                                    </m:sub>
                                  </m:sSub>
                                </m:fName>
                                <m:e>
                                  <m:f>
                                    <m:fPr>
                                      <m:ctrlPr>
                                        <a:rPr lang="tr-TR" sz="1800" smtClean="0">
                                          <a:latin typeface="Cambria Math"/>
                                        </a:rPr>
                                      </m:ctrlPr>
                                    </m:fPr>
                                    <m:num>
                                      <m:r>
                                        <a:rPr lang="tr-TR" sz="1800" b="0" i="0" smtClean="0">
                                          <a:latin typeface="Cambria Math"/>
                                        </a:rPr>
                                        <m:t>|</m:t>
                                      </m:r>
                                      <m:r>
                                        <m:rPr>
                                          <m:sty m:val="p"/>
                                        </m:rPr>
                                        <a:rPr lang="tr-TR" sz="1800" b="0" i="0" smtClean="0">
                                          <a:latin typeface="Cambria Math"/>
                                        </a:rPr>
                                        <m:t>ISI</m:t>
                                      </m:r>
                                      <m:r>
                                        <a:rPr lang="tr-TR" sz="1800" b="0" i="0" baseline="-25000" smtClean="0">
                                          <a:latin typeface="Cambria Math"/>
                                        </a:rPr>
                                        <m:t>𝚤</m:t>
                                      </m:r>
                                      <m:r>
                                        <m:rPr>
                                          <m:sty m:val="p"/>
                                        </m:rPr>
                                        <a:rPr lang="tr-TR" sz="1800" b="0" i="0" baseline="-25000" smtClean="0">
                                          <a:latin typeface="Cambria Math"/>
                                        </a:rPr>
                                        <m:t>l</m:t>
                                      </m:r>
                                      <m:r>
                                        <a:rPr lang="tr-TR" sz="1800" b="0" i="0" baseline="-25000" smtClean="0">
                                          <a:latin typeface="Cambria Math"/>
                                        </a:rPr>
                                        <m:t>𝚤</m:t>
                                      </m:r>
                                      <m:r>
                                        <m:rPr>
                                          <m:sty m:val="p"/>
                                        </m:rPr>
                                        <a:rPr lang="tr-TR" sz="1800" b="0" i="0" baseline="-25000" smtClean="0">
                                          <a:latin typeface="Cambria Math"/>
                                        </a:rPr>
                                        <m:t>k</m:t>
                                      </m:r>
                                      <m:r>
                                        <a:rPr lang="tr-TR" sz="1800" b="0" i="0" smtClean="0">
                                          <a:latin typeface="Cambria Math"/>
                                        </a:rPr>
                                        <m:t>|</m:t>
                                      </m:r>
                                    </m:num>
                                    <m:den>
                                      <m:r>
                                        <a:rPr lang="tr-TR" sz="1800" b="0" i="0" smtClean="0">
                                          <a:latin typeface="Cambria Math"/>
                                        </a:rPr>
                                        <m:t>|</m:t>
                                      </m:r>
                                      <m:r>
                                        <m:rPr>
                                          <m:sty m:val="p"/>
                                        </m:rPr>
                                        <a:rPr lang="tr-TR" sz="1800" b="0" i="0" smtClean="0">
                                          <a:latin typeface="Cambria Math"/>
                                        </a:rPr>
                                        <m:t>ISI</m:t>
                                      </m:r>
                                      <m:r>
                                        <a:rPr lang="tr-TR" sz="1800" b="0" i="0" smtClean="0">
                                          <a:latin typeface="Cambria Math"/>
                                        </a:rPr>
                                        <m:t>|</m:t>
                                      </m:r>
                                    </m:den>
                                  </m:f>
                                  <m:r>
                                    <a:rPr lang="tr-TR" sz="1800" b="0" i="0" smtClean="0">
                                      <a:latin typeface="Cambria Math"/>
                                    </a:rPr>
                                    <m:t>+ </m:t>
                                  </m:r>
                                  <m:f>
                                    <m:fPr>
                                      <m:ctrlPr>
                                        <a:rPr lang="tr-TR" sz="1800" smtClean="0">
                                          <a:latin typeface="Cambria Math"/>
                                        </a:rPr>
                                      </m:ctrlPr>
                                    </m:fPr>
                                    <m:num>
                                      <m:r>
                                        <a:rPr lang="tr-TR" sz="1800" b="0" i="0" smtClean="0">
                                          <a:latin typeface="Cambria Math"/>
                                        </a:rPr>
                                        <m:t>|</m:t>
                                      </m:r>
                                      <m:r>
                                        <m:rPr>
                                          <m:sty m:val="p"/>
                                        </m:rPr>
                                        <a:rPr lang="tr-TR" sz="1800" b="0" i="0" smtClean="0">
                                          <a:latin typeface="Cambria Math"/>
                                        </a:rPr>
                                        <m:t>ISIs</m:t>
                                      </m:r>
                                      <m:r>
                                        <a:rPr lang="tr-TR" sz="1800" b="0" i="0" baseline="-25000" smtClean="0">
                                          <a:latin typeface="Cambria Math"/>
                                        </a:rPr>
                                        <m:t>𝚤</m:t>
                                      </m:r>
                                      <m:r>
                                        <m:rPr>
                                          <m:sty m:val="p"/>
                                        </m:rPr>
                                        <a:rPr lang="tr-TR" sz="1800" b="0" i="0" baseline="-25000" smtClean="0">
                                          <a:latin typeface="Cambria Math"/>
                                        </a:rPr>
                                        <m:t>cak</m:t>
                                      </m:r>
                                      <m:r>
                                        <a:rPr lang="tr-TR" sz="1800" b="0" i="0" smtClean="0">
                                          <a:latin typeface="Cambria Math"/>
                                        </a:rPr>
                                        <m:t>|</m:t>
                                      </m:r>
                                    </m:num>
                                    <m:den>
                                      <m:r>
                                        <a:rPr lang="tr-TR" sz="1800" b="0" i="0" smtClean="0">
                                          <a:latin typeface="Cambria Math"/>
                                        </a:rPr>
                                        <m:t>|</m:t>
                                      </m:r>
                                      <m:r>
                                        <m:rPr>
                                          <m:sty m:val="p"/>
                                        </m:rPr>
                                        <a:rPr lang="tr-TR" sz="1800" b="0" i="0" smtClean="0">
                                          <a:latin typeface="Cambria Math"/>
                                        </a:rPr>
                                        <m:t>ISI</m:t>
                                      </m:r>
                                      <m:r>
                                        <a:rPr lang="tr-TR" sz="1800" b="0" i="0" smtClean="0">
                                          <a:latin typeface="Cambria Math"/>
                                        </a:rPr>
                                        <m:t>|</m:t>
                                      </m:r>
                                    </m:den>
                                  </m:f>
                                  <m:func>
                                    <m:funcPr>
                                      <m:ctrlPr>
                                        <a:rPr lang="tr-TR" sz="1800" smtClean="0">
                                          <a:latin typeface="Cambria Math"/>
                                        </a:rPr>
                                      </m:ctrlPr>
                                    </m:funcPr>
                                    <m:fName>
                                      <m:sSub>
                                        <m:sSubPr>
                                          <m:ctrlPr>
                                            <a:rPr lang="tr-TR" sz="1800" smtClean="0">
                                              <a:latin typeface="Cambria Math"/>
                                            </a:rPr>
                                          </m:ctrlPr>
                                        </m:sSubPr>
                                        <m:e>
                                          <m:r>
                                            <m:rPr>
                                              <m:sty m:val="p"/>
                                            </m:rPr>
                                            <a:rPr lang="tr-TR" sz="1800" b="0" i="0" smtClean="0">
                                              <a:latin typeface="Cambria Math"/>
                                            </a:rPr>
                                            <m:t>log</m:t>
                                          </m:r>
                                        </m:e>
                                        <m:sub>
                                          <m:r>
                                            <a:rPr lang="tr-TR" sz="1800" b="0" i="0" smtClean="0">
                                              <a:latin typeface="Cambria Math"/>
                                            </a:rPr>
                                            <m:t>2</m:t>
                                          </m:r>
                                        </m:sub>
                                      </m:sSub>
                                    </m:fName>
                                    <m:e>
                                      <m:f>
                                        <m:fPr>
                                          <m:ctrlPr>
                                            <a:rPr lang="tr-TR" sz="1800" smtClean="0">
                                              <a:latin typeface="Cambria Math"/>
                                            </a:rPr>
                                          </m:ctrlPr>
                                        </m:fPr>
                                        <m:num>
                                          <m:r>
                                            <a:rPr lang="tr-TR" sz="1800" b="0" i="0" smtClean="0">
                                              <a:latin typeface="Cambria Math"/>
                                            </a:rPr>
                                            <m:t>|</m:t>
                                          </m:r>
                                          <m:r>
                                            <m:rPr>
                                              <m:sty m:val="p"/>
                                            </m:rPr>
                                            <a:rPr lang="tr-TR" sz="1800" b="0" i="0" smtClean="0">
                                              <a:latin typeface="Cambria Math"/>
                                            </a:rPr>
                                            <m:t>ISIs</m:t>
                                          </m:r>
                                          <m:r>
                                            <a:rPr lang="tr-TR" sz="1800" b="0" i="0" baseline="-25000" smtClean="0">
                                              <a:latin typeface="Cambria Math"/>
                                            </a:rPr>
                                            <m:t>𝚤</m:t>
                                          </m:r>
                                          <m:r>
                                            <m:rPr>
                                              <m:sty m:val="p"/>
                                            </m:rPr>
                                            <a:rPr lang="tr-TR" sz="1800" b="0" i="0" baseline="-25000" smtClean="0">
                                              <a:latin typeface="Cambria Math"/>
                                            </a:rPr>
                                            <m:t>cak</m:t>
                                          </m:r>
                                          <m:r>
                                            <a:rPr lang="tr-TR" sz="1800" b="0" i="0" smtClean="0">
                                              <a:latin typeface="Cambria Math"/>
                                            </a:rPr>
                                            <m:t>|</m:t>
                                          </m:r>
                                        </m:num>
                                        <m:den>
                                          <m:r>
                                            <a:rPr lang="tr-TR" sz="1800" b="0" i="0" smtClean="0">
                                              <a:latin typeface="Cambria Math"/>
                                            </a:rPr>
                                            <m:t>|</m:t>
                                          </m:r>
                                          <m:r>
                                            <m:rPr>
                                              <m:sty m:val="p"/>
                                            </m:rPr>
                                            <a:rPr lang="tr-TR" sz="1800" b="0" i="0" smtClean="0">
                                              <a:latin typeface="Cambria Math"/>
                                            </a:rPr>
                                            <m:t>ISI</m:t>
                                          </m:r>
                                          <m:r>
                                            <a:rPr lang="tr-TR" sz="1800" b="0" i="0" smtClean="0">
                                              <a:latin typeface="Cambria Math"/>
                                            </a:rPr>
                                            <m:t>|</m:t>
                                          </m:r>
                                        </m:den>
                                      </m:f>
                                    </m:e>
                                  </m:func>
                                </m:e>
                              </m:func>
                              <m:r>
                                <a:rPr lang="tr-TR" sz="1800" b="0" i="0" smtClean="0">
                                  <a:latin typeface="Cambria Math"/>
                                </a:rPr>
                                <m:t> </m:t>
                              </m:r>
                            </m:e>
                          </m:func>
                        </m:e>
                      </m:d>
                    </m:oMath>
                  </m:oMathPara>
                </a14:m>
              </a:p>
              <a:p>
                <a:pPr marL="0" indent="0">
                  <a:buNone/>
                </a:pPr>
                <a:endParaRPr lang="tr-TR" sz="1800" dirty="0" smtClean="0"/>
              </a:p>
              <a:p>
                <a:pPr marL="0" indent="0" algn="ctr">
                  <a:buNone/>
                </a:pPr>
                <a14:m>
                  <m:oMath xmlns:m="http://schemas.openxmlformats.org/officeDocument/2006/math">
                    <m:r>
                      <a:rPr lang="tr-TR" sz="1800" b="1" i="1">
                        <a:latin typeface="Cambria Math"/>
                      </a:rPr>
                      <m:t>𝑯</m:t>
                    </m:r>
                    <m:d>
                      <m:dPr>
                        <m:ctrlPr>
                          <a:rPr lang="tr-TR" sz="1800" b="1" i="1">
                            <a:latin typeface="Cambria Math"/>
                          </a:rPr>
                        </m:ctrlPr>
                      </m:dPr>
                      <m:e>
                        <m:r>
                          <a:rPr lang="tr-TR" sz="1800" b="0" i="1">
                            <a:latin typeface="Cambria Math"/>
                          </a:rPr>
                          <m:t>𝑃</m:t>
                        </m:r>
                        <m:r>
                          <a:rPr lang="tr-TR" sz="1800" b="1" i="1" baseline="-25000">
                            <a:latin typeface="Cambria Math"/>
                          </a:rPr>
                          <m:t>𝑰𝑺𝑰</m:t>
                        </m:r>
                        <m:r>
                          <a:rPr lang="tr-TR" sz="1800" b="1" i="1">
                            <a:latin typeface="Cambria Math"/>
                          </a:rPr>
                          <m:t>, </m:t>
                        </m:r>
                        <m:r>
                          <a:rPr lang="tr-TR" sz="1800" b="1" i="1" baseline="-25000">
                            <a:latin typeface="Cambria Math"/>
                          </a:rPr>
                          <m:t>𝑶𝒀𝑼𝑵</m:t>
                        </m:r>
                      </m:e>
                    </m:d>
                    <m:r>
                      <a:rPr lang="tr-TR" sz="1800" b="1" i="1" smtClean="0">
                        <a:latin typeface="Cambria Math"/>
                      </a:rPr>
                      <m:t>=−</m:t>
                    </m:r>
                    <m:d>
                      <m:dPr>
                        <m:begChr m:val="["/>
                        <m:endChr m:val="]"/>
                        <m:ctrlPr>
                          <a:rPr lang="tr-TR" sz="1800" i="1">
                            <a:latin typeface="Cambria Math"/>
                          </a:rPr>
                        </m:ctrlPr>
                      </m:dPr>
                      <m:e>
                        <m:f>
                          <m:fPr>
                            <m:ctrlPr>
                              <a:rPr lang="tr-TR" sz="1800" i="1">
                                <a:latin typeface="Cambria Math"/>
                              </a:rPr>
                            </m:ctrlPr>
                          </m:fPr>
                          <m:num>
                            <m:r>
                              <a:rPr lang="tr-TR" sz="1800" b="0" i="1" smtClean="0">
                                <a:latin typeface="Cambria Math"/>
                              </a:rPr>
                              <m:t>4</m:t>
                            </m:r>
                          </m:num>
                          <m:den>
                            <m:r>
                              <a:rPr lang="tr-TR" sz="1800" b="0" i="1" smtClean="0">
                                <a:latin typeface="Cambria Math"/>
                              </a:rPr>
                              <m:t>14</m:t>
                            </m:r>
                          </m:den>
                        </m:f>
                        <m:func>
                          <m:funcPr>
                            <m:ctrlPr>
                              <a:rPr lang="tr-TR" sz="1800" i="1">
                                <a:latin typeface="Cambria Math"/>
                              </a:rPr>
                            </m:ctrlPr>
                          </m:funcPr>
                          <m:fName>
                            <m:sSub>
                              <m:sSubPr>
                                <m:ctrlPr>
                                  <a:rPr lang="tr-TR" sz="1800" i="1">
                                    <a:latin typeface="Cambria Math"/>
                                  </a:rPr>
                                </m:ctrlPr>
                              </m:sSubPr>
                              <m:e>
                                <m:r>
                                  <m:rPr>
                                    <m:sty m:val="p"/>
                                  </m:rPr>
                                  <a:rPr lang="tr-TR" sz="1800">
                                    <a:latin typeface="Cambria Math"/>
                                  </a:rPr>
                                  <m:t>log</m:t>
                                </m:r>
                              </m:e>
                              <m:sub>
                                <m:r>
                                  <a:rPr lang="tr-TR" sz="1800">
                                    <a:latin typeface="Cambria Math"/>
                                  </a:rPr>
                                  <m:t>2</m:t>
                                </m:r>
                              </m:sub>
                            </m:sSub>
                          </m:fName>
                          <m:e>
                            <m:f>
                              <m:fPr>
                                <m:ctrlPr>
                                  <a:rPr lang="tr-TR" sz="1800" i="1">
                                    <a:latin typeface="Cambria Math"/>
                                  </a:rPr>
                                </m:ctrlPr>
                              </m:fPr>
                              <m:num>
                                <m:r>
                                  <a:rPr lang="tr-TR" sz="1800" b="0" i="1" smtClean="0">
                                    <a:latin typeface="Cambria Math"/>
                                  </a:rPr>
                                  <m:t>4</m:t>
                                </m:r>
                              </m:num>
                              <m:den>
                                <m:r>
                                  <a:rPr lang="tr-TR" sz="1800" b="0" i="1" smtClean="0">
                                    <a:latin typeface="Cambria Math"/>
                                  </a:rPr>
                                  <m:t>14</m:t>
                                </m:r>
                              </m:den>
                            </m:f>
                            <m:r>
                              <a:rPr lang="tr-TR" sz="1800">
                                <a:latin typeface="Cambria Math"/>
                              </a:rPr>
                              <m:t>+ </m:t>
                            </m:r>
                            <m:f>
                              <m:fPr>
                                <m:ctrlPr>
                                  <a:rPr lang="tr-TR" sz="1800" i="1">
                                    <a:latin typeface="Cambria Math"/>
                                  </a:rPr>
                                </m:ctrlPr>
                              </m:fPr>
                              <m:num>
                                <m:r>
                                  <a:rPr lang="tr-TR" sz="1800" b="0" i="1" smtClean="0">
                                    <a:latin typeface="Cambria Math"/>
                                  </a:rPr>
                                  <m:t>6</m:t>
                                </m:r>
                              </m:num>
                              <m:den>
                                <m:r>
                                  <a:rPr lang="tr-TR" sz="1800" b="0" i="1" smtClean="0">
                                    <a:latin typeface="Cambria Math"/>
                                  </a:rPr>
                                  <m:t>14</m:t>
                                </m:r>
                              </m:den>
                            </m:f>
                            <m:func>
                              <m:funcPr>
                                <m:ctrlPr>
                                  <a:rPr lang="tr-TR" sz="1800" i="1">
                                    <a:latin typeface="Cambria Math"/>
                                  </a:rPr>
                                </m:ctrlPr>
                              </m:funcPr>
                              <m:fName>
                                <m:sSub>
                                  <m:sSubPr>
                                    <m:ctrlPr>
                                      <a:rPr lang="tr-TR" sz="1800" i="1">
                                        <a:latin typeface="Cambria Math"/>
                                      </a:rPr>
                                    </m:ctrlPr>
                                  </m:sSubPr>
                                  <m:e>
                                    <m:r>
                                      <m:rPr>
                                        <m:sty m:val="p"/>
                                      </m:rPr>
                                      <a:rPr lang="tr-TR" sz="1800">
                                        <a:latin typeface="Cambria Math"/>
                                      </a:rPr>
                                      <m:t>log</m:t>
                                    </m:r>
                                  </m:e>
                                  <m:sub>
                                    <m:r>
                                      <a:rPr lang="tr-TR" sz="1800">
                                        <a:latin typeface="Cambria Math"/>
                                      </a:rPr>
                                      <m:t>2</m:t>
                                    </m:r>
                                  </m:sub>
                                </m:sSub>
                              </m:fName>
                              <m:e>
                                <m:f>
                                  <m:fPr>
                                    <m:ctrlPr>
                                      <a:rPr lang="tr-TR" sz="1800" i="1">
                                        <a:latin typeface="Cambria Math"/>
                                      </a:rPr>
                                    </m:ctrlPr>
                                  </m:fPr>
                                  <m:num>
                                    <m:r>
                                      <a:rPr lang="tr-TR" sz="1800" b="0" i="1" smtClean="0">
                                        <a:latin typeface="Cambria Math"/>
                                      </a:rPr>
                                      <m:t>6</m:t>
                                    </m:r>
                                  </m:num>
                                  <m:den>
                                    <m:r>
                                      <a:rPr lang="tr-TR" sz="1800" b="0" i="1" smtClean="0">
                                        <a:latin typeface="Cambria Math"/>
                                      </a:rPr>
                                      <m:t>14</m:t>
                                    </m:r>
                                  </m:den>
                                </m:f>
                                <m:r>
                                  <a:rPr lang="tr-TR" sz="1800">
                                    <a:latin typeface="Cambria Math"/>
                                  </a:rPr>
                                  <m:t>+ </m:t>
                                </m:r>
                                <m:f>
                                  <m:fPr>
                                    <m:ctrlPr>
                                      <a:rPr lang="tr-TR" sz="1800" i="1">
                                        <a:latin typeface="Cambria Math"/>
                                      </a:rPr>
                                    </m:ctrlPr>
                                  </m:fPr>
                                  <m:num>
                                    <m:r>
                                      <a:rPr lang="tr-TR" sz="1800" b="0" i="1" smtClean="0">
                                        <a:latin typeface="Cambria Math"/>
                                      </a:rPr>
                                      <m:t>4</m:t>
                                    </m:r>
                                  </m:num>
                                  <m:den>
                                    <m:r>
                                      <a:rPr lang="tr-TR" sz="1800" b="0" i="1" smtClean="0">
                                        <a:latin typeface="Cambria Math"/>
                                      </a:rPr>
                                      <m:t>14</m:t>
                                    </m:r>
                                  </m:den>
                                </m:f>
                                <m:func>
                                  <m:funcPr>
                                    <m:ctrlPr>
                                      <a:rPr lang="tr-TR" sz="1800" i="1">
                                        <a:latin typeface="Cambria Math"/>
                                      </a:rPr>
                                    </m:ctrlPr>
                                  </m:funcPr>
                                  <m:fName>
                                    <m:sSub>
                                      <m:sSubPr>
                                        <m:ctrlPr>
                                          <a:rPr lang="tr-TR" sz="1800" i="1">
                                            <a:latin typeface="Cambria Math"/>
                                          </a:rPr>
                                        </m:ctrlPr>
                                      </m:sSubPr>
                                      <m:e>
                                        <m:r>
                                          <m:rPr>
                                            <m:sty m:val="p"/>
                                          </m:rPr>
                                          <a:rPr lang="tr-TR" sz="1800">
                                            <a:latin typeface="Cambria Math"/>
                                          </a:rPr>
                                          <m:t>log</m:t>
                                        </m:r>
                                      </m:e>
                                      <m:sub>
                                        <m:r>
                                          <a:rPr lang="tr-TR" sz="1800">
                                            <a:latin typeface="Cambria Math"/>
                                          </a:rPr>
                                          <m:t>2</m:t>
                                        </m:r>
                                      </m:sub>
                                    </m:sSub>
                                  </m:fName>
                                  <m:e>
                                    <m:f>
                                      <m:fPr>
                                        <m:ctrlPr>
                                          <a:rPr lang="tr-TR" sz="1800" i="1">
                                            <a:latin typeface="Cambria Math"/>
                                          </a:rPr>
                                        </m:ctrlPr>
                                      </m:fPr>
                                      <m:num>
                                        <m:r>
                                          <a:rPr lang="tr-TR" sz="1800" b="0" i="1" smtClean="0">
                                            <a:latin typeface="Cambria Math"/>
                                          </a:rPr>
                                          <m:t>4</m:t>
                                        </m:r>
                                      </m:num>
                                      <m:den>
                                        <m:r>
                                          <a:rPr lang="tr-TR" sz="1800" b="0" i="1" smtClean="0">
                                            <a:latin typeface="Cambria Math"/>
                                          </a:rPr>
                                          <m:t>14</m:t>
                                        </m:r>
                                      </m:den>
                                    </m:f>
                                  </m:e>
                                </m:func>
                              </m:e>
                            </m:func>
                            <m:r>
                              <a:rPr lang="tr-TR" sz="1800">
                                <a:latin typeface="Cambria Math"/>
                              </a:rPr>
                              <m:t> </m:t>
                            </m:r>
                          </m:e>
                        </m:func>
                      </m:e>
                    </m:d>
                  </m:oMath>
                </a14:m>
                <a:r>
                  <a:rPr lang="tr-TR" sz="1800" dirty="0" smtClean="0"/>
                  <a:t>= </a:t>
                </a:r>
                <a:r>
                  <a:rPr lang="tr-TR" b="1" i="1" dirty="0" smtClean="0"/>
                  <a:t>1.57</a:t>
                </a:r>
              </a:p>
              <a:p>
                <a:pPr marL="0" indent="0" algn="ctr">
                  <a:buNone/>
                </a:pPr>
                <a:endParaRPr lang="tr-TR" b="1" i="1" dirty="0"/>
              </a:p>
              <a:p>
                <a:pPr marL="0" indent="0" algn="ctr">
                  <a:buNone/>
                </a:pPr>
                <a:r>
                  <a:rPr lang="tr-TR" b="1" i="1" dirty="0" smtClean="0"/>
                  <a:t>Kazanç(</a:t>
                </a:r>
                <a:r>
                  <a:rPr lang="tr-TR" i="1" dirty="0"/>
                  <a:t>ISI, OYUN</a:t>
                </a:r>
                <a:r>
                  <a:rPr lang="tr-TR" b="1" i="1" dirty="0" smtClean="0"/>
                  <a:t>) = 0.029</a:t>
                </a:r>
              </a:p>
              <a:p>
                <a:pPr marL="0" indent="0" algn="ctr">
                  <a:buNone/>
                </a:pPr>
                <a:endParaRPr lang="tr-TR" b="1" i="1" dirty="0"/>
              </a:p>
              <a:p>
                <a:pPr marL="0" indent="0" algn="ctr">
                  <a:buNone/>
                </a:pPr>
                <a:r>
                  <a:rPr lang="tr-TR" b="1" i="1" dirty="0" smtClean="0"/>
                  <a:t>Kazanç Oranı</a:t>
                </a:r>
                <a:r>
                  <a:rPr lang="tr-TR" dirty="0" smtClean="0"/>
                  <a:t>(</a:t>
                </a:r>
                <a:r>
                  <a:rPr lang="tr-TR" i="1" dirty="0"/>
                  <a:t>ISI,OYUN</a:t>
                </a:r>
                <a:r>
                  <a:rPr lang="tr-TR" dirty="0" smtClean="0"/>
                  <a:t>)=</a:t>
                </a:r>
                <a14:m>
                  <m:oMath xmlns:m="http://schemas.openxmlformats.org/officeDocument/2006/math">
                    <m:f>
                      <m:fPr>
                        <m:ctrlPr>
                          <a:rPr lang="tr-TR" i="1" smtClean="0">
                            <a:latin typeface="Cambria Math"/>
                          </a:rPr>
                        </m:ctrlPr>
                      </m:fPr>
                      <m:num>
                        <m:r>
                          <a:rPr lang="tr-TR" b="0" i="1" smtClean="0">
                            <a:latin typeface="Cambria Math"/>
                          </a:rPr>
                          <m:t>0.029</m:t>
                        </m:r>
                      </m:num>
                      <m:den>
                        <m:r>
                          <a:rPr lang="tr-TR" b="0" i="1" smtClean="0">
                            <a:latin typeface="Cambria Math"/>
                          </a:rPr>
                          <m:t>1.57</m:t>
                        </m:r>
                      </m:den>
                    </m:f>
                  </m:oMath>
                </a14:m>
                <a:r>
                  <a:rPr lang="tr-TR" dirty="0" smtClean="0"/>
                  <a:t> = </a:t>
                </a:r>
                <a:r>
                  <a:rPr lang="tr-TR" b="1" i="1" dirty="0" smtClean="0"/>
                  <a:t>0.018</a:t>
                </a:r>
                <a:endParaRPr lang="tr-TR"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107504" y="2276873"/>
                <a:ext cx="9036496" cy="4032448"/>
              </a:xfrm>
              <a:blipFill rotWithShape="1">
                <a:blip r:embed="rId2"/>
                <a:stretch>
                  <a:fillRect/>
                </a:stretch>
              </a:blipFill>
            </p:spPr>
            <p:txBody>
              <a:bodyPr/>
              <a:lstStyle/>
              <a:p>
                <a:r>
                  <a:rPr lang="tr-TR">
                    <a:noFill/>
                  </a:rPr>
                  <a:t> </a:t>
                </a:r>
              </a:p>
            </p:txBody>
          </p:sp>
        </mc:Fallback>
      </mc:AlternateContent>
      <p:sp>
        <p:nvSpPr>
          <p:cNvPr id="8" name="Dikdörtgen 7"/>
          <p:cNvSpPr/>
          <p:nvPr/>
        </p:nvSpPr>
        <p:spPr>
          <a:xfrm>
            <a:off x="7035169" y="3645024"/>
            <a:ext cx="70518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5508104" y="4581128"/>
            <a:ext cx="797066"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6300192" y="5538340"/>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853752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56</a:t>
            </a:fld>
            <a:endParaRPr lang="tr-TR"/>
          </a:p>
        </p:txBody>
      </p:sp>
      <p:sp>
        <p:nvSpPr>
          <p:cNvPr id="5" name="Başlık 4"/>
          <p:cNvSpPr>
            <a:spLocks noGrp="1"/>
          </p:cNvSpPr>
          <p:nvPr>
            <p:ph type="title"/>
          </p:nvPr>
        </p:nvSpPr>
        <p:spPr/>
        <p:txBody>
          <a:bodyPr>
            <a:normAutofit/>
          </a:bodyPr>
          <a:lstStyle/>
          <a:p>
            <a:r>
              <a:rPr lang="tr-TR" b="1" dirty="0" smtClean="0"/>
              <a:t>5.1-</a:t>
            </a:r>
            <a:r>
              <a:rPr lang="tr-TR" b="1" dirty="0"/>
              <a:t>ID3 </a:t>
            </a:r>
            <a:r>
              <a:rPr lang="tr-TR" b="1" dirty="0" smtClean="0"/>
              <a:t>Algoritması</a:t>
            </a:r>
            <a:endParaRPr lang="tr-TR" b="1" dirty="0"/>
          </a:p>
        </p:txBody>
      </p:sp>
      <mc:AlternateContent xmlns:mc="http://schemas.openxmlformats.org/markup-compatibility/2006">
        <mc:Choice xmlns:a14="http://schemas.microsoft.com/office/drawing/2010/main" Requires="a14">
          <p:sp>
            <p:nvSpPr>
              <p:cNvPr id="6" name="İçerik Yer Tutucusu 5"/>
              <p:cNvSpPr>
                <a:spLocks noGrp="1"/>
              </p:cNvSpPr>
              <p:nvPr>
                <p:ph idx="1"/>
              </p:nvPr>
            </p:nvSpPr>
            <p:spPr>
              <a:xfrm>
                <a:off x="107504" y="2276873"/>
                <a:ext cx="9036496" cy="4032448"/>
              </a:xfrm>
            </p:spPr>
            <p:txBody>
              <a:bodyPr>
                <a:noAutofit/>
              </a:bodyPr>
              <a:lstStyle/>
              <a:p>
                <a:pPr marL="0" indent="0">
                  <a:buNone/>
                </a:pPr>
                <a:endParaRPr lang="tr-TR" sz="1800" b="1" i="1" dirty="0" smtClean="0">
                  <a:latin typeface="Cambria Math"/>
                </a:endParaRPr>
              </a:p>
              <a:p>
                <a:pPr marL="0" indent="0">
                  <a:buNone/>
                </a:pPr>
                <a:endParaRPr lang="tr-TR" sz="1800" dirty="0" smtClean="0"/>
              </a:p>
              <a:p>
                <a:pPr marL="0" indent="0" algn="ctr">
                  <a:buNone/>
                </a:pPr>
                <a14:m>
                  <m:oMath xmlns:m="http://schemas.openxmlformats.org/officeDocument/2006/math">
                    <m:r>
                      <a:rPr lang="tr-TR" i="1"/>
                      <m:t>𝑯</m:t>
                    </m:r>
                    <m:d>
                      <m:dPr>
                        <m:ctrlPr>
                          <a:rPr lang="tr-TR" i="1"/>
                        </m:ctrlPr>
                      </m:dPr>
                      <m:e>
                        <m:r>
                          <a:rPr lang="tr-TR" i="1"/>
                          <m:t>𝑃</m:t>
                        </m:r>
                        <m:r>
                          <a:rPr lang="tr-TR" i="1" baseline="-25000"/>
                          <m:t>𝑹</m:t>
                        </m:r>
                        <m:r>
                          <a:rPr lang="tr-TR" i="1" baseline="-25000"/>
                          <m:t>Ü</m:t>
                        </m:r>
                        <m:r>
                          <a:rPr lang="tr-TR" i="1" baseline="-25000"/>
                          <m:t>𝒁𝑮𝑨𝑹</m:t>
                        </m:r>
                        <m:r>
                          <a:rPr lang="tr-TR" i="1" baseline="-25000"/>
                          <m:t>, </m:t>
                        </m:r>
                        <m:r>
                          <a:rPr lang="tr-TR" i="1" baseline="-25000"/>
                          <m:t>𝑶𝒀𝑼𝑵</m:t>
                        </m:r>
                      </m:e>
                    </m:d>
                    <m:r>
                      <a:rPr lang="tr-TR" i="1"/>
                      <m:t>=−</m:t>
                    </m:r>
                    <m:d>
                      <m:dPr>
                        <m:begChr m:val="["/>
                        <m:endChr m:val="]"/>
                        <m:ctrlPr>
                          <a:rPr lang="tr-TR" i="1"/>
                        </m:ctrlPr>
                      </m:dPr>
                      <m:e>
                        <m:f>
                          <m:fPr>
                            <m:ctrlPr>
                              <a:rPr lang="tr-TR" i="1"/>
                            </m:ctrlPr>
                          </m:fPr>
                          <m:num>
                            <m:r>
                              <a:rPr lang="tr-TR" i="1"/>
                              <m:t>6</m:t>
                            </m:r>
                          </m:num>
                          <m:den>
                            <m:r>
                              <a:rPr lang="tr-TR" i="1"/>
                              <m:t>14</m:t>
                            </m:r>
                          </m:den>
                        </m:f>
                        <m:func>
                          <m:funcPr>
                            <m:ctrlPr>
                              <a:rPr lang="tr-TR" i="1"/>
                            </m:ctrlPr>
                          </m:funcPr>
                          <m:fName>
                            <m:sSub>
                              <m:sSubPr>
                                <m:ctrlPr>
                                  <a:rPr lang="tr-TR" i="1"/>
                                </m:ctrlPr>
                              </m:sSubPr>
                              <m:e>
                                <m:r>
                                  <m:rPr>
                                    <m:sty m:val="p"/>
                                  </m:rPr>
                                  <a:rPr lang="tr-TR" i="1"/>
                                  <m:t>log</m:t>
                                </m:r>
                              </m:e>
                              <m:sub>
                                <m:r>
                                  <a:rPr lang="tr-TR" i="1"/>
                                  <m:t>2</m:t>
                                </m:r>
                              </m:sub>
                            </m:sSub>
                          </m:fName>
                          <m:e>
                            <m:f>
                              <m:fPr>
                                <m:ctrlPr>
                                  <a:rPr lang="tr-TR" i="1"/>
                                </m:ctrlPr>
                              </m:fPr>
                              <m:num>
                                <m:r>
                                  <a:rPr lang="tr-TR" i="1"/>
                                  <m:t>6</m:t>
                                </m:r>
                              </m:num>
                              <m:den>
                                <m:r>
                                  <a:rPr lang="tr-TR" i="1"/>
                                  <m:t>14</m:t>
                                </m:r>
                              </m:den>
                            </m:f>
                            <m:r>
                              <a:rPr lang="tr-TR" i="1"/>
                              <m:t>+ </m:t>
                            </m:r>
                            <m:f>
                              <m:fPr>
                                <m:ctrlPr>
                                  <a:rPr lang="tr-TR" i="1"/>
                                </m:ctrlPr>
                              </m:fPr>
                              <m:num>
                                <m:r>
                                  <a:rPr lang="tr-TR" i="1"/>
                                  <m:t>8</m:t>
                                </m:r>
                              </m:num>
                              <m:den>
                                <m:r>
                                  <a:rPr lang="tr-TR" i="1"/>
                                  <m:t>14</m:t>
                                </m:r>
                              </m:den>
                            </m:f>
                            <m:func>
                              <m:funcPr>
                                <m:ctrlPr>
                                  <a:rPr lang="tr-TR" i="1"/>
                                </m:ctrlPr>
                              </m:funcPr>
                              <m:fName>
                                <m:sSub>
                                  <m:sSubPr>
                                    <m:ctrlPr>
                                      <a:rPr lang="tr-TR" i="1"/>
                                    </m:ctrlPr>
                                  </m:sSubPr>
                                  <m:e>
                                    <m:r>
                                      <m:rPr>
                                        <m:sty m:val="p"/>
                                      </m:rPr>
                                      <a:rPr lang="tr-TR" i="1"/>
                                      <m:t>log</m:t>
                                    </m:r>
                                  </m:e>
                                  <m:sub>
                                    <m:r>
                                      <a:rPr lang="tr-TR" i="1"/>
                                      <m:t>2</m:t>
                                    </m:r>
                                  </m:sub>
                                </m:sSub>
                              </m:fName>
                              <m:e>
                                <m:f>
                                  <m:fPr>
                                    <m:ctrlPr>
                                      <a:rPr lang="tr-TR" i="1"/>
                                    </m:ctrlPr>
                                  </m:fPr>
                                  <m:num>
                                    <m:r>
                                      <a:rPr lang="tr-TR" i="1"/>
                                      <m:t>8</m:t>
                                    </m:r>
                                  </m:num>
                                  <m:den>
                                    <m:r>
                                      <a:rPr lang="tr-TR" i="1"/>
                                      <m:t>14</m:t>
                                    </m:r>
                                  </m:den>
                                </m:f>
                              </m:e>
                            </m:func>
                            <m:r>
                              <a:rPr lang="tr-TR" i="1"/>
                              <m:t> </m:t>
                            </m:r>
                          </m:e>
                        </m:func>
                      </m:e>
                    </m:d>
                  </m:oMath>
                </a14:m>
                <a:r>
                  <a:rPr lang="tr-TR" sz="1800" dirty="0" smtClean="0"/>
                  <a:t>= </a:t>
                </a:r>
                <a:r>
                  <a:rPr lang="tr-TR" b="1" i="1" dirty="0" smtClean="0"/>
                  <a:t>0.985</a:t>
                </a:r>
              </a:p>
              <a:p>
                <a:pPr marL="0" indent="0" algn="ctr">
                  <a:buNone/>
                </a:pPr>
                <a:endParaRPr lang="tr-TR" b="1" i="1" dirty="0"/>
              </a:p>
              <a:p>
                <a:pPr marL="0" indent="0" algn="ctr">
                  <a:buNone/>
                </a:pPr>
                <a:r>
                  <a:rPr lang="tr-TR" b="1" i="1" dirty="0" smtClean="0"/>
                  <a:t>Kazanç(</a:t>
                </a:r>
                <a:r>
                  <a:rPr lang="tr-TR" sz="1800" i="1" dirty="0">
                    <a:latin typeface="Cambria Math"/>
                  </a:rPr>
                  <a:t>RÜZGAR, OYUN</a:t>
                </a:r>
                <a:r>
                  <a:rPr lang="tr-TR" b="1" i="1" dirty="0" smtClean="0"/>
                  <a:t>) = 0.048</a:t>
                </a:r>
              </a:p>
              <a:p>
                <a:pPr marL="0" indent="0" algn="ctr">
                  <a:buNone/>
                </a:pPr>
                <a:endParaRPr lang="tr-TR" b="1" i="1" dirty="0"/>
              </a:p>
              <a:p>
                <a:pPr marL="0" indent="0" algn="ctr">
                  <a:buNone/>
                </a:pPr>
                <a:r>
                  <a:rPr lang="tr-TR" b="1" i="1" dirty="0" smtClean="0"/>
                  <a:t>Kazanç Oranı</a:t>
                </a:r>
                <a:r>
                  <a:rPr lang="tr-TR" dirty="0" smtClean="0"/>
                  <a:t>(</a:t>
                </a:r>
                <a:r>
                  <a:rPr lang="tr-TR" sz="1800" i="1" dirty="0">
                    <a:latin typeface="Cambria Math"/>
                  </a:rPr>
                  <a:t>RÜZGAR,OYUN</a:t>
                </a:r>
                <a:r>
                  <a:rPr lang="tr-TR" dirty="0" smtClean="0"/>
                  <a:t>)=</a:t>
                </a:r>
                <a14:m>
                  <m:oMath xmlns:m="http://schemas.openxmlformats.org/officeDocument/2006/math">
                    <m:f>
                      <m:fPr>
                        <m:ctrlPr>
                          <a:rPr lang="tr-TR" i="1" smtClean="0">
                            <a:latin typeface="Cambria Math"/>
                          </a:rPr>
                        </m:ctrlPr>
                      </m:fPr>
                      <m:num>
                        <m:r>
                          <a:rPr lang="tr-TR" b="0" i="1" smtClean="0">
                            <a:latin typeface="Cambria Math"/>
                          </a:rPr>
                          <m:t>0.048</m:t>
                        </m:r>
                      </m:num>
                      <m:den>
                        <m:r>
                          <a:rPr lang="tr-TR" b="0" i="1" smtClean="0">
                            <a:latin typeface="Cambria Math"/>
                          </a:rPr>
                          <m:t>0.985</m:t>
                        </m:r>
                      </m:den>
                    </m:f>
                  </m:oMath>
                </a14:m>
                <a:r>
                  <a:rPr lang="tr-TR" dirty="0" smtClean="0"/>
                  <a:t> = </a:t>
                </a:r>
                <a:r>
                  <a:rPr lang="tr-TR" b="1" i="1" dirty="0" smtClean="0"/>
                  <a:t>0.049</a:t>
                </a:r>
                <a:endParaRPr lang="tr-TR" dirty="0"/>
              </a:p>
            </p:txBody>
          </p:sp>
        </mc:Choice>
        <mc:Fallback>
          <p:sp>
            <p:nvSpPr>
              <p:cNvPr id="6" name="İçerik Yer Tutucusu 5"/>
              <p:cNvSpPr>
                <a:spLocks noGrp="1" noRot="1" noChangeAspect="1" noMove="1" noResize="1" noEditPoints="1" noAdjustHandles="1" noChangeArrowheads="1" noChangeShapeType="1" noTextEdit="1"/>
              </p:cNvSpPr>
              <p:nvPr>
                <p:ph idx="1"/>
              </p:nvPr>
            </p:nvSpPr>
            <p:spPr>
              <a:xfrm>
                <a:off x="107504" y="2276873"/>
                <a:ext cx="9036496" cy="4032448"/>
              </a:xfrm>
              <a:blipFill rotWithShape="1">
                <a:blip r:embed="rId2"/>
                <a:stretch>
                  <a:fillRect/>
                </a:stretch>
              </a:blipFill>
            </p:spPr>
            <p:txBody>
              <a:bodyPr/>
              <a:lstStyle/>
              <a:p>
                <a:r>
                  <a:rPr lang="tr-TR">
                    <a:noFill/>
                  </a:rPr>
                  <a:t> </a:t>
                </a:r>
              </a:p>
            </p:txBody>
          </p:sp>
        </mc:Fallback>
      </mc:AlternateContent>
      <p:sp>
        <p:nvSpPr>
          <p:cNvPr id="8" name="Dikdörtgen 7"/>
          <p:cNvSpPr/>
          <p:nvPr/>
        </p:nvSpPr>
        <p:spPr>
          <a:xfrm>
            <a:off x="7308304" y="3140968"/>
            <a:ext cx="70518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Dikdörtgen 11"/>
          <p:cNvSpPr/>
          <p:nvPr/>
        </p:nvSpPr>
        <p:spPr>
          <a:xfrm>
            <a:off x="5652120" y="4113076"/>
            <a:ext cx="797066"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p:cNvSpPr/>
          <p:nvPr/>
        </p:nvSpPr>
        <p:spPr>
          <a:xfrm>
            <a:off x="6449186" y="5113796"/>
            <a:ext cx="840786"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708553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57</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p:sp>
        <p:nvSpPr>
          <p:cNvPr id="13" name="İçerik Yer Tutucusu 1"/>
          <p:cNvSpPr>
            <a:spLocks noGrp="1"/>
          </p:cNvSpPr>
          <p:nvPr>
            <p:ph idx="1"/>
          </p:nvPr>
        </p:nvSpPr>
        <p:spPr>
          <a:xfrm>
            <a:off x="872067" y="3140968"/>
            <a:ext cx="7408333" cy="2520280"/>
          </a:xfrm>
        </p:spPr>
        <p:txBody>
          <a:bodyPr/>
          <a:lstStyle/>
          <a:p>
            <a:pPr marL="0" indent="0" algn="just">
              <a:buNone/>
            </a:pPr>
            <a:r>
              <a:rPr lang="tr-TR" dirty="0" smtClean="0"/>
              <a:t>	ID3 algoritmasının geliştirilmesiyle oluşturulan bu algoritma, </a:t>
            </a:r>
            <a:r>
              <a:rPr lang="tr-TR" b="1" i="1" dirty="0"/>
              <a:t>sayısal değerlere </a:t>
            </a:r>
            <a:r>
              <a:rPr lang="tr-TR" dirty="0" smtClean="0"/>
              <a:t>sahip niteliklerin de karar ağaçlarını oluşturma olanağı sağlamıştır. Ayrıca </a:t>
            </a:r>
            <a:r>
              <a:rPr lang="tr-TR" b="1" i="1" dirty="0"/>
              <a:t>bilinmeyen nitelik </a:t>
            </a:r>
            <a:r>
              <a:rPr lang="tr-TR" dirty="0" smtClean="0"/>
              <a:t>değerlerine sahip örnek kümeleri için karar ağacının nasıl oluşturulabileceği konusunda bir yol sunmaktadır.</a:t>
            </a:r>
            <a:endParaRPr lang="tr-TR" dirty="0"/>
          </a:p>
        </p:txBody>
      </p:sp>
    </p:spTree>
    <p:extLst>
      <p:ext uri="{BB962C8B-B14F-4D97-AF65-F5344CB8AC3E}">
        <p14:creationId xmlns:p14="http://schemas.microsoft.com/office/powerpoint/2010/main" val="287010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58</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p:sp>
        <p:nvSpPr>
          <p:cNvPr id="13" name="İçerik Yer Tutucusu 1"/>
          <p:cNvSpPr>
            <a:spLocks noGrp="1"/>
          </p:cNvSpPr>
          <p:nvPr>
            <p:ph idx="1"/>
          </p:nvPr>
        </p:nvSpPr>
        <p:spPr>
          <a:xfrm>
            <a:off x="872067" y="3140968"/>
            <a:ext cx="7408333" cy="2448272"/>
          </a:xfrm>
        </p:spPr>
        <p:txBody>
          <a:bodyPr/>
          <a:lstStyle/>
          <a:p>
            <a:pPr marL="0" indent="0" algn="just">
              <a:buNone/>
            </a:pPr>
            <a:r>
              <a:rPr lang="tr-TR" dirty="0" smtClean="0"/>
              <a:t>	</a:t>
            </a:r>
            <a:r>
              <a:rPr lang="tr-TR" b="1" i="1" dirty="0" smtClean="0"/>
              <a:t>Sayısal Değerlere Sahip Nitelikler: </a:t>
            </a:r>
            <a:r>
              <a:rPr lang="tr-TR" dirty="0" smtClean="0"/>
              <a:t> Sayısal niteliklere ilişkin testlerin formüle edilmesinde bazı zorluklar görünebilir. Değerleri bölmek için </a:t>
            </a:r>
            <a:r>
              <a:rPr lang="tr-TR" b="1" i="1" dirty="0"/>
              <a:t>t</a:t>
            </a:r>
            <a:r>
              <a:rPr lang="tr-TR" dirty="0" smtClean="0"/>
              <a:t> gibi bir </a:t>
            </a:r>
            <a:r>
              <a:rPr lang="tr-TR" b="1" i="1" dirty="0"/>
              <a:t>eşik</a:t>
            </a:r>
            <a:r>
              <a:rPr lang="tr-TR" dirty="0" smtClean="0"/>
              <a:t> </a:t>
            </a:r>
            <a:r>
              <a:rPr lang="tr-TR" b="1" i="1" dirty="0"/>
              <a:t>değeri</a:t>
            </a:r>
            <a:r>
              <a:rPr lang="tr-TR" dirty="0" smtClean="0"/>
              <a:t> hesaplanır. Burada en büyük bilgi kazancını sağlayacak biçimde bir eşik değer belirlenir. Bunun için nitelik değerleri </a:t>
            </a:r>
            <a:r>
              <a:rPr lang="tr-TR" b="1" i="1" dirty="0"/>
              <a:t>sıralanır</a:t>
            </a:r>
            <a:r>
              <a:rPr lang="tr-TR" dirty="0" smtClean="0"/>
              <a:t> ve </a:t>
            </a:r>
            <a:r>
              <a:rPr lang="tr-TR" b="1" i="1" dirty="0"/>
              <a:t>{v</a:t>
            </a:r>
            <a:r>
              <a:rPr lang="tr-TR" b="1" i="1" baseline="-25000" dirty="0"/>
              <a:t>1</a:t>
            </a:r>
            <a:r>
              <a:rPr lang="tr-TR" b="1" i="1" dirty="0"/>
              <a:t>, v</a:t>
            </a:r>
            <a:r>
              <a:rPr lang="tr-TR" b="1" i="1" baseline="-25000" dirty="0"/>
              <a:t>2</a:t>
            </a:r>
            <a:r>
              <a:rPr lang="tr-TR" b="1" i="1" dirty="0"/>
              <a:t>,…,</a:t>
            </a:r>
            <a:r>
              <a:rPr lang="tr-TR" b="1" i="1" dirty="0" err="1"/>
              <a:t>v</a:t>
            </a:r>
            <a:r>
              <a:rPr lang="tr-TR" b="1" i="1" baseline="-25000" dirty="0" err="1"/>
              <a:t>n</a:t>
            </a:r>
            <a:r>
              <a:rPr lang="tr-TR" b="1" i="1" dirty="0"/>
              <a:t> } </a:t>
            </a:r>
            <a:r>
              <a:rPr lang="tr-TR" dirty="0" smtClean="0"/>
              <a:t>biçimini alır.</a:t>
            </a:r>
            <a:endParaRPr lang="tr-TR" b="1" i="1" dirty="0"/>
          </a:p>
        </p:txBody>
      </p:sp>
    </p:spTree>
    <p:extLst>
      <p:ext uri="{BB962C8B-B14F-4D97-AF65-F5344CB8AC3E}">
        <p14:creationId xmlns:p14="http://schemas.microsoft.com/office/powerpoint/2010/main" val="40737072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59</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2636912"/>
                <a:ext cx="7408333" cy="3456384"/>
              </a:xfrm>
            </p:spPr>
            <p:txBody>
              <a:bodyPr>
                <a:normAutofit/>
              </a:bodyPr>
              <a:lstStyle/>
              <a:p>
                <a:pPr marL="0" indent="0" algn="just">
                  <a:buNone/>
                </a:pPr>
                <a:r>
                  <a:rPr lang="tr-TR" dirty="0" smtClean="0"/>
                  <a:t>	Bu eşik değeri kullanılarak nitelik değeri iki parçaya ayrılır. Eşik değeri olarak </a:t>
                </a:r>
                <a:r>
                  <a:rPr lang="tr-TR" b="1" i="1" dirty="0"/>
                  <a:t>[v</a:t>
                </a:r>
                <a:r>
                  <a:rPr lang="tr-TR" b="1" i="1" baseline="-25000" dirty="0"/>
                  <a:t>i</a:t>
                </a:r>
                <a:r>
                  <a:rPr lang="tr-TR" b="1" i="1" dirty="0"/>
                  <a:t>, v</a:t>
                </a:r>
                <a:r>
                  <a:rPr lang="tr-TR" b="1" i="1" baseline="-25000" dirty="0"/>
                  <a:t>i+1</a:t>
                </a:r>
                <a:r>
                  <a:rPr lang="tr-TR" b="1" i="1" dirty="0"/>
                  <a:t>] </a:t>
                </a:r>
                <a:r>
                  <a:rPr lang="tr-TR" dirty="0" smtClean="0"/>
                  <a:t>aralığının orta noktası alınabilir.</a:t>
                </a:r>
              </a:p>
              <a:p>
                <a:pPr marL="0" indent="0" algn="ctr">
                  <a:buNone/>
                </a:pPr>
                <a14:m>
                  <m:oMathPara xmlns:m="http://schemas.openxmlformats.org/officeDocument/2006/math">
                    <m:oMathParaPr>
                      <m:jc m:val="centerGroup"/>
                    </m:oMathParaPr>
                    <m:oMath xmlns:m="http://schemas.openxmlformats.org/officeDocument/2006/math">
                      <m:r>
                        <a:rPr lang="tr-TR" b="1" i="1" smtClean="0">
                          <a:effectLst>
                            <a:outerShdw blurRad="50800" dist="38100" dir="5400000" algn="t" rotWithShape="0">
                              <a:prstClr val="black">
                                <a:alpha val="40000"/>
                              </a:prstClr>
                            </a:outerShdw>
                          </a:effectLst>
                          <a:latin typeface="Cambria Math"/>
                        </a:rPr>
                        <m:t>𝒕</m:t>
                      </m:r>
                      <m:r>
                        <a:rPr lang="tr-TR" b="1" i="1" baseline="-25000" smtClean="0">
                          <a:effectLst>
                            <a:outerShdw blurRad="50800" dist="38100" dir="5400000" algn="t" rotWithShape="0">
                              <a:prstClr val="black">
                                <a:alpha val="40000"/>
                              </a:prstClr>
                            </a:outerShdw>
                          </a:effectLst>
                          <a:latin typeface="Cambria Math"/>
                        </a:rPr>
                        <m:t>𝒊</m:t>
                      </m:r>
                      <m:r>
                        <a:rPr lang="tr-TR" b="1" i="1" smtClean="0">
                          <a:effectLst>
                            <a:outerShdw blurRad="50800" dist="38100" dir="5400000" algn="t" rotWithShape="0">
                              <a:prstClr val="black">
                                <a:alpha val="40000"/>
                              </a:prstClr>
                            </a:outerShdw>
                          </a:effectLst>
                          <a:latin typeface="Cambria Math"/>
                        </a:rPr>
                        <m:t>=</m:t>
                      </m:r>
                      <m:f>
                        <m:fPr>
                          <m:ctrlPr>
                            <a:rPr lang="tr-TR" b="1" i="1" smtClean="0">
                              <a:effectLst>
                                <a:outerShdw blurRad="50800" dist="38100" dir="5400000" algn="t" rotWithShape="0">
                                  <a:prstClr val="black">
                                    <a:alpha val="40000"/>
                                  </a:prstClr>
                                </a:outerShdw>
                              </a:effectLst>
                              <a:latin typeface="Cambria Math"/>
                            </a:rPr>
                          </m:ctrlPr>
                        </m:fPr>
                        <m:num>
                          <m:r>
                            <a:rPr lang="tr-TR" b="1" i="1" smtClean="0">
                              <a:effectLst>
                                <a:outerShdw blurRad="50800" dist="38100" dir="5400000" algn="t" rotWithShape="0">
                                  <a:prstClr val="black">
                                    <a:alpha val="40000"/>
                                  </a:prstClr>
                                </a:outerShdw>
                              </a:effectLst>
                              <a:latin typeface="Cambria Math"/>
                            </a:rPr>
                            <m:t>𝒗</m:t>
                          </m:r>
                          <m:r>
                            <a:rPr lang="tr-TR" b="1" i="1" baseline="-25000" smtClean="0">
                              <a:effectLst>
                                <a:outerShdw blurRad="50800" dist="38100" dir="5400000" algn="t" rotWithShape="0">
                                  <a:prstClr val="black">
                                    <a:alpha val="40000"/>
                                  </a:prstClr>
                                </a:outerShdw>
                              </a:effectLst>
                              <a:latin typeface="Cambria Math"/>
                            </a:rPr>
                            <m:t>𝒊</m:t>
                          </m:r>
                          <m:r>
                            <a:rPr lang="tr-TR" b="1" i="1" smtClean="0">
                              <a:effectLst>
                                <a:outerShdw blurRad="50800" dist="38100" dir="5400000" algn="t" rotWithShape="0">
                                  <a:prstClr val="black">
                                    <a:alpha val="40000"/>
                                  </a:prstClr>
                                </a:outerShdw>
                              </a:effectLst>
                              <a:latin typeface="Cambria Math"/>
                            </a:rPr>
                            <m:t>+</m:t>
                          </m:r>
                          <m:r>
                            <a:rPr lang="tr-TR" b="1" i="1" smtClean="0">
                              <a:effectLst>
                                <a:outerShdw blurRad="50800" dist="38100" dir="5400000" algn="t" rotWithShape="0">
                                  <a:prstClr val="black">
                                    <a:alpha val="40000"/>
                                  </a:prstClr>
                                </a:outerShdw>
                              </a:effectLst>
                              <a:latin typeface="Cambria Math"/>
                            </a:rPr>
                            <m:t>𝒗𝒊</m:t>
                          </m:r>
                          <m:r>
                            <a:rPr lang="tr-TR" b="1" i="1" baseline="-25000" smtClean="0">
                              <a:effectLst>
                                <a:outerShdw blurRad="50800" dist="38100" dir="5400000" algn="t" rotWithShape="0">
                                  <a:prstClr val="black">
                                    <a:alpha val="40000"/>
                                  </a:prstClr>
                                </a:outerShdw>
                              </a:effectLst>
                              <a:latin typeface="Cambria Math"/>
                            </a:rPr>
                            <m:t>+</m:t>
                          </m:r>
                          <m:r>
                            <a:rPr lang="tr-TR" b="1" i="1" baseline="-25000" smtClean="0">
                              <a:effectLst>
                                <a:outerShdw blurRad="50800" dist="38100" dir="5400000" algn="t" rotWithShape="0">
                                  <a:prstClr val="black">
                                    <a:alpha val="40000"/>
                                  </a:prstClr>
                                </a:outerShdw>
                              </a:effectLst>
                              <a:latin typeface="Cambria Math"/>
                            </a:rPr>
                            <m:t>𝟏</m:t>
                          </m:r>
                        </m:num>
                        <m:den>
                          <m:r>
                            <a:rPr lang="tr-TR" b="1" i="1" smtClean="0">
                              <a:effectLst>
                                <a:outerShdw blurRad="50800" dist="38100" dir="5400000" algn="t" rotWithShape="0">
                                  <a:prstClr val="black">
                                    <a:alpha val="40000"/>
                                  </a:prstClr>
                                </a:outerShdw>
                              </a:effectLst>
                              <a:latin typeface="Cambria Math"/>
                            </a:rPr>
                            <m:t>𝟐</m:t>
                          </m:r>
                        </m:den>
                      </m:f>
                    </m:oMath>
                  </m:oMathPara>
                </a14:m>
                <a:endParaRPr lang="tr-TR" b="1" i="1" dirty="0" smtClean="0">
                  <a:effectLst>
                    <a:outerShdw blurRad="50800" dist="38100" dir="5400000" algn="t" rotWithShape="0">
                      <a:prstClr val="black">
                        <a:alpha val="40000"/>
                      </a:prstClr>
                    </a:outerShdw>
                  </a:effectLst>
                </a:endParaRPr>
              </a:p>
              <a:p>
                <a:pPr marL="0" indent="0" algn="ctr">
                  <a:buNone/>
                </a:pPr>
                <a:endParaRPr lang="tr-TR" b="1" i="1" dirty="0"/>
              </a:p>
              <a:p>
                <a:pPr marL="0" indent="0">
                  <a:buNone/>
                </a:pPr>
                <a:r>
                  <a:rPr lang="tr-TR" b="1" i="1" dirty="0"/>
                  <a:t>	</a:t>
                </a:r>
                <a:r>
                  <a:rPr lang="tr-TR" dirty="0" smtClean="0"/>
                  <a:t>C4.5’de eşik olarak </a:t>
                </a:r>
                <a:r>
                  <a:rPr lang="tr-TR" b="1" i="1" dirty="0"/>
                  <a:t>[v</a:t>
                </a:r>
                <a:r>
                  <a:rPr lang="tr-TR" b="1" i="1" baseline="-25000" dirty="0"/>
                  <a:t>i</a:t>
                </a:r>
                <a:r>
                  <a:rPr lang="tr-TR" b="1" i="1" dirty="0"/>
                  <a:t>, v</a:t>
                </a:r>
                <a:r>
                  <a:rPr lang="tr-TR" b="1" i="1" baseline="-25000" dirty="0"/>
                  <a:t>i+1</a:t>
                </a:r>
                <a:r>
                  <a:rPr lang="tr-TR" b="1" i="1" dirty="0"/>
                  <a:t>] </a:t>
                </a:r>
                <a:r>
                  <a:rPr lang="tr-TR" dirty="0" smtClean="0"/>
                  <a:t>aralığının en küçük değeri alınır.</a:t>
                </a:r>
                <a:endParaRPr lang="tr-TR" b="1" i="1"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2636912"/>
                <a:ext cx="7408333" cy="3456384"/>
              </a:xfrm>
              <a:blipFill rotWithShape="1">
                <a:blip r:embed="rId2"/>
                <a:stretch>
                  <a:fillRect l="-1317" t="-1411" r="-1235"/>
                </a:stretch>
              </a:blipFill>
            </p:spPr>
            <p:txBody>
              <a:bodyPr/>
              <a:lstStyle/>
              <a:p>
                <a:r>
                  <a:rPr lang="tr-TR">
                    <a:noFill/>
                  </a:rPr>
                  <a:t> </a:t>
                </a:r>
              </a:p>
            </p:txBody>
          </p:sp>
        </mc:Fallback>
      </mc:AlternateContent>
      <p:sp>
        <p:nvSpPr>
          <p:cNvPr id="7" name="Dikdörtgen 6"/>
          <p:cNvSpPr/>
          <p:nvPr/>
        </p:nvSpPr>
        <p:spPr>
          <a:xfrm>
            <a:off x="3571776" y="3658468"/>
            <a:ext cx="2304256" cy="850652"/>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94427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p:cNvGraphicFramePr>
            <a:graphicFrameLocks noGrp="1"/>
          </p:cNvGraphicFramePr>
          <p:nvPr>
            <p:ph idx="1"/>
            <p:extLst>
              <p:ext uri="{D42A27DB-BD31-4B8C-83A1-F6EECF244321}">
                <p14:modId xmlns:p14="http://schemas.microsoft.com/office/powerpoint/2010/main" val="2770099223"/>
              </p:ext>
            </p:extLst>
          </p:nvPr>
        </p:nvGraphicFramePr>
        <p:xfrm>
          <a:off x="871538" y="2674938"/>
          <a:ext cx="7408864" cy="322910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852216"/>
                <a:gridCol w="1852216"/>
                <a:gridCol w="1852216"/>
                <a:gridCol w="1852216"/>
              </a:tblGrid>
              <a:tr h="466030">
                <a:tc gridSpan="4">
                  <a:txBody>
                    <a:bodyPr/>
                    <a:lstStyle/>
                    <a:p>
                      <a:pPr algn="ctr"/>
                      <a:r>
                        <a:rPr lang="tr-TR" dirty="0" smtClean="0"/>
                        <a:t>Eğitim</a:t>
                      </a:r>
                      <a:r>
                        <a:rPr lang="tr-TR" baseline="0" dirty="0" smtClean="0"/>
                        <a:t> Verileri</a:t>
                      </a:r>
                      <a:endParaRPr lang="tr-TR"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tcPr>
                </a:tc>
                <a:tc hMerge="1">
                  <a:txBody>
                    <a:bodyPr/>
                    <a:lstStyle/>
                    <a:p>
                      <a:pPr algn="ctr"/>
                      <a:endParaRPr lang="tr-TR" dirty="0"/>
                    </a:p>
                  </a:txBody>
                  <a:tcPr anchor="ctr"/>
                </a:tc>
                <a:tc hMerge="1">
                  <a:txBody>
                    <a:bodyPr/>
                    <a:lstStyle/>
                    <a:p>
                      <a:pPr algn="ctr"/>
                      <a:endParaRPr lang="tr-TR" dirty="0"/>
                    </a:p>
                  </a:txBody>
                  <a:tcPr anchor="ctr"/>
                </a:tc>
                <a:tc hMerge="1">
                  <a:txBody>
                    <a:bodyPr/>
                    <a:lstStyle/>
                    <a:p>
                      <a:pPr algn="ctr"/>
                      <a:endParaRPr lang="tr-TR" dirty="0"/>
                    </a:p>
                  </a:txBody>
                  <a:tcPr anchor="ctr"/>
                </a:tc>
              </a:tr>
              <a:tr h="538038">
                <a:tc>
                  <a:txBody>
                    <a:bodyPr/>
                    <a:lstStyle/>
                    <a:p>
                      <a:pPr algn="ctr"/>
                      <a:r>
                        <a:rPr lang="tr-TR" b="1" dirty="0" smtClean="0">
                          <a:solidFill>
                            <a:schemeClr val="bg1"/>
                          </a:solidFill>
                        </a:rPr>
                        <a:t>Müşteri</a:t>
                      </a:r>
                      <a:endParaRPr lang="tr-TR"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b="1" dirty="0" smtClean="0">
                          <a:solidFill>
                            <a:schemeClr val="bg1"/>
                          </a:solidFill>
                        </a:rPr>
                        <a:t>Borç</a:t>
                      </a:r>
                      <a:endParaRPr lang="tr-TR" b="1" dirty="0">
                        <a:solidFill>
                          <a:schemeClr val="bg1"/>
                        </a:solidFill>
                      </a:endParaRPr>
                    </a:p>
                  </a:txBody>
                  <a:tcPr anchor="ctr">
                    <a:solidFill>
                      <a:schemeClr val="tx2">
                        <a:lumMod val="60000"/>
                        <a:lumOff val="40000"/>
                      </a:schemeClr>
                    </a:solidFill>
                  </a:tcPr>
                </a:tc>
                <a:tc>
                  <a:txBody>
                    <a:bodyPr/>
                    <a:lstStyle/>
                    <a:p>
                      <a:pPr algn="ctr"/>
                      <a:r>
                        <a:rPr lang="tr-TR" b="1" dirty="0" smtClean="0">
                          <a:solidFill>
                            <a:schemeClr val="bg1"/>
                          </a:solidFill>
                        </a:rPr>
                        <a:t>Gelir </a:t>
                      </a:r>
                      <a:endParaRPr lang="tr-TR" b="1" dirty="0">
                        <a:solidFill>
                          <a:schemeClr val="bg1"/>
                        </a:solidFill>
                      </a:endParaRPr>
                    </a:p>
                  </a:txBody>
                  <a:tcPr anchor="ctr">
                    <a:solidFill>
                      <a:schemeClr val="tx2">
                        <a:lumMod val="60000"/>
                        <a:lumOff val="40000"/>
                      </a:schemeClr>
                    </a:solidFill>
                  </a:tcPr>
                </a:tc>
                <a:tc>
                  <a:txBody>
                    <a:bodyPr/>
                    <a:lstStyle/>
                    <a:p>
                      <a:pPr algn="ctr"/>
                      <a:r>
                        <a:rPr lang="tr-TR" b="1" dirty="0" smtClean="0">
                          <a:solidFill>
                            <a:schemeClr val="bg1"/>
                          </a:solidFill>
                        </a:rPr>
                        <a:t>Risk</a:t>
                      </a:r>
                      <a:endParaRPr lang="tr-TR"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370840">
                <a:tc>
                  <a:txBody>
                    <a:bodyPr/>
                    <a:lstStyle/>
                    <a:p>
                      <a:r>
                        <a:rPr lang="tr-TR" dirty="0" smtClean="0"/>
                        <a:t>Ali</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YÜKSEK</a:t>
                      </a:r>
                      <a:endParaRPr lang="tr-TR" dirty="0"/>
                    </a:p>
                  </a:txBody>
                  <a:tcPr/>
                </a:tc>
                <a:tc>
                  <a:txBody>
                    <a:bodyPr/>
                    <a:lstStyle/>
                    <a:p>
                      <a:r>
                        <a:rPr lang="tr-TR" dirty="0" smtClean="0"/>
                        <a:t>YÜKSEK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Ayşe</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YÜKSEK</a:t>
                      </a:r>
                      <a:endParaRPr lang="tr-TR" dirty="0"/>
                    </a:p>
                  </a:txBody>
                  <a:tcPr/>
                </a:tc>
                <a:tc>
                  <a:txBody>
                    <a:bodyPr/>
                    <a:lstStyle/>
                    <a:p>
                      <a:r>
                        <a:rPr lang="tr-TR" dirty="0" smtClean="0"/>
                        <a:t>YÜKSEK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Kenan</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YÜKSEK</a:t>
                      </a:r>
                      <a:endParaRPr lang="tr-TR" dirty="0"/>
                    </a:p>
                  </a:txBody>
                  <a:tcPr/>
                </a:tc>
                <a:tc>
                  <a:txBody>
                    <a:bodyPr/>
                    <a:lstStyle/>
                    <a:p>
                      <a:r>
                        <a:rPr lang="tr-TR" dirty="0" smtClean="0"/>
                        <a:t>DÜŞÜK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Burak</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DÜŞÜK</a:t>
                      </a:r>
                      <a:endParaRPr lang="tr-TR" dirty="0"/>
                    </a:p>
                  </a:txBody>
                  <a:tcPr/>
                </a:tc>
                <a:tc>
                  <a:txBody>
                    <a:bodyPr/>
                    <a:lstStyle/>
                    <a:p>
                      <a:r>
                        <a:rPr lang="tr-TR" dirty="0" smtClean="0"/>
                        <a:t>YÜKSEK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Begüm</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DÜŞÜK</a:t>
                      </a:r>
                      <a:endParaRPr lang="tr-TR" dirty="0"/>
                    </a:p>
                  </a:txBody>
                  <a:tcPr/>
                </a:tc>
                <a:tc>
                  <a:txBody>
                    <a:bodyPr/>
                    <a:lstStyle/>
                    <a:p>
                      <a:r>
                        <a:rPr lang="tr-TR" dirty="0" smtClean="0"/>
                        <a:t>DÜŞÜK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Seray</a:t>
                      </a:r>
                      <a:endParaRPr lang="tr-TR" dirty="0"/>
                    </a:p>
                  </a:txBody>
                  <a:tcP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r>
                        <a:rPr lang="tr-TR" dirty="0" smtClean="0"/>
                        <a:t>DÜŞÜK</a:t>
                      </a:r>
                      <a:endParaRPr lang="tr-TR" dirty="0"/>
                    </a:p>
                  </a:txBody>
                  <a:tcPr>
                    <a:lnB w="12700" cap="flat" cmpd="sng" algn="ctr">
                      <a:solidFill>
                        <a:schemeClr val="accent1">
                          <a:lumMod val="75000"/>
                        </a:schemeClr>
                      </a:solidFill>
                      <a:prstDash val="solid"/>
                      <a:round/>
                      <a:headEnd type="none" w="med" len="med"/>
                      <a:tailEnd type="none" w="med" len="med"/>
                    </a:lnB>
                  </a:tcPr>
                </a:tc>
                <a:tc>
                  <a:txBody>
                    <a:bodyPr/>
                    <a:lstStyle/>
                    <a:p>
                      <a:r>
                        <a:rPr lang="tr-TR" dirty="0" smtClean="0"/>
                        <a:t>YÜKSEK</a:t>
                      </a:r>
                      <a:endParaRPr lang="tr-TR" dirty="0"/>
                    </a:p>
                  </a:txBody>
                  <a:tcPr>
                    <a:lnB w="12700" cap="flat" cmpd="sng" algn="ctr">
                      <a:solidFill>
                        <a:schemeClr val="accent1">
                          <a:lumMod val="75000"/>
                        </a:schemeClr>
                      </a:solidFill>
                      <a:prstDash val="solid"/>
                      <a:round/>
                      <a:headEnd type="none" w="med" len="med"/>
                      <a:tailEnd type="none" w="med" len="med"/>
                    </a:lnB>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r>
            </a:tbl>
          </a:graphicData>
        </a:graphic>
      </p:graphicFrame>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a:t>
            </a:fld>
            <a:endParaRPr lang="tr-TR"/>
          </a:p>
        </p:txBody>
      </p:sp>
      <p:sp>
        <p:nvSpPr>
          <p:cNvPr id="5" name="Başlık 4"/>
          <p:cNvSpPr>
            <a:spLocks noGrp="1"/>
          </p:cNvSpPr>
          <p:nvPr>
            <p:ph type="title"/>
          </p:nvPr>
        </p:nvSpPr>
        <p:spPr/>
        <p:txBody>
          <a:bodyPr>
            <a:normAutofit/>
          </a:bodyPr>
          <a:lstStyle/>
          <a:p>
            <a:pPr lvl="0"/>
            <a:r>
              <a:rPr lang="tr-TR" b="1" dirty="0"/>
              <a:t>2-Sınıflandırma </a:t>
            </a:r>
            <a:r>
              <a:rPr lang="tr-TR" b="1" dirty="0" smtClean="0"/>
              <a:t>Süreci</a:t>
            </a:r>
            <a:endParaRPr lang="tr-TR" dirty="0"/>
          </a:p>
        </p:txBody>
      </p:sp>
    </p:spTree>
    <p:extLst>
      <p:ext uri="{BB962C8B-B14F-4D97-AF65-F5344CB8AC3E}">
        <p14:creationId xmlns:p14="http://schemas.microsoft.com/office/powerpoint/2010/main" val="1215532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467544" y="116632"/>
            <a:ext cx="8229600" cy="1143000"/>
          </a:xfrm>
        </p:spPr>
        <p:txBody>
          <a:bodyPr>
            <a:normAutofit/>
          </a:bodyPr>
          <a:lstStyle/>
          <a:p>
            <a:pPr lvl="0"/>
            <a:r>
              <a:rPr lang="tr-TR" b="1" dirty="0" smtClean="0"/>
              <a:t>5.2-C4.5 Algoritması</a:t>
            </a:r>
            <a:endParaRPr lang="tr-TR" b="1" dirty="0"/>
          </a:p>
        </p:txBody>
      </p:sp>
      <p:sp>
        <p:nvSpPr>
          <p:cNvPr id="13" name="İçerik Yer Tutucusu 1"/>
          <p:cNvSpPr>
            <a:spLocks noGrp="1"/>
          </p:cNvSpPr>
          <p:nvPr>
            <p:ph idx="1"/>
          </p:nvPr>
        </p:nvSpPr>
        <p:spPr>
          <a:xfrm>
            <a:off x="683568" y="1124744"/>
            <a:ext cx="8208912" cy="4968552"/>
          </a:xfrm>
        </p:spPr>
        <p:txBody>
          <a:bodyPr>
            <a:normAutofit/>
          </a:bodyPr>
          <a:lstStyle/>
          <a:p>
            <a:pPr marL="400050" lvl="1" indent="0" algn="just">
              <a:buNone/>
            </a:pPr>
            <a:r>
              <a:rPr lang="tr-TR" b="1" i="1" dirty="0"/>
              <a:t>	</a:t>
            </a:r>
            <a:r>
              <a:rPr lang="tr-TR" sz="1800" b="1" i="1" dirty="0" smtClean="0"/>
              <a:t>Uygulama: </a:t>
            </a:r>
            <a:r>
              <a:rPr lang="tr-TR" sz="1800" dirty="0" smtClean="0"/>
              <a:t>Aşağıdaki eğitim kümesini göz önüne alalım. Bu veri tabanında sayısal değerlere sahip </a:t>
            </a:r>
            <a:r>
              <a:rPr lang="tr-TR" sz="1800" b="1" i="1" dirty="0"/>
              <a:t>NİTELİK2  </a:t>
            </a:r>
            <a:r>
              <a:rPr lang="tr-TR" sz="1800" dirty="0" smtClean="0"/>
              <a:t>niteliğini ele alacağız ve bu niteliğin seçilmesi durumunda  bilgi kazancını hesaplayalım.</a:t>
            </a:r>
            <a:endParaRPr lang="tr-TR" sz="1800" b="1" i="1"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60</a:t>
            </a:fld>
            <a:endParaRPr lang="tr-TR"/>
          </a:p>
        </p:txBody>
      </p:sp>
      <p:graphicFrame>
        <p:nvGraphicFramePr>
          <p:cNvPr id="8" name="İçerik Yer Tutucusu 5"/>
          <p:cNvGraphicFramePr>
            <a:graphicFrameLocks/>
          </p:cNvGraphicFramePr>
          <p:nvPr>
            <p:extLst>
              <p:ext uri="{D42A27DB-BD31-4B8C-83A1-F6EECF244321}">
                <p14:modId xmlns:p14="http://schemas.microsoft.com/office/powerpoint/2010/main" val="3928523034"/>
              </p:ext>
            </p:extLst>
          </p:nvPr>
        </p:nvGraphicFramePr>
        <p:xfrm>
          <a:off x="1813260" y="2139143"/>
          <a:ext cx="5639060" cy="45415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09765"/>
                <a:gridCol w="1409765"/>
                <a:gridCol w="1409765"/>
                <a:gridCol w="1409765"/>
              </a:tblGrid>
              <a:tr h="235554">
                <a:tc>
                  <a:txBody>
                    <a:bodyPr/>
                    <a:lstStyle/>
                    <a:p>
                      <a:pPr algn="ctr"/>
                      <a:r>
                        <a:rPr lang="tr-TR" sz="1200" b="1" dirty="0" smtClean="0">
                          <a:solidFill>
                            <a:schemeClr val="bg1"/>
                          </a:solidFill>
                        </a:rPr>
                        <a:t>NİTELİK1</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NİTELİK2</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NİTELİK3</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NİTELİK4</a:t>
                      </a:r>
                      <a:endParaRPr lang="tr-TR" sz="1200" b="1" dirty="0">
                        <a:solidFill>
                          <a:schemeClr val="bg1"/>
                        </a:solidFill>
                      </a:endParaRPr>
                    </a:p>
                  </a:txBody>
                  <a:tcPr anchor="ctr">
                    <a:solidFill>
                      <a:schemeClr val="tx2">
                        <a:lumMod val="60000"/>
                        <a:lumOff val="40000"/>
                      </a:schemeClr>
                    </a:solidFill>
                  </a:tcPr>
                </a:tc>
              </a:tr>
              <a:tr h="223449">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a</a:t>
                      </a:r>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90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85</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95</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90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78</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65</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75</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80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80</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96</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yanlış</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sınıf1</a:t>
                      </a:r>
                      <a:endParaRPr lang="tr-TR" sz="1400" dirty="0"/>
                    </a:p>
                  </a:txBody>
                  <a:tcPr>
                    <a:lnB w="12700" cap="flat" cmpd="sng" algn="ctr">
                      <a:solidFill>
                        <a:schemeClr val="accent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372241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61</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2492896"/>
                <a:ext cx="7408333" cy="3816424"/>
              </a:xfrm>
            </p:spPr>
            <p:txBody>
              <a:bodyPr>
                <a:normAutofit/>
              </a:bodyPr>
              <a:lstStyle/>
              <a:p>
                <a:pPr marL="0" indent="0" algn="just">
                  <a:buNone/>
                </a:pPr>
                <a:r>
                  <a:rPr lang="tr-TR" dirty="0" smtClean="0"/>
                  <a:t>	</a:t>
                </a:r>
                <a:r>
                  <a:rPr lang="tr-TR" b="1" i="1" dirty="0"/>
                  <a:t>Eşik </a:t>
                </a:r>
                <a:r>
                  <a:rPr lang="tr-TR" b="1" i="1" dirty="0" smtClean="0"/>
                  <a:t>değerin belirlenmesi:</a:t>
                </a:r>
              </a:p>
              <a:p>
                <a:pPr marL="0" indent="0" algn="just">
                  <a:buNone/>
                </a:pPr>
                <a:endParaRPr lang="tr-TR" b="1" i="1" dirty="0" smtClean="0"/>
              </a:p>
              <a:p>
                <a:pPr marL="0" indent="0" algn="ctr">
                  <a:buNone/>
                </a:pPr>
                <a:r>
                  <a:rPr lang="tr-TR" b="1" i="1" dirty="0" smtClean="0"/>
                  <a:t>NİTELİK2 ={65, 70, 75, </a:t>
                </a:r>
                <a:r>
                  <a:rPr lang="tr-TR" b="1" i="1" dirty="0" smtClean="0">
                    <a:solidFill>
                      <a:srgbClr val="C00000"/>
                    </a:solidFill>
                  </a:rPr>
                  <a:t>80, 85</a:t>
                </a:r>
                <a:r>
                  <a:rPr lang="tr-TR" b="1" i="1" dirty="0" smtClean="0"/>
                  <a:t>, 90, 95, 96} </a:t>
                </a:r>
                <a:r>
                  <a:rPr lang="tr-TR" b="1" i="1" dirty="0"/>
                  <a:t>	</a:t>
                </a:r>
                <a:endParaRPr lang="tr-TR" b="1" i="1" dirty="0" smtClean="0"/>
              </a:p>
              <a:p>
                <a:pPr marL="0" indent="0" algn="ctr">
                  <a:buNone/>
                </a:pPr>
                <a:endParaRPr lang="tr-TR" b="1" i="1" dirty="0"/>
              </a:p>
              <a:p>
                <a:pPr marL="0" indent="0" algn="ctr">
                  <a:buNone/>
                </a:pPr>
                <a14:m>
                  <m:oMathPara xmlns:m="http://schemas.openxmlformats.org/officeDocument/2006/math">
                    <m:oMathParaPr>
                      <m:jc m:val="centerGroup"/>
                    </m:oMathParaPr>
                    <m:oMath xmlns:m="http://schemas.openxmlformats.org/officeDocument/2006/math">
                      <m:r>
                        <a:rPr lang="tr-TR" b="1" i="1">
                          <a:latin typeface="Cambria Math"/>
                        </a:rPr>
                        <m:t>𝒕</m:t>
                      </m:r>
                      <m:r>
                        <a:rPr lang="tr-TR" b="1" i="1" baseline="-25000">
                          <a:latin typeface="Cambria Math"/>
                        </a:rPr>
                        <m:t>𝒊</m:t>
                      </m:r>
                      <m:r>
                        <a:rPr lang="tr-TR" b="1" i="1">
                          <a:latin typeface="Cambria Math"/>
                        </a:rPr>
                        <m:t>=</m:t>
                      </m:r>
                      <m:f>
                        <m:fPr>
                          <m:ctrlPr>
                            <a:rPr lang="tr-TR" b="1" i="1">
                              <a:latin typeface="Cambria Math"/>
                            </a:rPr>
                          </m:ctrlPr>
                        </m:fPr>
                        <m:num>
                          <m:r>
                            <a:rPr lang="tr-TR" b="1" i="1" smtClean="0">
                              <a:latin typeface="Cambria Math"/>
                            </a:rPr>
                            <m:t>𝟖𝟎</m:t>
                          </m:r>
                          <m:r>
                            <a:rPr lang="tr-TR" b="1" i="1">
                              <a:latin typeface="Cambria Math"/>
                            </a:rPr>
                            <m:t>+</m:t>
                          </m:r>
                          <m:r>
                            <a:rPr lang="tr-TR" b="1" i="1" smtClean="0">
                              <a:latin typeface="Cambria Math"/>
                            </a:rPr>
                            <m:t>𝟖𝟓</m:t>
                          </m:r>
                        </m:num>
                        <m:den>
                          <m:r>
                            <a:rPr lang="tr-TR" b="1" i="1">
                              <a:latin typeface="Cambria Math"/>
                            </a:rPr>
                            <m:t>𝟐</m:t>
                          </m:r>
                        </m:den>
                      </m:f>
                      <m:r>
                        <a:rPr lang="tr-TR" b="1" i="1" smtClean="0">
                          <a:latin typeface="Cambria Math"/>
                          <a:ea typeface="Cambria Math"/>
                        </a:rPr>
                        <m:t>≈</m:t>
                      </m:r>
                      <m:r>
                        <a:rPr lang="tr-TR" b="1" i="1" smtClean="0">
                          <a:latin typeface="Cambria Math"/>
                          <a:ea typeface="Cambria Math"/>
                        </a:rPr>
                        <m:t>𝟖𝟑</m:t>
                      </m:r>
                    </m:oMath>
                  </m:oMathPara>
                </a14:m>
                <a:endParaRPr lang="tr-TR" b="1" i="1" dirty="0" smtClean="0"/>
              </a:p>
              <a:p>
                <a:pPr marL="0" indent="0" algn="ctr">
                  <a:buNone/>
                </a:pPr>
                <a:endParaRPr lang="tr-TR" b="1" i="1" dirty="0"/>
              </a:p>
              <a:p>
                <a:pPr marL="0" indent="0" algn="just">
                  <a:buNone/>
                </a:pPr>
                <a:r>
                  <a:rPr lang="tr-TR" b="1" i="1" dirty="0" smtClean="0"/>
                  <a:t>	</a:t>
                </a:r>
                <a:r>
                  <a:rPr lang="tr-TR" dirty="0" smtClean="0"/>
                  <a:t>NİTELİK2’nin içerdiği değerlere </a:t>
                </a:r>
                <a:r>
                  <a:rPr lang="tr-TR" b="1" i="1" dirty="0"/>
                  <a:t>(NİTELİK2≤83 veya NİTELİK2&gt;83)</a:t>
                </a:r>
                <a:r>
                  <a:rPr lang="tr-TR" dirty="0" smtClean="0"/>
                  <a:t> uygulanır.</a:t>
                </a:r>
                <a:endParaRPr lang="tr-TR" b="1" i="1"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2492896"/>
                <a:ext cx="7408333" cy="3816424"/>
              </a:xfrm>
              <a:blipFill rotWithShape="1">
                <a:blip r:embed="rId2"/>
                <a:stretch>
                  <a:fillRect l="-1317" t="-1278" r="-1235" b="-799"/>
                </a:stretch>
              </a:blipFill>
            </p:spPr>
            <p:txBody>
              <a:bodyPr/>
              <a:lstStyle/>
              <a:p>
                <a:r>
                  <a:rPr lang="tr-TR">
                    <a:noFill/>
                  </a:rPr>
                  <a:t> </a:t>
                </a:r>
              </a:p>
            </p:txBody>
          </p:sp>
        </mc:Fallback>
      </mc:AlternateContent>
      <p:sp>
        <p:nvSpPr>
          <p:cNvPr id="8" name="Dikdörtgen 7"/>
          <p:cNvSpPr/>
          <p:nvPr/>
        </p:nvSpPr>
        <p:spPr>
          <a:xfrm>
            <a:off x="5436095" y="4401108"/>
            <a:ext cx="420393"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7914895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467544" y="116632"/>
            <a:ext cx="8229600" cy="1143000"/>
          </a:xfrm>
        </p:spPr>
        <p:txBody>
          <a:bodyPr>
            <a:normAutofit/>
          </a:bodyPr>
          <a:lstStyle/>
          <a:p>
            <a:pPr lvl="0"/>
            <a:r>
              <a:rPr lang="tr-TR" b="1" dirty="0" smtClean="0"/>
              <a:t>5.2-C4.5 Algoritması</a:t>
            </a:r>
            <a:endParaRPr lang="tr-TR" b="1"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62</a:t>
            </a:fld>
            <a:endParaRPr lang="tr-TR"/>
          </a:p>
        </p:txBody>
      </p:sp>
      <p:graphicFrame>
        <p:nvGraphicFramePr>
          <p:cNvPr id="8" name="İçerik Yer Tutucusu 5"/>
          <p:cNvGraphicFramePr>
            <a:graphicFrameLocks/>
          </p:cNvGraphicFramePr>
          <p:nvPr>
            <p:extLst>
              <p:ext uri="{D42A27DB-BD31-4B8C-83A1-F6EECF244321}">
                <p14:modId xmlns:p14="http://schemas.microsoft.com/office/powerpoint/2010/main" val="2181691515"/>
              </p:ext>
            </p:extLst>
          </p:nvPr>
        </p:nvGraphicFramePr>
        <p:xfrm>
          <a:off x="1907704" y="1340768"/>
          <a:ext cx="5639060" cy="45415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09765"/>
                <a:gridCol w="1409765"/>
                <a:gridCol w="1409765"/>
                <a:gridCol w="1409765"/>
              </a:tblGrid>
              <a:tr h="235554">
                <a:tc>
                  <a:txBody>
                    <a:bodyPr/>
                    <a:lstStyle/>
                    <a:p>
                      <a:pPr algn="ctr"/>
                      <a:r>
                        <a:rPr lang="tr-TR" sz="1200" b="1" dirty="0" smtClean="0">
                          <a:solidFill>
                            <a:schemeClr val="bg1"/>
                          </a:solidFill>
                        </a:rPr>
                        <a:t>NİTELİK1</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NİTELİK2</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NİTELİK3</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NİTELİK4</a:t>
                      </a:r>
                      <a:endParaRPr lang="tr-TR" sz="1200" b="1" dirty="0">
                        <a:solidFill>
                          <a:schemeClr val="bg1"/>
                        </a:solidFill>
                      </a:endParaRPr>
                    </a:p>
                  </a:txBody>
                  <a:tcPr anchor="ctr">
                    <a:solidFill>
                      <a:schemeClr val="tx2">
                        <a:lumMod val="60000"/>
                        <a:lumOff val="40000"/>
                      </a:schemeClr>
                    </a:solidFill>
                  </a:tcPr>
                </a:tc>
              </a:tr>
              <a:tr h="223449">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a</a:t>
                      </a:r>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büyük</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büyük</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büyük</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büyük</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büyük</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yanlış</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sınıf1</a:t>
                      </a:r>
                      <a:endParaRPr lang="tr-TR" sz="1400" dirty="0"/>
                    </a:p>
                  </a:txBody>
                  <a:tcPr>
                    <a:lnB w="12700" cap="flat" cmpd="sng" algn="ctr">
                      <a:solidFill>
                        <a:schemeClr val="accent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9452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63</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2492896"/>
                <a:ext cx="7408333" cy="3816424"/>
              </a:xfrm>
            </p:spPr>
            <p:txBody>
              <a:bodyPr>
                <a:normAutofit/>
              </a:bodyPr>
              <a:lstStyle/>
              <a:p>
                <a:pPr marL="0" indent="0" algn="ctr">
                  <a:buNone/>
                </a:pPr>
                <a:endParaRPr lang="tr-TR" b="1" i="1" dirty="0" smtClean="0"/>
              </a:p>
              <a:p>
                <a:pPr marL="0" indent="0" algn="ctr">
                  <a:buNone/>
                </a:pPr>
                <a:r>
                  <a:rPr lang="tr-TR" b="1" i="1" dirty="0" err="1" smtClean="0"/>
                  <a:t>P</a:t>
                </a:r>
                <a:r>
                  <a:rPr lang="tr-TR" b="1" i="1" baseline="-25000" dirty="0" err="1" smtClean="0"/>
                  <a:t>sınıf</a:t>
                </a:r>
                <a:r>
                  <a:rPr lang="tr-TR" baseline="-25000" dirty="0" smtClean="0"/>
                  <a:t> </a:t>
                </a:r>
                <a:r>
                  <a:rPr lang="tr-TR" dirty="0" smtClean="0"/>
                  <a:t>= </a:t>
                </a:r>
                <a14:m>
                  <m:oMath xmlns:m="http://schemas.openxmlformats.org/officeDocument/2006/math">
                    <m:d>
                      <m:dPr>
                        <m:ctrlPr>
                          <a:rPr lang="tr-TR" smtClean="0">
                            <a:latin typeface="Cambria Math"/>
                          </a:rPr>
                        </m:ctrlPr>
                      </m:dPr>
                      <m:e>
                        <m:f>
                          <m:fPr>
                            <m:ctrlPr>
                              <a:rPr lang="tr-TR" smtClean="0">
                                <a:latin typeface="Cambria Math"/>
                              </a:rPr>
                            </m:ctrlPr>
                          </m:fPr>
                          <m:num>
                            <m:r>
                              <a:rPr lang="tr-TR" b="0" i="0" smtClean="0">
                                <a:latin typeface="Cambria Math"/>
                              </a:rPr>
                              <m:t>5</m:t>
                            </m:r>
                          </m:num>
                          <m:den>
                            <m:r>
                              <a:rPr lang="tr-TR" b="0" i="0" smtClean="0">
                                <a:latin typeface="Cambria Math"/>
                              </a:rPr>
                              <m:t>14</m:t>
                            </m:r>
                          </m:den>
                        </m:f>
                        <m:r>
                          <a:rPr lang="tr-TR" b="0" i="0" smtClean="0">
                            <a:latin typeface="Cambria Math"/>
                          </a:rPr>
                          <m:t>, </m:t>
                        </m:r>
                        <m:f>
                          <m:fPr>
                            <m:ctrlPr>
                              <a:rPr lang="tr-TR" smtClean="0">
                                <a:latin typeface="Cambria Math"/>
                              </a:rPr>
                            </m:ctrlPr>
                          </m:fPr>
                          <m:num>
                            <m:r>
                              <a:rPr lang="tr-TR" b="0" i="0" smtClean="0">
                                <a:latin typeface="Cambria Math"/>
                              </a:rPr>
                              <m:t>9</m:t>
                            </m:r>
                          </m:num>
                          <m:den>
                            <m:r>
                              <a:rPr lang="tr-TR" b="0" i="0" smtClean="0">
                                <a:latin typeface="Cambria Math"/>
                              </a:rPr>
                              <m:t>14</m:t>
                            </m:r>
                          </m:den>
                        </m:f>
                      </m:e>
                    </m:d>
                  </m:oMath>
                </a14:m>
                <a:endParaRPr lang="tr-TR" dirty="0" smtClean="0"/>
              </a:p>
              <a:p>
                <a:pPr marL="0" indent="0" algn="ctr">
                  <a:buNone/>
                </a:pPr>
                <a:endParaRPr lang="tr-TR" dirty="0"/>
              </a:p>
              <a:p>
                <a:pPr marL="0" indent="0" algn="ctr">
                  <a:buNone/>
                </a:pPr>
                <a:r>
                  <a:rPr lang="tr-TR" b="1" i="1" dirty="0"/>
                  <a:t>H(</a:t>
                </a:r>
                <a:r>
                  <a:rPr lang="tr-TR" i="1" dirty="0" smtClean="0"/>
                  <a:t>SINIF</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5</m:t>
                        </m:r>
                      </m:num>
                      <m:den>
                        <m:r>
                          <a:rPr lang="tr-TR" b="0" i="1" smtClean="0">
                            <a:latin typeface="Cambria Math"/>
                          </a:rPr>
                          <m:t>14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5</m:t>
                            </m:r>
                          </m:num>
                          <m:den>
                            <m:r>
                              <a:rPr lang="tr-TR" b="0" i="1" smtClean="0">
                                <a:latin typeface="Cambria Math"/>
                              </a:rPr>
                              <m:t>14</m:t>
                            </m:r>
                          </m:den>
                        </m:f>
                        <m:r>
                          <a:rPr lang="tr-TR" i="1">
                            <a:latin typeface="Cambria Math"/>
                          </a:rPr>
                          <m:t>+ </m:t>
                        </m:r>
                        <m:f>
                          <m:fPr>
                            <m:ctrlPr>
                              <a:rPr lang="tr-TR" i="1">
                                <a:latin typeface="Cambria Math"/>
                              </a:rPr>
                            </m:ctrlPr>
                          </m:fPr>
                          <m:num>
                            <m:r>
                              <a:rPr lang="tr-TR" b="0" i="1" smtClean="0">
                                <a:latin typeface="Cambria Math"/>
                              </a:rPr>
                              <m:t>9</m:t>
                            </m:r>
                          </m:num>
                          <m:den>
                            <m:r>
                              <a:rPr lang="tr-TR" b="0" i="1" smtClean="0">
                                <a:latin typeface="Cambria Math"/>
                              </a:rPr>
                              <m:t>14</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9</m:t>
                                </m:r>
                              </m:num>
                              <m:den>
                                <m:r>
                                  <a:rPr lang="tr-TR" b="0" i="1" smtClean="0">
                                    <a:latin typeface="Cambria Math"/>
                                  </a:rPr>
                                  <m:t>14</m:t>
                                </m:r>
                              </m:den>
                            </m:f>
                          </m:e>
                        </m:func>
                      </m:e>
                    </m:func>
                  </m:oMath>
                </a14:m>
                <a:r>
                  <a:rPr lang="tr-TR" dirty="0"/>
                  <a:t>)= </a:t>
                </a:r>
                <a:r>
                  <a:rPr lang="tr-TR" b="1" i="1" dirty="0" smtClean="0"/>
                  <a:t>0.940</a:t>
                </a:r>
                <a:endParaRPr lang="tr-TR" b="1" i="1" dirty="0"/>
              </a:p>
              <a:p>
                <a:pPr marL="0" indent="0" algn="ctr">
                  <a:buNone/>
                </a:pPr>
                <a:endParaRPr lang="tr-TR"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2492896"/>
                <a:ext cx="7408333" cy="3816424"/>
              </a:xfrm>
              <a:blipFill rotWithShape="1">
                <a:blip r:embed="rId2"/>
                <a:stretch>
                  <a:fillRect/>
                </a:stretch>
              </a:blipFill>
            </p:spPr>
            <p:txBody>
              <a:bodyPr/>
              <a:lstStyle/>
              <a:p>
                <a:r>
                  <a:rPr lang="tr-TR">
                    <a:noFill/>
                  </a:rPr>
                  <a:t> </a:t>
                </a:r>
              </a:p>
            </p:txBody>
          </p:sp>
        </mc:Fallback>
      </mc:AlternateContent>
      <p:sp>
        <p:nvSpPr>
          <p:cNvPr id="7" name="Dikdörtgen 6"/>
          <p:cNvSpPr/>
          <p:nvPr/>
        </p:nvSpPr>
        <p:spPr>
          <a:xfrm>
            <a:off x="6444208" y="4221088"/>
            <a:ext cx="792088"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2648519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64</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1916832"/>
                <a:ext cx="7408333" cy="4392488"/>
              </a:xfrm>
            </p:spPr>
            <p:txBody>
              <a:bodyPr>
                <a:normAutofit/>
              </a:bodyPr>
              <a:lstStyle/>
              <a:p>
                <a:pPr marL="0" indent="0">
                  <a:buNone/>
                </a:pPr>
                <a:r>
                  <a:rPr lang="tr-TR" dirty="0" smtClean="0"/>
                  <a:t>	</a:t>
                </a:r>
                <a:r>
                  <a:rPr lang="tr-TR" b="1" i="1" dirty="0"/>
                  <a:t>NİTELİK2≤83 </a:t>
                </a:r>
                <a:r>
                  <a:rPr lang="tr-TR" dirty="0" smtClean="0"/>
                  <a:t>için </a:t>
                </a:r>
                <a:r>
                  <a:rPr lang="tr-TR" dirty="0" err="1" smtClean="0"/>
                  <a:t>entropi</a:t>
                </a:r>
                <a:r>
                  <a:rPr lang="tr-TR" dirty="0" smtClean="0"/>
                  <a:t>;</a:t>
                </a:r>
              </a:p>
              <a:p>
                <a:pPr marL="0" indent="0">
                  <a:buNone/>
                </a:pPr>
                <a:endParaRPr lang="tr-TR" dirty="0"/>
              </a:p>
              <a:p>
                <a:pPr marL="0" indent="0">
                  <a:buNone/>
                </a:pPr>
                <a:endParaRPr lang="tr-TR" dirty="0" smtClean="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buNone/>
                </a:pPr>
                <a:endParaRPr lang="tr-TR" dirty="0"/>
              </a:p>
              <a:p>
                <a:pPr marL="0" indent="0" algn="ctr">
                  <a:buNone/>
                </a:pPr>
                <a:r>
                  <a:rPr lang="tr-TR" b="1" i="1" dirty="0"/>
                  <a:t>H(</a:t>
                </a:r>
                <a:r>
                  <a:rPr lang="tr-TR" i="1" dirty="0"/>
                  <a:t>NİTELİK2</a:t>
                </a:r>
                <a:r>
                  <a:rPr lang="tr-TR" baseline="-25000" dirty="0"/>
                  <a:t>≤83 </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7</m:t>
                        </m:r>
                      </m:num>
                      <m:den>
                        <m:r>
                          <a:rPr lang="tr-TR" b="0" i="1" smtClean="0">
                            <a:latin typeface="Cambria Math"/>
                          </a:rPr>
                          <m:t>9</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7</m:t>
                            </m:r>
                          </m:num>
                          <m:den>
                            <m:r>
                              <a:rPr lang="tr-TR" b="0" i="1" smtClean="0">
                                <a:latin typeface="Cambria Math"/>
                              </a:rPr>
                              <m:t>9</m:t>
                            </m:r>
                          </m:den>
                        </m:f>
                        <m:r>
                          <a:rPr lang="tr-TR" i="1">
                            <a:latin typeface="Cambria Math"/>
                          </a:rPr>
                          <m:t>+ </m:t>
                        </m:r>
                        <m:f>
                          <m:fPr>
                            <m:ctrlPr>
                              <a:rPr lang="tr-TR" i="1">
                                <a:latin typeface="Cambria Math"/>
                              </a:rPr>
                            </m:ctrlPr>
                          </m:fPr>
                          <m:num>
                            <m:r>
                              <a:rPr lang="tr-TR" b="0" i="1" smtClean="0">
                                <a:latin typeface="Cambria Math"/>
                              </a:rPr>
                              <m:t>2</m:t>
                            </m:r>
                          </m:num>
                          <m:den>
                            <m:r>
                              <a:rPr lang="tr-TR" b="0" i="1" smtClean="0">
                                <a:latin typeface="Cambria Math"/>
                              </a:rPr>
                              <m:t>9</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9</m:t>
                                </m:r>
                              </m:den>
                            </m:f>
                          </m:e>
                        </m:func>
                      </m:e>
                    </m:func>
                  </m:oMath>
                </a14:m>
                <a:r>
                  <a:rPr lang="tr-TR" dirty="0"/>
                  <a:t>)= </a:t>
                </a:r>
                <a:r>
                  <a:rPr lang="tr-TR" b="1" i="1" dirty="0" smtClean="0"/>
                  <a:t>0.764</a:t>
                </a:r>
                <a:endParaRPr lang="tr-TR" b="1" i="1" dirty="0"/>
              </a:p>
              <a:p>
                <a:pPr marL="0" indent="0" algn="ctr">
                  <a:buNone/>
                </a:pPr>
                <a:endParaRPr lang="tr-TR"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1916832"/>
                <a:ext cx="7408333" cy="4392488"/>
              </a:xfrm>
              <a:blipFill rotWithShape="1">
                <a:blip r:embed="rId2"/>
                <a:stretch>
                  <a:fillRect t="-1110"/>
                </a:stretch>
              </a:blipFill>
            </p:spPr>
            <p:txBody>
              <a:bodyPr/>
              <a:lstStyle/>
              <a:p>
                <a:r>
                  <a:rPr lang="tr-TR">
                    <a:noFill/>
                  </a:rPr>
                  <a:t> </a:t>
                </a:r>
              </a:p>
            </p:txBody>
          </p:sp>
        </mc:Fallback>
      </mc:AlternateContent>
      <p:sp>
        <p:nvSpPr>
          <p:cNvPr id="7" name="Dikdörtgen 6"/>
          <p:cNvSpPr/>
          <p:nvPr/>
        </p:nvSpPr>
        <p:spPr>
          <a:xfrm>
            <a:off x="6660232" y="5607620"/>
            <a:ext cx="70518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9" name="İçerik Yer Tutucusu 5"/>
          <p:cNvGraphicFramePr>
            <a:graphicFrameLocks/>
          </p:cNvGraphicFramePr>
          <p:nvPr>
            <p:extLst>
              <p:ext uri="{D42A27DB-BD31-4B8C-83A1-F6EECF244321}">
                <p14:modId xmlns:p14="http://schemas.microsoft.com/office/powerpoint/2010/main" val="1414783366"/>
              </p:ext>
            </p:extLst>
          </p:nvPr>
        </p:nvGraphicFramePr>
        <p:xfrm>
          <a:off x="3131840" y="2427704"/>
          <a:ext cx="2819530" cy="30175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09765"/>
                <a:gridCol w="1409765"/>
              </a:tblGrid>
              <a:tr h="130304">
                <a:tc>
                  <a:txBody>
                    <a:bodyPr/>
                    <a:lstStyle/>
                    <a:p>
                      <a:pPr algn="ctr"/>
                      <a:r>
                        <a:rPr lang="tr-TR" sz="1200" b="1" dirty="0" smtClean="0">
                          <a:solidFill>
                            <a:schemeClr val="bg1"/>
                          </a:solidFill>
                        </a:rPr>
                        <a:t>NİTELİK2</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NİTELİK4</a:t>
                      </a:r>
                      <a:endParaRPr lang="tr-TR" sz="1200" b="1" dirty="0">
                        <a:solidFill>
                          <a:schemeClr val="bg1"/>
                        </a:solidFill>
                      </a:endParaRPr>
                    </a:p>
                  </a:txBody>
                  <a:tcPr anchor="ctr">
                    <a:solidFill>
                      <a:schemeClr val="tx2">
                        <a:lumMod val="60000"/>
                        <a:lumOff val="40000"/>
                      </a:schemeClr>
                    </a:solidFill>
                  </a:tcPr>
                </a:tc>
              </a:tr>
              <a:tr h="223449">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eşit</a:t>
                      </a:r>
                      <a:r>
                        <a:rPr lang="tr-TR" sz="1400" baseline="0" dirty="0" smtClean="0"/>
                        <a:t> veya küçük</a:t>
                      </a:r>
                      <a:endParaRPr lang="tr-TR" sz="1400" dirty="0"/>
                    </a:p>
                  </a:txBody>
                  <a:tcPr/>
                </a:tc>
                <a:tc>
                  <a:txBody>
                    <a:bodyPr/>
                    <a:lstStyle/>
                    <a:p>
                      <a:pPr algn="ctr"/>
                      <a:r>
                        <a:rPr lang="tr-TR" sz="1400" dirty="0" smtClean="0"/>
                        <a:t>sınıf1</a:t>
                      </a:r>
                      <a:endParaRPr lang="tr-TR" sz="1400" dirty="0"/>
                    </a:p>
                  </a:txBody>
                  <a:tcPr/>
                </a:tc>
              </a:tr>
            </a:tbl>
          </a:graphicData>
        </a:graphic>
      </p:graphicFrame>
    </p:spTree>
    <p:extLst>
      <p:ext uri="{BB962C8B-B14F-4D97-AF65-F5344CB8AC3E}">
        <p14:creationId xmlns:p14="http://schemas.microsoft.com/office/powerpoint/2010/main" val="8725396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65</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1916832"/>
                <a:ext cx="7408333" cy="4392488"/>
              </a:xfrm>
            </p:spPr>
            <p:txBody>
              <a:bodyPr>
                <a:normAutofit/>
              </a:bodyPr>
              <a:lstStyle/>
              <a:p>
                <a:pPr marL="0" indent="0">
                  <a:buNone/>
                </a:pPr>
                <a:r>
                  <a:rPr lang="tr-TR" dirty="0" smtClean="0"/>
                  <a:t>	</a:t>
                </a:r>
              </a:p>
              <a:p>
                <a:pPr marL="0" indent="0">
                  <a:buNone/>
                </a:pPr>
                <a:r>
                  <a:rPr lang="tr-TR" b="1" i="1" dirty="0"/>
                  <a:t>	</a:t>
                </a:r>
                <a:r>
                  <a:rPr lang="tr-TR" b="1" i="1" dirty="0" smtClean="0"/>
                  <a:t>NİTELİK2&gt;83 </a:t>
                </a:r>
                <a:r>
                  <a:rPr lang="tr-TR" dirty="0" smtClean="0"/>
                  <a:t>için </a:t>
                </a:r>
                <a:r>
                  <a:rPr lang="tr-TR" dirty="0" err="1" smtClean="0"/>
                  <a:t>entropi</a:t>
                </a:r>
                <a:r>
                  <a:rPr lang="tr-TR" dirty="0" smtClean="0"/>
                  <a:t>;</a:t>
                </a:r>
              </a:p>
              <a:p>
                <a:pPr marL="0" indent="0">
                  <a:buNone/>
                </a:pPr>
                <a:endParaRPr lang="tr-TR" dirty="0"/>
              </a:p>
              <a:p>
                <a:pPr marL="0" indent="0">
                  <a:buNone/>
                </a:pPr>
                <a:endParaRPr lang="tr-TR" dirty="0" smtClean="0"/>
              </a:p>
              <a:p>
                <a:pPr marL="0" indent="0">
                  <a:buNone/>
                </a:pPr>
                <a:endParaRPr lang="tr-TR" dirty="0" smtClean="0"/>
              </a:p>
              <a:p>
                <a:pPr marL="0" indent="0">
                  <a:buNone/>
                </a:pPr>
                <a:endParaRPr lang="tr-TR" dirty="0"/>
              </a:p>
              <a:p>
                <a:pPr marL="0" indent="0">
                  <a:buNone/>
                </a:pPr>
                <a:endParaRPr lang="tr-TR" dirty="0" smtClean="0"/>
              </a:p>
              <a:p>
                <a:pPr marL="0" indent="0">
                  <a:buNone/>
                </a:pPr>
                <a:endParaRPr lang="tr-TR" dirty="0"/>
              </a:p>
              <a:p>
                <a:pPr marL="0" indent="0" algn="ctr">
                  <a:buNone/>
                </a:pPr>
                <a:r>
                  <a:rPr lang="tr-TR" b="1" i="1" dirty="0" smtClean="0"/>
                  <a:t>H(</a:t>
                </a:r>
                <a:r>
                  <a:rPr lang="tr-TR" i="1" dirty="0" smtClean="0"/>
                  <a:t>NİTELİK2</a:t>
                </a:r>
                <a:r>
                  <a:rPr lang="tr-TR" baseline="-25000" dirty="0" smtClean="0"/>
                  <a:t>&gt;83 </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5</m:t>
                            </m:r>
                          </m:den>
                        </m:f>
                        <m:r>
                          <a:rPr lang="tr-TR" i="1">
                            <a:latin typeface="Cambria Math"/>
                          </a:rPr>
                          <m:t>+ </m:t>
                        </m:r>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5</m:t>
                                </m:r>
                              </m:den>
                            </m:f>
                          </m:e>
                        </m:func>
                      </m:e>
                    </m:func>
                  </m:oMath>
                </a14:m>
                <a:r>
                  <a:rPr lang="tr-TR" dirty="0"/>
                  <a:t>)= </a:t>
                </a:r>
                <a:r>
                  <a:rPr lang="tr-TR" b="1" i="1" dirty="0" smtClean="0"/>
                  <a:t>0.970</a:t>
                </a:r>
                <a:endParaRPr lang="tr-TR" b="1" i="1" dirty="0"/>
              </a:p>
              <a:p>
                <a:pPr marL="0" indent="0" algn="ctr">
                  <a:buNone/>
                </a:pPr>
                <a:endParaRPr lang="tr-TR"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1916832"/>
                <a:ext cx="7408333" cy="4392488"/>
              </a:xfrm>
              <a:blipFill rotWithShape="1">
                <a:blip r:embed="rId2"/>
                <a:stretch>
                  <a:fillRect/>
                </a:stretch>
              </a:blipFill>
            </p:spPr>
            <p:txBody>
              <a:bodyPr/>
              <a:lstStyle/>
              <a:p>
                <a:r>
                  <a:rPr lang="tr-TR">
                    <a:noFill/>
                  </a:rPr>
                  <a:t> </a:t>
                </a:r>
              </a:p>
            </p:txBody>
          </p:sp>
        </mc:Fallback>
      </mc:AlternateContent>
      <p:sp>
        <p:nvSpPr>
          <p:cNvPr id="7" name="Dikdörtgen 6"/>
          <p:cNvSpPr/>
          <p:nvPr/>
        </p:nvSpPr>
        <p:spPr>
          <a:xfrm>
            <a:off x="6660232" y="5589240"/>
            <a:ext cx="70518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8" name="İçerik Yer Tutucusu 5"/>
          <p:cNvGraphicFramePr>
            <a:graphicFrameLocks/>
          </p:cNvGraphicFramePr>
          <p:nvPr>
            <p:extLst>
              <p:ext uri="{D42A27DB-BD31-4B8C-83A1-F6EECF244321}">
                <p14:modId xmlns:p14="http://schemas.microsoft.com/office/powerpoint/2010/main" val="949664663"/>
              </p:ext>
            </p:extLst>
          </p:nvPr>
        </p:nvGraphicFramePr>
        <p:xfrm>
          <a:off x="3203848" y="2924944"/>
          <a:ext cx="2819530" cy="17983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09765"/>
                <a:gridCol w="1409765"/>
              </a:tblGrid>
              <a:tr h="235554">
                <a:tc>
                  <a:txBody>
                    <a:bodyPr/>
                    <a:lstStyle/>
                    <a:p>
                      <a:pPr algn="ctr"/>
                      <a:r>
                        <a:rPr lang="tr-TR" sz="1200" b="1" dirty="0" smtClean="0">
                          <a:solidFill>
                            <a:schemeClr val="bg1"/>
                          </a:solidFill>
                        </a:rPr>
                        <a:t>NİTELİK2</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NİTELİK4</a:t>
                      </a:r>
                      <a:endParaRPr lang="tr-TR" sz="1200" b="1" dirty="0">
                        <a:solidFill>
                          <a:schemeClr val="bg1"/>
                        </a:solidFill>
                      </a:endParaRPr>
                    </a:p>
                  </a:txBody>
                  <a:tcPr anchor="ctr">
                    <a:solidFill>
                      <a:schemeClr val="tx2">
                        <a:lumMod val="60000"/>
                        <a:lumOff val="40000"/>
                      </a:schemeClr>
                    </a:solidFill>
                  </a:tcPr>
                </a:tc>
              </a:tr>
              <a:tr h="261727">
                <a:tc>
                  <a:txBody>
                    <a:bodyPr/>
                    <a:lstStyle/>
                    <a:p>
                      <a:pPr algn="ctr"/>
                      <a:r>
                        <a:rPr lang="tr-TR" sz="1400" dirty="0" smtClean="0"/>
                        <a:t>büyük</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büyük</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büyük</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büyük</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büyük</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sınıf1</a:t>
                      </a:r>
                      <a:endParaRPr lang="tr-TR" sz="1400" dirty="0"/>
                    </a:p>
                  </a:txBody>
                  <a:tcPr>
                    <a:lnB w="12700" cap="flat" cmpd="sng" algn="ctr">
                      <a:solidFill>
                        <a:schemeClr val="accent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377716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66</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1916832"/>
                <a:ext cx="7408333" cy="4392488"/>
              </a:xfrm>
            </p:spPr>
            <p:txBody>
              <a:bodyPr>
                <a:normAutofit/>
              </a:bodyPr>
              <a:lstStyle/>
              <a:p>
                <a:pPr marL="0" indent="0">
                  <a:buNone/>
                </a:pPr>
                <a:r>
                  <a:rPr lang="tr-TR" dirty="0" smtClean="0"/>
                  <a:t>	</a:t>
                </a:r>
              </a:p>
              <a:p>
                <a:pPr marL="0" indent="0">
                  <a:buNone/>
                </a:pPr>
                <a:r>
                  <a:rPr lang="tr-TR" b="1" i="1" dirty="0"/>
                  <a:t>	</a:t>
                </a:r>
                <a:r>
                  <a:rPr lang="tr-TR" b="1" i="1" dirty="0" smtClean="0"/>
                  <a:t>NİTELİK2  </a:t>
                </a:r>
                <a:r>
                  <a:rPr lang="tr-TR" dirty="0" smtClean="0"/>
                  <a:t>ile ilgili toplam </a:t>
                </a:r>
                <a:r>
                  <a:rPr lang="tr-TR" dirty="0" err="1" smtClean="0"/>
                  <a:t>entropi</a:t>
                </a:r>
                <a:r>
                  <a:rPr lang="tr-TR" dirty="0" smtClean="0"/>
                  <a:t>;</a:t>
                </a:r>
              </a:p>
              <a:p>
                <a:pPr marL="0" indent="0">
                  <a:buNone/>
                </a:pPr>
                <a:endParaRPr lang="tr-TR" dirty="0"/>
              </a:p>
              <a:p>
                <a:pPr marL="0" indent="0" algn="ctr">
                  <a:buNone/>
                </a:pPr>
                <a:r>
                  <a:rPr lang="tr-TR" b="1" i="1" dirty="0" smtClean="0"/>
                  <a:t>H(</a:t>
                </a:r>
                <a:r>
                  <a:rPr lang="tr-TR" i="1" dirty="0" smtClean="0"/>
                  <a:t>NİTELİK2</a:t>
                </a:r>
                <a:r>
                  <a:rPr lang="tr-TR" i="1" dirty="0"/>
                  <a:t>,</a:t>
                </a:r>
                <a:r>
                  <a:rPr lang="tr-TR" i="1" dirty="0" smtClean="0"/>
                  <a:t> SINIF</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9</m:t>
                        </m:r>
                      </m:num>
                      <m:den>
                        <m:r>
                          <a:rPr lang="tr-TR" b="0" i="1" smtClean="0">
                            <a:latin typeface="Cambria Math"/>
                          </a:rPr>
                          <m:t>14</m:t>
                        </m:r>
                      </m:den>
                    </m:f>
                    <m:func>
                      <m:funcPr>
                        <m:ctrlPr>
                          <a:rPr lang="tr-TR" i="1" smtClean="0">
                            <a:latin typeface="Cambria Math"/>
                          </a:rPr>
                        </m:ctrlPr>
                      </m:funcPr>
                      <m:fName>
                        <m:r>
                          <a:rPr lang="tr-TR" b="0" i="1" smtClean="0">
                            <a:latin typeface="Cambria Math"/>
                          </a:rPr>
                          <m:t>(0.764)</m:t>
                        </m:r>
                      </m:fName>
                      <m:e>
                        <m:r>
                          <a:rPr lang="tr-TR" i="1">
                            <a:latin typeface="Cambria Math"/>
                          </a:rPr>
                          <m:t>+ </m:t>
                        </m:r>
                        <m:f>
                          <m:fPr>
                            <m:ctrlPr>
                              <a:rPr lang="tr-TR" i="1">
                                <a:latin typeface="Cambria Math"/>
                              </a:rPr>
                            </m:ctrlPr>
                          </m:fPr>
                          <m:num>
                            <m:r>
                              <a:rPr lang="tr-TR" b="0" i="1" smtClean="0">
                                <a:latin typeface="Cambria Math"/>
                              </a:rPr>
                              <m:t>5</m:t>
                            </m:r>
                          </m:num>
                          <m:den>
                            <m:r>
                              <a:rPr lang="tr-TR" b="0" i="1" smtClean="0">
                                <a:latin typeface="Cambria Math"/>
                              </a:rPr>
                              <m:t>14</m:t>
                            </m:r>
                          </m:den>
                        </m:f>
                        <m:r>
                          <a:rPr lang="tr-TR" b="0" i="1" smtClean="0">
                            <a:latin typeface="Cambria Math"/>
                          </a:rPr>
                          <m:t>(0.970)</m:t>
                        </m:r>
                      </m:e>
                    </m:func>
                  </m:oMath>
                </a14:m>
                <a:r>
                  <a:rPr lang="tr-TR" dirty="0"/>
                  <a:t>= </a:t>
                </a:r>
                <a:r>
                  <a:rPr lang="tr-TR" b="1" i="1" dirty="0" smtClean="0"/>
                  <a:t>0.837</a:t>
                </a:r>
                <a:endParaRPr lang="tr-TR" b="1" i="1" dirty="0"/>
              </a:p>
              <a:p>
                <a:pPr marL="0" indent="0" algn="ctr">
                  <a:buNone/>
                </a:pPr>
                <a:endParaRPr lang="tr-TR" dirty="0" smtClean="0"/>
              </a:p>
              <a:p>
                <a:pPr marL="0" indent="0" algn="ctr">
                  <a:buNone/>
                </a:pPr>
                <a:endParaRPr lang="tr-TR" dirty="0"/>
              </a:p>
              <a:p>
                <a:pPr marL="0" indent="0" algn="ctr">
                  <a:buNone/>
                </a:pPr>
                <a:r>
                  <a:rPr lang="tr-TR" b="1" i="1" dirty="0"/>
                  <a:t>Kazanç</a:t>
                </a:r>
                <a:r>
                  <a:rPr lang="tr-TR" dirty="0" smtClean="0"/>
                  <a:t>(</a:t>
                </a:r>
                <a:r>
                  <a:rPr lang="tr-TR" i="1" dirty="0"/>
                  <a:t>NİTELİK2, SINIF</a:t>
                </a:r>
                <a:r>
                  <a:rPr lang="tr-TR" dirty="0" smtClean="0"/>
                  <a:t>)= </a:t>
                </a:r>
                <a:r>
                  <a:rPr lang="tr-TR" b="1" i="1" dirty="0"/>
                  <a:t>H</a:t>
                </a:r>
                <a:r>
                  <a:rPr lang="tr-TR" dirty="0" smtClean="0"/>
                  <a:t>(SINIF) – </a:t>
                </a:r>
                <a:r>
                  <a:rPr lang="tr-TR" b="1" i="1" dirty="0"/>
                  <a:t>H</a:t>
                </a:r>
                <a:r>
                  <a:rPr lang="tr-TR" dirty="0" smtClean="0"/>
                  <a:t>(NİTELİK2, SINIF)</a:t>
                </a:r>
              </a:p>
              <a:p>
                <a:pPr marL="0" indent="0">
                  <a:buNone/>
                </a:pPr>
                <a:r>
                  <a:rPr lang="tr-TR" dirty="0" smtClean="0"/>
                  <a:t>                                                = 0.940 - 0.837= </a:t>
                </a:r>
                <a:r>
                  <a:rPr lang="tr-TR" b="1" i="1" dirty="0"/>
                  <a:t>0.103</a:t>
                </a:r>
                <a:endParaRPr lang="tr-TR" b="1" i="1"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1916832"/>
                <a:ext cx="7408333" cy="4392488"/>
              </a:xfrm>
              <a:blipFill rotWithShape="1">
                <a:blip r:embed="rId2"/>
                <a:stretch>
                  <a:fillRect/>
                </a:stretch>
              </a:blipFill>
            </p:spPr>
            <p:txBody>
              <a:bodyPr/>
              <a:lstStyle/>
              <a:p>
                <a:r>
                  <a:rPr lang="tr-TR">
                    <a:noFill/>
                  </a:rPr>
                  <a:t> </a:t>
                </a:r>
              </a:p>
            </p:txBody>
          </p:sp>
        </mc:Fallback>
      </mc:AlternateContent>
      <p:sp>
        <p:nvSpPr>
          <p:cNvPr id="7" name="Dikdörtgen 6"/>
          <p:cNvSpPr/>
          <p:nvPr/>
        </p:nvSpPr>
        <p:spPr>
          <a:xfrm>
            <a:off x="7164288" y="3429000"/>
            <a:ext cx="70518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6300192" y="5229200"/>
            <a:ext cx="705184"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518941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67</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p:sp>
        <p:nvSpPr>
          <p:cNvPr id="13" name="İçerik Yer Tutucusu 1"/>
          <p:cNvSpPr>
            <a:spLocks noGrp="1"/>
          </p:cNvSpPr>
          <p:nvPr>
            <p:ph idx="1"/>
          </p:nvPr>
        </p:nvSpPr>
        <p:spPr>
          <a:xfrm>
            <a:off x="872067" y="2564904"/>
            <a:ext cx="7408333" cy="3600400"/>
          </a:xfrm>
        </p:spPr>
        <p:txBody>
          <a:bodyPr>
            <a:normAutofit lnSpcReduction="10000"/>
          </a:bodyPr>
          <a:lstStyle/>
          <a:p>
            <a:pPr marL="0" indent="0" algn="just">
              <a:buNone/>
            </a:pPr>
            <a:r>
              <a:rPr lang="tr-TR" dirty="0" smtClean="0"/>
              <a:t>	</a:t>
            </a:r>
            <a:r>
              <a:rPr lang="tr-TR" b="1" i="1" dirty="0" smtClean="0"/>
              <a:t>Bilinmeyen Nitelik Değerleri:  </a:t>
            </a:r>
            <a:r>
              <a:rPr lang="tr-TR" dirty="0" smtClean="0"/>
              <a:t>Veri tabanındaki bilgilerde bazı kayıplar olabilir. Kayıp değerlerin oluşturacağı sorunları önlemek için aşağıda belirtilen yollardan biri izlenebilir:</a:t>
            </a:r>
          </a:p>
          <a:p>
            <a:pPr marL="0" indent="0" algn="just">
              <a:buNone/>
            </a:pPr>
            <a:endParaRPr lang="tr-TR" b="1" i="1" dirty="0"/>
          </a:p>
          <a:p>
            <a:pPr marL="0" indent="0" algn="just">
              <a:buNone/>
            </a:pPr>
            <a:r>
              <a:rPr lang="tr-TR" b="1" i="1" dirty="0" smtClean="0"/>
              <a:t>	a. </a:t>
            </a:r>
            <a:r>
              <a:rPr lang="tr-TR" dirty="0" smtClean="0"/>
              <a:t>Kayıp veriye ilişkin tüm değerler veri tabanından çıkarılır, </a:t>
            </a:r>
          </a:p>
          <a:p>
            <a:pPr marL="0" indent="0" algn="just">
              <a:buNone/>
            </a:pPr>
            <a:r>
              <a:rPr lang="tr-TR" b="1" i="1" dirty="0" smtClean="0"/>
              <a:t>	b. </a:t>
            </a:r>
            <a:r>
              <a:rPr lang="tr-TR" dirty="0" smtClean="0"/>
              <a:t>Kayıp verilerle de çalışabilecek bir yeni algoritma kullanılır.</a:t>
            </a:r>
            <a:endParaRPr lang="tr-TR" b="1" i="1" dirty="0"/>
          </a:p>
        </p:txBody>
      </p:sp>
    </p:spTree>
    <p:extLst>
      <p:ext uri="{BB962C8B-B14F-4D97-AF65-F5344CB8AC3E}">
        <p14:creationId xmlns:p14="http://schemas.microsoft.com/office/powerpoint/2010/main" val="13420620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68</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72067" y="2564904"/>
                <a:ext cx="7408333" cy="3600400"/>
              </a:xfrm>
            </p:spPr>
            <p:txBody>
              <a:bodyPr>
                <a:normAutofit/>
              </a:bodyPr>
              <a:lstStyle/>
              <a:p>
                <a:pPr marL="0" indent="0" algn="just">
                  <a:buNone/>
                </a:pPr>
                <a:r>
                  <a:rPr lang="tr-TR" b="1" i="1" dirty="0" smtClean="0"/>
                  <a:t>	</a:t>
                </a:r>
                <a:r>
                  <a:rPr lang="tr-TR" dirty="0" smtClean="0"/>
                  <a:t>C4.5 de kayıp verilere sahip örneklerde </a:t>
                </a:r>
                <a:r>
                  <a:rPr lang="tr-TR" b="1" i="1" dirty="0"/>
                  <a:t>kazanç </a:t>
                </a:r>
                <a:r>
                  <a:rPr lang="tr-TR" b="1" i="1" dirty="0" smtClean="0"/>
                  <a:t>ölçütünü </a:t>
                </a:r>
                <a:r>
                  <a:rPr lang="tr-TR" dirty="0" smtClean="0"/>
                  <a:t>hesaplamak için bir düzeltme faktörü uygulanır.</a:t>
                </a:r>
              </a:p>
              <a:p>
                <a:pPr marL="0" indent="0" algn="just">
                  <a:buNone/>
                </a:pPr>
                <a:endParaRPr lang="tr-TR" b="1" i="1" dirty="0"/>
              </a:p>
              <a:p>
                <a:pPr marL="0" indent="0" algn="ctr">
                  <a:buNone/>
                </a:pPr>
                <a:r>
                  <a:rPr lang="tr-TR" b="1" i="1" dirty="0" smtClean="0">
                    <a:effectLst>
                      <a:outerShdw blurRad="50800" dist="38100" dir="5400000" algn="t" rotWithShape="0">
                        <a:prstClr val="black">
                          <a:alpha val="40000"/>
                        </a:prstClr>
                      </a:outerShdw>
                    </a:effectLst>
                  </a:rPr>
                  <a:t>F = </a:t>
                </a:r>
                <a14:m>
                  <m:oMath xmlns:m="http://schemas.openxmlformats.org/officeDocument/2006/math">
                    <m:f>
                      <m:fPr>
                        <m:ctrlPr>
                          <a:rPr lang="tr-TR" smtClean="0">
                            <a:effectLst>
                              <a:outerShdw blurRad="50800" dist="38100" dir="5400000" algn="t" rotWithShape="0">
                                <a:prstClr val="black">
                                  <a:alpha val="40000"/>
                                </a:prstClr>
                              </a:outerShdw>
                            </a:effectLst>
                            <a:latin typeface="Cambria Math"/>
                          </a:rPr>
                        </m:ctrlPr>
                      </m:fPr>
                      <m:num>
                        <m:r>
                          <m:rPr>
                            <m:sty m:val="p"/>
                          </m:rPr>
                          <a:rPr lang="tr-TR" b="0" i="0" smtClean="0">
                            <a:effectLst>
                              <a:outerShdw blurRad="50800" dist="38100" dir="5400000" algn="t" rotWithShape="0">
                                <a:prstClr val="black">
                                  <a:alpha val="40000"/>
                                </a:prstClr>
                              </a:outerShdw>
                            </a:effectLst>
                            <a:latin typeface="Cambria Math"/>
                          </a:rPr>
                          <m:t>Veri</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taban</m:t>
                        </m:r>
                        <m:r>
                          <a:rPr lang="tr-TR" b="0" i="0" smtClean="0">
                            <a:effectLst>
                              <a:outerShdw blurRad="50800" dist="38100" dir="5400000" algn="t" rotWithShape="0">
                                <a:prstClr val="black">
                                  <a:alpha val="40000"/>
                                </a:prstClr>
                              </a:outerShdw>
                            </a:effectLst>
                            <a:latin typeface="Cambria Math"/>
                          </a:rPr>
                          <m:t>ı</m:t>
                        </m:r>
                        <m:r>
                          <m:rPr>
                            <m:sty m:val="p"/>
                          </m:rPr>
                          <a:rPr lang="tr-TR" b="0" i="0" smtClean="0">
                            <a:effectLst>
                              <a:outerShdw blurRad="50800" dist="38100" dir="5400000" algn="t" rotWithShape="0">
                                <a:prstClr val="black">
                                  <a:alpha val="40000"/>
                                </a:prstClr>
                              </a:outerShdw>
                            </a:effectLst>
                            <a:latin typeface="Cambria Math"/>
                          </a:rPr>
                          <m:t>nda</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de</m:t>
                        </m:r>
                        <m:r>
                          <a:rPr lang="tr-TR" b="0" i="0" smtClean="0">
                            <a:effectLst>
                              <a:outerShdw blurRad="50800" dist="38100" dir="5400000" algn="t" rotWithShape="0">
                                <a:prstClr val="black">
                                  <a:alpha val="40000"/>
                                </a:prstClr>
                              </a:outerShdw>
                            </a:effectLst>
                            <a:latin typeface="Cambria Math"/>
                          </a:rPr>
                          <m:t>ğ</m:t>
                        </m:r>
                        <m:r>
                          <m:rPr>
                            <m:sty m:val="p"/>
                          </m:rPr>
                          <a:rPr lang="tr-TR" b="0" i="0" smtClean="0">
                            <a:effectLst>
                              <a:outerShdw blurRad="50800" dist="38100" dir="5400000" algn="t" rotWithShape="0">
                                <a:prstClr val="black">
                                  <a:alpha val="40000"/>
                                </a:prstClr>
                              </a:outerShdw>
                            </a:effectLst>
                            <a:latin typeface="Cambria Math"/>
                          </a:rPr>
                          <m:t>eri</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bilinen</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niteli</m:t>
                        </m:r>
                        <m:r>
                          <a:rPr lang="tr-TR" b="0" i="0" smtClean="0">
                            <a:effectLst>
                              <a:outerShdw blurRad="50800" dist="38100" dir="5400000" algn="t" rotWithShape="0">
                                <a:prstClr val="black">
                                  <a:alpha val="40000"/>
                                </a:prstClr>
                              </a:outerShdw>
                            </a:effectLst>
                            <a:latin typeface="Cambria Math"/>
                          </a:rPr>
                          <m:t>ğ</m:t>
                        </m:r>
                        <m:r>
                          <m:rPr>
                            <m:sty m:val="p"/>
                          </m:rPr>
                          <a:rPr lang="tr-TR" b="0" i="0" smtClean="0">
                            <a:effectLst>
                              <a:outerShdw blurRad="50800" dist="38100" dir="5400000" algn="t" rotWithShape="0">
                                <a:prstClr val="black">
                                  <a:alpha val="40000"/>
                                </a:prstClr>
                              </a:outerShdw>
                            </a:effectLst>
                            <a:latin typeface="Cambria Math"/>
                          </a:rPr>
                          <m:t>e</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sahip</m:t>
                        </m:r>
                        <m:r>
                          <a:rPr lang="tr-TR" b="0" i="0" smtClean="0">
                            <a:effectLst>
                              <a:outerShdw blurRad="50800" dist="38100" dir="5400000" algn="t" rotWithShape="0">
                                <a:prstClr val="black">
                                  <a:alpha val="40000"/>
                                </a:prstClr>
                              </a:outerShdw>
                            </a:effectLst>
                            <a:latin typeface="Cambria Math"/>
                          </a:rPr>
                          <m:t> ö</m:t>
                        </m:r>
                        <m:r>
                          <m:rPr>
                            <m:sty m:val="p"/>
                          </m:rPr>
                          <a:rPr lang="tr-TR" b="0" i="0" smtClean="0">
                            <a:effectLst>
                              <a:outerShdw blurRad="50800" dist="38100" dir="5400000" algn="t" rotWithShape="0">
                                <a:prstClr val="black">
                                  <a:alpha val="40000"/>
                                </a:prstClr>
                              </a:outerShdw>
                            </a:effectLst>
                            <a:latin typeface="Cambria Math"/>
                          </a:rPr>
                          <m:t>rneklerin</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say</m:t>
                        </m:r>
                        <m:r>
                          <a:rPr lang="tr-TR" b="0" i="0" smtClean="0">
                            <a:effectLst>
                              <a:outerShdw blurRad="50800" dist="38100" dir="5400000" algn="t" rotWithShape="0">
                                <a:prstClr val="black">
                                  <a:alpha val="40000"/>
                                </a:prstClr>
                              </a:outerShdw>
                            </a:effectLst>
                            <a:latin typeface="Cambria Math"/>
                          </a:rPr>
                          <m:t>ı</m:t>
                        </m:r>
                        <m:r>
                          <m:rPr>
                            <m:sty m:val="p"/>
                          </m:rPr>
                          <a:rPr lang="tr-TR" b="0" i="0" smtClean="0">
                            <a:effectLst>
                              <a:outerShdw blurRad="50800" dist="38100" dir="5400000" algn="t" rotWithShape="0">
                                <a:prstClr val="black">
                                  <a:alpha val="40000"/>
                                </a:prstClr>
                              </a:outerShdw>
                            </a:effectLst>
                            <a:latin typeface="Cambria Math"/>
                          </a:rPr>
                          <m:t>s</m:t>
                        </m:r>
                        <m:r>
                          <a:rPr lang="tr-TR" b="0" i="0" smtClean="0">
                            <a:effectLst>
                              <a:outerShdw blurRad="50800" dist="38100" dir="5400000" algn="t" rotWithShape="0">
                                <a:prstClr val="black">
                                  <a:alpha val="40000"/>
                                </a:prstClr>
                              </a:outerShdw>
                            </a:effectLst>
                            <a:latin typeface="Cambria Math"/>
                          </a:rPr>
                          <m:t>ı</m:t>
                        </m:r>
                      </m:num>
                      <m:den>
                        <m:r>
                          <m:rPr>
                            <m:sty m:val="p"/>
                          </m:rPr>
                          <a:rPr lang="tr-TR" b="0" i="0" smtClean="0">
                            <a:effectLst>
                              <a:outerShdw blurRad="50800" dist="38100" dir="5400000" algn="t" rotWithShape="0">
                                <a:prstClr val="black">
                                  <a:alpha val="40000"/>
                                </a:prstClr>
                              </a:outerShdw>
                            </a:effectLst>
                            <a:latin typeface="Cambria Math"/>
                          </a:rPr>
                          <m:t>Veri</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taban</m:t>
                        </m:r>
                        <m:r>
                          <a:rPr lang="tr-TR" b="0" i="0" smtClean="0">
                            <a:effectLst>
                              <a:outerShdw blurRad="50800" dist="38100" dir="5400000" algn="t" rotWithShape="0">
                                <a:prstClr val="black">
                                  <a:alpha val="40000"/>
                                </a:prstClr>
                              </a:outerShdw>
                            </a:effectLst>
                            <a:latin typeface="Cambria Math"/>
                          </a:rPr>
                          <m:t>𝚤</m:t>
                        </m:r>
                        <m:r>
                          <m:rPr>
                            <m:sty m:val="p"/>
                          </m:rPr>
                          <a:rPr lang="tr-TR" b="0" i="0" smtClean="0">
                            <a:effectLst>
                              <a:outerShdw blurRad="50800" dist="38100" dir="5400000" algn="t" rotWithShape="0">
                                <a:prstClr val="black">
                                  <a:alpha val="40000"/>
                                </a:prstClr>
                              </a:outerShdw>
                            </a:effectLst>
                            <a:latin typeface="Cambria Math"/>
                          </a:rPr>
                          <m:t>ndaki</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t</m:t>
                        </m:r>
                        <m:r>
                          <a:rPr lang="tr-TR" b="0" i="0" smtClean="0">
                            <a:effectLst>
                              <a:outerShdw blurRad="50800" dist="38100" dir="5400000" algn="t" rotWithShape="0">
                                <a:prstClr val="black">
                                  <a:alpha val="40000"/>
                                </a:prstClr>
                              </a:outerShdw>
                            </a:effectLst>
                            <a:latin typeface="Cambria Math"/>
                          </a:rPr>
                          <m:t>ü</m:t>
                        </m:r>
                        <m:r>
                          <m:rPr>
                            <m:sty m:val="p"/>
                          </m:rPr>
                          <a:rPr lang="tr-TR" b="0" i="0" smtClean="0">
                            <a:effectLst>
                              <a:outerShdw blurRad="50800" dist="38100" dir="5400000" algn="t" rotWithShape="0">
                                <a:prstClr val="black">
                                  <a:alpha val="40000"/>
                                </a:prstClr>
                              </a:outerShdw>
                            </a:effectLst>
                            <a:latin typeface="Cambria Math"/>
                          </a:rPr>
                          <m:t>m</m:t>
                        </m:r>
                        <m:r>
                          <a:rPr lang="tr-TR" b="0" i="0" smtClean="0">
                            <a:effectLst>
                              <a:outerShdw blurRad="50800" dist="38100" dir="5400000" algn="t" rotWithShape="0">
                                <a:prstClr val="black">
                                  <a:alpha val="40000"/>
                                </a:prstClr>
                              </a:outerShdw>
                            </a:effectLst>
                            <a:latin typeface="Cambria Math"/>
                          </a:rPr>
                          <m:t> ö</m:t>
                        </m:r>
                        <m:r>
                          <m:rPr>
                            <m:sty m:val="p"/>
                          </m:rPr>
                          <a:rPr lang="tr-TR" b="0" i="0" smtClean="0">
                            <a:effectLst>
                              <a:outerShdw blurRad="50800" dist="38100" dir="5400000" algn="t" rotWithShape="0">
                                <a:prstClr val="black">
                                  <a:alpha val="40000"/>
                                </a:prstClr>
                              </a:outerShdw>
                            </a:effectLst>
                            <a:latin typeface="Cambria Math"/>
                          </a:rPr>
                          <m:t>rneklerin</m:t>
                        </m:r>
                        <m:r>
                          <a:rPr lang="tr-TR" b="0" i="0" smtClean="0">
                            <a:effectLst>
                              <a:outerShdw blurRad="50800" dist="38100" dir="5400000" algn="t" rotWithShape="0">
                                <a:prstClr val="black">
                                  <a:alpha val="40000"/>
                                </a:prstClr>
                              </a:outerShdw>
                            </a:effectLst>
                            <a:latin typeface="Cambria Math"/>
                          </a:rPr>
                          <m:t> </m:t>
                        </m:r>
                        <m:r>
                          <m:rPr>
                            <m:sty m:val="p"/>
                          </m:rPr>
                          <a:rPr lang="tr-TR" b="0" i="0" smtClean="0">
                            <a:effectLst>
                              <a:outerShdw blurRad="50800" dist="38100" dir="5400000" algn="t" rotWithShape="0">
                                <a:prstClr val="black">
                                  <a:alpha val="40000"/>
                                </a:prstClr>
                              </a:outerShdw>
                            </a:effectLst>
                            <a:latin typeface="Cambria Math"/>
                          </a:rPr>
                          <m:t>say</m:t>
                        </m:r>
                        <m:r>
                          <a:rPr lang="tr-TR" b="0" i="0" smtClean="0">
                            <a:effectLst>
                              <a:outerShdw blurRad="50800" dist="38100" dir="5400000" algn="t" rotWithShape="0">
                                <a:prstClr val="black">
                                  <a:alpha val="40000"/>
                                </a:prstClr>
                              </a:outerShdw>
                            </a:effectLst>
                            <a:latin typeface="Cambria Math"/>
                          </a:rPr>
                          <m:t>𝚤</m:t>
                        </m:r>
                        <m:r>
                          <m:rPr>
                            <m:sty m:val="p"/>
                          </m:rPr>
                          <a:rPr lang="tr-TR" b="0" i="0" smtClean="0">
                            <a:effectLst>
                              <a:outerShdw blurRad="50800" dist="38100" dir="5400000" algn="t" rotWithShape="0">
                                <a:prstClr val="black">
                                  <a:alpha val="40000"/>
                                </a:prstClr>
                              </a:outerShdw>
                            </a:effectLst>
                            <a:latin typeface="Cambria Math"/>
                          </a:rPr>
                          <m:t>s</m:t>
                        </m:r>
                        <m:r>
                          <a:rPr lang="tr-TR" b="0" i="0" smtClean="0">
                            <a:effectLst>
                              <a:outerShdw blurRad="50800" dist="38100" dir="5400000" algn="t" rotWithShape="0">
                                <a:prstClr val="black">
                                  <a:alpha val="40000"/>
                                </a:prstClr>
                              </a:outerShdw>
                            </a:effectLst>
                            <a:latin typeface="Cambria Math"/>
                          </a:rPr>
                          <m:t>𝚤</m:t>
                        </m:r>
                      </m:den>
                    </m:f>
                  </m:oMath>
                </a14:m>
                <a:endParaRPr lang="tr-TR" dirty="0" smtClean="0"/>
              </a:p>
              <a:p>
                <a:pPr marL="0" indent="0" algn="ctr">
                  <a:buNone/>
                </a:pPr>
                <a:endParaRPr lang="tr-TR" dirty="0"/>
              </a:p>
              <a:p>
                <a:pPr marL="0" indent="0" algn="ctr">
                  <a:buNone/>
                </a:pPr>
                <a:r>
                  <a:rPr lang="tr-TR" b="1" i="1" dirty="0" smtClean="0">
                    <a:effectLst>
                      <a:outerShdw blurRad="50800" dist="38100" dir="5400000" algn="t" rotWithShape="0">
                        <a:prstClr val="black">
                          <a:alpha val="40000"/>
                        </a:prstClr>
                      </a:outerShdw>
                    </a:effectLst>
                  </a:rPr>
                  <a:t>Yeni Kazanç</a:t>
                </a:r>
                <a:r>
                  <a:rPr lang="tr-TR" dirty="0" smtClean="0">
                    <a:effectLst>
                      <a:outerShdw blurRad="50800" dist="38100" dir="5400000" algn="t" rotWithShape="0">
                        <a:prstClr val="black">
                          <a:alpha val="40000"/>
                        </a:prstClr>
                      </a:outerShdw>
                    </a:effectLst>
                  </a:rPr>
                  <a:t>(X) = F.(H(T) – H(X, T))</a:t>
                </a:r>
                <a:endParaRPr lang="tr-TR" dirty="0">
                  <a:effectLst>
                    <a:outerShdw blurRad="50800" dist="38100" dir="5400000" algn="t" rotWithShape="0">
                      <a:prstClr val="black">
                        <a:alpha val="40000"/>
                      </a:prstClr>
                    </a:outerShdw>
                  </a:effectLst>
                </a:endParaRPr>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72067" y="2564904"/>
                <a:ext cx="7408333" cy="3600400"/>
              </a:xfrm>
              <a:blipFill rotWithShape="1">
                <a:blip r:embed="rId2"/>
                <a:stretch>
                  <a:fillRect l="-1235" t="-1356" r="-1317"/>
                </a:stretch>
              </a:blipFill>
            </p:spPr>
            <p:txBody>
              <a:bodyPr/>
              <a:lstStyle/>
              <a:p>
                <a:r>
                  <a:rPr lang="tr-TR">
                    <a:noFill/>
                  </a:rPr>
                  <a:t> </a:t>
                </a:r>
              </a:p>
            </p:txBody>
          </p:sp>
        </mc:Fallback>
      </mc:AlternateContent>
      <p:sp>
        <p:nvSpPr>
          <p:cNvPr id="6" name="Dikdörtgen 5"/>
          <p:cNvSpPr/>
          <p:nvPr/>
        </p:nvSpPr>
        <p:spPr>
          <a:xfrm>
            <a:off x="1115616" y="4083794"/>
            <a:ext cx="7056784" cy="850652"/>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2411760" y="5301208"/>
            <a:ext cx="4320480" cy="576064"/>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5969792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a:xfrm>
            <a:off x="467544" y="116632"/>
            <a:ext cx="8229600" cy="1143000"/>
          </a:xfrm>
        </p:spPr>
        <p:txBody>
          <a:bodyPr>
            <a:normAutofit/>
          </a:bodyPr>
          <a:lstStyle/>
          <a:p>
            <a:pPr lvl="0"/>
            <a:r>
              <a:rPr lang="tr-TR" b="1" dirty="0" smtClean="0"/>
              <a:t>5.2-C4.5 Algoritması</a:t>
            </a:r>
            <a:endParaRPr lang="tr-TR" b="1" dirty="0"/>
          </a:p>
        </p:txBody>
      </p:sp>
      <p:sp>
        <p:nvSpPr>
          <p:cNvPr id="13" name="İçerik Yer Tutucusu 1"/>
          <p:cNvSpPr>
            <a:spLocks noGrp="1"/>
          </p:cNvSpPr>
          <p:nvPr>
            <p:ph idx="1"/>
          </p:nvPr>
        </p:nvSpPr>
        <p:spPr>
          <a:xfrm>
            <a:off x="683568" y="1124744"/>
            <a:ext cx="8208912" cy="4968552"/>
          </a:xfrm>
        </p:spPr>
        <p:txBody>
          <a:bodyPr>
            <a:normAutofit/>
          </a:bodyPr>
          <a:lstStyle/>
          <a:p>
            <a:pPr marL="400050" lvl="1" indent="0" algn="just">
              <a:buNone/>
            </a:pPr>
            <a:r>
              <a:rPr lang="tr-TR" b="1" i="1" dirty="0"/>
              <a:t>	</a:t>
            </a:r>
            <a:r>
              <a:rPr lang="tr-TR" sz="1800" b="1" i="1" dirty="0" smtClean="0"/>
              <a:t>Örnek: </a:t>
            </a:r>
            <a:r>
              <a:rPr lang="tr-TR" sz="1800" dirty="0" smtClean="0"/>
              <a:t>Aşağıdaki eğitim kümesini göz önüne alalım. Buna göre kazanç değerini hesaplayalım.</a:t>
            </a:r>
            <a:endParaRPr lang="tr-TR" sz="1800" b="1" i="1"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69</a:t>
            </a:fld>
            <a:endParaRPr lang="tr-TR"/>
          </a:p>
        </p:txBody>
      </p:sp>
      <p:graphicFrame>
        <p:nvGraphicFramePr>
          <p:cNvPr id="8" name="İçerik Yer Tutucusu 5"/>
          <p:cNvGraphicFramePr>
            <a:graphicFrameLocks/>
          </p:cNvGraphicFramePr>
          <p:nvPr>
            <p:extLst>
              <p:ext uri="{D42A27DB-BD31-4B8C-83A1-F6EECF244321}">
                <p14:modId xmlns:p14="http://schemas.microsoft.com/office/powerpoint/2010/main" val="2541895880"/>
              </p:ext>
            </p:extLst>
          </p:nvPr>
        </p:nvGraphicFramePr>
        <p:xfrm>
          <a:off x="1813260" y="1916832"/>
          <a:ext cx="5639060" cy="45720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409765"/>
                <a:gridCol w="1409765"/>
                <a:gridCol w="1409765"/>
                <a:gridCol w="1409765"/>
              </a:tblGrid>
              <a:tr h="235554">
                <a:tc>
                  <a:txBody>
                    <a:bodyPr/>
                    <a:lstStyle/>
                    <a:p>
                      <a:pPr algn="ctr"/>
                      <a:r>
                        <a:rPr lang="tr-TR" sz="1200" b="1" dirty="0" smtClean="0">
                          <a:solidFill>
                            <a:schemeClr val="bg1"/>
                          </a:solidFill>
                        </a:rPr>
                        <a:t>NİTELİK1</a:t>
                      </a:r>
                      <a:endParaRPr lang="tr-TR" sz="1200"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sz="1200" b="1" dirty="0" smtClean="0">
                          <a:solidFill>
                            <a:schemeClr val="bg1"/>
                          </a:solidFill>
                        </a:rPr>
                        <a:t>NİTELİK2</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NİTELİK3</a:t>
                      </a:r>
                      <a:endParaRPr lang="tr-TR" sz="1200" b="1" dirty="0">
                        <a:solidFill>
                          <a:schemeClr val="bg1"/>
                        </a:solidFill>
                      </a:endParaRPr>
                    </a:p>
                  </a:txBody>
                  <a:tcPr anchor="ctr">
                    <a:solidFill>
                      <a:schemeClr val="tx2">
                        <a:lumMod val="60000"/>
                        <a:lumOff val="40000"/>
                      </a:schemeClr>
                    </a:solidFill>
                  </a:tcPr>
                </a:tc>
                <a:tc>
                  <a:txBody>
                    <a:bodyPr/>
                    <a:lstStyle/>
                    <a:p>
                      <a:pPr algn="ctr"/>
                      <a:r>
                        <a:rPr lang="tr-TR" sz="1200" b="1" dirty="0" smtClean="0">
                          <a:solidFill>
                            <a:schemeClr val="bg1"/>
                          </a:solidFill>
                        </a:rPr>
                        <a:t>NİTELİK4</a:t>
                      </a:r>
                      <a:endParaRPr lang="tr-TR" sz="1200" b="1" dirty="0">
                        <a:solidFill>
                          <a:schemeClr val="bg1"/>
                        </a:solidFill>
                      </a:endParaRPr>
                    </a:p>
                  </a:txBody>
                  <a:tcPr anchor="ctr">
                    <a:solidFill>
                      <a:schemeClr val="tx2">
                        <a:lumMod val="60000"/>
                        <a:lumOff val="40000"/>
                      </a:schemeClr>
                    </a:solidFill>
                  </a:tcPr>
                </a:tc>
              </a:tr>
              <a:tr h="223449">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400" dirty="0" smtClean="0"/>
                        <a:t>a</a:t>
                      </a:r>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90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85</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95</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a</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600" b="1" dirty="0" smtClean="0"/>
                        <a:t>?</a:t>
                      </a:r>
                      <a:endParaRPr lang="tr-TR" sz="1600" b="1"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90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78</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65</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b</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75</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80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doğru</a:t>
                      </a:r>
                      <a:endParaRPr lang="tr-TR" sz="1400" dirty="0"/>
                    </a:p>
                  </a:txBody>
                  <a:tcPr/>
                </a:tc>
                <a:tc>
                  <a:txBody>
                    <a:bodyPr/>
                    <a:lstStyle/>
                    <a:p>
                      <a:pPr algn="ctr"/>
                      <a:r>
                        <a:rPr lang="tr-TR" sz="1400" dirty="0" smtClean="0"/>
                        <a:t>sınıf2</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80</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tcPr>
                </a:tc>
                <a:tc>
                  <a:txBody>
                    <a:bodyPr/>
                    <a:lstStyle/>
                    <a:p>
                      <a:pPr algn="ctr"/>
                      <a:r>
                        <a:rPr lang="tr-TR" sz="1400" dirty="0" smtClean="0"/>
                        <a:t>70</a:t>
                      </a:r>
                      <a:endParaRPr lang="tr-TR" sz="1400" dirty="0"/>
                    </a:p>
                  </a:txBody>
                  <a:tcPr/>
                </a:tc>
                <a:tc>
                  <a:txBody>
                    <a:bodyPr/>
                    <a:lstStyle/>
                    <a:p>
                      <a:pPr algn="ctr"/>
                      <a:r>
                        <a:rPr lang="tr-TR" sz="1400" dirty="0" smtClean="0"/>
                        <a:t>yanlış</a:t>
                      </a:r>
                      <a:endParaRPr lang="tr-TR" sz="1400" dirty="0"/>
                    </a:p>
                  </a:txBody>
                  <a:tcPr/>
                </a:tc>
                <a:tc>
                  <a:txBody>
                    <a:bodyPr/>
                    <a:lstStyle/>
                    <a:p>
                      <a:pPr algn="ctr"/>
                      <a:r>
                        <a:rPr lang="tr-TR" sz="1400" dirty="0" smtClean="0"/>
                        <a:t>sınıf1</a:t>
                      </a:r>
                      <a:endParaRPr lang="tr-TR" sz="1400" dirty="0"/>
                    </a:p>
                  </a:txBody>
                  <a:tcPr/>
                </a:tc>
              </a:tr>
              <a:tr h="261727">
                <a:tc>
                  <a:txBody>
                    <a:bodyPr/>
                    <a:lstStyle/>
                    <a:p>
                      <a:pPr algn="ctr"/>
                      <a:r>
                        <a:rPr lang="tr-TR" sz="1400" dirty="0" smtClean="0"/>
                        <a:t>c</a:t>
                      </a:r>
                      <a:endParaRPr lang="tr-TR" sz="1400" dirty="0"/>
                    </a:p>
                  </a:txBody>
                  <a:tcP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96</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yanlış</a:t>
                      </a:r>
                      <a:endParaRPr lang="tr-TR" sz="1400" dirty="0"/>
                    </a:p>
                  </a:txBody>
                  <a:tcPr>
                    <a:lnB w="12700" cap="flat" cmpd="sng" algn="ctr">
                      <a:solidFill>
                        <a:schemeClr val="accent1">
                          <a:lumMod val="75000"/>
                        </a:schemeClr>
                      </a:solidFill>
                      <a:prstDash val="solid"/>
                      <a:round/>
                      <a:headEnd type="none" w="med" len="med"/>
                      <a:tailEnd type="none" w="med" len="med"/>
                    </a:lnB>
                  </a:tcPr>
                </a:tc>
                <a:tc>
                  <a:txBody>
                    <a:bodyPr/>
                    <a:lstStyle/>
                    <a:p>
                      <a:pPr algn="ctr"/>
                      <a:r>
                        <a:rPr lang="tr-TR" sz="1400" dirty="0" smtClean="0"/>
                        <a:t>sınıf1</a:t>
                      </a:r>
                      <a:endParaRPr lang="tr-TR" sz="1400" dirty="0"/>
                    </a:p>
                  </a:txBody>
                  <a:tcPr>
                    <a:lnB w="12700" cap="flat" cmpd="sng" algn="ctr">
                      <a:solidFill>
                        <a:schemeClr val="accent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64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p:cNvGraphicFramePr>
            <a:graphicFrameLocks noGrp="1"/>
          </p:cNvGraphicFramePr>
          <p:nvPr>
            <p:ph idx="1"/>
            <p:extLst>
              <p:ext uri="{D42A27DB-BD31-4B8C-83A1-F6EECF244321}">
                <p14:modId xmlns:p14="http://schemas.microsoft.com/office/powerpoint/2010/main" val="2305576805"/>
              </p:ext>
            </p:extLst>
          </p:nvPr>
        </p:nvGraphicFramePr>
        <p:xfrm>
          <a:off x="899592" y="2276872"/>
          <a:ext cx="7408864" cy="322910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852216"/>
                <a:gridCol w="1852216"/>
                <a:gridCol w="1852216"/>
                <a:gridCol w="1852216"/>
              </a:tblGrid>
              <a:tr h="466030">
                <a:tc gridSpan="4">
                  <a:txBody>
                    <a:bodyPr/>
                    <a:lstStyle/>
                    <a:p>
                      <a:pPr algn="ctr"/>
                      <a:r>
                        <a:rPr lang="tr-TR" dirty="0" smtClean="0"/>
                        <a:t>Eğitim</a:t>
                      </a:r>
                      <a:r>
                        <a:rPr lang="tr-TR" baseline="0" dirty="0" smtClean="0"/>
                        <a:t> Verileri</a:t>
                      </a:r>
                      <a:endParaRPr lang="tr-TR"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tcPr>
                </a:tc>
                <a:tc hMerge="1">
                  <a:txBody>
                    <a:bodyPr/>
                    <a:lstStyle/>
                    <a:p>
                      <a:pPr algn="ctr"/>
                      <a:endParaRPr lang="tr-TR" dirty="0"/>
                    </a:p>
                  </a:txBody>
                  <a:tcPr anchor="ctr"/>
                </a:tc>
                <a:tc hMerge="1">
                  <a:txBody>
                    <a:bodyPr/>
                    <a:lstStyle/>
                    <a:p>
                      <a:pPr algn="ctr"/>
                      <a:endParaRPr lang="tr-TR" dirty="0"/>
                    </a:p>
                  </a:txBody>
                  <a:tcPr anchor="ctr"/>
                </a:tc>
                <a:tc hMerge="1">
                  <a:txBody>
                    <a:bodyPr/>
                    <a:lstStyle/>
                    <a:p>
                      <a:pPr algn="ctr"/>
                      <a:endParaRPr lang="tr-TR" dirty="0"/>
                    </a:p>
                  </a:txBody>
                  <a:tcPr anchor="ctr"/>
                </a:tc>
              </a:tr>
              <a:tr h="538038">
                <a:tc>
                  <a:txBody>
                    <a:bodyPr/>
                    <a:lstStyle/>
                    <a:p>
                      <a:pPr algn="ctr"/>
                      <a:r>
                        <a:rPr lang="tr-TR" b="1" dirty="0" smtClean="0">
                          <a:solidFill>
                            <a:schemeClr val="bg1"/>
                          </a:solidFill>
                        </a:rPr>
                        <a:t>Müşteri</a:t>
                      </a:r>
                      <a:endParaRPr lang="tr-TR" b="1" dirty="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solidFill>
                      <a:schemeClr val="tx2">
                        <a:lumMod val="60000"/>
                        <a:lumOff val="40000"/>
                      </a:schemeClr>
                    </a:solidFill>
                  </a:tcPr>
                </a:tc>
                <a:tc>
                  <a:txBody>
                    <a:bodyPr/>
                    <a:lstStyle/>
                    <a:p>
                      <a:pPr algn="ctr"/>
                      <a:r>
                        <a:rPr lang="tr-TR" b="1" dirty="0" smtClean="0">
                          <a:solidFill>
                            <a:schemeClr val="bg1"/>
                          </a:solidFill>
                        </a:rPr>
                        <a:t>Borç</a:t>
                      </a:r>
                      <a:endParaRPr lang="tr-TR" b="1" dirty="0">
                        <a:solidFill>
                          <a:schemeClr val="bg1"/>
                        </a:solidFill>
                      </a:endParaRPr>
                    </a:p>
                  </a:txBody>
                  <a:tcPr anchor="ctr">
                    <a:solidFill>
                      <a:schemeClr val="tx2">
                        <a:lumMod val="60000"/>
                        <a:lumOff val="40000"/>
                      </a:schemeClr>
                    </a:solidFill>
                  </a:tcPr>
                </a:tc>
                <a:tc>
                  <a:txBody>
                    <a:bodyPr/>
                    <a:lstStyle/>
                    <a:p>
                      <a:pPr algn="ctr"/>
                      <a:r>
                        <a:rPr lang="tr-TR" b="1" dirty="0" smtClean="0">
                          <a:solidFill>
                            <a:schemeClr val="bg1"/>
                          </a:solidFill>
                        </a:rPr>
                        <a:t>Gelir </a:t>
                      </a:r>
                      <a:endParaRPr lang="tr-TR" b="1" dirty="0">
                        <a:solidFill>
                          <a:schemeClr val="bg1"/>
                        </a:solidFill>
                      </a:endParaRPr>
                    </a:p>
                  </a:txBody>
                  <a:tcPr anchor="ctr">
                    <a:solidFill>
                      <a:schemeClr val="tx2">
                        <a:lumMod val="60000"/>
                        <a:lumOff val="40000"/>
                      </a:schemeClr>
                    </a:solidFill>
                  </a:tcPr>
                </a:tc>
                <a:tc>
                  <a:txBody>
                    <a:bodyPr/>
                    <a:lstStyle/>
                    <a:p>
                      <a:pPr algn="ctr"/>
                      <a:r>
                        <a:rPr lang="tr-TR" b="1" dirty="0" smtClean="0">
                          <a:solidFill>
                            <a:schemeClr val="bg1"/>
                          </a:solidFill>
                        </a:rPr>
                        <a:t>Risk</a:t>
                      </a:r>
                      <a:endParaRPr lang="tr-TR"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solidFill>
                      <a:schemeClr val="tx2">
                        <a:lumMod val="60000"/>
                        <a:lumOff val="40000"/>
                      </a:schemeClr>
                    </a:solidFill>
                  </a:tcPr>
                </a:tc>
              </a:tr>
              <a:tr h="370840">
                <a:tc>
                  <a:txBody>
                    <a:bodyPr/>
                    <a:lstStyle/>
                    <a:p>
                      <a:r>
                        <a:rPr lang="tr-TR" dirty="0" smtClean="0"/>
                        <a:t>Ali</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YÜKSEK</a:t>
                      </a:r>
                      <a:endParaRPr lang="tr-TR" dirty="0"/>
                    </a:p>
                  </a:txBody>
                  <a:tcPr/>
                </a:tc>
                <a:tc>
                  <a:txBody>
                    <a:bodyPr/>
                    <a:lstStyle/>
                    <a:p>
                      <a:r>
                        <a:rPr lang="tr-TR" dirty="0" smtClean="0"/>
                        <a:t>YÜKSEK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Ayşe</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YÜKSEK</a:t>
                      </a:r>
                      <a:endParaRPr lang="tr-TR" dirty="0"/>
                    </a:p>
                  </a:txBody>
                  <a:tcPr/>
                </a:tc>
                <a:tc>
                  <a:txBody>
                    <a:bodyPr/>
                    <a:lstStyle/>
                    <a:p>
                      <a:r>
                        <a:rPr lang="tr-TR" dirty="0" smtClean="0"/>
                        <a:t>YÜKSEK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Kenan</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YÜKSEK</a:t>
                      </a:r>
                      <a:endParaRPr lang="tr-TR" dirty="0"/>
                    </a:p>
                  </a:txBody>
                  <a:tcPr/>
                </a:tc>
                <a:tc>
                  <a:txBody>
                    <a:bodyPr/>
                    <a:lstStyle/>
                    <a:p>
                      <a:r>
                        <a:rPr lang="tr-TR" dirty="0" smtClean="0"/>
                        <a:t>DÜŞÜK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Burak</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DÜŞÜK</a:t>
                      </a:r>
                      <a:endParaRPr lang="tr-TR" dirty="0"/>
                    </a:p>
                  </a:txBody>
                  <a:tcPr/>
                </a:tc>
                <a:tc>
                  <a:txBody>
                    <a:bodyPr/>
                    <a:lstStyle/>
                    <a:p>
                      <a:r>
                        <a:rPr lang="tr-TR" dirty="0" smtClean="0"/>
                        <a:t>YÜKSEK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Begüm</a:t>
                      </a:r>
                      <a:endParaRPr lang="tr-TR" dirty="0"/>
                    </a:p>
                  </a:txBody>
                  <a:tcPr>
                    <a:lnL w="12700" cap="flat" cmpd="sng" algn="ctr">
                      <a:solidFill>
                        <a:schemeClr val="accent1">
                          <a:lumMod val="75000"/>
                        </a:schemeClr>
                      </a:solidFill>
                      <a:prstDash val="solid"/>
                      <a:round/>
                      <a:headEnd type="none" w="med" len="med"/>
                      <a:tailEnd type="none" w="med" len="med"/>
                    </a:lnL>
                  </a:tcPr>
                </a:tc>
                <a:tc>
                  <a:txBody>
                    <a:bodyPr/>
                    <a:lstStyle/>
                    <a:p>
                      <a:r>
                        <a:rPr lang="tr-TR" dirty="0" smtClean="0"/>
                        <a:t>DÜŞÜK</a:t>
                      </a:r>
                      <a:endParaRPr lang="tr-TR" dirty="0"/>
                    </a:p>
                  </a:txBody>
                  <a:tcPr/>
                </a:tc>
                <a:tc>
                  <a:txBody>
                    <a:bodyPr/>
                    <a:lstStyle/>
                    <a:p>
                      <a:r>
                        <a:rPr lang="tr-TR" dirty="0" smtClean="0"/>
                        <a:t>DÜŞÜK</a:t>
                      </a:r>
                      <a:endParaRPr lang="tr-TR" dirty="0"/>
                    </a:p>
                  </a:txBody>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tcPr>
                </a:tc>
              </a:tr>
              <a:tr h="370840">
                <a:tc>
                  <a:txBody>
                    <a:bodyPr/>
                    <a:lstStyle/>
                    <a:p>
                      <a:r>
                        <a:rPr lang="tr-TR" dirty="0" smtClean="0"/>
                        <a:t>Seray</a:t>
                      </a:r>
                      <a:endParaRPr lang="tr-TR" dirty="0"/>
                    </a:p>
                  </a:txBody>
                  <a:tcP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r>
                        <a:rPr lang="tr-TR" dirty="0" smtClean="0"/>
                        <a:t>DÜŞÜK</a:t>
                      </a:r>
                      <a:endParaRPr lang="tr-TR" dirty="0"/>
                    </a:p>
                  </a:txBody>
                  <a:tcPr>
                    <a:lnB w="12700" cap="flat" cmpd="sng" algn="ctr">
                      <a:solidFill>
                        <a:schemeClr val="accent1">
                          <a:lumMod val="75000"/>
                        </a:schemeClr>
                      </a:solidFill>
                      <a:prstDash val="solid"/>
                      <a:round/>
                      <a:headEnd type="none" w="med" len="med"/>
                      <a:tailEnd type="none" w="med" len="med"/>
                    </a:lnB>
                  </a:tcPr>
                </a:tc>
                <a:tc>
                  <a:txBody>
                    <a:bodyPr/>
                    <a:lstStyle/>
                    <a:p>
                      <a:r>
                        <a:rPr lang="tr-TR" dirty="0" smtClean="0"/>
                        <a:t>YÜKSEK</a:t>
                      </a:r>
                      <a:endParaRPr lang="tr-TR" dirty="0"/>
                    </a:p>
                  </a:txBody>
                  <a:tcPr>
                    <a:lnB w="12700" cap="flat" cmpd="sng" algn="ctr">
                      <a:solidFill>
                        <a:schemeClr val="accent1">
                          <a:lumMod val="75000"/>
                        </a:schemeClr>
                      </a:solidFill>
                      <a:prstDash val="solid"/>
                      <a:round/>
                      <a:headEnd type="none" w="med" len="med"/>
                      <a:tailEnd type="none" w="med" len="med"/>
                    </a:lnB>
                  </a:tcPr>
                </a:tc>
                <a:tc>
                  <a:txBody>
                    <a:bodyPr/>
                    <a:lstStyle/>
                    <a:p>
                      <a:r>
                        <a:rPr lang="tr-TR" dirty="0" smtClean="0"/>
                        <a:t>KÖTÜ</a:t>
                      </a:r>
                      <a:endParaRPr lang="tr-TR" dirty="0"/>
                    </a:p>
                  </a:txBody>
                  <a:tcPr>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r>
            </a:tbl>
          </a:graphicData>
        </a:graphic>
      </p:graphicFrame>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a:t>
            </a:fld>
            <a:endParaRPr lang="tr-TR"/>
          </a:p>
        </p:txBody>
      </p:sp>
      <p:sp>
        <p:nvSpPr>
          <p:cNvPr id="5" name="Başlık 4"/>
          <p:cNvSpPr>
            <a:spLocks noGrp="1"/>
          </p:cNvSpPr>
          <p:nvPr>
            <p:ph type="title"/>
          </p:nvPr>
        </p:nvSpPr>
        <p:spPr/>
        <p:txBody>
          <a:bodyPr>
            <a:normAutofit/>
          </a:bodyPr>
          <a:lstStyle/>
          <a:p>
            <a:pPr lvl="0"/>
            <a:r>
              <a:rPr lang="tr-TR" b="1" dirty="0"/>
              <a:t>2-Sınıflandırma </a:t>
            </a:r>
            <a:r>
              <a:rPr lang="tr-TR" b="1" dirty="0" smtClean="0"/>
              <a:t>Süreci</a:t>
            </a:r>
            <a:endParaRPr lang="tr-TR" dirty="0"/>
          </a:p>
        </p:txBody>
      </p:sp>
      <p:sp>
        <p:nvSpPr>
          <p:cNvPr id="2" name="Çentikli Sağ Ok 1"/>
          <p:cNvSpPr/>
          <p:nvPr/>
        </p:nvSpPr>
        <p:spPr>
          <a:xfrm rot="5400000">
            <a:off x="4301106" y="5678386"/>
            <a:ext cx="633220"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141940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70</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1916832"/>
                <a:ext cx="7408333" cy="4392488"/>
              </a:xfrm>
            </p:spPr>
            <p:txBody>
              <a:bodyPr>
                <a:normAutofit/>
              </a:bodyPr>
              <a:lstStyle/>
              <a:p>
                <a:pPr marL="0" indent="0">
                  <a:buNone/>
                </a:pPr>
                <a:r>
                  <a:rPr lang="tr-TR" dirty="0" smtClean="0"/>
                  <a:t>	</a:t>
                </a:r>
              </a:p>
              <a:p>
                <a:pPr marL="0" indent="0">
                  <a:buNone/>
                </a:pPr>
                <a:r>
                  <a:rPr lang="tr-TR" b="1" i="1" dirty="0"/>
                  <a:t>	</a:t>
                </a:r>
                <a:r>
                  <a:rPr lang="tr-TR" b="1" i="1" dirty="0" smtClean="0"/>
                  <a:t>SINIF </a:t>
                </a:r>
                <a:r>
                  <a:rPr lang="tr-TR" dirty="0" smtClean="0"/>
                  <a:t>niteliği</a:t>
                </a:r>
                <a:r>
                  <a:rPr lang="tr-TR" b="1" i="1" dirty="0" smtClean="0"/>
                  <a:t> </a:t>
                </a:r>
                <a:r>
                  <a:rPr lang="tr-TR" dirty="0" err="1" smtClean="0"/>
                  <a:t>entropi</a:t>
                </a:r>
                <a:r>
                  <a:rPr lang="tr-TR" dirty="0" smtClean="0"/>
                  <a:t>;</a:t>
                </a:r>
              </a:p>
              <a:p>
                <a:pPr marL="0" indent="0" algn="ctr">
                  <a:buNone/>
                </a:pPr>
                <a:r>
                  <a:rPr lang="tr-TR" b="1" i="1" dirty="0" smtClean="0"/>
                  <a:t>H(</a:t>
                </a:r>
                <a:r>
                  <a:rPr lang="tr-TR" i="1" dirty="0"/>
                  <a:t>P</a:t>
                </a:r>
                <a:r>
                  <a:rPr lang="tr-TR" baseline="-25000" dirty="0" smtClean="0"/>
                  <a:t>SINIF</a:t>
                </a:r>
                <a:r>
                  <a:rPr lang="tr-TR" b="1" i="1" dirty="0"/>
                  <a:t>)</a:t>
                </a:r>
                <a:r>
                  <a:rPr lang="tr-TR" dirty="0"/>
                  <a:t>=-(</a:t>
                </a:r>
                <a14:m>
                  <m:oMath xmlns:m="http://schemas.openxmlformats.org/officeDocument/2006/math">
                    <m:f>
                      <m:fPr>
                        <m:ctrlPr>
                          <a:rPr lang="tr-TR" i="1">
                            <a:latin typeface="Cambria Math"/>
                          </a:rPr>
                        </m:ctrlPr>
                      </m:fPr>
                      <m:num>
                        <m:r>
                          <a:rPr lang="tr-TR" b="0" i="1" smtClean="0">
                            <a:latin typeface="Cambria Math"/>
                          </a:rPr>
                          <m:t>8</m:t>
                        </m:r>
                      </m:num>
                      <m:den>
                        <m:r>
                          <a:rPr lang="tr-TR" b="0" i="1" smtClean="0">
                            <a:latin typeface="Cambria Math"/>
                          </a:rPr>
                          <m:t>13</m:t>
                        </m:r>
                      </m:den>
                    </m:f>
                    <m:func>
                      <m:funcPr>
                        <m:ctrlPr>
                          <a:rPr lang="tr-TR" i="1" smtClean="0">
                            <a:latin typeface="Cambria Math"/>
                          </a:rPr>
                        </m:ctrlPr>
                      </m:funcPr>
                      <m:fName>
                        <m:func>
                          <m:funcPr>
                            <m:ctrlPr>
                              <a:rPr lang="tr-TR" i="1" smtClean="0">
                                <a:latin typeface="Cambria Math"/>
                              </a:rPr>
                            </m:ctrlPr>
                          </m:funcPr>
                          <m:fName>
                            <m:sSub>
                              <m:sSubPr>
                                <m:ctrlPr>
                                  <a:rPr lang="tr-TR" i="1" smtClean="0">
                                    <a:latin typeface="Cambria Math"/>
                                  </a:rPr>
                                </m:ctrlPr>
                              </m:sSubPr>
                              <m:e>
                                <m:r>
                                  <m:rPr>
                                    <m:sty m:val="p"/>
                                  </m:rPr>
                                  <a:rPr lang="tr-TR" i="0" smtClean="0">
                                    <a:latin typeface="Cambria Math"/>
                                  </a:rPr>
                                  <m:t>log</m:t>
                                </m:r>
                              </m:e>
                              <m:sub>
                                <m:r>
                                  <a:rPr lang="tr-TR" b="0" i="1" smtClean="0">
                                    <a:latin typeface="Cambria Math"/>
                                  </a:rPr>
                                  <m:t>2</m:t>
                                </m:r>
                              </m:sub>
                            </m:sSub>
                          </m:fName>
                          <m:e>
                            <m:f>
                              <m:fPr>
                                <m:ctrlPr>
                                  <a:rPr lang="tr-TR" i="1" smtClean="0">
                                    <a:latin typeface="Cambria Math"/>
                                  </a:rPr>
                                </m:ctrlPr>
                              </m:fPr>
                              <m:num>
                                <m:r>
                                  <a:rPr lang="tr-TR" b="0" i="1" smtClean="0">
                                    <a:latin typeface="Cambria Math"/>
                                  </a:rPr>
                                  <m:t>8</m:t>
                                </m:r>
                              </m:num>
                              <m:den>
                                <m:r>
                                  <a:rPr lang="tr-TR" b="0" i="1" smtClean="0">
                                    <a:latin typeface="Cambria Math"/>
                                  </a:rPr>
                                  <m:t>13</m:t>
                                </m:r>
                              </m:den>
                            </m:f>
                          </m:e>
                        </m:func>
                      </m:fName>
                      <m:e>
                        <m:r>
                          <a:rPr lang="tr-TR" i="1">
                            <a:latin typeface="Cambria Math"/>
                          </a:rPr>
                          <m:t>+ </m:t>
                        </m:r>
                        <m:f>
                          <m:fPr>
                            <m:ctrlPr>
                              <a:rPr lang="tr-TR" i="1">
                                <a:latin typeface="Cambria Math"/>
                              </a:rPr>
                            </m:ctrlPr>
                          </m:fPr>
                          <m:num>
                            <m:r>
                              <a:rPr lang="tr-TR" b="0" i="1" smtClean="0">
                                <a:latin typeface="Cambria Math"/>
                              </a:rPr>
                              <m:t>5</m:t>
                            </m:r>
                          </m:num>
                          <m:den>
                            <m:r>
                              <a:rPr lang="tr-TR" b="0" i="1" smtClean="0">
                                <a:latin typeface="Cambria Math"/>
                              </a:rPr>
                              <m:t>14</m:t>
                            </m:r>
                          </m:den>
                        </m:f>
                        <m:func>
                          <m:funcPr>
                            <m:ctrlPr>
                              <a:rPr lang="tr-TR" i="1" smtClean="0">
                                <a:latin typeface="Cambria Math"/>
                              </a:rPr>
                            </m:ctrlPr>
                          </m:funcPr>
                          <m:fName>
                            <m:sSub>
                              <m:sSubPr>
                                <m:ctrlPr>
                                  <a:rPr lang="tr-TR" i="1" smtClean="0">
                                    <a:latin typeface="Cambria Math"/>
                                  </a:rPr>
                                </m:ctrlPr>
                              </m:sSubPr>
                              <m:e>
                                <m:r>
                                  <m:rPr>
                                    <m:sty m:val="p"/>
                                  </m:rPr>
                                  <a:rPr lang="tr-TR" i="0" smtClean="0">
                                    <a:latin typeface="Cambria Math"/>
                                  </a:rPr>
                                  <m:t>log</m:t>
                                </m:r>
                              </m:e>
                              <m:sub>
                                <m:r>
                                  <a:rPr lang="tr-TR" b="0" i="1" smtClean="0">
                                    <a:latin typeface="Cambria Math"/>
                                  </a:rPr>
                                  <m:t>2</m:t>
                                </m:r>
                              </m:sub>
                            </m:sSub>
                          </m:fName>
                          <m:e>
                            <m:f>
                              <m:fPr>
                                <m:ctrlPr>
                                  <a:rPr lang="tr-TR" i="1" smtClean="0">
                                    <a:latin typeface="Cambria Math"/>
                                  </a:rPr>
                                </m:ctrlPr>
                              </m:fPr>
                              <m:num>
                                <m:r>
                                  <a:rPr lang="tr-TR" b="0" i="1" smtClean="0">
                                    <a:latin typeface="Cambria Math"/>
                                  </a:rPr>
                                  <m:t>5</m:t>
                                </m:r>
                              </m:num>
                              <m:den>
                                <m:r>
                                  <a:rPr lang="tr-TR" b="0" i="1" smtClean="0">
                                    <a:latin typeface="Cambria Math"/>
                                  </a:rPr>
                                  <m:t>13</m:t>
                                </m:r>
                              </m:den>
                            </m:f>
                          </m:e>
                        </m:func>
                      </m:e>
                    </m:func>
                  </m:oMath>
                </a14:m>
                <a:r>
                  <a:rPr lang="tr-TR" dirty="0" smtClean="0"/>
                  <a:t>)</a:t>
                </a:r>
                <a:r>
                  <a:rPr lang="tr-TR" dirty="0"/>
                  <a:t>= </a:t>
                </a:r>
                <a:r>
                  <a:rPr lang="tr-TR" b="1" i="1" dirty="0" smtClean="0"/>
                  <a:t>0.961</a:t>
                </a:r>
                <a:endParaRPr lang="tr-TR" b="1" i="1" dirty="0"/>
              </a:p>
              <a:p>
                <a:pPr marL="0" indent="0" algn="ctr">
                  <a:buNone/>
                </a:pPr>
                <a:endParaRPr lang="tr-TR" dirty="0"/>
              </a:p>
              <a:p>
                <a:pPr marL="0" indent="0">
                  <a:buNone/>
                </a:pPr>
                <a:r>
                  <a:rPr lang="tr-TR" b="1" i="1" dirty="0" smtClean="0"/>
                  <a:t>           H(</a:t>
                </a:r>
                <a:r>
                  <a:rPr lang="tr-TR" i="1" dirty="0"/>
                  <a:t>NİTELİK1, SINIF</a:t>
                </a:r>
                <a:r>
                  <a:rPr lang="tr-TR" b="1" i="1" dirty="0"/>
                  <a:t>)</a:t>
                </a:r>
                <a:r>
                  <a:rPr lang="tr-TR" dirty="0"/>
                  <a:t>=</a:t>
                </a:r>
                <a:r>
                  <a:rPr lang="tr-TR" dirty="0" smtClean="0"/>
                  <a:t> </a:t>
                </a:r>
                <a14:m>
                  <m:oMath xmlns:m="http://schemas.openxmlformats.org/officeDocument/2006/math">
                    <m:f>
                      <m:fPr>
                        <m:ctrlPr>
                          <a:rPr lang="tr-TR" i="1" dirty="0" smtClean="0">
                            <a:latin typeface="Cambria Math"/>
                          </a:rPr>
                        </m:ctrlPr>
                      </m:fPr>
                      <m:num>
                        <m:r>
                          <a:rPr lang="tr-TR" b="0" i="1" dirty="0" smtClean="0">
                            <a:latin typeface="Cambria Math"/>
                          </a:rPr>
                          <m:t>5</m:t>
                        </m:r>
                      </m:num>
                      <m:den>
                        <m:r>
                          <a:rPr lang="tr-TR" b="0" i="1" dirty="0" smtClean="0">
                            <a:latin typeface="Cambria Math"/>
                          </a:rPr>
                          <m:t>13</m:t>
                        </m:r>
                      </m:den>
                    </m:f>
                  </m:oMath>
                </a14:m>
                <a:r>
                  <a:rPr lang="tr-TR" dirty="0" smtClean="0"/>
                  <a:t>[- </a:t>
                </a:r>
                <a14:m>
                  <m:oMath xmlns:m="http://schemas.openxmlformats.org/officeDocument/2006/math">
                    <m:f>
                      <m:fPr>
                        <m:ctrlPr>
                          <a:rPr lang="tr-TR" i="1">
                            <a:latin typeface="Cambria Math"/>
                          </a:rPr>
                        </m:ctrlPr>
                      </m:fPr>
                      <m:num>
                        <m:r>
                          <a:rPr lang="tr-TR" b="0" i="1" smtClean="0">
                            <a:latin typeface="Cambria Math"/>
                          </a:rPr>
                          <m:t>2</m:t>
                        </m:r>
                      </m:num>
                      <m:den>
                        <m:r>
                          <a:rPr lang="tr-TR" b="0" i="1" smtClean="0">
                            <a:latin typeface="Cambria Math"/>
                          </a:rPr>
                          <m:t>5</m:t>
                        </m:r>
                      </m:den>
                    </m:f>
                    <m:func>
                      <m:funcPr>
                        <m:ctrlPr>
                          <a:rPr lang="tr-TR" i="1">
                            <a:latin typeface="Cambria Math"/>
                          </a:rPr>
                        </m:ctrlPr>
                      </m:funcPr>
                      <m:fName>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b="0" i="1" smtClean="0">
                                    <a:latin typeface="Cambria Math"/>
                                  </a:rPr>
                                  <m:t>5</m:t>
                                </m:r>
                              </m:den>
                            </m:f>
                          </m:e>
                        </m:func>
                        <m:r>
                          <a:rPr lang="tr-TR" b="0" i="1" smtClean="0">
                            <a:latin typeface="Cambria Math"/>
                          </a:rPr>
                          <m:t> −</m:t>
                        </m:r>
                      </m:fName>
                      <m:e>
                        <m:r>
                          <a:rPr lang="tr-TR" i="1">
                            <a:latin typeface="Cambria Math"/>
                          </a:rPr>
                          <m:t> </m:t>
                        </m:r>
                        <m:f>
                          <m:fPr>
                            <m:ctrlPr>
                              <a:rPr lang="tr-TR" i="1">
                                <a:latin typeface="Cambria Math"/>
                              </a:rPr>
                            </m:ctrlPr>
                          </m:fPr>
                          <m:num>
                            <m:r>
                              <a:rPr lang="tr-TR" b="0" i="1" smtClean="0">
                                <a:latin typeface="Cambria Math"/>
                              </a:rPr>
                              <m:t>3</m:t>
                            </m:r>
                          </m:num>
                          <m:den>
                            <m:r>
                              <a:rPr lang="tr-TR" b="0" i="1" smtClean="0">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5</m:t>
                                </m:r>
                              </m:den>
                            </m:f>
                          </m:e>
                        </m:func>
                      </m:e>
                    </m:func>
                    <m:r>
                      <a:rPr lang="tr-TR" b="0" i="0" smtClean="0">
                        <a:latin typeface="Cambria Math"/>
                      </a:rPr>
                      <m:t>]</m:t>
                    </m:r>
                  </m:oMath>
                </a14:m>
                <a:endParaRPr lang="tr-TR" b="0" dirty="0" smtClean="0"/>
              </a:p>
              <a:p>
                <a:pPr marL="0" indent="0">
                  <a:buNone/>
                </a:pPr>
                <a:r>
                  <a:rPr lang="tr-TR" dirty="0" smtClean="0"/>
                  <a:t>                                               +</a:t>
                </a:r>
                <a14:m>
                  <m:oMath xmlns:m="http://schemas.openxmlformats.org/officeDocument/2006/math">
                    <m:f>
                      <m:fPr>
                        <m:ctrlPr>
                          <a:rPr lang="tr-TR" i="1" dirty="0">
                            <a:latin typeface="Cambria Math"/>
                          </a:rPr>
                        </m:ctrlPr>
                      </m:fPr>
                      <m:num>
                        <m:r>
                          <a:rPr lang="tr-TR" b="0" i="1" dirty="0" smtClean="0">
                            <a:latin typeface="Cambria Math"/>
                          </a:rPr>
                          <m:t>3</m:t>
                        </m:r>
                      </m:num>
                      <m:den>
                        <m:r>
                          <a:rPr lang="tr-TR" i="1" dirty="0">
                            <a:latin typeface="Cambria Math"/>
                          </a:rPr>
                          <m:t>13</m:t>
                        </m:r>
                      </m:den>
                    </m:f>
                  </m:oMath>
                </a14:m>
                <a:r>
                  <a:rPr lang="tr-TR" dirty="0"/>
                  <a:t>[- </a:t>
                </a:r>
                <a14:m>
                  <m:oMath xmlns:m="http://schemas.openxmlformats.org/officeDocument/2006/math">
                    <m:f>
                      <m:fPr>
                        <m:ctrlPr>
                          <a:rPr lang="tr-TR" i="1">
                            <a:latin typeface="Cambria Math"/>
                          </a:rPr>
                        </m:ctrlPr>
                      </m:fPr>
                      <m:num>
                        <m:r>
                          <a:rPr lang="tr-TR" b="0" i="1" smtClean="0">
                            <a:latin typeface="Cambria Math"/>
                          </a:rPr>
                          <m:t>3</m:t>
                        </m:r>
                      </m:num>
                      <m:den>
                        <m:r>
                          <a:rPr lang="tr-TR" b="0" i="1" smtClean="0">
                            <a:latin typeface="Cambria Math"/>
                          </a:rPr>
                          <m:t>3</m:t>
                        </m:r>
                      </m:den>
                    </m:f>
                    <m:func>
                      <m:funcPr>
                        <m:ctrlPr>
                          <a:rPr lang="tr-TR" i="1">
                            <a:latin typeface="Cambria Math"/>
                          </a:rPr>
                        </m:ctrlPr>
                      </m:funcPr>
                      <m:fName>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b="0" i="1" smtClean="0">
                                    <a:latin typeface="Cambria Math"/>
                                  </a:rPr>
                                  <m:t>3</m:t>
                                </m:r>
                              </m:den>
                            </m:f>
                          </m:e>
                        </m:func>
                        <m:r>
                          <a:rPr lang="tr-TR" i="1">
                            <a:latin typeface="Cambria Math"/>
                          </a:rPr>
                          <m:t> −</m:t>
                        </m:r>
                      </m:fName>
                      <m:e>
                        <m:r>
                          <a:rPr lang="tr-TR" i="1">
                            <a:latin typeface="Cambria Math"/>
                          </a:rPr>
                          <m:t> </m:t>
                        </m:r>
                        <m:f>
                          <m:fPr>
                            <m:ctrlPr>
                              <a:rPr lang="tr-TR" i="1">
                                <a:latin typeface="Cambria Math"/>
                              </a:rPr>
                            </m:ctrlPr>
                          </m:fPr>
                          <m:num>
                            <m:r>
                              <a:rPr lang="tr-TR" b="0" i="1" smtClean="0">
                                <a:latin typeface="Cambria Math"/>
                              </a:rPr>
                              <m:t>0</m:t>
                            </m:r>
                          </m:num>
                          <m:den>
                            <m:r>
                              <a:rPr lang="tr-TR" b="0" i="1" smtClean="0">
                                <a:latin typeface="Cambria Math"/>
                              </a:rPr>
                              <m:t>3</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0</m:t>
                                </m:r>
                              </m:num>
                              <m:den>
                                <m:r>
                                  <a:rPr lang="tr-TR" b="0" i="1" smtClean="0">
                                    <a:latin typeface="Cambria Math"/>
                                  </a:rPr>
                                  <m:t>3</m:t>
                                </m:r>
                              </m:den>
                            </m:f>
                          </m:e>
                        </m:func>
                      </m:e>
                    </m:func>
                    <m:r>
                      <a:rPr lang="tr-TR">
                        <a:latin typeface="Cambria Math"/>
                      </a:rPr>
                      <m:t>]</m:t>
                    </m:r>
                  </m:oMath>
                </a14:m>
                <a:endParaRPr lang="tr-TR" dirty="0"/>
              </a:p>
              <a:p>
                <a:pPr marL="0" indent="0">
                  <a:buNone/>
                </a:pPr>
                <a:r>
                  <a:rPr lang="tr-TR" dirty="0" smtClean="0"/>
                  <a:t>                                               +</a:t>
                </a:r>
                <a14:m>
                  <m:oMath xmlns:m="http://schemas.openxmlformats.org/officeDocument/2006/math">
                    <m:f>
                      <m:fPr>
                        <m:ctrlPr>
                          <a:rPr lang="tr-TR" i="1" dirty="0">
                            <a:latin typeface="Cambria Math"/>
                          </a:rPr>
                        </m:ctrlPr>
                      </m:fPr>
                      <m:num>
                        <m:r>
                          <a:rPr lang="tr-TR" i="1" dirty="0">
                            <a:latin typeface="Cambria Math"/>
                          </a:rPr>
                          <m:t>5</m:t>
                        </m:r>
                      </m:num>
                      <m:den>
                        <m:r>
                          <a:rPr lang="tr-TR" i="1" dirty="0">
                            <a:latin typeface="Cambria Math"/>
                          </a:rPr>
                          <m:t>1</m:t>
                        </m:r>
                        <m:r>
                          <a:rPr lang="tr-TR" b="0" i="1" dirty="0" smtClean="0">
                            <a:latin typeface="Cambria Math"/>
                          </a:rPr>
                          <m:t>4</m:t>
                        </m:r>
                      </m:den>
                    </m:f>
                  </m:oMath>
                </a14:m>
                <a:r>
                  <a:rPr lang="tr-TR" dirty="0"/>
                  <a:t>[- </a:t>
                </a:r>
                <a14:m>
                  <m:oMath xmlns:m="http://schemas.openxmlformats.org/officeDocument/2006/math">
                    <m:f>
                      <m:fPr>
                        <m:ctrlPr>
                          <a:rPr lang="tr-TR" i="1">
                            <a:latin typeface="Cambria Math"/>
                          </a:rPr>
                        </m:ctrlPr>
                      </m:fPr>
                      <m:num>
                        <m:r>
                          <a:rPr lang="tr-TR" b="0" i="1" smtClean="0">
                            <a:latin typeface="Cambria Math"/>
                          </a:rPr>
                          <m:t>3</m:t>
                        </m:r>
                      </m:num>
                      <m:den>
                        <m:r>
                          <a:rPr lang="tr-TR" i="1">
                            <a:latin typeface="Cambria Math"/>
                          </a:rPr>
                          <m:t>5</m:t>
                        </m:r>
                      </m:den>
                    </m:f>
                    <m:func>
                      <m:funcPr>
                        <m:ctrlPr>
                          <a:rPr lang="tr-TR" i="1">
                            <a:latin typeface="Cambria Math"/>
                          </a:rPr>
                        </m:ctrlPr>
                      </m:funcPr>
                      <m:fName>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3</m:t>
                                </m:r>
                              </m:num>
                              <m:den>
                                <m:r>
                                  <a:rPr lang="tr-TR" i="1">
                                    <a:latin typeface="Cambria Math"/>
                                  </a:rPr>
                                  <m:t>5</m:t>
                                </m:r>
                              </m:den>
                            </m:f>
                          </m:e>
                        </m:func>
                        <m:r>
                          <a:rPr lang="tr-TR" i="1">
                            <a:latin typeface="Cambria Math"/>
                          </a:rPr>
                          <m:t> −</m:t>
                        </m:r>
                      </m:fName>
                      <m:e>
                        <m:r>
                          <a:rPr lang="tr-TR" i="1">
                            <a:latin typeface="Cambria Math"/>
                          </a:rPr>
                          <m:t> </m:t>
                        </m:r>
                        <m:f>
                          <m:fPr>
                            <m:ctrlPr>
                              <a:rPr lang="tr-TR" i="1">
                                <a:latin typeface="Cambria Math"/>
                              </a:rPr>
                            </m:ctrlPr>
                          </m:fPr>
                          <m:num>
                            <m:r>
                              <a:rPr lang="tr-TR" b="0" i="1" smtClean="0">
                                <a:latin typeface="Cambria Math"/>
                              </a:rPr>
                              <m:t>2</m:t>
                            </m:r>
                          </m:num>
                          <m:den>
                            <m:r>
                              <a:rPr lang="tr-TR" i="1">
                                <a:latin typeface="Cambria Math"/>
                              </a:rPr>
                              <m:t>5</m:t>
                            </m:r>
                          </m:den>
                        </m:f>
                        <m:func>
                          <m:funcPr>
                            <m:ctrlPr>
                              <a:rPr lang="tr-TR" i="1">
                                <a:latin typeface="Cambria Math"/>
                              </a:rPr>
                            </m:ctrlPr>
                          </m:funcPr>
                          <m:fName>
                            <m:sSub>
                              <m:sSubPr>
                                <m:ctrlPr>
                                  <a:rPr lang="tr-TR" i="1">
                                    <a:latin typeface="Cambria Math"/>
                                  </a:rPr>
                                </m:ctrlPr>
                              </m:sSubPr>
                              <m:e>
                                <m:r>
                                  <m:rPr>
                                    <m:sty m:val="p"/>
                                  </m:rPr>
                                  <a:rPr lang="tr-TR">
                                    <a:latin typeface="Cambria Math"/>
                                  </a:rPr>
                                  <m:t>log</m:t>
                                </m:r>
                              </m:e>
                              <m:sub>
                                <m:r>
                                  <a:rPr lang="tr-TR" i="1">
                                    <a:latin typeface="Cambria Math"/>
                                  </a:rPr>
                                  <m:t>2</m:t>
                                </m:r>
                              </m:sub>
                            </m:sSub>
                          </m:fName>
                          <m:e>
                            <m:f>
                              <m:fPr>
                                <m:ctrlPr>
                                  <a:rPr lang="tr-TR" i="1">
                                    <a:latin typeface="Cambria Math"/>
                                  </a:rPr>
                                </m:ctrlPr>
                              </m:fPr>
                              <m:num>
                                <m:r>
                                  <a:rPr lang="tr-TR" b="0" i="1" smtClean="0">
                                    <a:latin typeface="Cambria Math"/>
                                  </a:rPr>
                                  <m:t>2</m:t>
                                </m:r>
                              </m:num>
                              <m:den>
                                <m:r>
                                  <a:rPr lang="tr-TR" i="1">
                                    <a:latin typeface="Cambria Math"/>
                                  </a:rPr>
                                  <m:t>5</m:t>
                                </m:r>
                              </m:den>
                            </m:f>
                          </m:e>
                        </m:func>
                      </m:e>
                    </m:func>
                    <m:r>
                      <a:rPr lang="tr-TR">
                        <a:latin typeface="Cambria Math"/>
                      </a:rPr>
                      <m:t>]</m:t>
                    </m:r>
                  </m:oMath>
                </a14:m>
                <a:r>
                  <a:rPr lang="tr-TR" dirty="0" smtClean="0"/>
                  <a:t> = </a:t>
                </a:r>
                <a:r>
                  <a:rPr lang="tr-TR" b="1" i="1" dirty="0"/>
                  <a:t>0.747</a:t>
                </a:r>
                <a:endParaRPr lang="tr-TR" b="1" i="1" dirty="0"/>
              </a:p>
              <a:p>
                <a:pPr marL="0" indent="0">
                  <a:buNone/>
                </a:pPr>
                <a:endParaRPr lang="tr-TR"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1916832"/>
                <a:ext cx="7408333" cy="4392488"/>
              </a:xfrm>
              <a:blipFill rotWithShape="1">
                <a:blip r:embed="rId2"/>
                <a:stretch>
                  <a:fillRect r="-494"/>
                </a:stretch>
              </a:blipFill>
            </p:spPr>
            <p:txBody>
              <a:bodyPr/>
              <a:lstStyle/>
              <a:p>
                <a:r>
                  <a:rPr lang="tr-TR">
                    <a:noFill/>
                  </a:rPr>
                  <a:t> </a:t>
                </a:r>
              </a:p>
            </p:txBody>
          </p:sp>
        </mc:Fallback>
      </mc:AlternateContent>
      <p:sp>
        <p:nvSpPr>
          <p:cNvPr id="7" name="Dikdörtgen 6"/>
          <p:cNvSpPr/>
          <p:nvPr/>
        </p:nvSpPr>
        <p:spPr>
          <a:xfrm>
            <a:off x="6504756" y="2996952"/>
            <a:ext cx="70518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7452320" y="5301208"/>
            <a:ext cx="705184" cy="360040"/>
          </a:xfrm>
          <a:prstGeom prst="rect">
            <a:avLst/>
          </a:prstGeom>
          <a:noFill/>
          <a:ln w="19050"/>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052030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71</a:t>
            </a:fld>
            <a:endParaRPr lang="tr-TR"/>
          </a:p>
        </p:txBody>
      </p:sp>
      <p:sp>
        <p:nvSpPr>
          <p:cNvPr id="5" name="Başlık 4"/>
          <p:cNvSpPr>
            <a:spLocks noGrp="1"/>
          </p:cNvSpPr>
          <p:nvPr>
            <p:ph type="title"/>
          </p:nvPr>
        </p:nvSpPr>
        <p:spPr/>
        <p:txBody>
          <a:bodyPr>
            <a:normAutofit/>
          </a:bodyPr>
          <a:lstStyle/>
          <a:p>
            <a:pPr lvl="0"/>
            <a:r>
              <a:rPr lang="tr-TR" b="1" dirty="0" smtClean="0"/>
              <a:t>5.2-C4.5 Algoritması</a:t>
            </a:r>
            <a:endParaRPr lang="tr-TR" b="1" dirty="0"/>
          </a:p>
        </p:txBody>
      </p:sp>
      <mc:AlternateContent xmlns:mc="http://schemas.openxmlformats.org/markup-compatibility/2006">
        <mc:Choice xmlns:a14="http://schemas.microsoft.com/office/drawing/2010/main" Requires="a14">
          <p:sp>
            <p:nvSpPr>
              <p:cNvPr id="13" name="İçerik Yer Tutucusu 1"/>
              <p:cNvSpPr>
                <a:spLocks noGrp="1"/>
              </p:cNvSpPr>
              <p:nvPr>
                <p:ph idx="1"/>
              </p:nvPr>
            </p:nvSpPr>
            <p:spPr>
              <a:xfrm>
                <a:off x="899592" y="2564904"/>
                <a:ext cx="7408333" cy="3744416"/>
              </a:xfrm>
            </p:spPr>
            <p:txBody>
              <a:bodyPr>
                <a:normAutofit/>
              </a:bodyPr>
              <a:lstStyle/>
              <a:p>
                <a:pPr marL="0" indent="0" algn="just">
                  <a:buNone/>
                </a:pPr>
                <a:r>
                  <a:rPr lang="tr-TR" dirty="0" smtClean="0"/>
                  <a:t>	Bu testte elde edilen bilgi </a:t>
                </a:r>
                <a:r>
                  <a:rPr lang="tr-TR" b="1" i="1" dirty="0"/>
                  <a:t>V</a:t>
                </a:r>
                <a:r>
                  <a:rPr lang="tr-TR" dirty="0" smtClean="0"/>
                  <a:t> faktörüyle düzeltilir.</a:t>
                </a:r>
              </a:p>
              <a:p>
                <a:pPr marL="0" indent="0" algn="just">
                  <a:buNone/>
                </a:pPr>
                <a:endParaRPr lang="tr-TR" dirty="0"/>
              </a:p>
              <a:p>
                <a:pPr marL="0" indent="0" algn="just">
                  <a:buNone/>
                </a:pPr>
                <a:endParaRPr lang="tr-TR" dirty="0" smtClean="0"/>
              </a:p>
              <a:p>
                <a:pPr marL="0" indent="0" algn="ctr">
                  <a:buNone/>
                </a:pPr>
                <a:r>
                  <a:rPr lang="tr-TR" b="1" i="1" dirty="0"/>
                  <a:t>Kazanç</a:t>
                </a:r>
                <a:r>
                  <a:rPr lang="tr-TR" dirty="0" smtClean="0"/>
                  <a:t>(</a:t>
                </a:r>
                <a:r>
                  <a:rPr lang="tr-TR" i="1" dirty="0" smtClean="0"/>
                  <a:t>NİTELİK1,SINIF</a:t>
                </a:r>
                <a:r>
                  <a:rPr lang="tr-TR" dirty="0" smtClean="0"/>
                  <a:t>)= </a:t>
                </a:r>
                <a14:m>
                  <m:oMath xmlns:m="http://schemas.openxmlformats.org/officeDocument/2006/math">
                    <m:f>
                      <m:fPr>
                        <m:ctrlPr>
                          <a:rPr lang="tr-TR" i="1" smtClean="0">
                            <a:latin typeface="Cambria Math"/>
                          </a:rPr>
                        </m:ctrlPr>
                      </m:fPr>
                      <m:num>
                        <m:r>
                          <a:rPr lang="tr-TR" b="0" i="1" smtClean="0">
                            <a:latin typeface="Cambria Math"/>
                          </a:rPr>
                          <m:t>13</m:t>
                        </m:r>
                      </m:num>
                      <m:den>
                        <m:r>
                          <a:rPr lang="tr-TR" b="0" i="1" smtClean="0">
                            <a:latin typeface="Cambria Math"/>
                          </a:rPr>
                          <m:t>14</m:t>
                        </m:r>
                      </m:den>
                    </m:f>
                    <m:d>
                      <m:dPr>
                        <m:ctrlPr>
                          <a:rPr lang="tr-TR" b="0" i="1" smtClean="0">
                            <a:latin typeface="Cambria Math"/>
                          </a:rPr>
                        </m:ctrlPr>
                      </m:dPr>
                      <m:e>
                        <m:r>
                          <a:rPr lang="tr-TR" b="0" i="1" smtClean="0">
                            <a:latin typeface="Cambria Math"/>
                          </a:rPr>
                          <m:t>0.961 −0.747</m:t>
                        </m:r>
                      </m:e>
                    </m:d>
                    <m:r>
                      <a:rPr lang="tr-TR" b="0" i="1" smtClean="0">
                        <a:latin typeface="Cambria Math"/>
                      </a:rPr>
                      <m:t>=</m:t>
                    </m:r>
                  </m:oMath>
                </a14:m>
                <a:r>
                  <a:rPr lang="tr-TR" b="1" i="1" dirty="0"/>
                  <a:t>0.199</a:t>
                </a:r>
                <a:r>
                  <a:rPr lang="tr-TR" dirty="0" smtClean="0"/>
                  <a:t>	</a:t>
                </a:r>
              </a:p>
              <a:p>
                <a:pPr marL="0" indent="0">
                  <a:buNone/>
                </a:pPr>
                <a:r>
                  <a:rPr lang="tr-TR" b="1" i="1" dirty="0" smtClean="0"/>
                  <a:t>	</a:t>
                </a:r>
                <a:endParaRPr lang="tr-TR" dirty="0"/>
              </a:p>
            </p:txBody>
          </p:sp>
        </mc:Choice>
        <mc:Fallback>
          <p:sp>
            <p:nvSpPr>
              <p:cNvPr id="13" name="İçerik Yer Tutucusu 1"/>
              <p:cNvSpPr>
                <a:spLocks noGrp="1" noRot="1" noChangeAspect="1" noMove="1" noResize="1" noEditPoints="1" noAdjustHandles="1" noChangeArrowheads="1" noChangeShapeType="1" noTextEdit="1"/>
              </p:cNvSpPr>
              <p:nvPr>
                <p:ph idx="1"/>
              </p:nvPr>
            </p:nvSpPr>
            <p:spPr>
              <a:xfrm>
                <a:off x="899592" y="2564904"/>
                <a:ext cx="7408333" cy="3744416"/>
              </a:xfrm>
              <a:blipFill rotWithShape="1">
                <a:blip r:embed="rId2"/>
                <a:stretch>
                  <a:fillRect t="-1303"/>
                </a:stretch>
              </a:blipFill>
            </p:spPr>
            <p:txBody>
              <a:bodyPr/>
              <a:lstStyle/>
              <a:p>
                <a:r>
                  <a:rPr lang="tr-TR">
                    <a:noFill/>
                  </a:rPr>
                  <a:t> </a:t>
                </a:r>
              </a:p>
            </p:txBody>
          </p:sp>
        </mc:Fallback>
      </mc:AlternateContent>
      <p:sp>
        <p:nvSpPr>
          <p:cNvPr id="8" name="Dikdörtgen 7"/>
          <p:cNvSpPr/>
          <p:nvPr/>
        </p:nvSpPr>
        <p:spPr>
          <a:xfrm>
            <a:off x="7164288" y="4077072"/>
            <a:ext cx="777192" cy="360040"/>
          </a:xfrm>
          <a:prstGeom prst="rect">
            <a:avLst/>
          </a:prstGeom>
          <a:noFill/>
          <a:ln w="19050">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C00000"/>
              </a:solidFill>
            </a:endParaRPr>
          </a:p>
        </p:txBody>
      </p:sp>
    </p:spTree>
    <p:extLst>
      <p:ext uri="{BB962C8B-B14F-4D97-AF65-F5344CB8AC3E}">
        <p14:creationId xmlns:p14="http://schemas.microsoft.com/office/powerpoint/2010/main" val="40390617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lgn="just">
              <a:buNone/>
            </a:pPr>
            <a:r>
              <a:rPr lang="tr-TR" dirty="0" smtClean="0"/>
              <a:t>	Karar ağaçları çoğu kez karmaşık bir görünüme sahip olabilir. Bir karar ağacında, bir alt ağacı atarak yerine bir yaprak yerleştirmek söz konusu olabilir. Bu şekilde yapılan işleme </a:t>
            </a:r>
            <a:r>
              <a:rPr lang="tr-TR" b="1" i="1" dirty="0"/>
              <a:t>karar ağacının budanması </a:t>
            </a:r>
            <a:r>
              <a:rPr lang="tr-TR" dirty="0" smtClean="0"/>
              <a:t>denir.</a:t>
            </a:r>
          </a:p>
          <a:p>
            <a:pPr marL="0" indent="0" algn="just">
              <a:buNone/>
            </a:pPr>
            <a:r>
              <a:rPr lang="tr-TR" dirty="0"/>
              <a:t>	</a:t>
            </a:r>
            <a:endParaRPr lang="tr-TR" dirty="0" smtClean="0"/>
          </a:p>
          <a:p>
            <a:pPr marL="0" indent="0" algn="just">
              <a:buNone/>
            </a:pPr>
            <a:r>
              <a:rPr lang="tr-TR" dirty="0"/>
              <a:t>	</a:t>
            </a:r>
            <a:r>
              <a:rPr lang="tr-TR" dirty="0" smtClean="0"/>
              <a:t>Alt ağacın yerine yaprak yerleştirmekle, algoritma </a:t>
            </a:r>
            <a:r>
              <a:rPr lang="tr-TR" b="1" i="1" dirty="0"/>
              <a:t>öngörülü hata oranını azaltmayı </a:t>
            </a:r>
            <a:r>
              <a:rPr lang="tr-TR" dirty="0" smtClean="0"/>
              <a:t>ve sınıflandırma modelinin kalitesini artırmayı amaçlar.</a:t>
            </a: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72</a:t>
            </a:fld>
            <a:endParaRPr lang="tr-TR"/>
          </a:p>
        </p:txBody>
      </p:sp>
      <p:sp>
        <p:nvSpPr>
          <p:cNvPr id="5" name="Başlık 4"/>
          <p:cNvSpPr>
            <a:spLocks noGrp="1"/>
          </p:cNvSpPr>
          <p:nvPr>
            <p:ph type="title"/>
          </p:nvPr>
        </p:nvSpPr>
        <p:spPr/>
        <p:txBody>
          <a:bodyPr>
            <a:normAutofit/>
          </a:bodyPr>
          <a:lstStyle/>
          <a:p>
            <a:pPr lvl="0"/>
            <a:r>
              <a:rPr lang="tr-TR" b="1" dirty="0"/>
              <a:t>6-Karar Ağaçlarının </a:t>
            </a:r>
            <a:r>
              <a:rPr lang="tr-TR" b="1" dirty="0" smtClean="0"/>
              <a:t>Budanması</a:t>
            </a:r>
            <a:endParaRPr lang="tr-TR" dirty="0"/>
          </a:p>
        </p:txBody>
      </p:sp>
    </p:spTree>
    <p:extLst>
      <p:ext uri="{BB962C8B-B14F-4D97-AF65-F5344CB8AC3E}">
        <p14:creationId xmlns:p14="http://schemas.microsoft.com/office/powerpoint/2010/main" val="38415145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420888"/>
            <a:ext cx="7408333" cy="3705275"/>
          </a:xfrm>
        </p:spPr>
        <p:txBody>
          <a:bodyPr>
            <a:normAutofit/>
          </a:bodyPr>
          <a:lstStyle/>
          <a:p>
            <a:pPr marL="0" indent="0" algn="just">
              <a:buNone/>
            </a:pPr>
            <a:r>
              <a:rPr lang="tr-TR" dirty="0" smtClean="0"/>
              <a:t>	</a:t>
            </a:r>
            <a:r>
              <a:rPr lang="tr-TR" b="1" i="1" dirty="0"/>
              <a:t>Öngörülü hata oranını </a:t>
            </a:r>
            <a:r>
              <a:rPr lang="tr-TR" dirty="0" smtClean="0"/>
              <a:t>belirlemek için şu şekilde bir yol izlenebilir:</a:t>
            </a:r>
          </a:p>
          <a:p>
            <a:pPr marL="0" indent="0" algn="just">
              <a:buNone/>
            </a:pPr>
            <a:r>
              <a:rPr lang="tr-TR" dirty="0"/>
              <a:t>	</a:t>
            </a:r>
            <a:endParaRPr lang="tr-TR" dirty="0" smtClean="0"/>
          </a:p>
          <a:p>
            <a:pPr marL="0" indent="0" algn="just">
              <a:buNone/>
            </a:pPr>
            <a:r>
              <a:rPr lang="tr-TR" dirty="0"/>
              <a:t>	</a:t>
            </a:r>
            <a:r>
              <a:rPr lang="tr-TR" dirty="0" smtClean="0"/>
              <a:t>İlave test örneklerinden oluşan yeni bir küme oluşturulur. Veriler eşit boydaki bloklara bölünür ve her bir blok için ağaç yapıları oluşturulur. Daha sonra oluşturulan ağaçlar ile önceki ağaç test edilir ve katkısı olmayan ağaç yapısı ortadan kaldırılır. Böylece sade bir ağaç elde edilir.</a:t>
            </a: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73</a:t>
            </a:fld>
            <a:endParaRPr lang="tr-TR"/>
          </a:p>
        </p:txBody>
      </p:sp>
      <p:sp>
        <p:nvSpPr>
          <p:cNvPr id="5" name="Başlık 4"/>
          <p:cNvSpPr>
            <a:spLocks noGrp="1"/>
          </p:cNvSpPr>
          <p:nvPr>
            <p:ph type="title"/>
          </p:nvPr>
        </p:nvSpPr>
        <p:spPr/>
        <p:txBody>
          <a:bodyPr>
            <a:normAutofit/>
          </a:bodyPr>
          <a:lstStyle/>
          <a:p>
            <a:pPr lvl="0"/>
            <a:r>
              <a:rPr lang="tr-TR" b="1" dirty="0"/>
              <a:t>6-Karar Ağaçlarının </a:t>
            </a:r>
            <a:r>
              <a:rPr lang="tr-TR" b="1" dirty="0" smtClean="0"/>
              <a:t>Budanması</a:t>
            </a:r>
            <a:endParaRPr lang="tr-TR" dirty="0"/>
          </a:p>
        </p:txBody>
      </p:sp>
    </p:spTree>
    <p:extLst>
      <p:ext uri="{BB962C8B-B14F-4D97-AF65-F5344CB8AC3E}">
        <p14:creationId xmlns:p14="http://schemas.microsoft.com/office/powerpoint/2010/main" val="20485306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420888"/>
            <a:ext cx="7408333" cy="3705275"/>
          </a:xfrm>
        </p:spPr>
        <p:txBody>
          <a:bodyPr>
            <a:normAutofit/>
          </a:bodyPr>
          <a:lstStyle/>
          <a:p>
            <a:pPr marL="0" indent="0" algn="just">
              <a:buNone/>
            </a:pPr>
            <a:r>
              <a:rPr lang="tr-TR" dirty="0" smtClean="0"/>
              <a:t>	</a:t>
            </a:r>
            <a:r>
              <a:rPr lang="tr-TR" b="1" i="1" dirty="0" smtClean="0"/>
              <a:t>Özyinelemeli bölme yönteminde </a:t>
            </a:r>
            <a:r>
              <a:rPr lang="tr-TR" dirty="0" smtClean="0"/>
              <a:t>düzenlemeler yapmak için iki yol vardır:</a:t>
            </a:r>
          </a:p>
          <a:p>
            <a:pPr marL="0" indent="0" algn="just">
              <a:buNone/>
            </a:pPr>
            <a:endParaRPr lang="tr-TR" dirty="0" smtClean="0"/>
          </a:p>
          <a:p>
            <a:pPr marL="0" indent="0" algn="just">
              <a:buNone/>
            </a:pPr>
            <a:r>
              <a:rPr lang="tr-TR" dirty="0" smtClean="0"/>
              <a:t>	</a:t>
            </a:r>
            <a:r>
              <a:rPr lang="tr-TR" b="1" dirty="0" smtClean="0"/>
              <a:t>2-</a:t>
            </a:r>
            <a:r>
              <a:rPr lang="tr-TR" dirty="0" smtClean="0"/>
              <a:t> Bazı durumlarda örnekler kümesini daha fazla bölmeme kararı alınır. Bölme işlemine son verme, yani durdurma ölçütü olarak </a:t>
            </a:r>
            <a:r>
              <a:rPr lang="tr-TR" b="1" i="1" dirty="0" smtClean="0"/>
              <a:t>X</a:t>
            </a:r>
            <a:r>
              <a:rPr lang="tr-TR" b="1" i="1" baseline="30000" dirty="0" smtClean="0"/>
              <a:t>2 </a:t>
            </a:r>
            <a:r>
              <a:rPr lang="tr-TR" dirty="0" smtClean="0"/>
              <a:t>gibi istatistiksel testlere dayanır. Bölünme öncesinde ve sonrasında kayda değer bir fark yoksa, o zaman söz konusu düğüm bir yaprak olarak gösterilir. Bu tekniğe </a:t>
            </a:r>
            <a:r>
              <a:rPr lang="tr-TR" b="1" i="1" dirty="0" smtClean="0"/>
              <a:t>ön budama </a:t>
            </a:r>
            <a:r>
              <a:rPr lang="tr-TR" dirty="0" smtClean="0"/>
              <a:t>denilir.</a:t>
            </a:r>
            <a:endParaRPr lang="tr-TR" baseline="30000"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74</a:t>
            </a:fld>
            <a:endParaRPr lang="tr-TR"/>
          </a:p>
        </p:txBody>
      </p:sp>
      <p:sp>
        <p:nvSpPr>
          <p:cNvPr id="5" name="Başlık 4"/>
          <p:cNvSpPr>
            <a:spLocks noGrp="1"/>
          </p:cNvSpPr>
          <p:nvPr>
            <p:ph type="title"/>
          </p:nvPr>
        </p:nvSpPr>
        <p:spPr/>
        <p:txBody>
          <a:bodyPr>
            <a:normAutofit/>
          </a:bodyPr>
          <a:lstStyle/>
          <a:p>
            <a:pPr lvl="0"/>
            <a:r>
              <a:rPr lang="tr-TR" b="1" dirty="0"/>
              <a:t>6-Karar Ağaçlarının </a:t>
            </a:r>
            <a:r>
              <a:rPr lang="tr-TR" b="1" dirty="0" smtClean="0"/>
              <a:t>Budanması</a:t>
            </a:r>
            <a:endParaRPr lang="tr-TR" dirty="0"/>
          </a:p>
        </p:txBody>
      </p:sp>
    </p:spTree>
    <p:extLst>
      <p:ext uri="{BB962C8B-B14F-4D97-AF65-F5344CB8AC3E}">
        <p14:creationId xmlns:p14="http://schemas.microsoft.com/office/powerpoint/2010/main" val="38310949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3356992"/>
            <a:ext cx="7408333" cy="1656184"/>
          </a:xfrm>
        </p:spPr>
        <p:txBody>
          <a:bodyPr>
            <a:normAutofit/>
          </a:bodyPr>
          <a:lstStyle/>
          <a:p>
            <a:pPr marL="0" indent="0" algn="just">
              <a:buNone/>
            </a:pPr>
            <a:r>
              <a:rPr lang="tr-TR" dirty="0"/>
              <a:t>	</a:t>
            </a:r>
            <a:r>
              <a:rPr lang="tr-TR" b="1" dirty="0"/>
              <a:t>2</a:t>
            </a:r>
            <a:r>
              <a:rPr lang="tr-TR" b="1" dirty="0" smtClean="0"/>
              <a:t>-</a:t>
            </a:r>
            <a:r>
              <a:rPr lang="tr-TR" dirty="0" smtClean="0"/>
              <a:t> Seçilen bir </a:t>
            </a:r>
            <a:r>
              <a:rPr lang="tr-TR" b="1" i="1" dirty="0"/>
              <a:t>doğruluk ölçütü </a:t>
            </a:r>
            <a:r>
              <a:rPr lang="tr-TR" dirty="0" smtClean="0"/>
              <a:t>kullanılarak bazı ağaçlar budanabilir. Bu yöntemde budama işlemi ağaç oluşturulduktan sonra yapılır. C4.5 sınıflandırma yöntemi bu tekniği kullanır. </a:t>
            </a:r>
            <a:r>
              <a:rPr lang="tr-TR" b="1" i="1" dirty="0" smtClean="0"/>
              <a:t> </a:t>
            </a:r>
            <a:endParaRPr lang="tr-TR" baseline="30000"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75</a:t>
            </a:fld>
            <a:endParaRPr lang="tr-TR"/>
          </a:p>
        </p:txBody>
      </p:sp>
      <p:sp>
        <p:nvSpPr>
          <p:cNvPr id="5" name="Başlık 4"/>
          <p:cNvSpPr>
            <a:spLocks noGrp="1"/>
          </p:cNvSpPr>
          <p:nvPr>
            <p:ph type="title"/>
          </p:nvPr>
        </p:nvSpPr>
        <p:spPr/>
        <p:txBody>
          <a:bodyPr>
            <a:normAutofit/>
          </a:bodyPr>
          <a:lstStyle/>
          <a:p>
            <a:pPr lvl="0"/>
            <a:r>
              <a:rPr lang="tr-TR" b="1" dirty="0"/>
              <a:t>6-Karar Ağaçlarının </a:t>
            </a:r>
            <a:r>
              <a:rPr lang="tr-TR" b="1" dirty="0" smtClean="0"/>
              <a:t>Budanması</a:t>
            </a:r>
            <a:endParaRPr lang="tr-TR" dirty="0"/>
          </a:p>
        </p:txBody>
      </p:sp>
    </p:spTree>
    <p:extLst>
      <p:ext uri="{BB962C8B-B14F-4D97-AF65-F5344CB8AC3E}">
        <p14:creationId xmlns:p14="http://schemas.microsoft.com/office/powerpoint/2010/main" val="17050494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çerik Yer Tutucusu 1"/>
              <p:cNvSpPr>
                <a:spLocks noGrp="1"/>
              </p:cNvSpPr>
              <p:nvPr>
                <p:ph idx="1"/>
              </p:nvPr>
            </p:nvSpPr>
            <p:spPr>
              <a:xfrm>
                <a:off x="872067" y="2420888"/>
                <a:ext cx="7408333" cy="3705275"/>
              </a:xfrm>
            </p:spPr>
            <p:txBody>
              <a:bodyPr>
                <a:normAutofit/>
              </a:bodyPr>
              <a:lstStyle/>
              <a:p>
                <a:pPr marL="0" indent="0" algn="just">
                  <a:buNone/>
                </a:pPr>
                <a:r>
                  <a:rPr lang="tr-TR" dirty="0" smtClean="0"/>
                  <a:t>	C4.5’de beklenen hata oranını tahmin etmek için belirli bir yöntem kullanılır. Bu yönteme </a:t>
                </a:r>
                <a:r>
                  <a:rPr lang="tr-TR" b="1" i="1" dirty="0"/>
                  <a:t>kötümser budama</a:t>
                </a:r>
                <a:r>
                  <a:rPr lang="tr-TR" dirty="0" smtClean="0"/>
                  <a:t> adı verilir. Ağaçtaki her bir düğüm için </a:t>
                </a:r>
                <a:r>
                  <a:rPr lang="tr-TR" b="1" i="1" dirty="0" err="1"/>
                  <a:t>U</a:t>
                </a:r>
                <a:r>
                  <a:rPr lang="tr-TR" b="1" i="1" baseline="-25000" dirty="0" err="1"/>
                  <a:t>cf</a:t>
                </a:r>
                <a:r>
                  <a:rPr lang="tr-TR" baseline="-25000" dirty="0" smtClean="0"/>
                  <a:t> </a:t>
                </a:r>
                <a:r>
                  <a:rPr lang="tr-TR" dirty="0" smtClean="0"/>
                  <a:t>üst güven sınırı, iki terimli dağılımların istatistiksel tablolarını kullanarak elde edilir.</a:t>
                </a:r>
              </a:p>
              <a:p>
                <a:pPr marL="0" indent="0" algn="just">
                  <a:buNone/>
                </a:pPr>
                <a:r>
                  <a:rPr lang="tr-TR" dirty="0"/>
                  <a:t>	</a:t>
                </a:r>
                <a:r>
                  <a:rPr lang="tr-TR" dirty="0" smtClean="0"/>
                  <a:t>Verilen düğümde </a:t>
                </a:r>
                <a:r>
                  <a:rPr lang="tr-TR" b="1" i="1" dirty="0" err="1"/>
                  <a:t>U</a:t>
                </a:r>
                <a:r>
                  <a:rPr lang="tr-TR" b="1" i="1" baseline="-25000" dirty="0" err="1"/>
                  <a:t>cf</a:t>
                </a:r>
                <a:r>
                  <a:rPr lang="tr-TR" dirty="0" smtClean="0"/>
                  <a:t> parametresi </a:t>
                </a:r>
                <a:r>
                  <a:rPr lang="tr-TR" b="1" i="1" dirty="0"/>
                  <a:t>T</a:t>
                </a:r>
                <a:r>
                  <a:rPr lang="tr-TR" b="1" i="1" baseline="-25000" dirty="0"/>
                  <a:t>i</a:t>
                </a:r>
                <a:r>
                  <a:rPr lang="tr-TR" dirty="0" smtClean="0"/>
                  <a:t> ve </a:t>
                </a:r>
                <a:r>
                  <a:rPr lang="tr-TR" b="1" i="1" dirty="0"/>
                  <a:t>E</a:t>
                </a:r>
                <a:r>
                  <a:rPr lang="tr-TR" dirty="0" smtClean="0"/>
                  <a:t>’nin bir fonksiyonudur. C4.5 algoritması </a:t>
                </a:r>
                <a:r>
                  <a:rPr lang="tr-TR" b="1" i="1" dirty="0"/>
                  <a:t>%25 </a:t>
                </a:r>
                <a:r>
                  <a:rPr lang="tr-TR" dirty="0" smtClean="0"/>
                  <a:t>güven sınırını kullanır ve verilen her bir düğümdeki </a:t>
                </a:r>
                <a:r>
                  <a:rPr lang="tr-TR" b="1" i="1" dirty="0"/>
                  <a:t>T</a:t>
                </a:r>
                <a:r>
                  <a:rPr lang="tr-TR" b="1" i="1" baseline="-25000" dirty="0"/>
                  <a:t>i</a:t>
                </a:r>
                <a:r>
                  <a:rPr lang="tr-TR" dirty="0" smtClean="0"/>
                  <a:t>, </a:t>
                </a:r>
                <a:r>
                  <a:rPr lang="tr-TR" b="1" i="1" dirty="0"/>
                  <a:t>U</a:t>
                </a:r>
                <a:r>
                  <a:rPr lang="tr-TR" b="1" i="1" baseline="-25000" dirty="0"/>
                  <a:t>%25</a:t>
                </a:r>
                <a:r>
                  <a:rPr lang="tr-TR" dirty="0" smtClean="0"/>
                  <a:t> (</a:t>
                </a:r>
                <a14:m>
                  <m:oMath xmlns:m="http://schemas.openxmlformats.org/officeDocument/2006/math">
                    <m:box>
                      <m:boxPr>
                        <m:ctrlPr>
                          <a:rPr lang="tr-TR" i="1" smtClean="0">
                            <a:latin typeface="Cambria Math"/>
                          </a:rPr>
                        </m:ctrlPr>
                      </m:boxPr>
                      <m:e>
                        <m:argPr>
                          <m:argSz m:val="-1"/>
                        </m:argPr>
                        <m:f>
                          <m:fPr>
                            <m:ctrlPr>
                              <a:rPr lang="tr-TR" i="1" smtClean="0">
                                <a:latin typeface="Cambria Math"/>
                              </a:rPr>
                            </m:ctrlPr>
                          </m:fPr>
                          <m:num>
                            <m:r>
                              <a:rPr lang="tr-TR" b="0" i="1" smtClean="0">
                                <a:latin typeface="Cambria Math"/>
                              </a:rPr>
                              <m:t>|</m:t>
                            </m:r>
                            <m:r>
                              <a:rPr lang="tr-TR" b="0" i="1" smtClean="0">
                                <a:latin typeface="Cambria Math"/>
                              </a:rPr>
                              <m:t>𝑇𝑖</m:t>
                            </m:r>
                            <m:r>
                              <a:rPr lang="tr-TR" b="0" i="1" smtClean="0">
                                <a:latin typeface="Cambria Math"/>
                              </a:rPr>
                              <m:t>|</m:t>
                            </m:r>
                          </m:num>
                          <m:den>
                            <m:r>
                              <a:rPr lang="tr-TR" b="0" i="1" smtClean="0">
                                <a:latin typeface="Cambria Math"/>
                              </a:rPr>
                              <m:t>𝐸</m:t>
                            </m:r>
                          </m:den>
                        </m:f>
                      </m:e>
                    </m:box>
                  </m:oMath>
                </a14:m>
                <a:r>
                  <a:rPr lang="tr-TR" dirty="0" smtClean="0"/>
                  <a:t>) düğüm yapraklarının güven aralığı ile karşılaştırılır.</a:t>
                </a:r>
                <a:endParaRPr lang="tr-TR" dirty="0"/>
              </a:p>
            </p:txBody>
          </p:sp>
        </mc:Choice>
        <mc:Fallback xmlns="">
          <p:sp>
            <p:nvSpPr>
              <p:cNvPr id="2" name="İçerik Yer Tutucusu 1"/>
              <p:cNvSpPr>
                <a:spLocks noGrp="1" noRot="1" noChangeAspect="1" noMove="1" noResize="1" noEditPoints="1" noAdjustHandles="1" noChangeArrowheads="1" noChangeShapeType="1" noTextEdit="1"/>
              </p:cNvSpPr>
              <p:nvPr>
                <p:ph idx="1"/>
              </p:nvPr>
            </p:nvSpPr>
            <p:spPr>
              <a:xfrm>
                <a:off x="872067" y="2420888"/>
                <a:ext cx="7408333" cy="3705275"/>
              </a:xfrm>
              <a:blipFill rotWithShape="1">
                <a:blip r:embed="rId2"/>
                <a:stretch>
                  <a:fillRect l="-1235" t="-1316" r="-1317"/>
                </a:stretch>
              </a:blipFill>
            </p:spPr>
            <p:txBody>
              <a:bodyPr/>
              <a:lstStyle/>
              <a:p>
                <a:r>
                  <a:rPr lang="tr-TR">
                    <a:noFill/>
                  </a:rPr>
                  <a:t> </a:t>
                </a:r>
              </a:p>
            </p:txBody>
          </p:sp>
        </mc:Fallback>
      </mc:AlternateContent>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76</a:t>
            </a:fld>
            <a:endParaRPr lang="tr-TR"/>
          </a:p>
        </p:txBody>
      </p:sp>
      <p:sp>
        <p:nvSpPr>
          <p:cNvPr id="5" name="Başlık 4"/>
          <p:cNvSpPr>
            <a:spLocks noGrp="1"/>
          </p:cNvSpPr>
          <p:nvPr>
            <p:ph type="title"/>
          </p:nvPr>
        </p:nvSpPr>
        <p:spPr/>
        <p:txBody>
          <a:bodyPr>
            <a:normAutofit/>
          </a:bodyPr>
          <a:lstStyle/>
          <a:p>
            <a:pPr lvl="0"/>
            <a:r>
              <a:rPr lang="tr-TR" b="1" dirty="0" smtClean="0"/>
              <a:t>6.1- C4.5’de Budama </a:t>
            </a:r>
            <a:endParaRPr lang="tr-TR" dirty="0"/>
          </a:p>
        </p:txBody>
      </p:sp>
    </p:spTree>
    <p:extLst>
      <p:ext uri="{BB962C8B-B14F-4D97-AF65-F5344CB8AC3E}">
        <p14:creationId xmlns:p14="http://schemas.microsoft.com/office/powerpoint/2010/main" val="36858501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3429000"/>
            <a:ext cx="7408333" cy="1296144"/>
          </a:xfrm>
        </p:spPr>
        <p:txBody>
          <a:bodyPr>
            <a:normAutofit/>
          </a:bodyPr>
          <a:lstStyle/>
          <a:p>
            <a:pPr marL="0" indent="0" algn="just">
              <a:buNone/>
            </a:pPr>
            <a:r>
              <a:rPr lang="tr-TR" dirty="0"/>
              <a:t>	</a:t>
            </a:r>
            <a:r>
              <a:rPr lang="tr-TR" dirty="0" smtClean="0"/>
              <a:t>Eğer alt ağaçtaki kök düğümün beklenen hatası, yapraklardaki </a:t>
            </a:r>
            <a:r>
              <a:rPr lang="tr-TR" b="1" i="1" dirty="0"/>
              <a:t>U</a:t>
            </a:r>
            <a:r>
              <a:rPr lang="tr-TR" b="1" i="1" baseline="-25000" dirty="0"/>
              <a:t>%25</a:t>
            </a:r>
            <a:r>
              <a:rPr lang="tr-TR" dirty="0" smtClean="0"/>
              <a:t> toplam ağırlıktan daha küçük ise, o zaman alt ağaç yok edilir. Yerine kök düğüm konulur.</a:t>
            </a: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77</a:t>
            </a:fld>
            <a:endParaRPr lang="tr-TR"/>
          </a:p>
        </p:txBody>
      </p:sp>
      <p:sp>
        <p:nvSpPr>
          <p:cNvPr id="5" name="Başlık 4"/>
          <p:cNvSpPr>
            <a:spLocks noGrp="1"/>
          </p:cNvSpPr>
          <p:nvPr>
            <p:ph type="title"/>
          </p:nvPr>
        </p:nvSpPr>
        <p:spPr/>
        <p:txBody>
          <a:bodyPr>
            <a:normAutofit/>
          </a:bodyPr>
          <a:lstStyle/>
          <a:p>
            <a:pPr lvl="0"/>
            <a:r>
              <a:rPr lang="tr-TR" b="1" dirty="0" smtClean="0"/>
              <a:t>6.1- C4.5’de Budama </a:t>
            </a:r>
            <a:endParaRPr lang="tr-TR" dirty="0"/>
          </a:p>
        </p:txBody>
      </p:sp>
    </p:spTree>
    <p:extLst>
      <p:ext uri="{BB962C8B-B14F-4D97-AF65-F5344CB8AC3E}">
        <p14:creationId xmlns:p14="http://schemas.microsoft.com/office/powerpoint/2010/main" val="14357361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420888"/>
            <a:ext cx="7408333" cy="3705275"/>
          </a:xfrm>
        </p:spPr>
        <p:txBody>
          <a:bodyPr>
            <a:normAutofit/>
          </a:bodyPr>
          <a:lstStyle/>
          <a:p>
            <a:pPr marL="0" indent="0" algn="just">
              <a:buNone/>
            </a:pPr>
            <a:r>
              <a:rPr lang="tr-TR" dirty="0" smtClean="0"/>
              <a:t>	</a:t>
            </a:r>
            <a:r>
              <a:rPr lang="tr-TR" b="1" i="1" dirty="0"/>
              <a:t>Örnek: </a:t>
            </a:r>
            <a:r>
              <a:rPr lang="tr-TR" dirty="0" smtClean="0"/>
              <a:t>Aşağıdaki şekilde bir karar ağacının alt ağacı verilmiştir. Burada </a:t>
            </a:r>
            <a:r>
              <a:rPr lang="tr-TR" b="1" i="1" dirty="0"/>
              <a:t>X1</a:t>
            </a:r>
            <a:r>
              <a:rPr lang="tr-TR" dirty="0" smtClean="0"/>
              <a:t> kök düğümüdür ve bundan A niteliğine ait {1, 2, 3} gibi üç değer çıkmaktadır.</a:t>
            </a:r>
          </a:p>
          <a:p>
            <a:pPr marL="0" indent="0" algn="just">
              <a:buNone/>
            </a:pPr>
            <a:endParaRPr lang="tr-TR" b="1" i="1" dirty="0"/>
          </a:p>
          <a:p>
            <a:pPr marL="0" indent="0" algn="just">
              <a:buNone/>
            </a:pPr>
            <a:endParaRPr lang="tr-TR" b="1" i="1"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78</a:t>
            </a:fld>
            <a:endParaRPr lang="tr-TR"/>
          </a:p>
        </p:txBody>
      </p:sp>
      <p:sp>
        <p:nvSpPr>
          <p:cNvPr id="5" name="Başlık 4"/>
          <p:cNvSpPr>
            <a:spLocks noGrp="1"/>
          </p:cNvSpPr>
          <p:nvPr>
            <p:ph type="title"/>
          </p:nvPr>
        </p:nvSpPr>
        <p:spPr/>
        <p:txBody>
          <a:bodyPr>
            <a:normAutofit/>
          </a:bodyPr>
          <a:lstStyle/>
          <a:p>
            <a:pPr lvl="0"/>
            <a:r>
              <a:rPr lang="tr-TR" b="1" dirty="0" smtClean="0"/>
              <a:t>6.1- C4.5’de Budama </a:t>
            </a:r>
            <a:endParaRPr lang="tr-TR" dirty="0"/>
          </a:p>
        </p:txBody>
      </p:sp>
      <p:sp>
        <p:nvSpPr>
          <p:cNvPr id="6" name="Oval 5"/>
          <p:cNvSpPr/>
          <p:nvPr/>
        </p:nvSpPr>
        <p:spPr>
          <a:xfrm>
            <a:off x="3635896" y="3933056"/>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X1</a:t>
            </a:r>
            <a:endParaRPr lang="tr-TR" dirty="0">
              <a:solidFill>
                <a:schemeClr val="tx1"/>
              </a:solidFill>
            </a:endParaRPr>
          </a:p>
        </p:txBody>
      </p:sp>
      <p:sp>
        <p:nvSpPr>
          <p:cNvPr id="7" name="Dikdörtgen 6"/>
          <p:cNvSpPr/>
          <p:nvPr/>
        </p:nvSpPr>
        <p:spPr>
          <a:xfrm>
            <a:off x="2051720" y="530120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Sınıf1 (6,0)</a:t>
            </a:r>
            <a:endParaRPr lang="tr-TR" dirty="0">
              <a:solidFill>
                <a:schemeClr val="tx1"/>
              </a:solidFill>
            </a:endParaRPr>
          </a:p>
        </p:txBody>
      </p:sp>
      <p:sp>
        <p:nvSpPr>
          <p:cNvPr id="8" name="Dikdörtgen 7"/>
          <p:cNvSpPr/>
          <p:nvPr/>
        </p:nvSpPr>
        <p:spPr>
          <a:xfrm>
            <a:off x="3707904" y="530120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Sınıf1 (9,0)</a:t>
            </a:r>
            <a:endParaRPr lang="tr-TR" dirty="0">
              <a:solidFill>
                <a:schemeClr val="tx1"/>
              </a:solidFill>
            </a:endParaRPr>
          </a:p>
        </p:txBody>
      </p:sp>
      <p:sp>
        <p:nvSpPr>
          <p:cNvPr id="9" name="Dikdörtgen 8"/>
          <p:cNvSpPr/>
          <p:nvPr/>
        </p:nvSpPr>
        <p:spPr>
          <a:xfrm>
            <a:off x="5340955" y="530120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Sınıf2 (1, 0)</a:t>
            </a:r>
            <a:endParaRPr lang="tr-TR" dirty="0">
              <a:solidFill>
                <a:schemeClr val="tx1"/>
              </a:solidFill>
            </a:endParaRPr>
          </a:p>
        </p:txBody>
      </p:sp>
      <p:cxnSp>
        <p:nvCxnSpPr>
          <p:cNvPr id="10" name="Düz Ok Bağlayıcısı 9"/>
          <p:cNvCxnSpPr>
            <a:stCxn id="6" idx="3"/>
            <a:endCxn id="7" idx="0"/>
          </p:cNvCxnSpPr>
          <p:nvPr/>
        </p:nvCxnSpPr>
        <p:spPr>
          <a:xfrm flipH="1">
            <a:off x="2771800" y="4486220"/>
            <a:ext cx="1085548"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a:stCxn id="6" idx="4"/>
            <a:endCxn id="8" idx="0"/>
          </p:cNvCxnSpPr>
          <p:nvPr/>
        </p:nvCxnSpPr>
        <p:spPr>
          <a:xfrm>
            <a:off x="4391980" y="4581128"/>
            <a:ext cx="36004" cy="720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a:stCxn id="6" idx="5"/>
            <a:endCxn id="9" idx="0"/>
          </p:cNvCxnSpPr>
          <p:nvPr/>
        </p:nvCxnSpPr>
        <p:spPr>
          <a:xfrm>
            <a:off x="4926612" y="4486220"/>
            <a:ext cx="1134423"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Metin kutusu 12"/>
          <p:cNvSpPr txBox="1"/>
          <p:nvPr/>
        </p:nvSpPr>
        <p:spPr>
          <a:xfrm>
            <a:off x="2965520" y="4709048"/>
            <a:ext cx="524503" cy="369332"/>
          </a:xfrm>
          <a:prstGeom prst="rect">
            <a:avLst/>
          </a:prstGeom>
          <a:solidFill>
            <a:schemeClr val="bg1"/>
          </a:solidFill>
        </p:spPr>
        <p:txBody>
          <a:bodyPr wrap="none" rtlCol="0">
            <a:spAutoFit/>
          </a:bodyPr>
          <a:lstStyle/>
          <a:p>
            <a:r>
              <a:rPr lang="tr-TR" dirty="0" smtClean="0"/>
              <a:t>A=1</a:t>
            </a:r>
            <a:endParaRPr lang="tr-TR" dirty="0"/>
          </a:p>
        </p:txBody>
      </p:sp>
      <p:sp>
        <p:nvSpPr>
          <p:cNvPr id="14" name="Metin kutusu 13"/>
          <p:cNvSpPr txBox="1"/>
          <p:nvPr/>
        </p:nvSpPr>
        <p:spPr>
          <a:xfrm>
            <a:off x="3995936" y="4709048"/>
            <a:ext cx="551754" cy="369332"/>
          </a:xfrm>
          <a:prstGeom prst="rect">
            <a:avLst/>
          </a:prstGeom>
          <a:solidFill>
            <a:schemeClr val="bg1"/>
          </a:solidFill>
        </p:spPr>
        <p:txBody>
          <a:bodyPr wrap="none" rtlCol="0">
            <a:spAutoFit/>
          </a:bodyPr>
          <a:lstStyle/>
          <a:p>
            <a:r>
              <a:rPr lang="tr-TR" dirty="0" smtClean="0"/>
              <a:t>A=2</a:t>
            </a:r>
            <a:endParaRPr lang="tr-TR" dirty="0"/>
          </a:p>
        </p:txBody>
      </p:sp>
      <p:sp>
        <p:nvSpPr>
          <p:cNvPr id="15" name="Metin kutusu 14"/>
          <p:cNvSpPr txBox="1"/>
          <p:nvPr/>
        </p:nvSpPr>
        <p:spPr>
          <a:xfrm>
            <a:off x="5208328" y="4709048"/>
            <a:ext cx="556563" cy="369332"/>
          </a:xfrm>
          <a:prstGeom prst="rect">
            <a:avLst/>
          </a:prstGeom>
          <a:solidFill>
            <a:schemeClr val="bg1"/>
          </a:solidFill>
        </p:spPr>
        <p:txBody>
          <a:bodyPr wrap="none" rtlCol="0">
            <a:spAutoFit/>
          </a:bodyPr>
          <a:lstStyle/>
          <a:p>
            <a:r>
              <a:rPr lang="tr-TR" dirty="0" smtClean="0"/>
              <a:t>A=3</a:t>
            </a:r>
            <a:endParaRPr lang="tr-TR" dirty="0"/>
          </a:p>
        </p:txBody>
      </p:sp>
      <p:sp>
        <p:nvSpPr>
          <p:cNvPr id="16" name="Çentikli Sağ Ok 15"/>
          <p:cNvSpPr/>
          <p:nvPr/>
        </p:nvSpPr>
        <p:spPr>
          <a:xfrm>
            <a:off x="5326003" y="4092371"/>
            <a:ext cx="1052740" cy="451956"/>
          </a:xfrm>
          <a:prstGeom prst="notch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Dikdörtgen 19"/>
          <p:cNvSpPr/>
          <p:nvPr/>
        </p:nvSpPr>
        <p:spPr>
          <a:xfrm>
            <a:off x="6539349" y="3994313"/>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Sınıf2 (16, 1)</a:t>
            </a:r>
            <a:endParaRPr lang="tr-TR" dirty="0">
              <a:solidFill>
                <a:schemeClr val="tx1"/>
              </a:solidFill>
            </a:endParaRPr>
          </a:p>
        </p:txBody>
      </p:sp>
    </p:spTree>
    <p:extLst>
      <p:ext uri="{BB962C8B-B14F-4D97-AF65-F5344CB8AC3E}">
        <p14:creationId xmlns:p14="http://schemas.microsoft.com/office/powerpoint/2010/main" val="13414028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420888"/>
            <a:ext cx="7408333" cy="3705275"/>
          </a:xfrm>
        </p:spPr>
        <p:txBody>
          <a:bodyPr>
            <a:normAutofit/>
          </a:bodyPr>
          <a:lstStyle/>
          <a:p>
            <a:pPr marL="0" indent="0" algn="just">
              <a:buNone/>
            </a:pPr>
            <a:r>
              <a:rPr lang="tr-TR" b="1" i="1" dirty="0" smtClean="0"/>
              <a:t>	</a:t>
            </a:r>
            <a:r>
              <a:rPr lang="tr-TR" dirty="0" smtClean="0"/>
              <a:t>Sorunumuz, alt ağaçtaki yeni yaprak düğümünü oluşturmak için alt ağacı kaldırıp yerine kök düğümün konulması,  yani ağacın budanmasının mümkün olup olmadığını anlamaktır.</a:t>
            </a:r>
          </a:p>
          <a:p>
            <a:pPr marL="0" indent="0" algn="just">
              <a:buNone/>
            </a:pPr>
            <a:endParaRPr lang="tr-TR" b="1" i="1" dirty="0" smtClean="0"/>
          </a:p>
          <a:p>
            <a:pPr marL="0" indent="0" algn="just">
              <a:buNone/>
            </a:pPr>
            <a:r>
              <a:rPr lang="tr-TR" b="1" i="1" dirty="0" smtClean="0"/>
              <a:t>	U</a:t>
            </a:r>
            <a:r>
              <a:rPr lang="tr-TR" b="1" i="1" baseline="-25000" dirty="0" smtClean="0"/>
              <a:t>%25</a:t>
            </a:r>
            <a:r>
              <a:rPr lang="tr-TR" b="1" i="1" dirty="0" smtClean="0"/>
              <a:t>(6,0) = 0.206 </a:t>
            </a:r>
            <a:r>
              <a:rPr lang="tr-TR" b="1" i="1" dirty="0"/>
              <a:t>	</a:t>
            </a:r>
            <a:r>
              <a:rPr lang="tr-TR" b="1" i="1" dirty="0" smtClean="0"/>
              <a:t>U</a:t>
            </a:r>
            <a:r>
              <a:rPr lang="tr-TR" b="1" i="1" baseline="-25000" dirty="0" smtClean="0"/>
              <a:t>%25</a:t>
            </a:r>
            <a:r>
              <a:rPr lang="tr-TR" b="1" i="1" dirty="0" smtClean="0"/>
              <a:t>(1,0</a:t>
            </a:r>
            <a:r>
              <a:rPr lang="tr-TR" b="1" i="1" dirty="0"/>
              <a:t>) = </a:t>
            </a:r>
            <a:r>
              <a:rPr lang="tr-TR" b="1" i="1" dirty="0" smtClean="0"/>
              <a:t>0.750</a:t>
            </a:r>
            <a:endParaRPr lang="tr-TR" b="1" i="1" dirty="0"/>
          </a:p>
          <a:p>
            <a:pPr marL="0" indent="0" algn="just">
              <a:buNone/>
            </a:pPr>
            <a:r>
              <a:rPr lang="tr-TR" b="1" i="1" dirty="0" smtClean="0"/>
              <a:t>	U</a:t>
            </a:r>
            <a:r>
              <a:rPr lang="tr-TR" b="1" i="1" baseline="-25000" dirty="0" smtClean="0"/>
              <a:t>%25</a:t>
            </a:r>
            <a:r>
              <a:rPr lang="tr-TR" b="1" i="1" dirty="0" smtClean="0"/>
              <a:t>(9,0) = 0.143	U</a:t>
            </a:r>
            <a:r>
              <a:rPr lang="tr-TR" b="1" i="1" baseline="-25000" dirty="0" smtClean="0"/>
              <a:t>%25</a:t>
            </a:r>
            <a:r>
              <a:rPr lang="tr-TR" b="1" i="1" dirty="0" smtClean="0"/>
              <a:t>(16,1) = 0.157</a:t>
            </a:r>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79</a:t>
            </a:fld>
            <a:endParaRPr lang="tr-TR"/>
          </a:p>
        </p:txBody>
      </p:sp>
      <p:sp>
        <p:nvSpPr>
          <p:cNvPr id="5" name="Başlık 4"/>
          <p:cNvSpPr>
            <a:spLocks noGrp="1"/>
          </p:cNvSpPr>
          <p:nvPr>
            <p:ph type="title"/>
          </p:nvPr>
        </p:nvSpPr>
        <p:spPr/>
        <p:txBody>
          <a:bodyPr>
            <a:normAutofit/>
          </a:bodyPr>
          <a:lstStyle/>
          <a:p>
            <a:pPr lvl="0"/>
            <a:r>
              <a:rPr lang="tr-TR" b="1" dirty="0" smtClean="0"/>
              <a:t>6.1- C4.5’de Budama </a:t>
            </a:r>
            <a:endParaRPr lang="tr-TR" dirty="0"/>
          </a:p>
        </p:txBody>
      </p:sp>
    </p:spTree>
    <p:extLst>
      <p:ext uri="{BB962C8B-B14F-4D97-AF65-F5344CB8AC3E}">
        <p14:creationId xmlns:p14="http://schemas.microsoft.com/office/powerpoint/2010/main" val="2534273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çerik Yer Tutucusu 5"/>
          <p:cNvGraphicFramePr>
            <a:graphicFrameLocks noGrp="1"/>
          </p:cNvGraphicFramePr>
          <p:nvPr>
            <p:ph idx="1"/>
            <p:extLst>
              <p:ext uri="{D42A27DB-BD31-4B8C-83A1-F6EECF244321}">
                <p14:modId xmlns:p14="http://schemas.microsoft.com/office/powerpoint/2010/main" val="2434916565"/>
              </p:ext>
            </p:extLst>
          </p:nvPr>
        </p:nvGraphicFramePr>
        <p:xfrm>
          <a:off x="1711104" y="2996952"/>
          <a:ext cx="5328592" cy="1512168"/>
        </p:xfrm>
        <a:graphic>
          <a:graphicData uri="http://schemas.openxmlformats.org/drawingml/2006/table">
            <a:tbl>
              <a:tblPr firstRow="1" bandRow="1">
                <a:tableStyleId>{5C22544A-7EE6-4342-B048-85BDC9FD1C3A}</a:tableStyleId>
              </a:tblPr>
              <a:tblGrid>
                <a:gridCol w="5328592"/>
              </a:tblGrid>
              <a:tr h="1512168">
                <a:tc>
                  <a:txBody>
                    <a:bodyPr/>
                    <a:lstStyle/>
                    <a:p>
                      <a:pPr algn="ctr"/>
                      <a:r>
                        <a:rPr lang="tr-TR" dirty="0" smtClean="0"/>
                        <a:t>Sınıflandırma Algoritması</a:t>
                      </a:r>
                      <a:endParaRPr lang="tr-TR" dirty="0"/>
                    </a:p>
                  </a:txBody>
                  <a:tcPr anchor="ctr">
                    <a:solidFill>
                      <a:schemeClr val="tx2">
                        <a:lumMod val="60000"/>
                        <a:lumOff val="40000"/>
                      </a:schemeClr>
                    </a:solidFill>
                  </a:tcPr>
                </a:tc>
              </a:tr>
            </a:tbl>
          </a:graphicData>
        </a:graphic>
      </p:graphicFrame>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8</a:t>
            </a:fld>
            <a:endParaRPr lang="tr-TR"/>
          </a:p>
        </p:txBody>
      </p:sp>
      <p:sp>
        <p:nvSpPr>
          <p:cNvPr id="5" name="Başlık 4"/>
          <p:cNvSpPr>
            <a:spLocks noGrp="1"/>
          </p:cNvSpPr>
          <p:nvPr>
            <p:ph type="title"/>
          </p:nvPr>
        </p:nvSpPr>
        <p:spPr/>
        <p:txBody>
          <a:bodyPr>
            <a:normAutofit/>
          </a:bodyPr>
          <a:lstStyle/>
          <a:p>
            <a:pPr lvl="0"/>
            <a:r>
              <a:rPr lang="tr-TR" b="1" dirty="0"/>
              <a:t>2-Sınıflandırma </a:t>
            </a:r>
            <a:r>
              <a:rPr lang="tr-TR" b="1" dirty="0" smtClean="0"/>
              <a:t>Süreci</a:t>
            </a:r>
            <a:endParaRPr lang="tr-TR" dirty="0"/>
          </a:p>
        </p:txBody>
      </p:sp>
      <p:sp>
        <p:nvSpPr>
          <p:cNvPr id="2" name="Çentikli Sağ Ok 1"/>
          <p:cNvSpPr/>
          <p:nvPr/>
        </p:nvSpPr>
        <p:spPr>
          <a:xfrm rot="5400000">
            <a:off x="4101162" y="4727430"/>
            <a:ext cx="633220"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49656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420888"/>
            <a:ext cx="7408333" cy="3705275"/>
          </a:xfrm>
        </p:spPr>
        <p:txBody>
          <a:bodyPr>
            <a:normAutofit/>
          </a:bodyPr>
          <a:lstStyle/>
          <a:p>
            <a:pPr marL="0" indent="0" algn="just">
              <a:buNone/>
            </a:pPr>
            <a:r>
              <a:rPr lang="tr-TR" dirty="0" smtClean="0"/>
              <a:t>	Bir önceki slaytta bulunan değerleri kullanılarak başlangıç ağacının yanı sıra bu ağacın yerine konulan düğümün beklenen hataları hesaplanır:</a:t>
            </a:r>
          </a:p>
          <a:p>
            <a:pPr marL="0" indent="0" algn="just">
              <a:buNone/>
            </a:pPr>
            <a:endParaRPr lang="tr-TR" dirty="0"/>
          </a:p>
          <a:p>
            <a:pPr marL="0" indent="0" algn="just">
              <a:buNone/>
            </a:pPr>
            <a:r>
              <a:rPr lang="tr-TR" dirty="0" smtClean="0"/>
              <a:t>	</a:t>
            </a:r>
            <a:r>
              <a:rPr lang="tr-TR" b="1" i="1" dirty="0" err="1" smtClean="0"/>
              <a:t>PE</a:t>
            </a:r>
            <a:r>
              <a:rPr lang="tr-TR" b="1" i="1" baseline="-25000" dirty="0" err="1" smtClean="0"/>
              <a:t>ağaç</a:t>
            </a:r>
            <a:r>
              <a:rPr lang="tr-TR" b="1" i="1" dirty="0" smtClean="0"/>
              <a:t>= 6(0.206)+9(0.143)+1(0.750)</a:t>
            </a:r>
          </a:p>
          <a:p>
            <a:pPr marL="0" indent="0" algn="just">
              <a:buNone/>
            </a:pPr>
            <a:r>
              <a:rPr lang="tr-TR" b="1" i="1" dirty="0"/>
              <a:t>	 </a:t>
            </a:r>
            <a:r>
              <a:rPr lang="tr-TR" b="1" i="1" dirty="0" smtClean="0"/>
              <a:t>          = 3.257</a:t>
            </a:r>
          </a:p>
          <a:p>
            <a:pPr marL="0" indent="0" algn="just">
              <a:buNone/>
            </a:pPr>
            <a:endParaRPr lang="tr-TR" b="1" i="1" dirty="0" smtClean="0"/>
          </a:p>
          <a:p>
            <a:pPr marL="0" indent="0" algn="just">
              <a:buNone/>
            </a:pPr>
            <a:r>
              <a:rPr lang="tr-TR" b="1" i="1" dirty="0" smtClean="0"/>
              <a:t>	</a:t>
            </a:r>
            <a:r>
              <a:rPr lang="tr-TR" b="1" i="1" dirty="0" err="1" smtClean="0"/>
              <a:t>PE</a:t>
            </a:r>
            <a:r>
              <a:rPr lang="tr-TR" b="1" i="1" baseline="-25000" dirty="0" err="1" smtClean="0"/>
              <a:t>düğüm</a:t>
            </a:r>
            <a:r>
              <a:rPr lang="tr-TR" b="1" i="1" dirty="0" smtClean="0"/>
              <a:t>= 16(0.157)  </a:t>
            </a:r>
            <a:r>
              <a:rPr lang="tr-TR" b="1" i="1" dirty="0"/>
              <a:t>= </a:t>
            </a:r>
            <a:r>
              <a:rPr lang="tr-TR" b="1" i="1" dirty="0" smtClean="0"/>
              <a:t>2.517</a:t>
            </a:r>
            <a:endParaRPr lang="tr-TR" b="1" i="1" dirty="0"/>
          </a:p>
          <a:p>
            <a:pPr marL="0" indent="0" algn="just">
              <a:buNone/>
            </a:pPr>
            <a:endParaRPr lang="tr-TR" b="1" i="1" dirty="0" smtClean="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80</a:t>
            </a:fld>
            <a:endParaRPr lang="tr-TR"/>
          </a:p>
        </p:txBody>
      </p:sp>
      <p:sp>
        <p:nvSpPr>
          <p:cNvPr id="5" name="Başlık 4"/>
          <p:cNvSpPr>
            <a:spLocks noGrp="1"/>
          </p:cNvSpPr>
          <p:nvPr>
            <p:ph type="title"/>
          </p:nvPr>
        </p:nvSpPr>
        <p:spPr/>
        <p:txBody>
          <a:bodyPr>
            <a:normAutofit/>
          </a:bodyPr>
          <a:lstStyle/>
          <a:p>
            <a:pPr lvl="0"/>
            <a:r>
              <a:rPr lang="tr-TR" b="1" dirty="0" smtClean="0"/>
              <a:t>6.1- C4.5’de Budama </a:t>
            </a:r>
            <a:endParaRPr lang="tr-TR" dirty="0"/>
          </a:p>
        </p:txBody>
      </p:sp>
    </p:spTree>
    <p:extLst>
      <p:ext uri="{BB962C8B-B14F-4D97-AF65-F5344CB8AC3E}">
        <p14:creationId xmlns:p14="http://schemas.microsoft.com/office/powerpoint/2010/main" val="6365006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3503510"/>
            <a:ext cx="7408333" cy="1509666"/>
          </a:xfrm>
        </p:spPr>
        <p:txBody>
          <a:bodyPr>
            <a:normAutofit/>
          </a:bodyPr>
          <a:lstStyle/>
          <a:p>
            <a:pPr marL="0" indent="0" algn="just">
              <a:buNone/>
            </a:pPr>
            <a:r>
              <a:rPr lang="tr-TR" b="1" i="1" dirty="0" smtClean="0"/>
              <a:t>	</a:t>
            </a:r>
            <a:r>
              <a:rPr lang="tr-TR" b="1" i="1" dirty="0" err="1" smtClean="0"/>
              <a:t>PE</a:t>
            </a:r>
            <a:r>
              <a:rPr lang="tr-TR" b="1" i="1" baseline="-25000" dirty="0" err="1" smtClean="0"/>
              <a:t>ağaç</a:t>
            </a:r>
            <a:r>
              <a:rPr lang="tr-TR" b="1" i="1" baseline="-25000" dirty="0" smtClean="0"/>
              <a:t> </a:t>
            </a:r>
            <a:r>
              <a:rPr lang="tr-TR" b="1" i="1" dirty="0" smtClean="0"/>
              <a:t>=3.257 &gt;</a:t>
            </a:r>
            <a:r>
              <a:rPr lang="tr-TR" b="1" i="1" dirty="0"/>
              <a:t> </a:t>
            </a:r>
            <a:r>
              <a:rPr lang="tr-TR" b="1" i="1" dirty="0" err="1"/>
              <a:t>PE</a:t>
            </a:r>
            <a:r>
              <a:rPr lang="tr-TR" b="1" i="1" baseline="-25000" dirty="0" err="1"/>
              <a:t>düğüm</a:t>
            </a:r>
            <a:r>
              <a:rPr lang="tr-TR" b="1" i="1" dirty="0"/>
              <a:t>= </a:t>
            </a:r>
            <a:r>
              <a:rPr lang="tr-TR" b="1" i="1" dirty="0" smtClean="0"/>
              <a:t>2.517 </a:t>
            </a:r>
            <a:r>
              <a:rPr lang="tr-TR" dirty="0" smtClean="0"/>
              <a:t>olduğu için karar ağacının budanması  ve alt ağacın yerine yeni bir yaprak düğümünün konulması önerilir.</a:t>
            </a:r>
            <a:endParaRPr lang="tr-TR"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81</a:t>
            </a:fld>
            <a:endParaRPr lang="tr-TR"/>
          </a:p>
        </p:txBody>
      </p:sp>
      <p:sp>
        <p:nvSpPr>
          <p:cNvPr id="5" name="Başlık 4"/>
          <p:cNvSpPr>
            <a:spLocks noGrp="1"/>
          </p:cNvSpPr>
          <p:nvPr>
            <p:ph type="title"/>
          </p:nvPr>
        </p:nvSpPr>
        <p:spPr/>
        <p:txBody>
          <a:bodyPr>
            <a:normAutofit/>
          </a:bodyPr>
          <a:lstStyle/>
          <a:p>
            <a:pPr lvl="0"/>
            <a:r>
              <a:rPr lang="tr-TR" b="1" dirty="0" smtClean="0"/>
              <a:t>6.1- C4.5’de Budama </a:t>
            </a:r>
            <a:endParaRPr lang="tr-TR" dirty="0"/>
          </a:p>
        </p:txBody>
      </p:sp>
    </p:spTree>
    <p:extLst>
      <p:ext uri="{BB962C8B-B14F-4D97-AF65-F5344CB8AC3E}">
        <p14:creationId xmlns:p14="http://schemas.microsoft.com/office/powerpoint/2010/main" val="9430154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3467555"/>
            <a:ext cx="7408333" cy="1833653"/>
          </a:xfrm>
        </p:spPr>
        <p:txBody>
          <a:bodyPr/>
          <a:lstStyle/>
          <a:p>
            <a:pPr marL="0" indent="0" algn="just">
              <a:buNone/>
            </a:pPr>
            <a:r>
              <a:rPr lang="tr-TR" dirty="0" smtClean="0"/>
              <a:t>	Eğitim kümesine bağlı olarak elde edilen karar ağacından yararlanarak karar kuralları oluşturulabilir. Karar kuralları aynen programlama dillerindeki </a:t>
            </a:r>
            <a:r>
              <a:rPr lang="tr-TR" b="1" i="1" dirty="0"/>
              <a:t>IF.. THEN …ELSE</a:t>
            </a:r>
            <a:r>
              <a:rPr lang="tr-TR" dirty="0" smtClean="0"/>
              <a:t> yapılarına benzer.</a:t>
            </a:r>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82</a:t>
            </a:fld>
            <a:endParaRPr lang="tr-TR"/>
          </a:p>
        </p:txBody>
      </p:sp>
      <p:sp>
        <p:nvSpPr>
          <p:cNvPr id="5" name="Başlık 4"/>
          <p:cNvSpPr>
            <a:spLocks noGrp="1"/>
          </p:cNvSpPr>
          <p:nvPr>
            <p:ph type="title"/>
          </p:nvPr>
        </p:nvSpPr>
        <p:spPr/>
        <p:txBody>
          <a:bodyPr>
            <a:normAutofit/>
          </a:bodyPr>
          <a:lstStyle/>
          <a:p>
            <a:pPr lvl="0"/>
            <a:r>
              <a:rPr lang="tr-TR" b="1" dirty="0" smtClean="0"/>
              <a:t>7-Karar Kuralları Oluşturmak</a:t>
            </a:r>
            <a:endParaRPr lang="tr-TR" dirty="0"/>
          </a:p>
        </p:txBody>
      </p:sp>
    </p:spTree>
    <p:extLst>
      <p:ext uri="{BB962C8B-B14F-4D97-AF65-F5344CB8AC3E}">
        <p14:creationId xmlns:p14="http://schemas.microsoft.com/office/powerpoint/2010/main" val="31756819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531451"/>
            <a:ext cx="7408333" cy="3633853"/>
          </a:xfrm>
        </p:spPr>
        <p:txBody>
          <a:bodyPr/>
          <a:lstStyle/>
          <a:p>
            <a:pPr marL="0" indent="0" algn="just">
              <a:buNone/>
            </a:pPr>
            <a:r>
              <a:rPr lang="tr-TR" dirty="0" smtClean="0"/>
              <a:t>	</a:t>
            </a:r>
            <a:r>
              <a:rPr lang="tr-TR" b="1" i="1" dirty="0"/>
              <a:t>Örnek</a:t>
            </a:r>
            <a:r>
              <a:rPr lang="tr-TR" b="1" i="1" dirty="0" smtClean="0"/>
              <a:t>: </a:t>
            </a:r>
            <a:r>
              <a:rPr lang="tr-TR" dirty="0" smtClean="0"/>
              <a:t>Verilen karar ağacına göre karar kurallarını oluşturalım.</a:t>
            </a:r>
          </a:p>
          <a:p>
            <a:pPr marL="0" indent="0" algn="just">
              <a:buNone/>
            </a:pPr>
            <a:endParaRPr lang="tr-TR" b="1" i="1" dirty="0"/>
          </a:p>
        </p:txBody>
      </p:sp>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83</a:t>
            </a:fld>
            <a:endParaRPr lang="tr-TR"/>
          </a:p>
        </p:txBody>
      </p:sp>
      <p:sp>
        <p:nvSpPr>
          <p:cNvPr id="5" name="Başlık 4"/>
          <p:cNvSpPr>
            <a:spLocks noGrp="1"/>
          </p:cNvSpPr>
          <p:nvPr>
            <p:ph type="title"/>
          </p:nvPr>
        </p:nvSpPr>
        <p:spPr/>
        <p:txBody>
          <a:bodyPr>
            <a:normAutofit/>
          </a:bodyPr>
          <a:lstStyle/>
          <a:p>
            <a:pPr lvl="0"/>
            <a:r>
              <a:rPr lang="tr-TR" b="1" dirty="0" smtClean="0"/>
              <a:t>7-Karar Kuralları Oluşturmak</a:t>
            </a:r>
            <a:endParaRPr lang="tr-TR" dirty="0"/>
          </a:p>
        </p:txBody>
      </p:sp>
      <p:sp>
        <p:nvSpPr>
          <p:cNvPr id="6" name="Oval 5"/>
          <p:cNvSpPr/>
          <p:nvPr/>
        </p:nvSpPr>
        <p:spPr>
          <a:xfrm>
            <a:off x="4019069" y="3020380"/>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Hava</a:t>
            </a:r>
            <a:endParaRPr lang="tr-TR" dirty="0">
              <a:solidFill>
                <a:schemeClr val="tx1"/>
              </a:solidFill>
            </a:endParaRPr>
          </a:p>
        </p:txBody>
      </p:sp>
      <p:sp>
        <p:nvSpPr>
          <p:cNvPr id="7" name="Oval 6"/>
          <p:cNvSpPr/>
          <p:nvPr/>
        </p:nvSpPr>
        <p:spPr>
          <a:xfrm>
            <a:off x="2290877" y="4293096"/>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Nem</a:t>
            </a:r>
            <a:endParaRPr lang="tr-TR" dirty="0">
              <a:solidFill>
                <a:schemeClr val="tx1"/>
              </a:solidFill>
            </a:endParaRPr>
          </a:p>
        </p:txBody>
      </p:sp>
      <p:sp>
        <p:nvSpPr>
          <p:cNvPr id="8" name="Dikdörtgen 7"/>
          <p:cNvSpPr/>
          <p:nvPr/>
        </p:nvSpPr>
        <p:spPr>
          <a:xfrm>
            <a:off x="1403648" y="56612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H</a:t>
            </a:r>
            <a:r>
              <a:rPr lang="tr-TR" dirty="0" smtClean="0">
                <a:solidFill>
                  <a:schemeClr val="tx1"/>
                </a:solidFill>
              </a:rPr>
              <a:t>ayır</a:t>
            </a:r>
            <a:endParaRPr lang="tr-TR" dirty="0">
              <a:solidFill>
                <a:schemeClr val="tx1"/>
              </a:solidFill>
            </a:endParaRPr>
          </a:p>
        </p:txBody>
      </p:sp>
      <p:sp>
        <p:nvSpPr>
          <p:cNvPr id="10" name="Dikdörtgen 9"/>
          <p:cNvSpPr/>
          <p:nvPr/>
        </p:nvSpPr>
        <p:spPr>
          <a:xfrm>
            <a:off x="3275856" y="56612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sp>
        <p:nvSpPr>
          <p:cNvPr id="11" name="Dikdörtgen 10"/>
          <p:cNvSpPr/>
          <p:nvPr/>
        </p:nvSpPr>
        <p:spPr>
          <a:xfrm>
            <a:off x="5076056" y="56612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Hayır</a:t>
            </a:r>
            <a:endParaRPr lang="tr-TR" dirty="0">
              <a:solidFill>
                <a:schemeClr val="tx1"/>
              </a:solidFill>
            </a:endParaRPr>
          </a:p>
        </p:txBody>
      </p:sp>
      <p:cxnSp>
        <p:nvCxnSpPr>
          <p:cNvPr id="12" name="Düz Ok Bağlayıcısı 11"/>
          <p:cNvCxnSpPr>
            <a:endCxn id="7" idx="7"/>
          </p:cNvCxnSpPr>
          <p:nvPr/>
        </p:nvCxnSpPr>
        <p:spPr>
          <a:xfrm flipH="1">
            <a:off x="3581593" y="3668452"/>
            <a:ext cx="725508" cy="7195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Düz Ok Bağlayıcısı 12"/>
          <p:cNvCxnSpPr>
            <a:stCxn id="6" idx="5"/>
            <a:endCxn id="33" idx="1"/>
          </p:cNvCxnSpPr>
          <p:nvPr/>
        </p:nvCxnSpPr>
        <p:spPr>
          <a:xfrm>
            <a:off x="5309785" y="3573544"/>
            <a:ext cx="847820" cy="8144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stCxn id="7" idx="3"/>
            <a:endCxn id="8" idx="0"/>
          </p:cNvCxnSpPr>
          <p:nvPr/>
        </p:nvCxnSpPr>
        <p:spPr>
          <a:xfrm flipH="1">
            <a:off x="2123728" y="4846260"/>
            <a:ext cx="388601"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Düz Ok Bağlayıcısı 15"/>
          <p:cNvCxnSpPr>
            <a:stCxn id="7" idx="5"/>
            <a:endCxn id="10" idx="0"/>
          </p:cNvCxnSpPr>
          <p:nvPr/>
        </p:nvCxnSpPr>
        <p:spPr>
          <a:xfrm>
            <a:off x="3581593" y="4846260"/>
            <a:ext cx="414343"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Metin kutusu 16"/>
          <p:cNvSpPr txBox="1"/>
          <p:nvPr/>
        </p:nvSpPr>
        <p:spPr>
          <a:xfrm>
            <a:off x="5387221" y="3851756"/>
            <a:ext cx="1117357" cy="369332"/>
          </a:xfrm>
          <a:prstGeom prst="rect">
            <a:avLst/>
          </a:prstGeom>
          <a:solidFill>
            <a:schemeClr val="bg1"/>
          </a:solidFill>
        </p:spPr>
        <p:txBody>
          <a:bodyPr wrap="none" rtlCol="0">
            <a:spAutoFit/>
          </a:bodyPr>
          <a:lstStyle/>
          <a:p>
            <a:r>
              <a:rPr lang="tr-TR" dirty="0" smtClean="0"/>
              <a:t>Yağmurlu</a:t>
            </a:r>
            <a:endParaRPr lang="tr-TR" dirty="0"/>
          </a:p>
        </p:txBody>
      </p:sp>
      <p:sp>
        <p:nvSpPr>
          <p:cNvPr id="18" name="Metin kutusu 17"/>
          <p:cNvSpPr txBox="1"/>
          <p:nvPr/>
        </p:nvSpPr>
        <p:spPr>
          <a:xfrm>
            <a:off x="3419872" y="3851756"/>
            <a:ext cx="893193" cy="369332"/>
          </a:xfrm>
          <a:prstGeom prst="rect">
            <a:avLst/>
          </a:prstGeom>
          <a:solidFill>
            <a:schemeClr val="bg1"/>
          </a:solidFill>
        </p:spPr>
        <p:txBody>
          <a:bodyPr wrap="none" rtlCol="0">
            <a:spAutoFit/>
          </a:bodyPr>
          <a:lstStyle/>
          <a:p>
            <a:r>
              <a:rPr lang="tr-TR" dirty="0" smtClean="0"/>
              <a:t>Güneşli</a:t>
            </a:r>
            <a:endParaRPr lang="tr-TR" dirty="0"/>
          </a:p>
        </p:txBody>
      </p:sp>
      <p:sp>
        <p:nvSpPr>
          <p:cNvPr id="19" name="Metin kutusu 18"/>
          <p:cNvSpPr txBox="1"/>
          <p:nvPr/>
        </p:nvSpPr>
        <p:spPr>
          <a:xfrm>
            <a:off x="1941339" y="5069088"/>
            <a:ext cx="870495" cy="369332"/>
          </a:xfrm>
          <a:prstGeom prst="rect">
            <a:avLst/>
          </a:prstGeom>
          <a:solidFill>
            <a:schemeClr val="bg1"/>
          </a:solidFill>
        </p:spPr>
        <p:txBody>
          <a:bodyPr wrap="none" rtlCol="0">
            <a:spAutoFit/>
          </a:bodyPr>
          <a:lstStyle/>
          <a:p>
            <a:r>
              <a:rPr lang="tr-TR" dirty="0" smtClean="0"/>
              <a:t>Yüksek</a:t>
            </a:r>
            <a:endParaRPr lang="tr-TR" dirty="0"/>
          </a:p>
        </p:txBody>
      </p:sp>
      <p:sp>
        <p:nvSpPr>
          <p:cNvPr id="21" name="Metin kutusu 20"/>
          <p:cNvSpPr txBox="1"/>
          <p:nvPr/>
        </p:nvSpPr>
        <p:spPr>
          <a:xfrm>
            <a:off x="3347864" y="5069088"/>
            <a:ext cx="906017" cy="369332"/>
          </a:xfrm>
          <a:prstGeom prst="rect">
            <a:avLst/>
          </a:prstGeom>
          <a:solidFill>
            <a:schemeClr val="bg1"/>
          </a:solidFill>
        </p:spPr>
        <p:txBody>
          <a:bodyPr wrap="none" rtlCol="0">
            <a:spAutoFit/>
          </a:bodyPr>
          <a:lstStyle/>
          <a:p>
            <a:r>
              <a:rPr lang="tr-TR" dirty="0" smtClean="0"/>
              <a:t>Normal</a:t>
            </a:r>
            <a:endParaRPr lang="tr-TR" dirty="0"/>
          </a:p>
        </p:txBody>
      </p:sp>
      <p:sp>
        <p:nvSpPr>
          <p:cNvPr id="23" name="Dikdörtgen 22"/>
          <p:cNvSpPr/>
          <p:nvPr/>
        </p:nvSpPr>
        <p:spPr>
          <a:xfrm>
            <a:off x="4337255" y="4469249"/>
            <a:ext cx="912971" cy="4108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cxnSp>
        <p:nvCxnSpPr>
          <p:cNvPr id="25" name="Düz Ok Bağlayıcısı 24"/>
          <p:cNvCxnSpPr>
            <a:stCxn id="6" idx="4"/>
            <a:endCxn id="23" idx="0"/>
          </p:cNvCxnSpPr>
          <p:nvPr/>
        </p:nvCxnSpPr>
        <p:spPr>
          <a:xfrm>
            <a:off x="4775153" y="3668452"/>
            <a:ext cx="18588" cy="8007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Metin kutusu 27"/>
          <p:cNvSpPr txBox="1"/>
          <p:nvPr/>
        </p:nvSpPr>
        <p:spPr>
          <a:xfrm>
            <a:off x="4485321" y="3851756"/>
            <a:ext cx="878767" cy="369332"/>
          </a:xfrm>
          <a:prstGeom prst="rect">
            <a:avLst/>
          </a:prstGeom>
          <a:solidFill>
            <a:schemeClr val="bg1"/>
          </a:solidFill>
        </p:spPr>
        <p:txBody>
          <a:bodyPr wrap="none" rtlCol="0">
            <a:spAutoFit/>
          </a:bodyPr>
          <a:lstStyle/>
          <a:p>
            <a:r>
              <a:rPr lang="tr-TR" dirty="0" smtClean="0"/>
              <a:t>Bulutlu</a:t>
            </a:r>
            <a:endParaRPr lang="tr-TR" dirty="0"/>
          </a:p>
        </p:txBody>
      </p:sp>
      <p:sp>
        <p:nvSpPr>
          <p:cNvPr id="33" name="Oval 32"/>
          <p:cNvSpPr/>
          <p:nvPr/>
        </p:nvSpPr>
        <p:spPr>
          <a:xfrm>
            <a:off x="5936153" y="4293096"/>
            <a:ext cx="1512168" cy="6480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Rüzgar</a:t>
            </a:r>
            <a:endParaRPr lang="tr-TR" dirty="0">
              <a:solidFill>
                <a:schemeClr val="tx1"/>
              </a:solidFill>
            </a:endParaRPr>
          </a:p>
        </p:txBody>
      </p:sp>
      <p:sp>
        <p:nvSpPr>
          <p:cNvPr id="35" name="Dikdörtgen 34"/>
          <p:cNvSpPr/>
          <p:nvPr/>
        </p:nvSpPr>
        <p:spPr>
          <a:xfrm>
            <a:off x="7236296" y="5661248"/>
            <a:ext cx="1440160"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Evet</a:t>
            </a:r>
            <a:endParaRPr lang="tr-TR" dirty="0">
              <a:solidFill>
                <a:schemeClr val="tx1"/>
              </a:solidFill>
            </a:endParaRPr>
          </a:p>
        </p:txBody>
      </p:sp>
      <p:cxnSp>
        <p:nvCxnSpPr>
          <p:cNvPr id="37" name="Düz Ok Bağlayıcısı 36"/>
          <p:cNvCxnSpPr>
            <a:stCxn id="33" idx="3"/>
            <a:endCxn id="11" idx="0"/>
          </p:cNvCxnSpPr>
          <p:nvPr/>
        </p:nvCxnSpPr>
        <p:spPr>
          <a:xfrm flipH="1">
            <a:off x="5796136" y="4846260"/>
            <a:ext cx="361469"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Düz Ok Bağlayıcısı 41"/>
          <p:cNvCxnSpPr>
            <a:stCxn id="33" idx="5"/>
          </p:cNvCxnSpPr>
          <p:nvPr/>
        </p:nvCxnSpPr>
        <p:spPr>
          <a:xfrm>
            <a:off x="7226869" y="4846260"/>
            <a:ext cx="729507" cy="814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Metin kutusu 43"/>
          <p:cNvSpPr txBox="1"/>
          <p:nvPr/>
        </p:nvSpPr>
        <p:spPr>
          <a:xfrm>
            <a:off x="5531237" y="5115800"/>
            <a:ext cx="731290" cy="369332"/>
          </a:xfrm>
          <a:prstGeom prst="rect">
            <a:avLst/>
          </a:prstGeom>
          <a:solidFill>
            <a:schemeClr val="bg1"/>
          </a:solidFill>
        </p:spPr>
        <p:txBody>
          <a:bodyPr wrap="none" rtlCol="0">
            <a:spAutoFit/>
          </a:bodyPr>
          <a:lstStyle/>
          <a:p>
            <a:r>
              <a:rPr lang="tr-TR" dirty="0" smtClean="0"/>
              <a:t>Güçlü</a:t>
            </a:r>
            <a:endParaRPr lang="tr-TR" dirty="0"/>
          </a:p>
        </p:txBody>
      </p:sp>
      <p:sp>
        <p:nvSpPr>
          <p:cNvPr id="45" name="Metin kutusu 44"/>
          <p:cNvSpPr txBox="1"/>
          <p:nvPr/>
        </p:nvSpPr>
        <p:spPr>
          <a:xfrm>
            <a:off x="7225086" y="5069088"/>
            <a:ext cx="655949" cy="369332"/>
          </a:xfrm>
          <a:prstGeom prst="rect">
            <a:avLst/>
          </a:prstGeom>
          <a:solidFill>
            <a:schemeClr val="bg1"/>
          </a:solidFill>
        </p:spPr>
        <p:txBody>
          <a:bodyPr wrap="none" rtlCol="0">
            <a:spAutoFit/>
          </a:bodyPr>
          <a:lstStyle/>
          <a:p>
            <a:r>
              <a:rPr lang="tr-TR" dirty="0" smtClean="0"/>
              <a:t>Hafif</a:t>
            </a:r>
            <a:endParaRPr lang="tr-TR" dirty="0"/>
          </a:p>
        </p:txBody>
      </p:sp>
    </p:spTree>
    <p:extLst>
      <p:ext uri="{BB962C8B-B14F-4D97-AF65-F5344CB8AC3E}">
        <p14:creationId xmlns:p14="http://schemas.microsoft.com/office/powerpoint/2010/main" val="38612806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84</a:t>
            </a:fld>
            <a:endParaRPr lang="tr-TR"/>
          </a:p>
        </p:txBody>
      </p:sp>
      <p:sp>
        <p:nvSpPr>
          <p:cNvPr id="5" name="Başlık 4"/>
          <p:cNvSpPr>
            <a:spLocks noGrp="1"/>
          </p:cNvSpPr>
          <p:nvPr>
            <p:ph type="title"/>
          </p:nvPr>
        </p:nvSpPr>
        <p:spPr/>
        <p:txBody>
          <a:bodyPr>
            <a:normAutofit/>
          </a:bodyPr>
          <a:lstStyle/>
          <a:p>
            <a:pPr lvl="0"/>
            <a:r>
              <a:rPr lang="tr-TR" b="1" dirty="0" smtClean="0"/>
              <a:t>7-Karar Kuralları Oluşturmak</a:t>
            </a:r>
            <a:endParaRPr lang="tr-TR" dirty="0"/>
          </a:p>
        </p:txBody>
      </p:sp>
      <p:graphicFrame>
        <p:nvGraphicFramePr>
          <p:cNvPr id="29" name="İçerik Yer Tutucusu 5"/>
          <p:cNvGraphicFramePr>
            <a:graphicFrameLocks/>
          </p:cNvGraphicFramePr>
          <p:nvPr>
            <p:extLst>
              <p:ext uri="{D42A27DB-BD31-4B8C-83A1-F6EECF244321}">
                <p14:modId xmlns:p14="http://schemas.microsoft.com/office/powerpoint/2010/main" val="1512422605"/>
              </p:ext>
            </p:extLst>
          </p:nvPr>
        </p:nvGraphicFramePr>
        <p:xfrm>
          <a:off x="1763688" y="1988840"/>
          <a:ext cx="5904656" cy="42367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904656"/>
              </a:tblGrid>
              <a:tr h="278898">
                <a:tc>
                  <a:txBody>
                    <a:bodyPr/>
                    <a:lstStyle/>
                    <a:p>
                      <a:pPr algn="ctr"/>
                      <a:r>
                        <a:rPr lang="tr-TR" sz="1400" dirty="0" smtClean="0"/>
                        <a:t>Kural Tablosu</a:t>
                      </a:r>
                      <a:endParaRPr lang="tr-TR" sz="1400"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38100" cmpd="sng">
                      <a:noFill/>
                    </a:lnB>
                    <a:lnTlToBr w="12700" cmpd="sng">
                      <a:noFill/>
                      <a:prstDash val="solid"/>
                    </a:lnTlToBr>
                    <a:lnBlToTr w="12700" cmpd="sng">
                      <a:noFill/>
                      <a:prstDash val="solid"/>
                    </a:lnBlToTr>
                  </a:tcPr>
                </a:tc>
              </a:tr>
              <a:tr h="3597782">
                <a:tc>
                  <a:txBody>
                    <a:bodyPr/>
                    <a:lstStyle/>
                    <a:p>
                      <a:pPr algn="l"/>
                      <a:r>
                        <a:rPr lang="tr-TR" sz="1400" b="1" baseline="0" dirty="0" smtClean="0">
                          <a:solidFill>
                            <a:schemeClr val="tx1"/>
                          </a:solidFill>
                        </a:rPr>
                        <a:t>KURAL 1:</a:t>
                      </a:r>
                    </a:p>
                    <a:p>
                      <a:pPr algn="l"/>
                      <a:r>
                        <a:rPr lang="tr-TR" sz="1400" b="1" baseline="0" dirty="0" smtClean="0">
                          <a:solidFill>
                            <a:schemeClr val="tx1"/>
                          </a:solidFill>
                        </a:rPr>
                        <a:t>      Eğer </a:t>
                      </a:r>
                      <a:r>
                        <a:rPr lang="tr-TR" sz="1400" b="0" baseline="0" dirty="0" smtClean="0">
                          <a:solidFill>
                            <a:schemeClr val="tx1"/>
                          </a:solidFill>
                        </a:rPr>
                        <a:t>HAVA=güneşli</a:t>
                      </a:r>
                      <a:r>
                        <a:rPr lang="tr-TR" sz="1400" b="1" baseline="0" dirty="0" smtClean="0">
                          <a:solidFill>
                            <a:schemeClr val="tx1"/>
                          </a:solidFill>
                        </a:rPr>
                        <a:t> ise ve </a:t>
                      </a:r>
                    </a:p>
                    <a:p>
                      <a:pPr algn="l"/>
                      <a:r>
                        <a:rPr lang="tr-TR" sz="1400" b="1" baseline="0" dirty="0" smtClean="0">
                          <a:solidFill>
                            <a:schemeClr val="tx1"/>
                          </a:solidFill>
                        </a:rPr>
                        <a:t>               Eğer </a:t>
                      </a:r>
                      <a:r>
                        <a:rPr lang="tr-TR" sz="1400" b="0" baseline="0" dirty="0" smtClean="0">
                          <a:solidFill>
                            <a:schemeClr val="tx1"/>
                          </a:solidFill>
                        </a:rPr>
                        <a:t>NEM=yüksek</a:t>
                      </a:r>
                      <a:r>
                        <a:rPr lang="tr-TR" sz="1400" b="1" baseline="0" dirty="0" smtClean="0">
                          <a:solidFill>
                            <a:schemeClr val="tx1"/>
                          </a:solidFill>
                        </a:rPr>
                        <a:t> ise </a:t>
                      </a:r>
                      <a:r>
                        <a:rPr lang="tr-TR" sz="1400" b="1" baseline="0" dirty="0" smtClean="0">
                          <a:solidFill>
                            <a:srgbClr val="FF0000"/>
                          </a:solidFill>
                        </a:rPr>
                        <a:t>OYUN=hayır;</a:t>
                      </a:r>
                    </a:p>
                    <a:p>
                      <a:pPr algn="l"/>
                      <a:endParaRPr lang="tr-TR" sz="1400" b="1" baseline="0" dirty="0" smtClean="0">
                        <a:solidFill>
                          <a:srgbClr val="FF0000"/>
                        </a:solidFill>
                      </a:endParaRPr>
                    </a:p>
                    <a:p>
                      <a:pPr algn="l"/>
                      <a:r>
                        <a:rPr lang="tr-TR" sz="1400" b="1" baseline="0" dirty="0" smtClean="0">
                          <a:solidFill>
                            <a:schemeClr val="tx1"/>
                          </a:solidFill>
                        </a:rPr>
                        <a:t>KURAL 2:</a:t>
                      </a:r>
                    </a:p>
                    <a:p>
                      <a:pPr algn="l"/>
                      <a:r>
                        <a:rPr lang="tr-TR" sz="1400" b="1" baseline="0" dirty="0" smtClean="0">
                          <a:solidFill>
                            <a:schemeClr val="tx1"/>
                          </a:solidFill>
                        </a:rPr>
                        <a:t>      Eğer </a:t>
                      </a:r>
                      <a:r>
                        <a:rPr lang="tr-TR" sz="1400" b="0" baseline="0" dirty="0" smtClean="0">
                          <a:solidFill>
                            <a:schemeClr val="tx1"/>
                          </a:solidFill>
                        </a:rPr>
                        <a:t>HAVA=güneşli</a:t>
                      </a:r>
                      <a:r>
                        <a:rPr lang="tr-TR" sz="1400" b="1" baseline="0" dirty="0" smtClean="0">
                          <a:solidFill>
                            <a:schemeClr val="tx1"/>
                          </a:solidFill>
                        </a:rPr>
                        <a:t> ise ve </a:t>
                      </a:r>
                    </a:p>
                    <a:p>
                      <a:pPr algn="l"/>
                      <a:r>
                        <a:rPr lang="tr-TR" sz="1400" b="1" baseline="0" dirty="0" smtClean="0">
                          <a:solidFill>
                            <a:schemeClr val="tx1"/>
                          </a:solidFill>
                        </a:rPr>
                        <a:t>               Eğer </a:t>
                      </a:r>
                      <a:r>
                        <a:rPr lang="tr-TR" sz="1400" b="0" baseline="0" dirty="0" smtClean="0">
                          <a:solidFill>
                            <a:schemeClr val="tx1"/>
                          </a:solidFill>
                        </a:rPr>
                        <a:t>NEM=normal</a:t>
                      </a:r>
                      <a:r>
                        <a:rPr lang="tr-TR" sz="1400" b="1" baseline="0" dirty="0" smtClean="0">
                          <a:solidFill>
                            <a:schemeClr val="tx1"/>
                          </a:solidFill>
                        </a:rPr>
                        <a:t> ise </a:t>
                      </a:r>
                      <a:r>
                        <a:rPr lang="tr-TR" sz="1400" b="1" baseline="0" dirty="0" smtClean="0">
                          <a:solidFill>
                            <a:srgbClr val="FF0000"/>
                          </a:solidFill>
                        </a:rPr>
                        <a:t>OYUN=evet;</a:t>
                      </a:r>
                    </a:p>
                    <a:p>
                      <a:pPr algn="l"/>
                      <a:endParaRPr lang="tr-TR" sz="1400" b="1" baseline="0" dirty="0" smtClean="0">
                        <a:solidFill>
                          <a:schemeClr val="tx1"/>
                        </a:solidFill>
                      </a:endParaRPr>
                    </a:p>
                    <a:p>
                      <a:pPr algn="l"/>
                      <a:r>
                        <a:rPr lang="tr-TR" sz="1400" b="1" baseline="0" dirty="0" smtClean="0">
                          <a:solidFill>
                            <a:schemeClr val="tx1"/>
                          </a:solidFill>
                        </a:rPr>
                        <a:t>KURAL 3:</a:t>
                      </a:r>
                    </a:p>
                    <a:p>
                      <a:pPr algn="l"/>
                      <a:r>
                        <a:rPr lang="tr-TR" sz="1400" b="1" baseline="0" dirty="0" smtClean="0">
                          <a:solidFill>
                            <a:schemeClr val="tx1"/>
                          </a:solidFill>
                        </a:rPr>
                        <a:t>      Eğer </a:t>
                      </a:r>
                      <a:r>
                        <a:rPr lang="tr-TR" sz="1400" b="0" baseline="0" dirty="0" smtClean="0">
                          <a:solidFill>
                            <a:schemeClr val="tx1"/>
                          </a:solidFill>
                        </a:rPr>
                        <a:t>HAVA=bulutlu</a:t>
                      </a:r>
                      <a:r>
                        <a:rPr lang="tr-TR" sz="1400" b="1" baseline="0" dirty="0" smtClean="0">
                          <a:solidFill>
                            <a:schemeClr val="tx1"/>
                          </a:solidFill>
                        </a:rPr>
                        <a:t> ise </a:t>
                      </a:r>
                      <a:r>
                        <a:rPr lang="tr-TR" sz="1400" b="1" baseline="0" dirty="0" smtClean="0">
                          <a:solidFill>
                            <a:srgbClr val="FF0000"/>
                          </a:solidFill>
                        </a:rPr>
                        <a:t>OYUN=evet;</a:t>
                      </a:r>
                    </a:p>
                    <a:p>
                      <a:pPr algn="l"/>
                      <a:endParaRPr lang="tr-TR" sz="1400" b="1" baseline="0" dirty="0" smtClean="0">
                        <a:solidFill>
                          <a:schemeClr val="tx1"/>
                        </a:solidFill>
                      </a:endParaRPr>
                    </a:p>
                    <a:p>
                      <a:pPr algn="l"/>
                      <a:r>
                        <a:rPr lang="tr-TR" sz="1400" b="1" baseline="0" dirty="0" smtClean="0">
                          <a:solidFill>
                            <a:schemeClr val="tx1"/>
                          </a:solidFill>
                        </a:rPr>
                        <a:t>KURAL 4:</a:t>
                      </a:r>
                    </a:p>
                    <a:p>
                      <a:pPr algn="l"/>
                      <a:r>
                        <a:rPr lang="tr-TR" sz="1400" b="1" baseline="0" dirty="0" smtClean="0">
                          <a:solidFill>
                            <a:schemeClr val="tx1"/>
                          </a:solidFill>
                        </a:rPr>
                        <a:t>      Eğer </a:t>
                      </a:r>
                      <a:r>
                        <a:rPr lang="tr-TR" sz="1400" b="0" baseline="0" dirty="0" smtClean="0">
                          <a:solidFill>
                            <a:schemeClr val="tx1"/>
                          </a:solidFill>
                        </a:rPr>
                        <a:t>HAVA=yağmurlu </a:t>
                      </a:r>
                      <a:r>
                        <a:rPr lang="tr-TR" sz="1400" b="1" baseline="0" dirty="0" smtClean="0">
                          <a:solidFill>
                            <a:schemeClr val="tx1"/>
                          </a:solidFill>
                        </a:rPr>
                        <a:t>ise ve </a:t>
                      </a:r>
                    </a:p>
                    <a:p>
                      <a:pPr algn="l"/>
                      <a:r>
                        <a:rPr lang="tr-TR" sz="1400" b="1" baseline="0" dirty="0" smtClean="0">
                          <a:solidFill>
                            <a:schemeClr val="tx1"/>
                          </a:solidFill>
                        </a:rPr>
                        <a:t>               Eğer </a:t>
                      </a:r>
                      <a:r>
                        <a:rPr lang="tr-TR" sz="1400" b="0" baseline="0" dirty="0" smtClean="0">
                          <a:solidFill>
                            <a:schemeClr val="tx1"/>
                          </a:solidFill>
                        </a:rPr>
                        <a:t>RÜZGAR=güçlü </a:t>
                      </a:r>
                      <a:r>
                        <a:rPr lang="tr-TR" sz="1400" b="1" baseline="0" dirty="0" smtClean="0">
                          <a:solidFill>
                            <a:schemeClr val="tx1"/>
                          </a:solidFill>
                        </a:rPr>
                        <a:t>ise </a:t>
                      </a:r>
                      <a:r>
                        <a:rPr lang="tr-TR" sz="1400" b="1" baseline="0" dirty="0" smtClean="0">
                          <a:solidFill>
                            <a:srgbClr val="FF0000"/>
                          </a:solidFill>
                        </a:rPr>
                        <a:t>OYUN=hayır;</a:t>
                      </a:r>
                    </a:p>
                    <a:p>
                      <a:pPr algn="l"/>
                      <a:endParaRPr lang="tr-TR" sz="1400" b="1" baseline="0" dirty="0" smtClean="0">
                        <a:solidFill>
                          <a:schemeClr val="tx1"/>
                        </a:solidFill>
                      </a:endParaRPr>
                    </a:p>
                    <a:p>
                      <a:pPr algn="l"/>
                      <a:r>
                        <a:rPr lang="tr-TR" sz="1400" b="1" baseline="0" dirty="0" smtClean="0">
                          <a:solidFill>
                            <a:schemeClr val="tx1"/>
                          </a:solidFill>
                        </a:rPr>
                        <a:t>KURAL 5:</a:t>
                      </a:r>
                    </a:p>
                    <a:p>
                      <a:pPr algn="l"/>
                      <a:r>
                        <a:rPr lang="tr-TR" sz="1400" b="1" baseline="0" dirty="0" smtClean="0">
                          <a:solidFill>
                            <a:schemeClr val="tx1"/>
                          </a:solidFill>
                        </a:rPr>
                        <a:t>      Eğer </a:t>
                      </a:r>
                      <a:r>
                        <a:rPr lang="tr-TR" sz="1400" b="0" baseline="0" dirty="0" smtClean="0">
                          <a:solidFill>
                            <a:schemeClr val="tx1"/>
                          </a:solidFill>
                        </a:rPr>
                        <a:t>HAVA=yağmurlu</a:t>
                      </a:r>
                      <a:r>
                        <a:rPr lang="tr-TR" sz="1400" b="1" baseline="0" dirty="0" smtClean="0">
                          <a:solidFill>
                            <a:schemeClr val="tx1"/>
                          </a:solidFill>
                        </a:rPr>
                        <a:t> ise ve </a:t>
                      </a:r>
                    </a:p>
                    <a:p>
                      <a:pPr algn="l"/>
                      <a:r>
                        <a:rPr lang="tr-TR" sz="1400" b="1" baseline="0" dirty="0" smtClean="0">
                          <a:solidFill>
                            <a:schemeClr val="tx1"/>
                          </a:solidFill>
                        </a:rPr>
                        <a:t>               Eğer </a:t>
                      </a:r>
                      <a:r>
                        <a:rPr lang="tr-TR" sz="1400" b="0" baseline="0" dirty="0" smtClean="0">
                          <a:solidFill>
                            <a:schemeClr val="tx1"/>
                          </a:solidFill>
                        </a:rPr>
                        <a:t>RÜZGAR=hafif</a:t>
                      </a:r>
                      <a:r>
                        <a:rPr lang="tr-TR" sz="1400" b="1" baseline="0" dirty="0" smtClean="0">
                          <a:solidFill>
                            <a:schemeClr val="tx1"/>
                          </a:solidFill>
                        </a:rPr>
                        <a:t> ise </a:t>
                      </a:r>
                      <a:r>
                        <a:rPr lang="tr-TR" sz="1400" b="1" baseline="0" dirty="0" smtClean="0">
                          <a:solidFill>
                            <a:srgbClr val="FF0000"/>
                          </a:solidFill>
                        </a:rPr>
                        <a:t>OYUN=evet;</a:t>
                      </a:r>
                      <a:endParaRPr lang="tr-TR" sz="1400" b="1" baseline="0" dirty="0" smtClean="0">
                        <a:solidFill>
                          <a:schemeClr val="tx1"/>
                        </a:solidFill>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3336300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pPr marL="0" indent="0">
              <a:buNone/>
            </a:pPr>
            <a:endParaRPr lang="tr-TR" dirty="0" smtClean="0"/>
          </a:p>
          <a:p>
            <a:pPr marL="0" indent="0">
              <a:buNone/>
            </a:pPr>
            <a:endParaRPr lang="tr-TR" dirty="0"/>
          </a:p>
          <a:p>
            <a:pPr marL="0" indent="0">
              <a:buNone/>
            </a:pPr>
            <a:endParaRPr lang="tr-TR" dirty="0"/>
          </a:p>
          <a:p>
            <a:pPr marL="0" indent="0" algn="ctr">
              <a:buNone/>
            </a:pPr>
            <a:r>
              <a:rPr lang="tr-TR" sz="6000" dirty="0" smtClean="0">
                <a:effectLst>
                  <a:outerShdw blurRad="50800" dist="38100" dir="5400000" algn="t" rotWithShape="0">
                    <a:prstClr val="black">
                      <a:alpha val="40000"/>
                    </a:prstClr>
                  </a:outerShdw>
                </a:effectLst>
              </a:rPr>
              <a:t>SON</a:t>
            </a:r>
            <a:endParaRPr lang="tr-TR" dirty="0">
              <a:effectLst>
                <a:outerShdw blurRad="50800" dist="38100" dir="5400000" algn="t" rotWithShape="0">
                  <a:prstClr val="black">
                    <a:alpha val="40000"/>
                  </a:prstClr>
                </a:outerShdw>
              </a:effectLst>
            </a:endParaRPr>
          </a:p>
        </p:txBody>
      </p:sp>
      <p:sp>
        <p:nvSpPr>
          <p:cNvPr id="3" name="Altbilgi Yer Tutucusu 2"/>
          <p:cNvSpPr>
            <a:spLocks noGrp="1"/>
          </p:cNvSpPr>
          <p:nvPr>
            <p:ph type="ftr" sz="quarter" idx="11"/>
          </p:nvPr>
        </p:nvSpPr>
        <p:spPr/>
        <p:txBody>
          <a:bodyPr/>
          <a:lstStyle/>
          <a:p>
            <a:r>
              <a:rPr lang="tr-TR" dirty="0" smtClean="0"/>
              <a:t>121137101-Fuat ŞENGÜL / Karar Ağaçları ile Sınıflandırma</a:t>
            </a:r>
            <a:endParaRPr lang="tr-TR" dirty="0"/>
          </a:p>
        </p:txBody>
      </p:sp>
      <p:sp>
        <p:nvSpPr>
          <p:cNvPr id="4" name="Slayt Numarası Yer Tutucusu 3"/>
          <p:cNvSpPr>
            <a:spLocks noGrp="1"/>
          </p:cNvSpPr>
          <p:nvPr>
            <p:ph type="sldNum" sz="quarter" idx="12"/>
          </p:nvPr>
        </p:nvSpPr>
        <p:spPr/>
        <p:txBody>
          <a:bodyPr/>
          <a:lstStyle/>
          <a:p>
            <a:fld id="{9635B77A-6626-4A6A-AD3E-548762CBA629}" type="slidenum">
              <a:rPr lang="tr-TR" smtClean="0"/>
              <a:t>85</a:t>
            </a:fld>
            <a:endParaRPr lang="tr-TR"/>
          </a:p>
        </p:txBody>
      </p:sp>
      <p:sp>
        <p:nvSpPr>
          <p:cNvPr id="5" name="Başlık 4"/>
          <p:cNvSpPr>
            <a:spLocks noGrp="1"/>
          </p:cNvSpPr>
          <p:nvPr>
            <p:ph type="title"/>
          </p:nvPr>
        </p:nvSpPr>
        <p:spPr/>
        <p:txBody>
          <a:bodyPr/>
          <a:lstStyle/>
          <a:p>
            <a:r>
              <a:rPr lang="tr-TR" dirty="0"/>
              <a:t>Karar Ağaçları ile Sınıflandırma</a:t>
            </a:r>
          </a:p>
        </p:txBody>
      </p:sp>
    </p:spTree>
    <p:extLst>
      <p:ext uri="{BB962C8B-B14F-4D97-AF65-F5344CB8AC3E}">
        <p14:creationId xmlns:p14="http://schemas.microsoft.com/office/powerpoint/2010/main" val="4290740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bilgi Yer Tutucusu 2"/>
          <p:cNvSpPr>
            <a:spLocks noGrp="1"/>
          </p:cNvSpPr>
          <p:nvPr>
            <p:ph type="ftr" sz="quarter" idx="11"/>
          </p:nvPr>
        </p:nvSpPr>
        <p:spPr/>
        <p:txBody>
          <a:bodyPr/>
          <a:lstStyle/>
          <a:p>
            <a:r>
              <a:rPr lang="tr-TR" smtClean="0"/>
              <a:t>121137101-Fuat ŞENGÜL / Karar Ağaçları ile Sınıflandırma</a:t>
            </a:r>
            <a:endParaRPr lang="tr-TR"/>
          </a:p>
        </p:txBody>
      </p:sp>
      <p:sp>
        <p:nvSpPr>
          <p:cNvPr id="4" name="Slayt Numarası Yer Tutucusu 3"/>
          <p:cNvSpPr>
            <a:spLocks noGrp="1"/>
          </p:cNvSpPr>
          <p:nvPr>
            <p:ph type="sldNum" sz="quarter" idx="12"/>
          </p:nvPr>
        </p:nvSpPr>
        <p:spPr/>
        <p:txBody>
          <a:bodyPr/>
          <a:lstStyle/>
          <a:p>
            <a:fld id="{9635B77A-6626-4A6A-AD3E-548762CBA629}" type="slidenum">
              <a:rPr lang="tr-TR" smtClean="0"/>
              <a:t>9</a:t>
            </a:fld>
            <a:endParaRPr lang="tr-TR"/>
          </a:p>
        </p:txBody>
      </p:sp>
      <p:sp>
        <p:nvSpPr>
          <p:cNvPr id="5" name="Başlık 4"/>
          <p:cNvSpPr>
            <a:spLocks noGrp="1"/>
          </p:cNvSpPr>
          <p:nvPr>
            <p:ph type="title"/>
          </p:nvPr>
        </p:nvSpPr>
        <p:spPr/>
        <p:txBody>
          <a:bodyPr>
            <a:normAutofit/>
          </a:bodyPr>
          <a:lstStyle/>
          <a:p>
            <a:pPr lvl="0"/>
            <a:r>
              <a:rPr lang="tr-TR" b="1" dirty="0"/>
              <a:t>2-Sınıflandırma </a:t>
            </a:r>
            <a:r>
              <a:rPr lang="tr-TR" b="1" dirty="0" smtClean="0"/>
              <a:t>Süreci</a:t>
            </a:r>
            <a:endParaRPr lang="tr-TR" dirty="0"/>
          </a:p>
        </p:txBody>
      </p:sp>
      <p:graphicFrame>
        <p:nvGraphicFramePr>
          <p:cNvPr id="9" name="İçerik Yer Tutucusu 5"/>
          <p:cNvGraphicFramePr>
            <a:graphicFrameLocks/>
          </p:cNvGraphicFramePr>
          <p:nvPr>
            <p:extLst>
              <p:ext uri="{D42A27DB-BD31-4B8C-83A1-F6EECF244321}">
                <p14:modId xmlns:p14="http://schemas.microsoft.com/office/powerpoint/2010/main" val="2506946067"/>
              </p:ext>
            </p:extLst>
          </p:nvPr>
        </p:nvGraphicFramePr>
        <p:xfrm>
          <a:off x="1763688" y="2780928"/>
          <a:ext cx="5472608" cy="322910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472608"/>
              </a:tblGrid>
              <a:tr h="466030">
                <a:tc>
                  <a:txBody>
                    <a:bodyPr/>
                    <a:lstStyle/>
                    <a:p>
                      <a:pPr algn="ctr"/>
                      <a:r>
                        <a:rPr lang="tr-TR" dirty="0" err="1" smtClean="0"/>
                        <a:t>Sınıflayıcı</a:t>
                      </a:r>
                      <a:r>
                        <a:rPr lang="tr-TR" dirty="0" smtClean="0"/>
                        <a:t> Model</a:t>
                      </a:r>
                      <a:endParaRPr lang="tr-TR" dirty="0"/>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38100" cmpd="sng">
                      <a:noFill/>
                    </a:lnB>
                    <a:lnTlToBr w="12700" cmpd="sng">
                      <a:noFill/>
                      <a:prstDash val="solid"/>
                    </a:lnTlToBr>
                    <a:lnBlToTr w="12700" cmpd="sng">
                      <a:noFill/>
                      <a:prstDash val="solid"/>
                    </a:lnBlToTr>
                  </a:tcPr>
                </a:tc>
              </a:tr>
              <a:tr h="2763078">
                <a:tc>
                  <a:txBody>
                    <a:bodyPr/>
                    <a:lstStyle/>
                    <a:p>
                      <a:pPr algn="l"/>
                      <a:r>
                        <a:rPr lang="tr-TR" b="1" baseline="0" dirty="0" smtClean="0">
                          <a:solidFill>
                            <a:schemeClr val="tx1"/>
                          </a:solidFill>
                        </a:rPr>
                        <a:t>EĞER </a:t>
                      </a:r>
                      <a:r>
                        <a:rPr lang="tr-TR" b="0" dirty="0" smtClean="0">
                          <a:solidFill>
                            <a:schemeClr val="tx1"/>
                          </a:solidFill>
                        </a:rPr>
                        <a:t>Borç=YÜKSEK</a:t>
                      </a:r>
                      <a:r>
                        <a:rPr lang="tr-TR" b="1" baseline="0" dirty="0" smtClean="0">
                          <a:solidFill>
                            <a:schemeClr val="tx1"/>
                          </a:solidFill>
                        </a:rPr>
                        <a:t> ise  </a:t>
                      </a:r>
                      <a:r>
                        <a:rPr lang="tr-TR" b="1" baseline="0" dirty="0" smtClean="0">
                          <a:solidFill>
                            <a:srgbClr val="FF0000"/>
                          </a:solidFill>
                        </a:rPr>
                        <a:t>Risk=KÖTÜ;</a:t>
                      </a:r>
                    </a:p>
                    <a:p>
                      <a:pPr algn="l"/>
                      <a:endParaRPr lang="tr-TR" b="1" baseline="0" dirty="0" smtClean="0">
                        <a:solidFill>
                          <a:schemeClr val="tx1"/>
                        </a:solidFill>
                      </a:endParaRPr>
                    </a:p>
                    <a:p>
                      <a:pPr algn="l"/>
                      <a:r>
                        <a:rPr lang="tr-TR" b="1" baseline="0" dirty="0" smtClean="0">
                          <a:solidFill>
                            <a:schemeClr val="tx1"/>
                          </a:solidFill>
                        </a:rPr>
                        <a:t>EĞER </a:t>
                      </a:r>
                      <a:r>
                        <a:rPr lang="tr-TR" sz="1800" b="0" kern="1200" dirty="0" smtClean="0">
                          <a:solidFill>
                            <a:schemeClr val="tx1"/>
                          </a:solidFill>
                          <a:latin typeface="+mn-lt"/>
                          <a:ea typeface="+mn-ea"/>
                          <a:cs typeface="+mn-cs"/>
                        </a:rPr>
                        <a:t>Borç=DÜŞÜK</a:t>
                      </a:r>
                      <a:r>
                        <a:rPr lang="tr-TR" b="1" baseline="0" dirty="0" smtClean="0">
                          <a:solidFill>
                            <a:schemeClr val="tx1"/>
                          </a:solidFill>
                        </a:rPr>
                        <a:t> ve </a:t>
                      </a:r>
                      <a:r>
                        <a:rPr lang="tr-TR" sz="1800" b="0" kern="1200" dirty="0" smtClean="0">
                          <a:solidFill>
                            <a:schemeClr val="tx1"/>
                          </a:solidFill>
                          <a:latin typeface="+mn-lt"/>
                          <a:ea typeface="+mn-ea"/>
                          <a:cs typeface="+mn-cs"/>
                        </a:rPr>
                        <a:t>Gelir=DÜŞÜK</a:t>
                      </a:r>
                      <a:r>
                        <a:rPr lang="tr-TR" b="1" baseline="0" dirty="0" smtClean="0">
                          <a:solidFill>
                            <a:schemeClr val="tx1"/>
                          </a:solidFill>
                        </a:rPr>
                        <a:t> ise </a:t>
                      </a:r>
                      <a:r>
                        <a:rPr lang="tr-TR" b="1" baseline="0" dirty="0" smtClean="0">
                          <a:solidFill>
                            <a:srgbClr val="FF0000"/>
                          </a:solidFill>
                        </a:rPr>
                        <a:t>RİSK=KÖTÜ;</a:t>
                      </a:r>
                    </a:p>
                    <a:p>
                      <a:pPr algn="l"/>
                      <a:endParaRPr lang="tr-TR" b="1" baseline="0" dirty="0" smtClean="0">
                        <a:solidFill>
                          <a:schemeClr val="tx1"/>
                        </a:solidFill>
                      </a:endParaRPr>
                    </a:p>
                    <a:p>
                      <a:pPr algn="l"/>
                      <a:r>
                        <a:rPr lang="tr-TR" b="1" baseline="0" dirty="0" smtClean="0">
                          <a:solidFill>
                            <a:schemeClr val="tx1"/>
                          </a:solidFill>
                        </a:rPr>
                        <a:t>EĞER </a:t>
                      </a:r>
                      <a:r>
                        <a:rPr lang="tr-TR" sz="1800" b="0" kern="1200" dirty="0" smtClean="0">
                          <a:solidFill>
                            <a:schemeClr val="tx1"/>
                          </a:solidFill>
                          <a:latin typeface="+mn-lt"/>
                          <a:ea typeface="+mn-ea"/>
                          <a:cs typeface="+mn-cs"/>
                        </a:rPr>
                        <a:t>Borç=DÜŞÜK</a:t>
                      </a:r>
                      <a:r>
                        <a:rPr lang="tr-TR" b="1" baseline="0" dirty="0" smtClean="0">
                          <a:solidFill>
                            <a:schemeClr val="tx1"/>
                          </a:solidFill>
                        </a:rPr>
                        <a:t> ve </a:t>
                      </a:r>
                      <a:r>
                        <a:rPr lang="tr-TR" sz="1800" b="0" kern="1200" dirty="0" smtClean="0">
                          <a:solidFill>
                            <a:schemeClr val="tx1"/>
                          </a:solidFill>
                          <a:latin typeface="+mn-lt"/>
                          <a:ea typeface="+mn-ea"/>
                          <a:cs typeface="+mn-cs"/>
                        </a:rPr>
                        <a:t>Gelir=YÜKSEK</a:t>
                      </a:r>
                      <a:r>
                        <a:rPr lang="tr-TR" b="1" baseline="0" dirty="0" smtClean="0">
                          <a:solidFill>
                            <a:schemeClr val="tx1"/>
                          </a:solidFill>
                        </a:rPr>
                        <a:t> ise</a:t>
                      </a:r>
                      <a:r>
                        <a:rPr lang="tr-TR" b="1" baseline="0" dirty="0" smtClean="0">
                          <a:solidFill>
                            <a:srgbClr val="FF0000"/>
                          </a:solidFill>
                        </a:rPr>
                        <a:t> RİSK=İYİ;</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7664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756</TotalTime>
  <Words>2922</Words>
  <Application>Microsoft Office PowerPoint</Application>
  <PresentationFormat>Ekran Gösterisi (4:3)</PresentationFormat>
  <Paragraphs>1249</Paragraphs>
  <Slides>85</Slides>
  <Notes>6</Notes>
  <HiddenSlides>0</HiddenSlides>
  <MMClips>0</MMClips>
  <ScaleCrop>false</ScaleCrop>
  <HeadingPairs>
    <vt:vector size="4" baseType="variant">
      <vt:variant>
        <vt:lpstr>Tema</vt:lpstr>
      </vt:variant>
      <vt:variant>
        <vt:i4>2</vt:i4>
      </vt:variant>
      <vt:variant>
        <vt:lpstr>Slayt Başlıkları</vt:lpstr>
      </vt:variant>
      <vt:variant>
        <vt:i4>85</vt:i4>
      </vt:variant>
    </vt:vector>
  </HeadingPairs>
  <TitlesOfParts>
    <vt:vector size="87" baseType="lpstr">
      <vt:lpstr>Dalga Biçimi</vt:lpstr>
      <vt:lpstr>Ofis Teması</vt:lpstr>
      <vt:lpstr>Karar Ağaçları ile Sınıflandırma</vt:lpstr>
      <vt:lpstr>İÇİNDEKİLER</vt:lpstr>
      <vt:lpstr>1-Sınıflandırma</vt:lpstr>
      <vt:lpstr>1-Sınıflandırma</vt:lpstr>
      <vt:lpstr>2-Sınıflandırma Süreci</vt:lpstr>
      <vt:lpstr>2-Sınıflandırma Süreci</vt:lpstr>
      <vt:lpstr>2-Sınıflandırma Süreci</vt:lpstr>
      <vt:lpstr>2-Sınıflandırma Süreci</vt:lpstr>
      <vt:lpstr>2-Sınıflandırma Süreci</vt:lpstr>
      <vt:lpstr>2-Sınıflandırma Süreci</vt:lpstr>
      <vt:lpstr>3-Karar Ağaçları ile Sınıflandırma</vt:lpstr>
      <vt:lpstr>3-Karar Ağaçları ile Sınıflandırma</vt:lpstr>
      <vt:lpstr>3-Karar Ağaçları ile Sınıflandırma</vt:lpstr>
      <vt:lpstr>4-Karar Ağaçlarında Dallanma Kriterleri</vt:lpstr>
      <vt:lpstr>5-Algoritmalar</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5.1-ID3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5.2-C4.5 Algoritması</vt:lpstr>
      <vt:lpstr>6-Karar Ağaçlarının Budanması</vt:lpstr>
      <vt:lpstr>6-Karar Ağaçlarının Budanması</vt:lpstr>
      <vt:lpstr>6-Karar Ağaçlarının Budanması</vt:lpstr>
      <vt:lpstr>6-Karar Ağaçlarının Budanması</vt:lpstr>
      <vt:lpstr>6.1- C4.5’de Budama </vt:lpstr>
      <vt:lpstr>6.1- C4.5’de Budama </vt:lpstr>
      <vt:lpstr>6.1- C4.5’de Budama </vt:lpstr>
      <vt:lpstr>6.1- C4.5’de Budama </vt:lpstr>
      <vt:lpstr>6.1- C4.5’de Budama </vt:lpstr>
      <vt:lpstr>6.1- C4.5’de Budama </vt:lpstr>
      <vt:lpstr>7-Karar Kuralları Oluşturmak</vt:lpstr>
      <vt:lpstr>7-Karar Kuralları Oluşturmak</vt:lpstr>
      <vt:lpstr>7-Karar Kuralları Oluşturmak</vt:lpstr>
      <vt:lpstr>Karar Ağaçları ile Sınıflandırma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FBS</dc:creator>
  <cp:lastModifiedBy>FBS</cp:lastModifiedBy>
  <cp:revision>627</cp:revision>
  <dcterms:created xsi:type="dcterms:W3CDTF">2014-12-05T17:39:13Z</dcterms:created>
  <dcterms:modified xsi:type="dcterms:W3CDTF">2014-12-08T17:37:35Z</dcterms:modified>
</cp:coreProperties>
</file>