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4660"/>
  </p:normalViewPr>
  <p:slideViewPr>
    <p:cSldViewPr>
      <p:cViewPr varScale="1">
        <p:scale>
          <a:sx n="99" d="100"/>
          <a:sy n="99" d="100"/>
        </p:scale>
        <p:origin x="-25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D9F75050-0E15-4C5B-92B0-66D068882F1F}" type="datetimeFigureOut">
              <a:rPr lang="tr-TR" smtClean="0"/>
              <a:pPr/>
              <a:t>19.03.2013</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19.03.2013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19.03.2013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19.03.2013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19.03.2013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19.03.2013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19.03.2013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19.03.2013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19.03.2013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19.03.2013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19.03.2013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F75050-0E15-4C5B-92B0-66D068882F1F}" type="datetimeFigureOut">
              <a:rPr lang="tr-TR" smtClean="0"/>
              <a:pPr/>
              <a:t>19.03.2013</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Office_Word_Belgesi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Office_Word_Belgesi2.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Office_Word_Belgesi3.doc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5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5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6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SINIFLANDIRMA VE REGRESYON AĞAÇLARI (CART)</a:t>
            </a:r>
            <a:endParaRPr lang="tr-TR" dirty="0"/>
          </a:p>
        </p:txBody>
      </p:sp>
      <p:sp>
        <p:nvSpPr>
          <p:cNvPr id="3" name="2 İçerik Yer Tutucusu"/>
          <p:cNvSpPr>
            <a:spLocks noGrp="1"/>
          </p:cNvSpPr>
          <p:nvPr>
            <p:ph idx="1"/>
          </p:nvPr>
        </p:nvSpPr>
        <p:spPr/>
        <p:txBody>
          <a:bodyPr>
            <a:normAutofit/>
          </a:bodyPr>
          <a:lstStyle/>
          <a:p>
            <a:r>
              <a:rPr lang="tr-TR" sz="4800" dirty="0" err="1" smtClean="0"/>
              <a:t>Twoning</a:t>
            </a:r>
            <a:r>
              <a:rPr lang="tr-TR" sz="4800" dirty="0" smtClean="0"/>
              <a:t> Algoritması</a:t>
            </a:r>
          </a:p>
          <a:p>
            <a:pPr lvl="1"/>
            <a:r>
              <a:rPr lang="tr-TR" sz="4800" dirty="0" smtClean="0"/>
              <a:t>Uygulama</a:t>
            </a:r>
          </a:p>
          <a:p>
            <a:r>
              <a:rPr lang="tr-TR" sz="4800" dirty="0" err="1" smtClean="0"/>
              <a:t>Gini</a:t>
            </a:r>
            <a:r>
              <a:rPr lang="tr-TR" sz="4800" dirty="0" smtClean="0"/>
              <a:t> Algoritması</a:t>
            </a:r>
          </a:p>
          <a:p>
            <a:pPr lvl="1"/>
            <a:r>
              <a:rPr lang="tr-TR" sz="4800" dirty="0" smtClean="0"/>
              <a:t>Uygulama</a:t>
            </a:r>
            <a:endParaRPr lang="tr-TR"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631904"/>
          </a:xfrm>
        </p:spPr>
        <p:txBody>
          <a:bodyPr>
            <a:normAutofit lnSpcReduction="10000"/>
          </a:bodyPr>
          <a:lstStyle/>
          <a:p>
            <a:pPr>
              <a:buNone/>
            </a:pPr>
            <a:r>
              <a:rPr lang="tr-TR" dirty="0" smtClean="0"/>
              <a:t>Çözüm:</a:t>
            </a:r>
          </a:p>
          <a:p>
            <a:pPr algn="just">
              <a:buNone/>
            </a:pPr>
            <a:r>
              <a:rPr lang="tr-TR" dirty="0" smtClean="0"/>
              <a:t>a)</a:t>
            </a:r>
            <a:r>
              <a:rPr lang="tr-TR" sz="2400" dirty="0" err="1" smtClean="0"/>
              <a:t>Twoing</a:t>
            </a:r>
            <a:r>
              <a:rPr lang="tr-TR" sz="2400" dirty="0" smtClean="0"/>
              <a:t> algoritmasını kullanarak bu verileri sınıflandırmak için öncelikle aday bölünmelerin ortaya konulması gerekmektedir. Bu bölünme ikili olacaktır; yani sol ve sağda olmak üzere iki ayrı küme elde edilecektir. Söz konusu bölünme, CİNSİYET niteliğinin ve ALIŞVERİŞ niteliğinin her bir değeri için, nitelik değerleri iki parçaya ayrılacak biçimde yapılır. Örneğin, CİNSİYET niteliği CİNSİYET= ERKEK ve CİNSİYET=KADIN biçiminde iki parçaya ayrılabilir. Bunlardan birincisi soldaki kısımda, diğeri ise sağdaki kısımda yer alacaktır. Benzer biçimde SATIŞ nitelik değerleri bölünebilir. Ancak bu nitelik üç farklı değere sahip olduğu için SATIŞ=DÜŞÜK ve SATIŞ ϵ {NORMAL,YÜKSEK} biçiminde bir bölünme söz konusu olur. Sonuç olarak sol ve sağ aday bölünmeler Tablo</a:t>
            </a:r>
            <a:r>
              <a:rPr lang="tr-TR" sz="2400" dirty="0" smtClean="0">
                <a:latin typeface="Times New Roman" pitchFamily="18" charset="0"/>
                <a:cs typeface="Times New Roman" pitchFamily="18" charset="0"/>
              </a:rPr>
              <a:t> 2 </a:t>
            </a:r>
            <a:r>
              <a:rPr lang="tr-TR" sz="2400" dirty="0" smtClean="0"/>
              <a:t>deki gibi elde edilir. </a:t>
            </a:r>
            <a:endParaRPr lang="tr-TR" dirty="0" smtClean="0"/>
          </a:p>
          <a:p>
            <a:pPr>
              <a:buNone/>
            </a:pP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784457" y="620688"/>
            <a:ext cx="8359543" cy="3096344"/>
          </a:xfrm>
          <a:prstGeom prst="rect">
            <a:avLst/>
          </a:prstGeom>
          <a:noFill/>
          <a:ln w="9525">
            <a:noFill/>
            <a:miter lim="800000"/>
            <a:headEnd/>
            <a:tailEnd/>
          </a:ln>
          <a:effectLst/>
        </p:spPr>
      </p:pic>
      <p:cxnSp>
        <p:nvCxnSpPr>
          <p:cNvPr id="6" name="5 Düz Bağlayıcı"/>
          <p:cNvCxnSpPr/>
          <p:nvPr/>
        </p:nvCxnSpPr>
        <p:spPr>
          <a:xfrm rot="5400000">
            <a:off x="3419872" y="2420888"/>
            <a:ext cx="100811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 name="6 Düz Bağlayıcı"/>
          <p:cNvCxnSpPr/>
          <p:nvPr/>
        </p:nvCxnSpPr>
        <p:spPr>
          <a:xfrm rot="5400000">
            <a:off x="143508" y="2600908"/>
            <a:ext cx="136815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7 Düz Bağlayıcı"/>
          <p:cNvCxnSpPr/>
          <p:nvPr/>
        </p:nvCxnSpPr>
        <p:spPr>
          <a:xfrm rot="5400000">
            <a:off x="7146420" y="2403020"/>
            <a:ext cx="1043848"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9" name="8 Metin kutusu"/>
          <p:cNvSpPr txBox="1"/>
          <p:nvPr/>
        </p:nvSpPr>
        <p:spPr>
          <a:xfrm>
            <a:off x="3203848" y="3284984"/>
            <a:ext cx="2592288" cy="369332"/>
          </a:xfrm>
          <a:prstGeom prst="rect">
            <a:avLst/>
          </a:prstGeom>
          <a:noFill/>
        </p:spPr>
        <p:txBody>
          <a:bodyPr wrap="square" rtlCol="0">
            <a:spAutoFit/>
          </a:bodyPr>
          <a:lstStyle/>
          <a:p>
            <a:r>
              <a:rPr lang="tr-TR" dirty="0" smtClean="0"/>
              <a:t>Tablo 2</a:t>
            </a:r>
            <a:endParaRPr lang="tr-TR" dirty="0"/>
          </a:p>
        </p:txBody>
      </p:sp>
      <p:cxnSp>
        <p:nvCxnSpPr>
          <p:cNvPr id="10" name="9 Düz Bağlayıcı"/>
          <p:cNvCxnSpPr/>
          <p:nvPr/>
        </p:nvCxnSpPr>
        <p:spPr>
          <a:xfrm rot="5400000">
            <a:off x="2789668" y="2150724"/>
            <a:ext cx="226852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10 Düz Bağlayıcı"/>
          <p:cNvCxnSpPr/>
          <p:nvPr/>
        </p:nvCxnSpPr>
        <p:spPr>
          <a:xfrm rot="5400000">
            <a:off x="-126656" y="1970704"/>
            <a:ext cx="190848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11 Düz Bağlayıcı"/>
          <p:cNvCxnSpPr/>
          <p:nvPr/>
        </p:nvCxnSpPr>
        <p:spPr>
          <a:xfrm rot="5400000">
            <a:off x="6516216" y="2132856"/>
            <a:ext cx="2304256"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27 Düz Bağlayıcı"/>
          <p:cNvCxnSpPr/>
          <p:nvPr/>
        </p:nvCxnSpPr>
        <p:spPr>
          <a:xfrm>
            <a:off x="827584" y="3284984"/>
            <a:ext cx="684076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1" name="30 Metin kutusu"/>
          <p:cNvSpPr txBox="1"/>
          <p:nvPr/>
        </p:nvSpPr>
        <p:spPr>
          <a:xfrm>
            <a:off x="395536" y="3789040"/>
            <a:ext cx="8748464" cy="2503249"/>
          </a:xfrm>
          <a:prstGeom prst="rect">
            <a:avLst/>
          </a:prstGeom>
          <a:noFill/>
        </p:spPr>
        <p:txBody>
          <a:bodyPr wrap="square" rtlCol="0">
            <a:spAutoFit/>
          </a:bodyPr>
          <a:lstStyle/>
          <a:p>
            <a:pPr lvl="0"/>
            <a:r>
              <a:rPr lang="tr-TR" dirty="0" smtClean="0"/>
              <a:t>b)</a:t>
            </a:r>
            <a:r>
              <a:rPr lang="tr-TR" i="1" dirty="0" smtClean="0"/>
              <a:t> </a:t>
            </a:r>
            <a:r>
              <a:rPr lang="tr-TR" i="1" dirty="0" err="1" smtClean="0"/>
              <a:t>P</a:t>
            </a:r>
            <a:r>
              <a:rPr lang="tr-TR" i="1" baseline="-25000" dirty="0" err="1" smtClean="0"/>
              <a:t>Sol</a:t>
            </a:r>
            <a:r>
              <a:rPr lang="tr-TR" dirty="0" smtClean="0"/>
              <a:t> ve P(A| </a:t>
            </a:r>
            <a:r>
              <a:rPr lang="tr-TR" dirty="0" err="1" smtClean="0"/>
              <a:t>t</a:t>
            </a:r>
            <a:r>
              <a:rPr lang="tr-TR" i="1" baseline="-25000" dirty="0" err="1" smtClean="0"/>
              <a:t>Sol</a:t>
            </a:r>
            <a:r>
              <a:rPr lang="tr-TR" dirty="0" smtClean="0"/>
              <a:t>) olasılıkları şu şekilde hesaplanmaktadır.</a:t>
            </a:r>
          </a:p>
          <a:p>
            <a:pPr marL="514350" lvl="0" indent="-514350">
              <a:buNone/>
            </a:pPr>
            <a:r>
              <a:rPr lang="tr-TR" dirty="0" smtClean="0"/>
              <a:t>	</a:t>
            </a:r>
          </a:p>
          <a:p>
            <a:pPr marL="514350" lvl="0" indent="-514350">
              <a:buNone/>
            </a:pPr>
            <a:r>
              <a:rPr lang="tr-TR" dirty="0" smtClean="0"/>
              <a:t>	</a:t>
            </a:r>
            <a:r>
              <a:rPr lang="tr-TR" sz="2800" dirty="0" err="1" smtClean="0"/>
              <a:t>P</a:t>
            </a:r>
            <a:r>
              <a:rPr lang="tr-TR" sz="3200" baseline="-25000" dirty="0" err="1" smtClean="0"/>
              <a:t>sol</a:t>
            </a:r>
            <a:r>
              <a:rPr lang="tr-TR" sz="3200" baseline="-25000" dirty="0" smtClean="0"/>
              <a:t>=</a:t>
            </a:r>
            <a:endParaRPr lang="tr-TR" sz="2800" baseline="-25000" dirty="0" smtClean="0"/>
          </a:p>
          <a:p>
            <a:pPr marL="514350" lvl="0" indent="-514350">
              <a:buNone/>
            </a:pPr>
            <a:endParaRPr lang="tr-TR" sz="2800" baseline="-25000" dirty="0" smtClean="0"/>
          </a:p>
          <a:p>
            <a:pPr marL="514350" lvl="0" indent="-514350">
              <a:buNone/>
            </a:pPr>
            <a:r>
              <a:rPr lang="tr-TR" sz="2800" dirty="0" smtClean="0"/>
              <a:t>	</a:t>
            </a:r>
          </a:p>
          <a:p>
            <a:pPr marL="514350" lvl="0" indent="-514350">
              <a:buNone/>
            </a:pPr>
            <a:r>
              <a:rPr lang="tr-TR" sz="2800" dirty="0" smtClean="0"/>
              <a:t>	P(A|</a:t>
            </a:r>
            <a:r>
              <a:rPr lang="tr-TR" sz="2800" dirty="0" err="1" smtClean="0"/>
              <a:t>t</a:t>
            </a:r>
            <a:r>
              <a:rPr lang="tr-TR" sz="2800" baseline="-25000" dirty="0" err="1" smtClean="0"/>
              <a:t>sol</a:t>
            </a:r>
            <a:r>
              <a:rPr lang="tr-TR" sz="2800" dirty="0" smtClean="0"/>
              <a:t>)= </a:t>
            </a:r>
          </a:p>
          <a:p>
            <a:pPr lvl="0"/>
            <a:endParaRPr lang="tr-TR" dirty="0" smtClean="0"/>
          </a:p>
        </p:txBody>
      </p:sp>
      <p:pic>
        <p:nvPicPr>
          <p:cNvPr id="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3768" y="4581128"/>
            <a:ext cx="4752528" cy="397836"/>
          </a:xfrm>
          <a:prstGeom prst="rect">
            <a:avLst/>
          </a:prstGeom>
          <a:noFill/>
        </p:spPr>
      </p:pic>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3793"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43808" y="5517232"/>
            <a:ext cx="4968552" cy="49644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631904"/>
          </a:xfrm>
        </p:spPr>
        <p:txBody>
          <a:bodyPr/>
          <a:lstStyle/>
          <a:p>
            <a:pPr algn="just">
              <a:buNone/>
            </a:pPr>
            <a:r>
              <a:rPr lang="tr-TR" dirty="0" smtClean="0"/>
              <a:t>	Eğitim kümesindeki kayıtların sayısının 5 olduğu anlaşılıyor. Tablo</a:t>
            </a:r>
            <a:r>
              <a:rPr lang="tr-TR" dirty="0" smtClean="0">
                <a:latin typeface="Times New Roman" pitchFamily="18" charset="0"/>
                <a:cs typeface="Times New Roman" pitchFamily="18" charset="0"/>
              </a:rPr>
              <a:t>2</a:t>
            </a:r>
            <a:r>
              <a:rPr lang="tr-TR" dirty="0" smtClean="0"/>
              <a:t>üzerinde </a:t>
            </a:r>
            <a:r>
              <a:rPr lang="tr-TR" dirty="0" err="1" smtClean="0"/>
              <a:t>t</a:t>
            </a:r>
            <a:r>
              <a:rPr lang="tr-TR" baseline="-25000" dirty="0" err="1" smtClean="0"/>
              <a:t>Sol</a:t>
            </a:r>
            <a:r>
              <a:rPr lang="tr-TR" dirty="0" smtClean="0"/>
              <a:t> kümesinin elemanlarını görüyoruz. Hesaplamalarımızı 1. aday bölünme için, yani CİNSİYET=ERKEK satırı için yapacağız. Bu değerin Tablo </a:t>
            </a:r>
            <a:r>
              <a:rPr lang="tr-TR" dirty="0" smtClean="0">
                <a:latin typeface="Times New Roman" pitchFamily="18" charset="0"/>
                <a:cs typeface="Times New Roman" pitchFamily="18" charset="0"/>
              </a:rPr>
              <a:t>1</a:t>
            </a:r>
            <a:r>
              <a:rPr lang="tr-TR" dirty="0" smtClean="0"/>
              <a:t> de CİNSİYET nitelik değerleri arasında kaç tane tekrarlandığını bulalım. Bu değerin </a:t>
            </a:r>
            <a:r>
              <a:rPr lang="tr-TR" dirty="0" smtClean="0">
                <a:latin typeface="Times New Roman" pitchFamily="18" charset="0"/>
                <a:cs typeface="Times New Roman" pitchFamily="18" charset="0"/>
              </a:rPr>
              <a:t>3</a:t>
            </a:r>
            <a:r>
              <a:rPr lang="tr-TR" dirty="0" smtClean="0"/>
              <a:t> müşteriye ait olduğunu görüyoruz. O halde </a:t>
            </a:r>
            <a:r>
              <a:rPr lang="tr-TR" i="1" dirty="0" err="1" smtClean="0"/>
              <a:t>P</a:t>
            </a:r>
            <a:r>
              <a:rPr lang="tr-TR" i="1" baseline="-25000" dirty="0" err="1" smtClean="0"/>
              <a:t>sol</a:t>
            </a:r>
            <a:r>
              <a:rPr lang="tr-TR" dirty="0" smtClean="0"/>
              <a:t> ifadesi;</a:t>
            </a:r>
          </a:p>
          <a:p>
            <a:pPr>
              <a:buNone/>
            </a:pPr>
            <a:endParaRPr lang="tr-TR" dirty="0" smtClean="0"/>
          </a:p>
          <a:p>
            <a:pPr>
              <a:buNone/>
            </a:pPr>
            <a:r>
              <a:rPr lang="tr-TR" i="1" dirty="0" err="1" smtClean="0"/>
              <a:t>P</a:t>
            </a:r>
            <a:r>
              <a:rPr lang="tr-TR" i="1" baseline="-25000" dirty="0" err="1" smtClean="0"/>
              <a:t>sol</a:t>
            </a:r>
            <a:r>
              <a:rPr lang="tr-TR" i="1" dirty="0" smtClean="0"/>
              <a:t>= 3/5= 0.6</a:t>
            </a:r>
          </a:p>
          <a:p>
            <a:pPr>
              <a:buNone/>
            </a:pPr>
            <a:endParaRPr lang="tr-TR" i="1" dirty="0" smtClean="0"/>
          </a:p>
          <a:p>
            <a:pPr>
              <a:buNone/>
            </a:pPr>
            <a:r>
              <a:rPr lang="tr-TR" dirty="0" smtClean="0"/>
              <a:t>biçiminde hesaplanır.</a:t>
            </a:r>
          </a:p>
          <a:p>
            <a:pPr>
              <a:buNone/>
            </a:pPr>
            <a:endParaRPr lang="tr-TR"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052736"/>
            <a:ext cx="8229600" cy="5271864"/>
          </a:xfrm>
        </p:spPr>
        <p:txBody>
          <a:bodyPr/>
          <a:lstStyle/>
          <a:p>
            <a:pPr algn="just">
              <a:buNone/>
            </a:pPr>
            <a:r>
              <a:rPr lang="tr-TR" i="1" dirty="0" smtClean="0"/>
              <a:t>	P(A \ </a:t>
            </a:r>
            <a:r>
              <a:rPr lang="tr-TR" i="1" dirty="0" err="1" smtClean="0"/>
              <a:t>t</a:t>
            </a:r>
            <a:r>
              <a:rPr lang="tr-TR" baseline="-25000" dirty="0" err="1" smtClean="0"/>
              <a:t>Sol</a:t>
            </a:r>
            <a:r>
              <a:rPr lang="tr-TR" dirty="0" smtClean="0"/>
              <a:t>) ifadesini hesaplayabilmek için önce </a:t>
            </a:r>
            <a:r>
              <a:rPr lang="tr-TR" dirty="0" err="1" smtClean="0"/>
              <a:t>t</a:t>
            </a:r>
            <a:r>
              <a:rPr lang="tr-TR" baseline="-25000" dirty="0" err="1" smtClean="0"/>
              <a:t>Sol</a:t>
            </a:r>
            <a:r>
              <a:rPr lang="tr-TR" dirty="0" smtClean="0"/>
              <a:t> bölünmesi içindeki </a:t>
            </a:r>
            <a:r>
              <a:rPr lang="tr-TR" i="1" dirty="0" smtClean="0"/>
              <a:t>j=A</a:t>
            </a:r>
            <a:r>
              <a:rPr lang="tr-TR" dirty="0" smtClean="0"/>
              <a:t> sınıfına ait satırların sayısını belirlemek gerekiyor. Tablo</a:t>
            </a:r>
            <a:r>
              <a:rPr lang="tr-TR" dirty="0" smtClean="0">
                <a:latin typeface="Times New Roman" pitchFamily="18" charset="0"/>
                <a:cs typeface="Times New Roman" pitchFamily="18" charset="0"/>
              </a:rPr>
              <a:t>1</a:t>
            </a:r>
            <a:r>
              <a:rPr lang="tr-TR" dirty="0" smtClean="0"/>
              <a:t>de CİNSİYET=ERKEK satırlarının kaç tanesinin karşısında A sınıfı vardır? Bu sorunun yanıtının </a:t>
            </a:r>
            <a:r>
              <a:rPr lang="tr-TR" dirty="0" smtClean="0">
                <a:latin typeface="Times New Roman" pitchFamily="18" charset="0"/>
                <a:cs typeface="Times New Roman" pitchFamily="18" charset="0"/>
              </a:rPr>
              <a:t>2</a:t>
            </a:r>
            <a:r>
              <a:rPr lang="tr-TR" dirty="0" smtClean="0"/>
              <a:t> olduğu anlaşılıyor. O halde </a:t>
            </a:r>
            <a:r>
              <a:rPr lang="tr-TR" i="1" dirty="0" smtClean="0"/>
              <a:t>P(A \ </a:t>
            </a:r>
            <a:r>
              <a:rPr lang="tr-TR" i="1" dirty="0" err="1" smtClean="0"/>
              <a:t>t</a:t>
            </a:r>
            <a:r>
              <a:rPr lang="tr-TR" i="1" baseline="-25000" dirty="0" err="1" smtClean="0"/>
              <a:t>Sol</a:t>
            </a:r>
            <a:r>
              <a:rPr lang="tr-TR" i="1" dirty="0" smtClean="0"/>
              <a:t>)</a:t>
            </a:r>
            <a:r>
              <a:rPr lang="tr-TR" dirty="0" smtClean="0"/>
              <a:t> olasılığı şu şekilde hesaplanır:</a:t>
            </a:r>
          </a:p>
          <a:p>
            <a:pPr>
              <a:buNone/>
            </a:pPr>
            <a:endParaRPr lang="tr-TR" dirty="0" smtClean="0"/>
          </a:p>
          <a:p>
            <a:pPr>
              <a:buNone/>
            </a:pPr>
            <a:r>
              <a:rPr lang="tr-TR" i="1" dirty="0" smtClean="0"/>
              <a:t>P(A|</a:t>
            </a:r>
            <a:r>
              <a:rPr lang="tr-TR" i="1" dirty="0" err="1" smtClean="0"/>
              <a:t>t</a:t>
            </a:r>
            <a:r>
              <a:rPr lang="tr-TR" i="1" baseline="-25000" dirty="0" err="1" smtClean="0"/>
              <a:t>sol</a:t>
            </a:r>
            <a:r>
              <a:rPr lang="tr-TR" i="1" dirty="0" smtClean="0"/>
              <a:t>)</a:t>
            </a:r>
            <a:r>
              <a:rPr lang="tr-TR" dirty="0" smtClean="0"/>
              <a:t> =2/3 = 0.67 </a:t>
            </a:r>
            <a:endParaRPr lang="tr-TR"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636680"/>
          </a:xfrm>
        </p:spPr>
        <p:txBody>
          <a:bodyPr>
            <a:normAutofit fontScale="90000"/>
          </a:bodyPr>
          <a:lstStyle/>
          <a:p>
            <a:r>
              <a:rPr lang="tr-TR" dirty="0" smtClean="0"/>
              <a:t>Örnek2:</a:t>
            </a:r>
            <a:endParaRPr lang="tr-TR" dirty="0"/>
          </a:p>
        </p:txBody>
      </p:sp>
      <p:sp>
        <p:nvSpPr>
          <p:cNvPr id="3" name="2 İçerik Yer Tutucusu"/>
          <p:cNvSpPr>
            <a:spLocks noGrp="1"/>
          </p:cNvSpPr>
          <p:nvPr>
            <p:ph idx="1"/>
          </p:nvPr>
        </p:nvSpPr>
        <p:spPr>
          <a:xfrm>
            <a:off x="457200" y="1196752"/>
            <a:ext cx="8229600" cy="5127848"/>
          </a:xfrm>
        </p:spPr>
        <p:txBody>
          <a:bodyPr/>
          <a:lstStyle/>
          <a:p>
            <a:pPr>
              <a:buNone/>
            </a:pPr>
            <a:r>
              <a:rPr lang="tr-TR" dirty="0" smtClean="0"/>
              <a:t>	Bir eğitim kümesinde hedef nitelik sınıf değerlerinin GEÇERLİ ve GEÇERSİZ olduğunu varsayalım. </a:t>
            </a:r>
            <a:r>
              <a:rPr lang="tr-TR" i="1" dirty="0" err="1" smtClean="0"/>
              <a:t>Twoing</a:t>
            </a:r>
            <a:r>
              <a:rPr lang="tr-TR" dirty="0" smtClean="0"/>
              <a:t> yöntemini kullanarak sınıflandırma işlemini yapmak amacıyla aşağıdaki değerlerin elde edildiğini varsayalım:</a:t>
            </a:r>
          </a:p>
          <a:p>
            <a:pPr>
              <a:buNone/>
            </a:pPr>
            <a:endParaRPr lang="tr-TR" dirty="0" smtClean="0"/>
          </a:p>
          <a:p>
            <a:pPr>
              <a:buNone/>
            </a:pPr>
            <a:endParaRPr lang="tr-TR" dirty="0"/>
          </a:p>
        </p:txBody>
      </p:sp>
      <p:pic>
        <p:nvPicPr>
          <p:cNvPr id="60417" name="Picture 1"/>
          <p:cNvPicPr>
            <a:picLocks noChangeAspect="1" noChangeArrowheads="1"/>
          </p:cNvPicPr>
          <p:nvPr/>
        </p:nvPicPr>
        <p:blipFill>
          <a:blip r:embed="rId2" cstate="print"/>
          <a:srcRect r="61091"/>
          <a:stretch>
            <a:fillRect/>
          </a:stretch>
        </p:blipFill>
        <p:spPr bwMode="auto">
          <a:xfrm>
            <a:off x="1835696" y="3501008"/>
            <a:ext cx="4824536" cy="25199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1656184"/>
          </a:xfrm>
        </p:spPr>
        <p:txBody>
          <a:bodyPr/>
          <a:lstStyle/>
          <a:p>
            <a:pPr algn="just">
              <a:buNone/>
            </a:pPr>
            <a:r>
              <a:rPr lang="tr-TR" dirty="0" smtClean="0"/>
              <a:t>Bu değerleri kullanarak Ф(s|t) uygunluk ölçüsünü hesaplayalım. t düğümündeki </a:t>
            </a:r>
            <a:r>
              <a:rPr lang="tr-TR" i="1" dirty="0" smtClean="0"/>
              <a:t>s</a:t>
            </a:r>
            <a:r>
              <a:rPr lang="tr-TR" dirty="0" smtClean="0"/>
              <a:t> aday bölünmelerinin </a:t>
            </a:r>
            <a:r>
              <a:rPr lang="tr-TR" i="1" dirty="0" smtClean="0"/>
              <a:t>uygunluk</a:t>
            </a:r>
            <a:r>
              <a:rPr lang="tr-TR" dirty="0" smtClean="0"/>
              <a:t> ölçüsü şu şekilde hesaplanır:</a:t>
            </a:r>
          </a:p>
          <a:p>
            <a:pPr>
              <a:buNone/>
            </a:pPr>
            <a:endParaRPr lang="tr-TR" dirty="0" smtClean="0"/>
          </a:p>
          <a:p>
            <a:pPr>
              <a:buNone/>
            </a:pPr>
            <a:endParaRPr lang="tr-TR" dirty="0"/>
          </a:p>
        </p:txBody>
      </p:sp>
      <p:pic>
        <p:nvPicPr>
          <p:cNvPr id="27652" name="Picture 4"/>
          <p:cNvPicPr>
            <a:picLocks noChangeAspect="1" noChangeArrowheads="1"/>
          </p:cNvPicPr>
          <p:nvPr/>
        </p:nvPicPr>
        <p:blipFill>
          <a:blip r:embed="rId2" cstate="print"/>
          <a:srcRect r="32887"/>
          <a:stretch>
            <a:fillRect/>
          </a:stretch>
        </p:blipFill>
        <p:spPr bwMode="auto">
          <a:xfrm>
            <a:off x="467544" y="2204864"/>
            <a:ext cx="7488832" cy="936104"/>
          </a:xfrm>
          <a:prstGeom prst="rect">
            <a:avLst/>
          </a:prstGeom>
          <a:noFill/>
          <a:ln w="9525">
            <a:noFill/>
            <a:miter lim="800000"/>
            <a:headEnd/>
            <a:tailEnd/>
          </a:ln>
          <a:effectLst/>
        </p:spPr>
      </p:pic>
      <p:sp>
        <p:nvSpPr>
          <p:cNvPr id="7" name="6 Metin kutusu"/>
          <p:cNvSpPr txBox="1"/>
          <p:nvPr/>
        </p:nvSpPr>
        <p:spPr>
          <a:xfrm>
            <a:off x="467544" y="3140968"/>
            <a:ext cx="7560840" cy="1569660"/>
          </a:xfrm>
          <a:prstGeom prst="rect">
            <a:avLst/>
          </a:prstGeom>
          <a:noFill/>
        </p:spPr>
        <p:txBody>
          <a:bodyPr wrap="square" rtlCol="0">
            <a:spAutoFit/>
          </a:bodyPr>
          <a:lstStyle/>
          <a:p>
            <a:pPr algn="just"/>
            <a:r>
              <a:rPr lang="tr-TR" sz="2600" dirty="0" smtClean="0"/>
              <a:t>Burada j sınıf değerleri GEÇERLİ ve GEÇERSİZ biçiminde olduğuna göre yukarıdaki bağıntı şu şekilde ifade edilebilir:</a:t>
            </a:r>
          </a:p>
          <a:p>
            <a:endParaRPr lang="tr-TR" dirty="0"/>
          </a:p>
        </p:txBody>
      </p:sp>
      <p:pic>
        <p:nvPicPr>
          <p:cNvPr id="27653" name="Picture 5"/>
          <p:cNvPicPr>
            <a:picLocks noChangeAspect="1" noChangeArrowheads="1"/>
          </p:cNvPicPr>
          <p:nvPr/>
        </p:nvPicPr>
        <p:blipFill>
          <a:blip r:embed="rId3" cstate="print"/>
          <a:srcRect r="19075"/>
          <a:stretch>
            <a:fillRect/>
          </a:stretch>
        </p:blipFill>
        <p:spPr bwMode="auto">
          <a:xfrm>
            <a:off x="395537" y="4509120"/>
            <a:ext cx="8280920" cy="10055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251520" y="980728"/>
            <a:ext cx="7920880" cy="1477328"/>
          </a:xfrm>
          <a:prstGeom prst="rect">
            <a:avLst/>
          </a:prstGeom>
          <a:noFill/>
        </p:spPr>
        <p:txBody>
          <a:bodyPr wrap="square" rtlCol="0">
            <a:spAutoFit/>
          </a:bodyPr>
          <a:lstStyle/>
          <a:p>
            <a:pPr algn="just"/>
            <a:r>
              <a:rPr lang="tr-TR" dirty="0" smtClean="0"/>
              <a:t>Olasılık teorisine göre </a:t>
            </a:r>
            <a:r>
              <a:rPr lang="tr-TR" dirty="0" err="1" smtClean="0"/>
              <a:t>P</a:t>
            </a:r>
            <a:r>
              <a:rPr lang="tr-TR" baseline="-25000" dirty="0" err="1" smtClean="0"/>
              <a:t>sol</a:t>
            </a:r>
            <a:r>
              <a:rPr lang="tr-TR" baseline="-25000" dirty="0" smtClean="0"/>
              <a:t> </a:t>
            </a:r>
            <a:r>
              <a:rPr lang="tr-TR" dirty="0" smtClean="0"/>
              <a:t>ve </a:t>
            </a:r>
            <a:r>
              <a:rPr lang="tr-TR" dirty="0" err="1" smtClean="0"/>
              <a:t>P</a:t>
            </a:r>
            <a:r>
              <a:rPr lang="tr-TR" baseline="-25000" dirty="0" err="1" smtClean="0"/>
              <a:t>sağ</a:t>
            </a:r>
            <a:r>
              <a:rPr lang="tr-TR" baseline="-25000" dirty="0" smtClean="0"/>
              <a:t> </a:t>
            </a:r>
            <a:r>
              <a:rPr lang="tr-TR" dirty="0" smtClean="0"/>
              <a:t>olasılıkları için </a:t>
            </a:r>
            <a:r>
              <a:rPr lang="tr-TR" dirty="0" err="1" smtClean="0"/>
              <a:t>P</a:t>
            </a:r>
            <a:r>
              <a:rPr lang="tr-TR" baseline="-25000" dirty="0" err="1" smtClean="0"/>
              <a:t>sol</a:t>
            </a:r>
            <a:r>
              <a:rPr lang="tr-TR" baseline="-25000" dirty="0" smtClean="0"/>
              <a:t> </a:t>
            </a:r>
            <a:r>
              <a:rPr lang="tr-TR" dirty="0" smtClean="0"/>
              <a:t> + </a:t>
            </a:r>
            <a:r>
              <a:rPr lang="tr-TR" dirty="0" err="1" smtClean="0"/>
              <a:t>P</a:t>
            </a:r>
            <a:r>
              <a:rPr lang="tr-TR" baseline="-25000" dirty="0" err="1" smtClean="0"/>
              <a:t>sağ</a:t>
            </a:r>
            <a:r>
              <a:rPr lang="tr-TR" dirty="0" smtClean="0"/>
              <a:t>=</a:t>
            </a:r>
            <a:r>
              <a:rPr lang="tr-TR" dirty="0" smtClean="0">
                <a:latin typeface="Times New Roman" pitchFamily="18" charset="0"/>
                <a:cs typeface="Times New Roman" pitchFamily="18" charset="0"/>
              </a:rPr>
              <a:t>1 </a:t>
            </a:r>
            <a:r>
              <a:rPr lang="tr-TR" dirty="0" smtClean="0"/>
              <a:t>kuralı geçerlidir. Bu durumda </a:t>
            </a:r>
            <a:r>
              <a:rPr lang="tr-TR" dirty="0" err="1" smtClean="0"/>
              <a:t>P</a:t>
            </a:r>
            <a:r>
              <a:rPr lang="tr-TR" baseline="-25000" dirty="0" err="1" smtClean="0"/>
              <a:t>sağ</a:t>
            </a:r>
            <a:r>
              <a:rPr lang="tr-TR" baseline="-25000" dirty="0" smtClean="0"/>
              <a:t> </a:t>
            </a:r>
            <a:r>
              <a:rPr lang="tr-TR" dirty="0" smtClean="0"/>
              <a:t>şu şekilde hesaplanabilir.</a:t>
            </a:r>
          </a:p>
          <a:p>
            <a:endParaRPr lang="tr-TR" dirty="0" smtClean="0"/>
          </a:p>
          <a:p>
            <a:r>
              <a:rPr lang="tr-TR" dirty="0" err="1" smtClean="0"/>
              <a:t>P</a:t>
            </a:r>
            <a:r>
              <a:rPr lang="tr-TR" baseline="-25000" dirty="0" err="1" smtClean="0"/>
              <a:t>sağ</a:t>
            </a:r>
            <a:r>
              <a:rPr lang="tr-TR" baseline="-25000" dirty="0" smtClean="0"/>
              <a:t> </a:t>
            </a:r>
            <a:r>
              <a:rPr lang="tr-TR" dirty="0" smtClean="0"/>
              <a:t>=</a:t>
            </a:r>
            <a:r>
              <a:rPr lang="tr-TR" dirty="0" smtClean="0">
                <a:latin typeface="Times New Roman" pitchFamily="18" charset="0"/>
                <a:cs typeface="Times New Roman" pitchFamily="18" charset="0"/>
              </a:rPr>
              <a:t>1</a:t>
            </a:r>
            <a:r>
              <a:rPr lang="tr-TR" dirty="0" smtClean="0"/>
              <a:t>- </a:t>
            </a:r>
            <a:r>
              <a:rPr lang="tr-TR" dirty="0" err="1" smtClean="0"/>
              <a:t>P</a:t>
            </a:r>
            <a:r>
              <a:rPr lang="tr-TR" baseline="-25000" dirty="0" err="1" smtClean="0"/>
              <a:t>sol</a:t>
            </a:r>
            <a:r>
              <a:rPr lang="tr-TR" baseline="-25000" dirty="0" smtClean="0"/>
              <a:t> </a:t>
            </a:r>
            <a:r>
              <a:rPr lang="tr-TR" dirty="0" smtClean="0"/>
              <a:t> =&gt; </a:t>
            </a:r>
            <a:r>
              <a:rPr lang="tr-TR" dirty="0" smtClean="0">
                <a:latin typeface="Times New Roman" pitchFamily="18" charset="0"/>
                <a:cs typeface="Times New Roman" pitchFamily="18" charset="0"/>
              </a:rPr>
              <a:t>1-0.40 =0.60</a:t>
            </a:r>
          </a:p>
          <a:p>
            <a:endParaRPr lang="tr-TR" dirty="0" smtClean="0"/>
          </a:p>
        </p:txBody>
      </p:sp>
      <p:graphicFrame>
        <p:nvGraphicFramePr>
          <p:cNvPr id="28675" name="Object 3"/>
          <p:cNvGraphicFramePr>
            <a:graphicFrameLocks noChangeAspect="1"/>
          </p:cNvGraphicFramePr>
          <p:nvPr/>
        </p:nvGraphicFramePr>
        <p:xfrm>
          <a:off x="604838" y="2212975"/>
          <a:ext cx="7654925" cy="3582988"/>
        </p:xfrm>
        <a:graphic>
          <a:graphicData uri="http://schemas.openxmlformats.org/presentationml/2006/ole">
            <p:oleObj spid="_x0000_s28675" name="Belge" r:id="rId3" imgW="4503403" imgH="2111777" progId="Word.Document.12">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188640"/>
            <a:ext cx="8229600" cy="1143000"/>
          </a:xfrm>
        </p:spPr>
        <p:txBody>
          <a:bodyPr/>
          <a:lstStyle/>
          <a:p>
            <a:r>
              <a:rPr lang="tr-TR" dirty="0" smtClean="0"/>
              <a:t>Uygulama</a:t>
            </a:r>
            <a:endParaRPr lang="tr-TR" dirty="0"/>
          </a:p>
        </p:txBody>
      </p:sp>
      <p:sp>
        <p:nvSpPr>
          <p:cNvPr id="3" name="2 İçerik Yer Tutucusu"/>
          <p:cNvSpPr>
            <a:spLocks noGrp="1"/>
          </p:cNvSpPr>
          <p:nvPr>
            <p:ph idx="1"/>
          </p:nvPr>
        </p:nvSpPr>
        <p:spPr>
          <a:xfrm>
            <a:off x="457200" y="1196752"/>
            <a:ext cx="8229600" cy="5127848"/>
          </a:xfrm>
        </p:spPr>
        <p:txBody>
          <a:bodyPr>
            <a:normAutofit lnSpcReduction="10000"/>
          </a:bodyPr>
          <a:lstStyle/>
          <a:p>
            <a:pPr algn="just">
              <a:lnSpc>
                <a:spcPct val="150000"/>
              </a:lnSpc>
              <a:buNone/>
            </a:pPr>
            <a:r>
              <a:rPr lang="tr-TR" dirty="0" smtClean="0"/>
              <a:t>Tablo </a:t>
            </a:r>
            <a:r>
              <a:rPr lang="tr-TR" dirty="0" smtClean="0">
                <a:latin typeface="Times New Roman" pitchFamily="18" charset="0"/>
                <a:cs typeface="Times New Roman" pitchFamily="18" charset="0"/>
              </a:rPr>
              <a:t>3</a:t>
            </a:r>
            <a:r>
              <a:rPr lang="tr-TR" dirty="0" smtClean="0"/>
              <a:t> de verilen eğitim verilerini göz önüne alalım. </a:t>
            </a:r>
            <a:r>
              <a:rPr lang="tr-TR" i="1" dirty="0" err="1" smtClean="0"/>
              <a:t>Twoing</a:t>
            </a:r>
            <a:r>
              <a:rPr lang="tr-TR" dirty="0" smtClean="0"/>
              <a:t> algoritmasını kullanmak sınıflandırma işlemini gerçekleştirmek istiyoruz. Bu veri kümesi bir firmanın</a:t>
            </a:r>
            <a:r>
              <a:rPr lang="tr-TR" dirty="0" smtClean="0">
                <a:latin typeface="Times New Roman" pitchFamily="18" charset="0"/>
                <a:cs typeface="Times New Roman" pitchFamily="18" charset="0"/>
              </a:rPr>
              <a:t> 11 </a:t>
            </a:r>
            <a:r>
              <a:rPr lang="tr-TR" dirty="0" smtClean="0"/>
              <a:t>adet müşteri bilgisini içermektedir. Söz konusu veriler GELİR, EĞİTİM ve SEKTÖR nitelikleri ile MEMNUN isimli nitelikten oluşmaktadır. MEMNUN niteliği sınıf değerlerini içeren hedef niteliğidir. Hedef niteliği müşterilerin firmadan memnun olup olmadıklarını belirlemektedir.</a:t>
            </a:r>
          </a:p>
          <a:p>
            <a:pPr>
              <a:buNone/>
            </a:pPr>
            <a:endParaRPr lang="tr-TR" sz="96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899591" y="1340768"/>
          <a:ext cx="7501247" cy="4104456"/>
        </p:xfrm>
        <a:graphic>
          <a:graphicData uri="http://schemas.openxmlformats.org/presentationml/2006/ole">
            <p:oleObj spid="_x0000_s29698" name="Belge" r:id="rId3" imgW="4796164" imgH="2624148" progId="Word.Document.12">
              <p:embed/>
            </p:oleObj>
          </a:graphicData>
        </a:graphic>
      </p:graphicFrame>
      <p:sp>
        <p:nvSpPr>
          <p:cNvPr id="5" name="4 Metin kutusu"/>
          <p:cNvSpPr txBox="1"/>
          <p:nvPr/>
        </p:nvSpPr>
        <p:spPr>
          <a:xfrm>
            <a:off x="3347864" y="5157192"/>
            <a:ext cx="4896544" cy="400110"/>
          </a:xfrm>
          <a:prstGeom prst="rect">
            <a:avLst/>
          </a:prstGeom>
          <a:noFill/>
        </p:spPr>
        <p:txBody>
          <a:bodyPr wrap="square" rtlCol="0">
            <a:spAutoFit/>
          </a:bodyPr>
          <a:lstStyle/>
          <a:p>
            <a:r>
              <a:rPr lang="tr-TR" dirty="0" smtClean="0"/>
              <a:t>Tablo </a:t>
            </a:r>
            <a:r>
              <a:rPr lang="tr-TR" sz="2000" dirty="0" smtClean="0">
                <a:latin typeface="Times New Roman" pitchFamily="18" charset="0"/>
                <a:cs typeface="Times New Roman" pitchFamily="18" charset="0"/>
              </a:rPr>
              <a:t>3</a:t>
            </a:r>
            <a:endParaRPr lang="tr-TR"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559896"/>
          </a:xfrm>
        </p:spPr>
        <p:txBody>
          <a:bodyPr>
            <a:normAutofit lnSpcReduction="10000"/>
          </a:bodyPr>
          <a:lstStyle/>
          <a:p>
            <a:pPr lvl="0">
              <a:buNone/>
            </a:pPr>
            <a:r>
              <a:rPr lang="tr-TR" i="1" dirty="0" smtClean="0"/>
              <a:t>	Adım</a:t>
            </a:r>
            <a:r>
              <a:rPr lang="tr-TR" i="1" dirty="0" smtClean="0">
                <a:latin typeface="Times New Roman" pitchFamily="18" charset="0"/>
                <a:cs typeface="Times New Roman" pitchFamily="18" charset="0"/>
              </a:rPr>
              <a:t>1</a:t>
            </a:r>
            <a:r>
              <a:rPr lang="tr-TR" i="1" dirty="0" smtClean="0"/>
              <a:t>;</a:t>
            </a:r>
          </a:p>
          <a:p>
            <a:pPr lvl="0" algn="just">
              <a:lnSpc>
                <a:spcPct val="150000"/>
              </a:lnSpc>
              <a:buNone/>
            </a:pPr>
            <a:r>
              <a:rPr lang="tr-TR" i="1" dirty="0" smtClean="0"/>
              <a:t>	a)	</a:t>
            </a:r>
            <a:r>
              <a:rPr lang="tr-TR" i="1" dirty="0" err="1" smtClean="0"/>
              <a:t>Twoing</a:t>
            </a:r>
            <a:r>
              <a:rPr lang="tr-TR" dirty="0" smtClean="0"/>
              <a:t> algoritmasını uygulamak için niteliklerin her bir değeri için iki ayrı dizi oluşturulur. Burada s aday bölünmenin her bir satırını ifade etmektedir. Örneğin GELİR=NORMAL olarak alınırsa bu sol taraf dizisinin elemanı olacaktır. Geriye kalan BÜYÜK ve KÜÇÜK nitelik değerleri için GELİR ϵ {BÜYÜK, KÜÇÜK} sağ taraf dizi elemanını oluşturur. İki diziden sol tarafta bulunanı </a:t>
            </a:r>
            <a:r>
              <a:rPr lang="tr-TR" i="1" dirty="0" err="1" smtClean="0"/>
              <a:t>t</a:t>
            </a:r>
            <a:r>
              <a:rPr lang="tr-TR" i="1" baseline="-25000" dirty="0" err="1" smtClean="0"/>
              <a:t>Sol</a:t>
            </a:r>
            <a:r>
              <a:rPr lang="tr-TR" i="1" dirty="0" smtClean="0"/>
              <a:t>,</a:t>
            </a:r>
            <a:r>
              <a:rPr lang="tr-TR" dirty="0" smtClean="0"/>
              <a:t> sağ tarafta yer alanı ise </a:t>
            </a:r>
            <a:r>
              <a:rPr lang="tr-TR" i="1" dirty="0" err="1" smtClean="0"/>
              <a:t>t</a:t>
            </a:r>
            <a:r>
              <a:rPr lang="tr-TR" i="1" baseline="-25000" dirty="0" err="1" smtClean="0"/>
              <a:t>sağ</a:t>
            </a:r>
            <a:r>
              <a:rPr lang="tr-TR" dirty="0" smtClean="0"/>
              <a:t> dizisi olarak değerlendirilir.</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620688"/>
            <a:ext cx="8229600" cy="864096"/>
          </a:xfrm>
        </p:spPr>
        <p:txBody>
          <a:bodyPr>
            <a:noAutofit/>
          </a:bodyPr>
          <a:lstStyle/>
          <a:p>
            <a:r>
              <a:rPr lang="tr-TR" sz="3200" dirty="0" smtClean="0"/>
              <a:t>Sınıflandırma ve Regresyon Ağaçları (</a:t>
            </a:r>
            <a:r>
              <a:rPr lang="tr-TR" sz="3200" dirty="0" err="1" smtClean="0"/>
              <a:t>Classification</a:t>
            </a:r>
            <a:r>
              <a:rPr lang="tr-TR" sz="3200" dirty="0" smtClean="0"/>
              <a:t> </a:t>
            </a:r>
            <a:r>
              <a:rPr lang="tr-TR" sz="3200" dirty="0" err="1" smtClean="0"/>
              <a:t>And</a:t>
            </a:r>
            <a:r>
              <a:rPr lang="tr-TR" sz="3200" dirty="0" smtClean="0"/>
              <a:t> </a:t>
            </a:r>
            <a:r>
              <a:rPr lang="tr-TR" sz="3200" dirty="0" err="1" smtClean="0"/>
              <a:t>Regression</a:t>
            </a:r>
            <a:r>
              <a:rPr lang="tr-TR" sz="3200" dirty="0" smtClean="0"/>
              <a:t> </a:t>
            </a:r>
            <a:r>
              <a:rPr lang="tr-TR" sz="3200" dirty="0" err="1" smtClean="0"/>
              <a:t>Trees</a:t>
            </a:r>
            <a:r>
              <a:rPr lang="tr-TR" sz="3200" dirty="0" smtClean="0"/>
              <a:t>- CART)</a:t>
            </a:r>
            <a:endParaRPr lang="tr-TR" sz="3200" dirty="0"/>
          </a:p>
        </p:txBody>
      </p:sp>
      <p:sp>
        <p:nvSpPr>
          <p:cNvPr id="3" name="2 İçerik Yer Tutucusu"/>
          <p:cNvSpPr>
            <a:spLocks noGrp="1"/>
          </p:cNvSpPr>
          <p:nvPr>
            <p:ph idx="1"/>
          </p:nvPr>
        </p:nvSpPr>
        <p:spPr>
          <a:xfrm>
            <a:off x="457200" y="1484784"/>
            <a:ext cx="8229600" cy="4968552"/>
          </a:xfrm>
        </p:spPr>
        <p:txBody>
          <a:bodyPr>
            <a:normAutofit/>
          </a:bodyPr>
          <a:lstStyle/>
          <a:p>
            <a:pPr algn="just"/>
            <a:endParaRPr lang="tr-TR" sz="2400" dirty="0" smtClean="0"/>
          </a:p>
          <a:p>
            <a:pPr algn="just"/>
            <a:r>
              <a:rPr lang="tr-TR" sz="2400" dirty="0" err="1" smtClean="0"/>
              <a:t>Verimadenciliğinin</a:t>
            </a:r>
            <a:r>
              <a:rPr lang="tr-TR" sz="2400" dirty="0" smtClean="0"/>
              <a:t> sınıflandırma ile ilgili konuları arasında yer alır.</a:t>
            </a:r>
          </a:p>
          <a:p>
            <a:pPr algn="just"/>
            <a:r>
              <a:rPr lang="tr-TR" sz="2400" dirty="0" smtClean="0"/>
              <a:t>Yöntem 1984’te </a:t>
            </a:r>
            <a:r>
              <a:rPr lang="tr-TR" sz="2400" i="1" dirty="0" err="1" smtClean="0"/>
              <a:t>Breiman</a:t>
            </a:r>
            <a:r>
              <a:rPr lang="tr-TR" sz="2400" dirty="0" smtClean="0"/>
              <a:t> tarafından ortaya atılmıştır.</a:t>
            </a:r>
          </a:p>
          <a:p>
            <a:pPr algn="just"/>
            <a:r>
              <a:rPr lang="tr-TR" sz="2400" dirty="0" smtClean="0"/>
              <a:t>Her bir karar düğümünden itibaren ağacın iki dala ayrılması ilkesine dayanır. Yani bu tür karar ağaçlarında ikili dallanmalar söz konusudur. Bir düğümde seçme işlemi yapıldığında, düğümlerden sadece iki dal ayrılabilir.</a:t>
            </a:r>
          </a:p>
          <a:p>
            <a:pPr algn="just"/>
            <a:r>
              <a:rPr lang="tr-TR" sz="2400" dirty="0" smtClean="0"/>
              <a:t>CART algoritmasında, bir düğümde belirli bir kriter uygulanarak bölünme işlemi gerçekleştirilir. Bunun için önce tüm niteliklerin var olduğu değerler göz önüne alınır ve tüm eşleşmelerden sonra iki bölünme elde edilir</a:t>
            </a:r>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nvGraphicFramePr>
        <p:xfrm>
          <a:off x="398463" y="1268413"/>
          <a:ext cx="7713662" cy="3598862"/>
        </p:xfrm>
        <a:graphic>
          <a:graphicData uri="http://schemas.openxmlformats.org/presentationml/2006/ole">
            <p:oleObj spid="_x0000_s30722" name="Belge" r:id="rId3" imgW="4796164" imgH="2238879" progId="Word.Document.12">
              <p:embed/>
            </p:oleObj>
          </a:graphicData>
        </a:graphic>
      </p:graphicFrame>
      <p:sp>
        <p:nvSpPr>
          <p:cNvPr id="5" name="4 Metin kutusu"/>
          <p:cNvSpPr txBox="1"/>
          <p:nvPr/>
        </p:nvSpPr>
        <p:spPr>
          <a:xfrm>
            <a:off x="2987824" y="4653136"/>
            <a:ext cx="3672408" cy="369332"/>
          </a:xfrm>
          <a:prstGeom prst="rect">
            <a:avLst/>
          </a:prstGeom>
          <a:noFill/>
        </p:spPr>
        <p:txBody>
          <a:bodyPr wrap="square" rtlCol="0">
            <a:spAutoFit/>
          </a:bodyPr>
          <a:lstStyle/>
          <a:p>
            <a:r>
              <a:rPr lang="tr-TR" dirty="0" smtClean="0"/>
              <a:t>Aday bölünmeler/Tablo</a:t>
            </a:r>
            <a:r>
              <a:rPr lang="tr-TR" dirty="0" smtClean="0">
                <a:latin typeface="Times New Roman" pitchFamily="18" charset="0"/>
                <a:cs typeface="Times New Roman" pitchFamily="18" charset="0"/>
              </a:rPr>
              <a:t>4</a:t>
            </a:r>
            <a:endParaRPr lang="tr-T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559896"/>
          </a:xfrm>
        </p:spPr>
        <p:txBody>
          <a:bodyPr>
            <a:normAutofit lnSpcReduction="10000"/>
          </a:bodyPr>
          <a:lstStyle/>
          <a:p>
            <a:pPr algn="just">
              <a:buNone/>
            </a:pPr>
            <a:r>
              <a:rPr lang="tr-TR" dirty="0" smtClean="0"/>
              <a:t>b) GELİR=NORMAL için </a:t>
            </a:r>
            <a:r>
              <a:rPr lang="tr-TR" b="1" i="1" dirty="0" err="1" smtClean="0"/>
              <a:t>P</a:t>
            </a:r>
            <a:r>
              <a:rPr lang="tr-TR" b="1" i="1" baseline="-25000" dirty="0" err="1" smtClean="0"/>
              <a:t>Sol</a:t>
            </a:r>
            <a:r>
              <a:rPr lang="tr-TR" b="1" dirty="0" smtClean="0"/>
              <a:t> </a:t>
            </a:r>
            <a:r>
              <a:rPr lang="tr-TR" dirty="0" smtClean="0"/>
              <a:t>ve </a:t>
            </a:r>
            <a:r>
              <a:rPr lang="tr-TR" b="1" i="1" dirty="0" smtClean="0"/>
              <a:t>P(j|</a:t>
            </a:r>
            <a:r>
              <a:rPr lang="tr-TR" b="1" i="1" dirty="0" err="1" smtClean="0"/>
              <a:t>t</a:t>
            </a:r>
            <a:r>
              <a:rPr lang="tr-TR" b="1" i="1" baseline="-25000" dirty="0" err="1" smtClean="0"/>
              <a:t>Sol</a:t>
            </a:r>
            <a:r>
              <a:rPr lang="tr-TR" b="1" i="1" dirty="0" smtClean="0"/>
              <a:t>)</a:t>
            </a:r>
            <a:r>
              <a:rPr lang="tr-TR" b="1" dirty="0" smtClean="0"/>
              <a:t> </a:t>
            </a:r>
            <a:r>
              <a:rPr lang="tr-TR" dirty="0" smtClean="0"/>
              <a:t>olasılıklarının hesaplanması:</a:t>
            </a:r>
          </a:p>
          <a:p>
            <a:pPr algn="just">
              <a:lnSpc>
                <a:spcPct val="150000"/>
              </a:lnSpc>
              <a:buNone/>
            </a:pPr>
            <a:r>
              <a:rPr lang="tr-TR" dirty="0" smtClean="0"/>
              <a:t>	Tablo </a:t>
            </a:r>
            <a:r>
              <a:rPr lang="tr-TR" dirty="0" smtClean="0">
                <a:latin typeface="Times New Roman" pitchFamily="18" charset="0"/>
                <a:cs typeface="Times New Roman" pitchFamily="18" charset="0"/>
              </a:rPr>
              <a:t>4</a:t>
            </a:r>
            <a:r>
              <a:rPr lang="tr-TR" dirty="0" smtClean="0"/>
              <a:t>’deki her bir nitelik değerinin Tablo</a:t>
            </a:r>
            <a:r>
              <a:rPr lang="tr-TR" dirty="0" smtClean="0">
                <a:latin typeface="Times New Roman" pitchFamily="18" charset="0"/>
                <a:cs typeface="Times New Roman" pitchFamily="18" charset="0"/>
              </a:rPr>
              <a:t> 3 </a:t>
            </a:r>
            <a:r>
              <a:rPr lang="tr-TR" dirty="0" smtClean="0"/>
              <a:t>de GELİR niteliği içindeki tekrar sayılarını belirlememiz gerekiyor. Örneğin GELİR=NORMAL değerini Tablo</a:t>
            </a:r>
            <a:r>
              <a:rPr lang="tr-TR" dirty="0" smtClean="0">
                <a:latin typeface="Times New Roman" pitchFamily="18" charset="0"/>
                <a:cs typeface="Times New Roman" pitchFamily="18" charset="0"/>
              </a:rPr>
              <a:t>3</a:t>
            </a:r>
            <a:r>
              <a:rPr lang="tr-TR" dirty="0" smtClean="0"/>
              <a:t>de  GELİR sütununda</a:t>
            </a:r>
            <a:r>
              <a:rPr lang="tr-TR" dirty="0" smtClean="0">
                <a:latin typeface="Times New Roman" pitchFamily="18" charset="0"/>
                <a:cs typeface="Times New Roman" pitchFamily="18" charset="0"/>
              </a:rPr>
              <a:t> 1 </a:t>
            </a:r>
            <a:r>
              <a:rPr lang="tr-TR" dirty="0" smtClean="0"/>
              <a:t>kez tekrar edildiği görülmektedir. Eğitim kümesinde </a:t>
            </a:r>
            <a:r>
              <a:rPr lang="tr-TR" dirty="0" smtClean="0">
                <a:latin typeface="Times New Roman" pitchFamily="18" charset="0"/>
                <a:cs typeface="Times New Roman" pitchFamily="18" charset="0"/>
              </a:rPr>
              <a:t>11 </a:t>
            </a:r>
            <a:r>
              <a:rPr lang="tr-TR" dirty="0" smtClean="0"/>
              <a:t>satır yer almaktadır. Bu durumda GELİR=NORMAL elde etme olasılığı olan </a:t>
            </a:r>
            <a:r>
              <a:rPr lang="tr-TR" dirty="0" err="1" smtClean="0"/>
              <a:t>P</a:t>
            </a:r>
            <a:r>
              <a:rPr lang="tr-TR" sz="900" dirty="0" err="1" smtClean="0"/>
              <a:t>sol</a:t>
            </a:r>
            <a:r>
              <a:rPr lang="tr-TR" dirty="0" smtClean="0"/>
              <a:t> değeri şu şekilde hesaplanır:</a:t>
            </a:r>
          </a:p>
          <a:p>
            <a:pPr>
              <a:buNone/>
            </a:pPr>
            <a:r>
              <a:rPr lang="tr-TR" dirty="0" smtClean="0"/>
              <a:t>	</a:t>
            </a:r>
            <a:r>
              <a:rPr lang="tr-TR" dirty="0" err="1" smtClean="0"/>
              <a:t>P</a:t>
            </a:r>
            <a:r>
              <a:rPr lang="tr-TR" baseline="-25000" dirty="0" err="1" smtClean="0"/>
              <a:t>sol</a:t>
            </a:r>
            <a:r>
              <a:rPr lang="tr-TR" dirty="0" smtClean="0"/>
              <a:t>= </a:t>
            </a:r>
            <a:r>
              <a:rPr lang="tr-TR" dirty="0" smtClean="0">
                <a:latin typeface="Times New Roman" pitchFamily="18" charset="0"/>
                <a:cs typeface="Times New Roman" pitchFamily="18" charset="0"/>
              </a:rPr>
              <a:t>1/11= 0.09</a:t>
            </a:r>
          </a:p>
          <a:p>
            <a:pPr>
              <a:buNone/>
            </a:pPr>
            <a:endParaRPr lang="tr-TR" dirty="0" smtClean="0"/>
          </a:p>
          <a:p>
            <a:pPr>
              <a:buNone/>
            </a:pP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559896"/>
          </a:xfrm>
        </p:spPr>
        <p:txBody>
          <a:bodyPr/>
          <a:lstStyle/>
          <a:p>
            <a:pPr algn="just">
              <a:buNone/>
            </a:pPr>
            <a:r>
              <a:rPr lang="tr-TR" dirty="0" smtClean="0"/>
              <a:t>	Şimdi </a:t>
            </a:r>
            <a:r>
              <a:rPr lang="tr-TR" i="1" dirty="0" smtClean="0"/>
              <a:t>P(j</a:t>
            </a:r>
            <a:r>
              <a:rPr lang="tr-TR" dirty="0" smtClean="0"/>
              <a:t>|</a:t>
            </a:r>
            <a:r>
              <a:rPr lang="tr-TR" i="1" dirty="0" err="1" smtClean="0"/>
              <a:t>t</a:t>
            </a:r>
            <a:r>
              <a:rPr lang="tr-TR" i="1" baseline="-25000" dirty="0" err="1" smtClean="0"/>
              <a:t>Sol</a:t>
            </a:r>
            <a:r>
              <a:rPr lang="tr-TR" i="1" dirty="0" smtClean="0"/>
              <a:t>)</a:t>
            </a:r>
            <a:r>
              <a:rPr lang="tr-TR" dirty="0" smtClean="0"/>
              <a:t> değerini hesaplayalım. Burada j sınıfları gösterir. MEMNUN isimli sınıf niteliğinin EVET ve HAYIR biçiminde iki değeri vardır. O halde P(E</a:t>
            </a:r>
            <a:r>
              <a:rPr lang="tr-TR" i="1" dirty="0" smtClean="0"/>
              <a:t>VET</a:t>
            </a:r>
            <a:r>
              <a:rPr lang="tr-TR" dirty="0" smtClean="0"/>
              <a:t>| </a:t>
            </a:r>
            <a:r>
              <a:rPr lang="tr-TR" dirty="0" err="1" smtClean="0"/>
              <a:t>t</a:t>
            </a:r>
            <a:r>
              <a:rPr lang="tr-TR" baseline="-25000" dirty="0" err="1" smtClean="0"/>
              <a:t>sol</a:t>
            </a:r>
            <a:r>
              <a:rPr lang="tr-TR" dirty="0" smtClean="0"/>
              <a:t>) ve </a:t>
            </a:r>
            <a:r>
              <a:rPr lang="tr-TR" i="1" dirty="0" smtClean="0"/>
              <a:t>P(HAYIR | </a:t>
            </a:r>
            <a:r>
              <a:rPr lang="tr-TR" i="1" dirty="0" err="1" smtClean="0"/>
              <a:t>t</a:t>
            </a:r>
            <a:r>
              <a:rPr lang="tr-TR" i="1" baseline="-25000" dirty="0" err="1" smtClean="0"/>
              <a:t>Sol</a:t>
            </a:r>
            <a:r>
              <a:rPr lang="tr-TR" i="1" dirty="0" smtClean="0"/>
              <a:t>)</a:t>
            </a:r>
            <a:r>
              <a:rPr lang="tr-TR" dirty="0" smtClean="0"/>
              <a:t> değerlerinin hesaplanması gerekmektedir.</a:t>
            </a:r>
          </a:p>
          <a:p>
            <a:pPr algn="just">
              <a:buNone/>
            </a:pPr>
            <a:r>
              <a:rPr lang="tr-TR" dirty="0" smtClean="0"/>
              <a:t>	Şimdi Tablo </a:t>
            </a:r>
            <a:r>
              <a:rPr lang="tr-TR" dirty="0" smtClean="0">
                <a:latin typeface="Times New Roman" pitchFamily="18" charset="0"/>
                <a:cs typeface="Times New Roman" pitchFamily="18" charset="0"/>
              </a:rPr>
              <a:t>3</a:t>
            </a:r>
            <a:r>
              <a:rPr lang="tr-TR" dirty="0" smtClean="0"/>
              <a:t> de GELİR sütununda NORMAL değerlerinin hangi satırlarda olduğuna bir bakalım. Tabloda sadece birinci satırda GELİR=NORMAL değerlerine sahiptir. Bu satırın karşısında EVET değerinin olup olmadığına bakıyoruz. Söz konusu konumda EVET yer aldığına göre, bu değer ile ilgili koşullu olasılık,</a:t>
            </a:r>
          </a:p>
          <a:p>
            <a:pPr>
              <a:buNone/>
            </a:pPr>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631904"/>
          </a:xfrm>
        </p:spPr>
        <p:txBody>
          <a:bodyPr/>
          <a:lstStyle/>
          <a:p>
            <a:pPr>
              <a:buNone/>
            </a:pPr>
            <a:r>
              <a:rPr lang="tr-TR" dirty="0" smtClean="0"/>
              <a:t>P(EVET|</a:t>
            </a:r>
            <a:r>
              <a:rPr lang="tr-TR" dirty="0" err="1" smtClean="0"/>
              <a:t>t</a:t>
            </a:r>
            <a:r>
              <a:rPr lang="tr-TR" baseline="-25000" dirty="0" err="1" smtClean="0"/>
              <a:t>Sol</a:t>
            </a:r>
            <a:r>
              <a:rPr lang="tr-TR" dirty="0" smtClean="0"/>
              <a:t>) </a:t>
            </a:r>
            <a:r>
              <a:rPr lang="tr-TR" dirty="0" smtClean="0">
                <a:latin typeface="Times New Roman" pitchFamily="18" charset="0"/>
                <a:cs typeface="Times New Roman" pitchFamily="18" charset="0"/>
              </a:rPr>
              <a:t>=</a:t>
            </a:r>
            <a:r>
              <a:rPr lang="tr-TR" i="1" dirty="0" smtClean="0">
                <a:latin typeface="Times New Roman" pitchFamily="18" charset="0"/>
                <a:cs typeface="Times New Roman" pitchFamily="18" charset="0"/>
              </a:rPr>
              <a:t> 1/1 = 1</a:t>
            </a:r>
          </a:p>
          <a:p>
            <a:pPr>
              <a:buNone/>
            </a:pPr>
            <a:r>
              <a:rPr lang="tr-TR" dirty="0" smtClean="0"/>
              <a:t>P(HAYIR|</a:t>
            </a:r>
            <a:r>
              <a:rPr lang="tr-TR" dirty="0" err="1" smtClean="0"/>
              <a:t>t</a:t>
            </a:r>
            <a:r>
              <a:rPr lang="tr-TR" baseline="-25000" dirty="0" err="1" smtClean="0"/>
              <a:t>Sol</a:t>
            </a:r>
            <a:r>
              <a:rPr lang="tr-TR" dirty="0" smtClean="0"/>
              <a:t>) </a:t>
            </a:r>
            <a:r>
              <a:rPr lang="tr-TR" dirty="0" smtClean="0">
                <a:latin typeface="Times New Roman" pitchFamily="18" charset="0"/>
                <a:cs typeface="Times New Roman" pitchFamily="18" charset="0"/>
              </a:rPr>
              <a:t>= 0/1 = 0 </a:t>
            </a:r>
            <a:r>
              <a:rPr lang="tr-TR" dirty="0" smtClean="0"/>
              <a:t>elde edilir. </a:t>
            </a:r>
          </a:p>
          <a:p>
            <a:pPr>
              <a:buNone/>
            </a:pPr>
            <a:r>
              <a:rPr lang="tr-TR" sz="2000" dirty="0" smtClean="0"/>
              <a:t>Bu hesaplamalar Tablo 4 deki tüm aday bölünmeler için tekrarlanırsa aşağıdaki tablo elde edilir</a:t>
            </a:r>
            <a:r>
              <a:rPr lang="tr-TR" dirty="0" smtClean="0"/>
              <a:t>:</a:t>
            </a:r>
          </a:p>
          <a:p>
            <a:pPr>
              <a:buNone/>
            </a:pPr>
            <a:endParaRPr lang="tr-TR" dirty="0"/>
          </a:p>
        </p:txBody>
      </p:sp>
      <p:pic>
        <p:nvPicPr>
          <p:cNvPr id="31747" name="Picture 3"/>
          <p:cNvPicPr>
            <a:picLocks noChangeAspect="1" noChangeArrowheads="1"/>
          </p:cNvPicPr>
          <p:nvPr/>
        </p:nvPicPr>
        <p:blipFill>
          <a:blip r:embed="rId2" cstate="print"/>
          <a:srcRect r="26739" b="6802"/>
          <a:stretch>
            <a:fillRect/>
          </a:stretch>
        </p:blipFill>
        <p:spPr bwMode="auto">
          <a:xfrm>
            <a:off x="1043608" y="2420888"/>
            <a:ext cx="7668128" cy="3816424"/>
          </a:xfrm>
          <a:prstGeom prst="rect">
            <a:avLst/>
          </a:prstGeom>
          <a:noFill/>
          <a:ln w="9525">
            <a:noFill/>
            <a:miter lim="800000"/>
            <a:headEnd/>
            <a:tailEnd/>
          </a:ln>
          <a:effectLst/>
        </p:spPr>
      </p:pic>
      <p:sp>
        <p:nvSpPr>
          <p:cNvPr id="6" name="5 Metin kutusu"/>
          <p:cNvSpPr txBox="1"/>
          <p:nvPr/>
        </p:nvSpPr>
        <p:spPr>
          <a:xfrm>
            <a:off x="3059832" y="6237312"/>
            <a:ext cx="4248472" cy="369332"/>
          </a:xfrm>
          <a:prstGeom prst="rect">
            <a:avLst/>
          </a:prstGeom>
          <a:noFill/>
        </p:spPr>
        <p:txBody>
          <a:bodyPr wrap="square" rtlCol="0">
            <a:spAutoFit/>
          </a:bodyPr>
          <a:lstStyle/>
          <a:p>
            <a:r>
              <a:rPr lang="tr-TR" dirty="0" smtClean="0"/>
              <a:t>Tablo5</a:t>
            </a:r>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764704"/>
            <a:ext cx="8229600" cy="5559896"/>
          </a:xfrm>
        </p:spPr>
        <p:txBody>
          <a:bodyPr/>
          <a:lstStyle/>
          <a:p>
            <a:pPr algn="just">
              <a:buNone/>
            </a:pPr>
            <a:r>
              <a:rPr lang="tr-TR" sz="2400" dirty="0" smtClean="0"/>
              <a:t>c) GELİR </a:t>
            </a:r>
            <a:r>
              <a:rPr lang="tr-TR" sz="2400" b="1" dirty="0" smtClean="0"/>
              <a:t>ϵ</a:t>
            </a:r>
            <a:r>
              <a:rPr lang="tr-TR" sz="2400" dirty="0" smtClean="0"/>
              <a:t> {BÜYÜK,KÜÇÜK} için </a:t>
            </a:r>
            <a:r>
              <a:rPr lang="tr-TR" sz="2400" b="1" i="1" dirty="0" err="1" smtClean="0"/>
              <a:t>P</a:t>
            </a:r>
            <a:r>
              <a:rPr lang="tr-TR" sz="2400" b="1" i="1" baseline="-25000" dirty="0" err="1" smtClean="0"/>
              <a:t>Sağ</a:t>
            </a:r>
            <a:r>
              <a:rPr lang="tr-TR" sz="2400" b="1" dirty="0" smtClean="0"/>
              <a:t> </a:t>
            </a:r>
            <a:r>
              <a:rPr lang="tr-TR" sz="2400" dirty="0" smtClean="0"/>
              <a:t>ve </a:t>
            </a:r>
            <a:r>
              <a:rPr lang="tr-TR" sz="2400" b="1" i="1" dirty="0" smtClean="0"/>
              <a:t>P(j | </a:t>
            </a:r>
            <a:r>
              <a:rPr lang="tr-TR" sz="2400" b="1" i="1" dirty="0" err="1" smtClean="0"/>
              <a:t>t</a:t>
            </a:r>
            <a:r>
              <a:rPr lang="tr-TR" sz="2400" b="1" i="1" baseline="-25000" dirty="0" err="1" smtClean="0"/>
              <a:t>Sağ</a:t>
            </a:r>
            <a:r>
              <a:rPr lang="tr-TR" sz="2400" b="1" i="1" dirty="0" smtClean="0"/>
              <a:t>)</a:t>
            </a:r>
            <a:r>
              <a:rPr lang="tr-TR" sz="2400" b="1" dirty="0" smtClean="0"/>
              <a:t> </a:t>
            </a:r>
            <a:r>
              <a:rPr lang="tr-TR" sz="2400" dirty="0" smtClean="0"/>
              <a:t>olasılıklarının hesaplanması:</a:t>
            </a:r>
            <a:endParaRPr lang="tr-TR" sz="2400" b="1" dirty="0" smtClean="0"/>
          </a:p>
          <a:p>
            <a:pPr algn="just">
              <a:buNone/>
            </a:pPr>
            <a:r>
              <a:rPr lang="tr-TR" sz="2400" dirty="0" smtClean="0"/>
              <a:t>	GELİR=BÜYÜK ve GELİR=KÜÇÜK değerlerinin eğitim kümesi içindeki tekrar sayılarını belirlememiz gerekiyor. Bu tekrar sayısının </a:t>
            </a:r>
            <a:r>
              <a:rPr lang="tr-TR" sz="2400" dirty="0" smtClean="0">
                <a:latin typeface="Times New Roman" pitchFamily="18" charset="0"/>
                <a:cs typeface="Times New Roman" pitchFamily="18" charset="0"/>
              </a:rPr>
              <a:t>10</a:t>
            </a:r>
            <a:r>
              <a:rPr lang="tr-TR" sz="2400" dirty="0" smtClean="0"/>
              <a:t> olduğu anlaşılıyor. O halde </a:t>
            </a:r>
            <a:r>
              <a:rPr lang="tr-TR" sz="2400" i="1" dirty="0" err="1" smtClean="0"/>
              <a:t>P</a:t>
            </a:r>
            <a:r>
              <a:rPr lang="tr-TR" sz="2400" i="1" baseline="-25000" dirty="0" err="1" smtClean="0"/>
              <a:t>Sağ</a:t>
            </a:r>
            <a:r>
              <a:rPr lang="tr-TR" sz="2400" dirty="0" smtClean="0"/>
              <a:t> değeri şu şekilde hesaplanır:</a:t>
            </a:r>
          </a:p>
          <a:p>
            <a:pPr algn="just">
              <a:buNone/>
            </a:pPr>
            <a:r>
              <a:rPr lang="tr-TR" sz="2400" i="1" dirty="0" smtClean="0"/>
              <a:t>	</a:t>
            </a:r>
            <a:r>
              <a:rPr lang="tr-TR" sz="2400" i="1" dirty="0" err="1" smtClean="0"/>
              <a:t>P</a:t>
            </a:r>
            <a:r>
              <a:rPr lang="tr-TR" sz="2400" i="1" baseline="-25000" dirty="0" err="1" smtClean="0"/>
              <a:t>Sağ</a:t>
            </a:r>
            <a:r>
              <a:rPr lang="tr-TR" sz="2400" i="1" dirty="0" smtClean="0"/>
              <a:t>=</a:t>
            </a:r>
            <a:r>
              <a:rPr lang="tr-TR" sz="2400" dirty="0" smtClean="0">
                <a:latin typeface="Times New Roman" pitchFamily="18" charset="0"/>
                <a:cs typeface="Times New Roman" pitchFamily="18" charset="0"/>
              </a:rPr>
              <a:t>10/11=0.91</a:t>
            </a:r>
          </a:p>
          <a:p>
            <a:pPr algn="just">
              <a:buNone/>
            </a:pPr>
            <a:r>
              <a:rPr lang="tr-TR" sz="2400" dirty="0" smtClean="0"/>
              <a:t>	Eğitim kümesinde GELİR=BÜYÜK ve GELİR=KÜÇÜK değerlerinin yer aldığı satırları göz önüne alalım. Bu satırlardan kaç tanesinde EVET kaç tanesinde HAYIR sınıf değerlerinin var olduğunu belirleyelim. Yani </a:t>
            </a:r>
            <a:r>
              <a:rPr lang="tr-TR" sz="2400" i="1" dirty="0" smtClean="0"/>
              <a:t>P(EVET | </a:t>
            </a:r>
            <a:r>
              <a:rPr lang="tr-TR" sz="2400" i="1" dirty="0" err="1" smtClean="0"/>
              <a:t>t</a:t>
            </a:r>
            <a:r>
              <a:rPr lang="tr-TR" sz="2400" i="1" baseline="-25000" dirty="0" err="1" smtClean="0"/>
              <a:t>Sağ</a:t>
            </a:r>
            <a:r>
              <a:rPr lang="tr-TR" sz="2400" i="1" dirty="0" smtClean="0"/>
              <a:t>)</a:t>
            </a:r>
            <a:r>
              <a:rPr lang="tr-TR" sz="2400" dirty="0" smtClean="0"/>
              <a:t> ve </a:t>
            </a:r>
            <a:r>
              <a:rPr lang="tr-TR" sz="2400" i="1" dirty="0" smtClean="0"/>
              <a:t>P(HAYIR|</a:t>
            </a:r>
            <a:r>
              <a:rPr lang="tr-TR" sz="2400" i="1" dirty="0" err="1" smtClean="0"/>
              <a:t>t</a:t>
            </a:r>
            <a:r>
              <a:rPr lang="tr-TR" sz="2400" i="1" baseline="-25000" dirty="0" err="1" smtClean="0"/>
              <a:t>Sağ</a:t>
            </a:r>
            <a:r>
              <a:rPr lang="tr-TR" sz="2400" i="1" dirty="0" smtClean="0"/>
              <a:t>) </a:t>
            </a:r>
            <a:r>
              <a:rPr lang="tr-TR" sz="2400" dirty="0" smtClean="0"/>
              <a:t>koşullu olasılık değerini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36712"/>
            <a:ext cx="8229600" cy="1584176"/>
          </a:xfrm>
        </p:spPr>
        <p:txBody>
          <a:bodyPr>
            <a:normAutofit lnSpcReduction="10000"/>
          </a:bodyPr>
          <a:lstStyle/>
          <a:p>
            <a:pPr>
              <a:buNone/>
            </a:pPr>
            <a:r>
              <a:rPr lang="tr-TR" dirty="0" smtClean="0"/>
              <a:t>P(EVET|</a:t>
            </a:r>
            <a:r>
              <a:rPr lang="tr-TR" dirty="0" err="1" smtClean="0"/>
              <a:t>t</a:t>
            </a:r>
            <a:r>
              <a:rPr lang="tr-TR" baseline="-25000" dirty="0" err="1" smtClean="0"/>
              <a:t>Sağ</a:t>
            </a:r>
            <a:r>
              <a:rPr lang="tr-TR" dirty="0" smtClean="0"/>
              <a:t>) </a:t>
            </a:r>
            <a:r>
              <a:rPr lang="tr-TR" dirty="0" smtClean="0">
                <a:latin typeface="Times New Roman" pitchFamily="18" charset="0"/>
                <a:cs typeface="Times New Roman" pitchFamily="18" charset="0"/>
              </a:rPr>
              <a:t>= 6/10= 0.6 </a:t>
            </a:r>
            <a:endParaRPr lang="tr-TR" i="1" dirty="0" smtClean="0">
              <a:latin typeface="Times New Roman" pitchFamily="18" charset="0"/>
              <a:cs typeface="Times New Roman" pitchFamily="18" charset="0"/>
            </a:endParaRPr>
          </a:p>
          <a:p>
            <a:pPr>
              <a:buNone/>
            </a:pPr>
            <a:r>
              <a:rPr lang="tr-TR" dirty="0" smtClean="0"/>
              <a:t>P(HAYIR|</a:t>
            </a:r>
            <a:r>
              <a:rPr lang="tr-TR" dirty="0" err="1" smtClean="0"/>
              <a:t>t</a:t>
            </a:r>
            <a:r>
              <a:rPr lang="tr-TR" baseline="-25000" dirty="0" err="1" smtClean="0"/>
              <a:t>Sağ</a:t>
            </a:r>
            <a:r>
              <a:rPr lang="tr-TR" dirty="0" smtClean="0"/>
              <a:t>)</a:t>
            </a:r>
            <a:r>
              <a:rPr lang="tr-TR" dirty="0" smtClean="0">
                <a:latin typeface="Times New Roman" pitchFamily="18" charset="0"/>
                <a:cs typeface="Times New Roman" pitchFamily="18" charset="0"/>
              </a:rPr>
              <a:t> = 4/10= 0.4</a:t>
            </a:r>
            <a:endParaRPr lang="tr-TR" i="1" dirty="0" smtClean="0">
              <a:latin typeface="Times New Roman" pitchFamily="18" charset="0"/>
              <a:cs typeface="Times New Roman" pitchFamily="18" charset="0"/>
            </a:endParaRPr>
          </a:p>
          <a:p>
            <a:pPr>
              <a:buNone/>
            </a:pPr>
            <a:r>
              <a:rPr lang="tr-TR" sz="2000" dirty="0" smtClean="0"/>
              <a:t>Benzer biçimde diğer satırlarda hesaplamalar yapılırsa aşağıdaki tablonun elde edildiği görülür.</a:t>
            </a:r>
          </a:p>
          <a:p>
            <a:pPr>
              <a:buNone/>
            </a:pPr>
            <a:endParaRPr lang="tr-TR" dirty="0"/>
          </a:p>
        </p:txBody>
      </p:sp>
      <p:pic>
        <p:nvPicPr>
          <p:cNvPr id="32770" name="Picture 2"/>
          <p:cNvPicPr>
            <a:picLocks noChangeAspect="1" noChangeArrowheads="1"/>
          </p:cNvPicPr>
          <p:nvPr/>
        </p:nvPicPr>
        <p:blipFill>
          <a:blip r:embed="rId2" cstate="print"/>
          <a:srcRect r="12858" b="6514"/>
          <a:stretch>
            <a:fillRect/>
          </a:stretch>
        </p:blipFill>
        <p:spPr bwMode="auto">
          <a:xfrm>
            <a:off x="467544" y="2420887"/>
            <a:ext cx="7560840" cy="3816425"/>
          </a:xfrm>
          <a:prstGeom prst="rect">
            <a:avLst/>
          </a:prstGeom>
          <a:noFill/>
          <a:ln w="9525">
            <a:noFill/>
            <a:miter lim="800000"/>
            <a:headEnd/>
            <a:tailEnd/>
          </a:ln>
          <a:effectLst/>
        </p:spPr>
      </p:pic>
      <p:sp>
        <p:nvSpPr>
          <p:cNvPr id="5" name="4 Metin kutusu"/>
          <p:cNvSpPr txBox="1"/>
          <p:nvPr/>
        </p:nvSpPr>
        <p:spPr>
          <a:xfrm>
            <a:off x="3203848" y="6237312"/>
            <a:ext cx="3168352" cy="369332"/>
          </a:xfrm>
          <a:prstGeom prst="rect">
            <a:avLst/>
          </a:prstGeom>
          <a:noFill/>
        </p:spPr>
        <p:txBody>
          <a:bodyPr wrap="square" rtlCol="0">
            <a:spAutoFit/>
          </a:bodyPr>
          <a:lstStyle/>
          <a:p>
            <a:r>
              <a:rPr lang="tr-TR" dirty="0" smtClean="0"/>
              <a:t>Tablo6</a:t>
            </a:r>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6995120" cy="864096"/>
          </a:xfrm>
        </p:spPr>
        <p:txBody>
          <a:bodyPr>
            <a:normAutofit fontScale="92500" lnSpcReduction="10000"/>
          </a:bodyPr>
          <a:lstStyle/>
          <a:p>
            <a:pPr>
              <a:buNone/>
            </a:pPr>
            <a:r>
              <a:rPr lang="tr-TR" dirty="0" smtClean="0"/>
              <a:t>d)	Ф(s|t) uygunluk ölçütünün hesaplanması:</a:t>
            </a:r>
          </a:p>
          <a:p>
            <a:pPr>
              <a:buNone/>
            </a:pPr>
            <a:r>
              <a:rPr lang="tr-TR" dirty="0" smtClean="0"/>
              <a:t>Uygunluk Ölçüsü Formülü:</a:t>
            </a:r>
          </a:p>
          <a:p>
            <a:pPr>
              <a:buNone/>
            </a:pPr>
            <a:endParaRPr lang="tr-TR" dirty="0" smtClean="0"/>
          </a:p>
          <a:p>
            <a:pPr>
              <a:buNone/>
            </a:pPr>
            <a:endParaRPr lang="tr-TR" dirty="0"/>
          </a:p>
        </p:txBody>
      </p:sp>
      <p:pic>
        <p:nvPicPr>
          <p:cNvPr id="33796" name="Picture 4"/>
          <p:cNvPicPr>
            <a:picLocks noChangeAspect="1" noChangeArrowheads="1"/>
          </p:cNvPicPr>
          <p:nvPr/>
        </p:nvPicPr>
        <p:blipFill>
          <a:blip r:embed="rId2" cstate="print"/>
          <a:srcRect r="38025"/>
          <a:stretch>
            <a:fillRect/>
          </a:stretch>
        </p:blipFill>
        <p:spPr bwMode="auto">
          <a:xfrm>
            <a:off x="251520" y="1772816"/>
            <a:ext cx="8496944" cy="1080120"/>
          </a:xfrm>
          <a:prstGeom prst="rect">
            <a:avLst/>
          </a:prstGeom>
          <a:noFill/>
          <a:ln w="9525">
            <a:noFill/>
            <a:miter lim="800000"/>
            <a:headEnd/>
            <a:tailEnd/>
          </a:ln>
          <a:effectLst/>
        </p:spPr>
      </p:pic>
      <p:sp>
        <p:nvSpPr>
          <p:cNvPr id="7" name="6 Metin kutusu"/>
          <p:cNvSpPr txBox="1"/>
          <p:nvPr/>
        </p:nvSpPr>
        <p:spPr>
          <a:xfrm>
            <a:off x="323528" y="2996952"/>
            <a:ext cx="8424936" cy="1815882"/>
          </a:xfrm>
          <a:prstGeom prst="rect">
            <a:avLst/>
          </a:prstGeom>
          <a:noFill/>
        </p:spPr>
        <p:txBody>
          <a:bodyPr wrap="square" rtlCol="0">
            <a:spAutoFit/>
          </a:bodyPr>
          <a:lstStyle/>
          <a:p>
            <a:r>
              <a:rPr lang="tr-TR" sz="2400" dirty="0" smtClean="0"/>
              <a:t>Tablo 5 ve Tablo 6 de elde edilen değerleri burada yerine </a:t>
            </a:r>
            <a:r>
              <a:rPr lang="tr-TR" sz="2200" dirty="0" smtClean="0"/>
              <a:t>yazarak her satır için uygunluk ölçütü hesaplanır. Bu </a:t>
            </a:r>
            <a:r>
              <a:rPr lang="tr-TR" sz="2200" i="1" dirty="0" smtClean="0"/>
              <a:t>t</a:t>
            </a:r>
            <a:r>
              <a:rPr lang="tr-TR" sz="2200" dirty="0" smtClean="0"/>
              <a:t> düğümünde GELİR=NORMAL ve GELİR ϵ {BÜYÜK,KÜÇÜK} biçimindeki ilk aday bölünme için söz konusu hesaplamayı sadece birinci satır için yapıyoruz. Burada s=l olarak kabul edilir.</a:t>
            </a:r>
            <a:endParaRPr lang="tr-TR" sz="2200" dirty="0"/>
          </a:p>
        </p:txBody>
      </p:sp>
      <p:sp>
        <p:nvSpPr>
          <p:cNvPr id="11" name="10 Metin kutusu"/>
          <p:cNvSpPr txBox="1"/>
          <p:nvPr/>
        </p:nvSpPr>
        <p:spPr>
          <a:xfrm>
            <a:off x="755576" y="5013176"/>
            <a:ext cx="7416824" cy="1231106"/>
          </a:xfrm>
          <a:prstGeom prst="rect">
            <a:avLst/>
          </a:prstGeom>
          <a:noFill/>
        </p:spPr>
        <p:txBody>
          <a:bodyPr wrap="square" rtlCol="0">
            <a:spAutoFit/>
          </a:bodyPr>
          <a:lstStyle/>
          <a:p>
            <a:r>
              <a:rPr lang="tr-TR" sz="2800" dirty="0" smtClean="0"/>
              <a:t>Ф ( 1|t) = 2(0.09)(0.91) [|1 - 0.6)| +| (0 - 0.4)|]</a:t>
            </a:r>
          </a:p>
          <a:p>
            <a:r>
              <a:rPr lang="tr-TR" sz="2800" dirty="0" smtClean="0"/>
              <a:t>= 0.13</a:t>
            </a:r>
          </a:p>
          <a:p>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1052736"/>
            <a:ext cx="8229600" cy="1152128"/>
          </a:xfrm>
        </p:spPr>
        <p:txBody>
          <a:bodyPr/>
          <a:lstStyle/>
          <a:p>
            <a:pPr>
              <a:buNone/>
            </a:pPr>
            <a:r>
              <a:rPr lang="tr-TR" dirty="0" smtClean="0"/>
              <a:t>Diğer bütün satırlar için aynı hesaplamalar yapıldığında aşağıdaki tablo elde edilir.</a:t>
            </a:r>
            <a:endParaRPr lang="tr-TR" dirty="0"/>
          </a:p>
        </p:txBody>
      </p:sp>
      <p:sp>
        <p:nvSpPr>
          <p:cNvPr id="5" name="4 Metin kutusu"/>
          <p:cNvSpPr txBox="1"/>
          <p:nvPr/>
        </p:nvSpPr>
        <p:spPr>
          <a:xfrm>
            <a:off x="3203848" y="6093296"/>
            <a:ext cx="3816424" cy="369332"/>
          </a:xfrm>
          <a:prstGeom prst="rect">
            <a:avLst/>
          </a:prstGeom>
          <a:noFill/>
        </p:spPr>
        <p:txBody>
          <a:bodyPr wrap="square" rtlCol="0">
            <a:spAutoFit/>
          </a:bodyPr>
          <a:lstStyle/>
          <a:p>
            <a:r>
              <a:rPr lang="tr-TR" dirty="0" smtClean="0"/>
              <a:t>Tablo7</a:t>
            </a:r>
            <a:endParaRPr lang="tr-TR" dirty="0"/>
          </a:p>
        </p:txBody>
      </p:sp>
      <p:pic>
        <p:nvPicPr>
          <p:cNvPr id="90113" name="Picture 1"/>
          <p:cNvPicPr>
            <a:picLocks noChangeAspect="1" noChangeArrowheads="1"/>
          </p:cNvPicPr>
          <p:nvPr/>
        </p:nvPicPr>
        <p:blipFill>
          <a:blip r:embed="rId2" cstate="print"/>
          <a:srcRect r="29510"/>
          <a:stretch>
            <a:fillRect/>
          </a:stretch>
        </p:blipFill>
        <p:spPr bwMode="auto">
          <a:xfrm>
            <a:off x="971600" y="1916832"/>
            <a:ext cx="6912768" cy="45624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559896"/>
          </a:xfrm>
        </p:spPr>
        <p:txBody>
          <a:bodyPr>
            <a:normAutofit lnSpcReduction="10000"/>
          </a:bodyPr>
          <a:lstStyle/>
          <a:p>
            <a:pPr lvl="0">
              <a:buNone/>
            </a:pPr>
            <a:r>
              <a:rPr lang="tr-TR" dirty="0" smtClean="0"/>
              <a:t>e) En büyük uygunluk ölçütünün seçilmesi:</a:t>
            </a:r>
            <a:endParaRPr lang="tr-TR" b="1" dirty="0" smtClean="0"/>
          </a:p>
          <a:p>
            <a:pPr>
              <a:buNone/>
            </a:pPr>
            <a:r>
              <a:rPr lang="tr-TR" dirty="0" smtClean="0"/>
              <a:t>	Tablo</a:t>
            </a:r>
            <a:r>
              <a:rPr lang="tr-TR" dirty="0" smtClean="0">
                <a:latin typeface="Times New Roman" pitchFamily="18" charset="0"/>
                <a:cs typeface="Times New Roman" pitchFamily="18" charset="0"/>
              </a:rPr>
              <a:t>7</a:t>
            </a:r>
            <a:r>
              <a:rPr lang="tr-TR" dirty="0" smtClean="0"/>
              <a:t> üzerinde Ф ( s|t) sütununda en büyük değer </a:t>
            </a:r>
            <a:r>
              <a:rPr lang="tr-TR" dirty="0" smtClean="0">
                <a:latin typeface="Times New Roman" pitchFamily="18" charset="0"/>
                <a:cs typeface="Times New Roman" pitchFamily="18" charset="0"/>
              </a:rPr>
              <a:t>7</a:t>
            </a:r>
            <a:r>
              <a:rPr lang="tr-TR" dirty="0" smtClean="0"/>
              <a:t> ve 8. satır üzerinde yer alan</a:t>
            </a:r>
          </a:p>
          <a:p>
            <a:pPr>
              <a:buNone/>
            </a:pPr>
            <a:r>
              <a:rPr lang="tr-TR" dirty="0" smtClean="0"/>
              <a:t>	</a:t>
            </a:r>
            <a:r>
              <a:rPr lang="tr-TR" dirty="0" smtClean="0">
                <a:latin typeface="Times New Roman" pitchFamily="18" charset="0"/>
                <a:cs typeface="Times New Roman" pitchFamily="18" charset="0"/>
              </a:rPr>
              <a:t>0.66</a:t>
            </a:r>
            <a:r>
              <a:rPr lang="tr-TR" dirty="0" smtClean="0"/>
              <a:t> değeridir. Tablo </a:t>
            </a:r>
            <a:r>
              <a:rPr lang="tr-TR" dirty="0" smtClean="0">
                <a:latin typeface="Times New Roman" pitchFamily="18" charset="0"/>
                <a:cs typeface="Times New Roman" pitchFamily="18" charset="0"/>
              </a:rPr>
              <a:t>4</a:t>
            </a:r>
            <a:r>
              <a:rPr lang="tr-TR" dirty="0" smtClean="0"/>
              <a:t> de 8. satırda birinci bölünmede SEKTÖR=İNŞAAT yer aldığına göre, Tablo</a:t>
            </a:r>
            <a:r>
              <a:rPr lang="tr-TR" dirty="0" smtClean="0">
                <a:latin typeface="Times New Roman" pitchFamily="18" charset="0"/>
                <a:cs typeface="Times New Roman" pitchFamily="18" charset="0"/>
              </a:rPr>
              <a:t> 3 </a:t>
            </a:r>
            <a:r>
              <a:rPr lang="tr-TR" dirty="0" smtClean="0"/>
              <a:t>de SEKTÖR niteliği içinde İNŞAAT değerleri araştırılır. Bu değerler </a:t>
            </a:r>
            <a:r>
              <a:rPr lang="tr-TR" dirty="0" smtClean="0">
                <a:latin typeface="Times New Roman" pitchFamily="18" charset="0"/>
                <a:cs typeface="Times New Roman" pitchFamily="18" charset="0"/>
              </a:rPr>
              <a:t>3, 4, 5, 6, 7 </a:t>
            </a:r>
            <a:r>
              <a:rPr lang="tr-TR" dirty="0" smtClean="0"/>
              <a:t>satırlarındadır. Bu durumda, eğitim serisinde kök düğümden itibaren nasıl bir ayrım yapılacağı belli olmuştur.</a:t>
            </a:r>
          </a:p>
          <a:p>
            <a:pPr>
              <a:buNone/>
            </a:pPr>
            <a:r>
              <a:rPr lang="tr-TR" dirty="0" smtClean="0"/>
              <a:t>	(</a:t>
            </a:r>
            <a:r>
              <a:rPr lang="tr-TR" dirty="0" smtClean="0">
                <a:latin typeface="Times New Roman" pitchFamily="18" charset="0"/>
                <a:cs typeface="Times New Roman" pitchFamily="18" charset="0"/>
              </a:rPr>
              <a:t>3, 4, 5, 6, 7</a:t>
            </a:r>
            <a:r>
              <a:rPr lang="tr-TR" dirty="0" smtClean="0"/>
              <a:t>) satırları ve geri kalan </a:t>
            </a:r>
            <a:r>
              <a:rPr lang="tr-TR" dirty="0" smtClean="0">
                <a:latin typeface="Times New Roman" pitchFamily="18" charset="0"/>
                <a:cs typeface="Times New Roman" pitchFamily="18" charset="0"/>
              </a:rPr>
              <a:t>(1, 2, 8, 9, 10, 11) </a:t>
            </a:r>
            <a:r>
              <a:rPr lang="tr-TR" dirty="0" smtClean="0"/>
              <a:t>kayıtları biçiminde bir bölünme yapılır. (</a:t>
            </a:r>
            <a:r>
              <a:rPr lang="tr-TR" dirty="0" smtClean="0">
                <a:latin typeface="Times New Roman" pitchFamily="18" charset="0"/>
                <a:cs typeface="Times New Roman" pitchFamily="18" charset="0"/>
              </a:rPr>
              <a:t>3, 4, 5, 6, 7</a:t>
            </a:r>
            <a:r>
              <a:rPr lang="tr-TR" dirty="0" smtClean="0"/>
              <a:t>) kayıtlarının tümü EVET sınıf değerine sahip olduğuna göre birinci ayrım sonlanmıştır. Geri kalanlar ise yeni bir A karar düğümü oluşturur.</a:t>
            </a:r>
          </a:p>
          <a:p>
            <a:pPr>
              <a:buNone/>
            </a:pP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1296144"/>
          </a:xfrm>
        </p:spPr>
        <p:txBody>
          <a:bodyPr>
            <a:normAutofit lnSpcReduction="10000"/>
          </a:bodyPr>
          <a:lstStyle/>
          <a:p>
            <a:pPr>
              <a:buNone/>
            </a:pPr>
            <a:r>
              <a:rPr lang="tr-TR" dirty="0" smtClean="0"/>
              <a:t>f) Karar Ağacının Oluşturulması:</a:t>
            </a:r>
          </a:p>
          <a:p>
            <a:pPr>
              <a:buNone/>
            </a:pPr>
            <a:r>
              <a:rPr lang="tr-TR" dirty="0" smtClean="0"/>
              <a:t>Bulunan değerler göz önüne alınarak karar ağacı şu şekilde çizilebilir.</a:t>
            </a:r>
            <a:endParaRPr lang="tr-TR" dirty="0"/>
          </a:p>
        </p:txBody>
      </p:sp>
      <p:pic>
        <p:nvPicPr>
          <p:cNvPr id="4" name="3 Resim" descr="C:\Users\AHUALE~1\AppData\Local\Temp\FineReader11\media\image8.jpeg"/>
          <p:cNvPicPr/>
          <p:nvPr/>
        </p:nvPicPr>
        <p:blipFill>
          <a:blip r:embed="rId2" cstate="print">
            <a:lum bright="-20000" contrast="40000"/>
          </a:blip>
          <a:srcRect/>
          <a:stretch>
            <a:fillRect/>
          </a:stretch>
        </p:blipFill>
        <p:spPr bwMode="auto">
          <a:xfrm>
            <a:off x="971600" y="2060848"/>
            <a:ext cx="6840760" cy="2808312"/>
          </a:xfrm>
          <a:prstGeom prst="rect">
            <a:avLst/>
          </a:prstGeom>
          <a:noFill/>
          <a:ln w="9525">
            <a:noFill/>
            <a:miter lim="800000"/>
            <a:headEnd/>
            <a:tailEnd/>
          </a:ln>
        </p:spPr>
      </p:pic>
      <p:sp>
        <p:nvSpPr>
          <p:cNvPr id="5" name="4 Metin kutusu"/>
          <p:cNvSpPr txBox="1"/>
          <p:nvPr/>
        </p:nvSpPr>
        <p:spPr>
          <a:xfrm>
            <a:off x="2123728" y="5013176"/>
            <a:ext cx="4176464" cy="369332"/>
          </a:xfrm>
          <a:prstGeom prst="rect">
            <a:avLst/>
          </a:prstGeom>
          <a:noFill/>
        </p:spPr>
        <p:txBody>
          <a:bodyPr wrap="square" rtlCol="0">
            <a:spAutoFit/>
          </a:bodyPr>
          <a:lstStyle/>
          <a:p>
            <a:r>
              <a:rPr lang="tr-TR" dirty="0" smtClean="0"/>
              <a:t>Şekil </a:t>
            </a:r>
            <a:r>
              <a:rPr lang="tr-TR" dirty="0" smtClean="0">
                <a:latin typeface="Times New Roman" pitchFamily="18" charset="0"/>
                <a:cs typeface="Times New Roman" pitchFamily="18" charset="0"/>
              </a:rPr>
              <a:t>1:Karar Ağacı</a:t>
            </a:r>
            <a:endParaRPr lang="tr-TR"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260648"/>
            <a:ext cx="8229600" cy="1143000"/>
          </a:xfrm>
        </p:spPr>
        <p:txBody>
          <a:bodyPr>
            <a:normAutofit/>
          </a:bodyPr>
          <a:lstStyle/>
          <a:p>
            <a:r>
              <a:rPr lang="tr-TR" dirty="0" err="1" smtClean="0"/>
              <a:t>Twoing</a:t>
            </a:r>
            <a:r>
              <a:rPr lang="tr-TR" dirty="0" smtClean="0"/>
              <a:t> algoritması</a:t>
            </a:r>
            <a:endParaRPr lang="tr-TR" dirty="0"/>
          </a:p>
        </p:txBody>
      </p:sp>
      <p:sp>
        <p:nvSpPr>
          <p:cNvPr id="3" name="2 İçerik Yer Tutucusu"/>
          <p:cNvSpPr>
            <a:spLocks noGrp="1"/>
          </p:cNvSpPr>
          <p:nvPr>
            <p:ph idx="1"/>
          </p:nvPr>
        </p:nvSpPr>
        <p:spPr>
          <a:xfrm>
            <a:off x="457200" y="1268760"/>
            <a:ext cx="8229600" cy="5055840"/>
          </a:xfrm>
        </p:spPr>
        <p:txBody>
          <a:bodyPr/>
          <a:lstStyle/>
          <a:p>
            <a:pPr>
              <a:buNone/>
            </a:pPr>
            <a:endParaRPr lang="tr-TR" dirty="0" smtClean="0"/>
          </a:p>
          <a:p>
            <a:pPr>
              <a:buNone/>
            </a:pPr>
            <a:r>
              <a:rPr lang="tr-TR" dirty="0" smtClean="0"/>
              <a:t>Adımlar;</a:t>
            </a:r>
          </a:p>
          <a:p>
            <a:pPr>
              <a:buNone/>
            </a:pPr>
            <a:r>
              <a:rPr lang="tr-TR" dirty="0" smtClean="0"/>
              <a:t>	</a:t>
            </a:r>
            <a:r>
              <a:rPr lang="tr-TR" dirty="0" smtClean="0">
                <a:solidFill>
                  <a:schemeClr val="bg2">
                    <a:lumMod val="25000"/>
                  </a:schemeClr>
                </a:solidFill>
              </a:rPr>
              <a:t>Adım </a:t>
            </a:r>
            <a:r>
              <a:rPr lang="tr-TR" sz="3600" dirty="0" smtClean="0">
                <a:solidFill>
                  <a:schemeClr val="bg2">
                    <a:lumMod val="25000"/>
                  </a:schemeClr>
                </a:solidFill>
              </a:rPr>
              <a:t>1</a:t>
            </a:r>
            <a:r>
              <a:rPr lang="tr-TR" dirty="0" smtClean="0"/>
              <a:t>:</a:t>
            </a:r>
          </a:p>
          <a:p>
            <a:pPr>
              <a:buNone/>
            </a:pPr>
            <a:endParaRPr lang="tr-TR" dirty="0" smtClean="0"/>
          </a:p>
          <a:p>
            <a:pPr marL="514350" indent="-514350" algn="just">
              <a:buFont typeface="+mj-lt"/>
              <a:buAutoNum type="alphaLcParenR"/>
            </a:pPr>
            <a:r>
              <a:rPr lang="tr-TR" dirty="0" smtClean="0"/>
              <a:t>Niteliklerin içerdiği değerler göz önüne alınarak eğitim kümesi iki ayrı dala ayrılır. Bunlara </a:t>
            </a:r>
            <a:r>
              <a:rPr lang="tr-TR" i="1" dirty="0" smtClean="0"/>
              <a:t>aday bölünme</a:t>
            </a:r>
            <a:r>
              <a:rPr lang="tr-TR" dirty="0" smtClean="0"/>
              <a:t> adı veriliyor. Bir </a:t>
            </a:r>
            <a:r>
              <a:rPr lang="tr-TR" i="1" dirty="0" smtClean="0"/>
              <a:t>t</a:t>
            </a:r>
            <a:r>
              <a:rPr lang="tr-TR" dirty="0" smtClean="0"/>
              <a:t> düğümünde “sağ” ve “sol” olmak üzere iki ayrı dal bulunur. Bu bölümlenen kümeler </a:t>
            </a:r>
            <a:r>
              <a:rPr lang="tr-TR" i="1" dirty="0" err="1" smtClean="0"/>
              <a:t>t</a:t>
            </a:r>
            <a:r>
              <a:rPr lang="tr-TR" i="1" baseline="-25000" dirty="0" err="1" smtClean="0"/>
              <a:t>Sol</a:t>
            </a:r>
            <a:r>
              <a:rPr lang="tr-TR" dirty="0" smtClean="0"/>
              <a:t> ve </a:t>
            </a:r>
            <a:r>
              <a:rPr lang="tr-TR" i="1" dirty="0" err="1" smtClean="0"/>
              <a:t>t</a:t>
            </a:r>
            <a:r>
              <a:rPr lang="tr-TR" i="1" baseline="-25000" dirty="0" err="1" smtClean="0"/>
              <a:t>Sağ</a:t>
            </a:r>
            <a:r>
              <a:rPr lang="tr-TR" dirty="0" smtClean="0"/>
              <a:t> biçimindedir.</a:t>
            </a:r>
          </a:p>
          <a:p>
            <a:pPr>
              <a:buNone/>
            </a:pPr>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2664296"/>
          </a:xfrm>
        </p:spPr>
        <p:txBody>
          <a:bodyPr>
            <a:normAutofit lnSpcReduction="10000"/>
          </a:bodyPr>
          <a:lstStyle/>
          <a:p>
            <a:pPr>
              <a:buNone/>
            </a:pPr>
            <a:r>
              <a:rPr lang="tr-TR" sz="2400" dirty="0" smtClean="0"/>
              <a:t>Adım </a:t>
            </a:r>
            <a:r>
              <a:rPr lang="tr-TR" sz="2400" dirty="0" smtClean="0">
                <a:latin typeface="Times New Roman" pitchFamily="18" charset="0"/>
                <a:cs typeface="Times New Roman" pitchFamily="18" charset="0"/>
              </a:rPr>
              <a:t>2;</a:t>
            </a:r>
          </a:p>
          <a:p>
            <a:pPr>
              <a:buNone/>
            </a:pPr>
            <a:r>
              <a:rPr lang="tr-TR" sz="2400" dirty="0" smtClean="0"/>
              <a:t>	Birinci adımda (3, 4, 5, 6, 7) satırları için karar verilmiştir. O halde ikinci adımda (1, 2, 8, 9, 10, 11) satırlarından oluşan A düğümü göz önüne alınarak birinci adımdaki işlemler tekrarlanır. Bunun için önce eğitim setinde sonlanan (</a:t>
            </a:r>
            <a:r>
              <a:rPr lang="tr-TR" sz="2400" dirty="0" smtClean="0">
                <a:latin typeface="Times New Roman" pitchFamily="18" charset="0"/>
                <a:cs typeface="Times New Roman" pitchFamily="18" charset="0"/>
              </a:rPr>
              <a:t>3, 4, 5, 6, 7</a:t>
            </a:r>
            <a:r>
              <a:rPr lang="tr-TR" sz="2400" dirty="0" smtClean="0"/>
              <a:t>) satırları çıkarılarak Tablo </a:t>
            </a:r>
            <a:r>
              <a:rPr lang="tr-TR" sz="2400" dirty="0" smtClean="0">
                <a:latin typeface="Times New Roman" pitchFamily="18" charset="0"/>
                <a:cs typeface="Times New Roman" pitchFamily="18" charset="0"/>
              </a:rPr>
              <a:t>3</a:t>
            </a:r>
            <a:r>
              <a:rPr lang="tr-TR" sz="2400" dirty="0" smtClean="0"/>
              <a:t> yeniden düzenlenir ve aşağıdaki Tablo 8 elde edilir.</a:t>
            </a:r>
          </a:p>
          <a:p>
            <a:pPr>
              <a:buNone/>
            </a:pPr>
            <a:endParaRPr lang="tr-TR" dirty="0">
              <a:latin typeface="Times New Roman" pitchFamily="18" charset="0"/>
              <a:cs typeface="Times New Roman" pitchFamily="18" charset="0"/>
            </a:endParaRPr>
          </a:p>
        </p:txBody>
      </p:sp>
      <p:pic>
        <p:nvPicPr>
          <p:cNvPr id="61442" name="Picture 2"/>
          <p:cNvPicPr>
            <a:picLocks noChangeAspect="1" noChangeArrowheads="1"/>
          </p:cNvPicPr>
          <p:nvPr/>
        </p:nvPicPr>
        <p:blipFill>
          <a:blip r:embed="rId2" cstate="print"/>
          <a:srcRect r="20402" b="7500"/>
          <a:stretch>
            <a:fillRect/>
          </a:stretch>
        </p:blipFill>
        <p:spPr bwMode="auto">
          <a:xfrm>
            <a:off x="755575" y="3356992"/>
            <a:ext cx="6768753" cy="2664296"/>
          </a:xfrm>
          <a:prstGeom prst="rect">
            <a:avLst/>
          </a:prstGeom>
          <a:noFill/>
          <a:ln w="9525">
            <a:noFill/>
            <a:miter lim="800000"/>
            <a:headEnd/>
            <a:tailEnd/>
          </a:ln>
          <a:effectLst/>
        </p:spPr>
      </p:pic>
      <p:sp>
        <p:nvSpPr>
          <p:cNvPr id="6" name="5 Metin kutusu"/>
          <p:cNvSpPr txBox="1"/>
          <p:nvPr/>
        </p:nvSpPr>
        <p:spPr>
          <a:xfrm>
            <a:off x="2699792" y="6021288"/>
            <a:ext cx="2880320" cy="369332"/>
          </a:xfrm>
          <a:prstGeom prst="rect">
            <a:avLst/>
          </a:prstGeom>
          <a:noFill/>
        </p:spPr>
        <p:txBody>
          <a:bodyPr wrap="square" rtlCol="0">
            <a:spAutoFit/>
          </a:bodyPr>
          <a:lstStyle/>
          <a:p>
            <a:r>
              <a:rPr lang="tr-TR" dirty="0" smtClean="0"/>
              <a:t>Tablo8</a:t>
            </a:r>
            <a:endParaRPr lang="tr-T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36712"/>
            <a:ext cx="8229600" cy="1008112"/>
          </a:xfrm>
        </p:spPr>
        <p:txBody>
          <a:bodyPr/>
          <a:lstStyle/>
          <a:p>
            <a:pPr>
              <a:buNone/>
            </a:pPr>
            <a:r>
              <a:rPr lang="tr-TR" dirty="0" smtClean="0"/>
              <a:t>a) Tablo 8 den yaralanılarak aday bölünmeler şu şekilde elde edilir:</a:t>
            </a:r>
            <a:endParaRPr lang="tr-TR" dirty="0"/>
          </a:p>
        </p:txBody>
      </p:sp>
      <p:sp>
        <p:nvSpPr>
          <p:cNvPr id="5" name="4 Metin kutusu"/>
          <p:cNvSpPr txBox="1"/>
          <p:nvPr/>
        </p:nvSpPr>
        <p:spPr>
          <a:xfrm>
            <a:off x="3419872" y="4869160"/>
            <a:ext cx="4392488" cy="369332"/>
          </a:xfrm>
          <a:prstGeom prst="rect">
            <a:avLst/>
          </a:prstGeom>
          <a:noFill/>
        </p:spPr>
        <p:txBody>
          <a:bodyPr wrap="square" rtlCol="0">
            <a:spAutoFit/>
          </a:bodyPr>
          <a:lstStyle/>
          <a:p>
            <a:r>
              <a:rPr lang="tr-TR" dirty="0" smtClean="0"/>
              <a:t>Tablo 9</a:t>
            </a:r>
          </a:p>
        </p:txBody>
      </p:sp>
      <p:pic>
        <p:nvPicPr>
          <p:cNvPr id="86018" name="Picture 2"/>
          <p:cNvPicPr>
            <a:picLocks noChangeAspect="1" noChangeArrowheads="1"/>
          </p:cNvPicPr>
          <p:nvPr/>
        </p:nvPicPr>
        <p:blipFill>
          <a:blip r:embed="rId2" cstate="print"/>
          <a:srcRect r="22093"/>
          <a:stretch>
            <a:fillRect/>
          </a:stretch>
        </p:blipFill>
        <p:spPr bwMode="auto">
          <a:xfrm>
            <a:off x="1187624" y="2060848"/>
            <a:ext cx="7128792" cy="309634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36712"/>
            <a:ext cx="8229600" cy="5487888"/>
          </a:xfrm>
        </p:spPr>
        <p:txBody>
          <a:bodyPr>
            <a:normAutofit fontScale="92500" lnSpcReduction="10000"/>
          </a:bodyPr>
          <a:lstStyle/>
          <a:p>
            <a:pPr>
              <a:buNone/>
            </a:pPr>
            <a:r>
              <a:rPr lang="tr-TR" dirty="0" smtClean="0"/>
              <a:t>b)  GELİR=NORMAL için </a:t>
            </a:r>
            <a:r>
              <a:rPr lang="tr-TR" b="1" i="1" dirty="0" err="1" smtClean="0"/>
              <a:t>P</a:t>
            </a:r>
            <a:r>
              <a:rPr lang="tr-TR" b="1" i="1" baseline="-25000" dirty="0" err="1" smtClean="0"/>
              <a:t>Sol</a:t>
            </a:r>
            <a:r>
              <a:rPr lang="tr-TR" b="1" dirty="0" smtClean="0"/>
              <a:t> </a:t>
            </a:r>
            <a:r>
              <a:rPr lang="tr-TR" dirty="0" smtClean="0"/>
              <a:t>ve </a:t>
            </a:r>
            <a:r>
              <a:rPr lang="tr-TR" b="1" i="1" dirty="0" smtClean="0"/>
              <a:t>P(j|</a:t>
            </a:r>
            <a:r>
              <a:rPr lang="tr-TR" b="1" i="1" dirty="0" err="1" smtClean="0"/>
              <a:t>t</a:t>
            </a:r>
            <a:r>
              <a:rPr lang="tr-TR" b="1" i="1" baseline="-25000" dirty="0" err="1" smtClean="0"/>
              <a:t>Sol</a:t>
            </a:r>
            <a:r>
              <a:rPr lang="tr-TR" b="1" i="1" dirty="0" smtClean="0"/>
              <a:t>)</a:t>
            </a:r>
            <a:r>
              <a:rPr lang="tr-TR" b="1" dirty="0" smtClean="0"/>
              <a:t> </a:t>
            </a:r>
            <a:r>
              <a:rPr lang="tr-TR" dirty="0" smtClean="0"/>
              <a:t>olasılıklarının hesaplanması:</a:t>
            </a:r>
            <a:endParaRPr lang="tr-TR" b="1" dirty="0" smtClean="0"/>
          </a:p>
          <a:p>
            <a:pPr>
              <a:buNone/>
            </a:pPr>
            <a:r>
              <a:rPr lang="tr-TR" dirty="0" smtClean="0"/>
              <a:t>	GELİR=NORMAL değerinin Tablo 8 de GELİR sütununda </a:t>
            </a:r>
            <a:r>
              <a:rPr lang="tr-TR" dirty="0" smtClean="0">
                <a:latin typeface="Times New Roman" pitchFamily="18" charset="0"/>
                <a:cs typeface="Times New Roman" pitchFamily="18" charset="0"/>
              </a:rPr>
              <a:t>1 </a:t>
            </a:r>
            <a:r>
              <a:rPr lang="tr-TR" dirty="0" smtClean="0"/>
              <a:t>kez tekrar edildiği görülmektedir. Eğitim kümesinde </a:t>
            </a:r>
            <a:r>
              <a:rPr lang="tr-TR" dirty="0" smtClean="0">
                <a:latin typeface="Times New Roman" pitchFamily="18" charset="0"/>
                <a:cs typeface="Times New Roman" pitchFamily="18" charset="0"/>
              </a:rPr>
              <a:t>6</a:t>
            </a:r>
            <a:r>
              <a:rPr lang="tr-TR" dirty="0" smtClean="0"/>
              <a:t> satır yer almaktadır. Bu durumda GELİR=NORMAL elde etme olasılığı olan </a:t>
            </a:r>
            <a:r>
              <a:rPr lang="tr-TR" i="1" dirty="0" err="1" smtClean="0"/>
              <a:t>P</a:t>
            </a:r>
            <a:r>
              <a:rPr lang="tr-TR" i="1" baseline="-25000" dirty="0" err="1" smtClean="0"/>
              <a:t>Sal</a:t>
            </a:r>
            <a:r>
              <a:rPr lang="tr-TR" dirty="0" smtClean="0"/>
              <a:t> değeri şu şekilde hesaplanır:</a:t>
            </a:r>
          </a:p>
          <a:p>
            <a:pPr>
              <a:buNone/>
            </a:pPr>
            <a:r>
              <a:rPr lang="tr-TR" dirty="0" smtClean="0"/>
              <a:t>	</a:t>
            </a:r>
            <a:r>
              <a:rPr lang="tr-TR" dirty="0" err="1" smtClean="0"/>
              <a:t>P</a:t>
            </a:r>
            <a:r>
              <a:rPr lang="tr-TR" baseline="-25000" dirty="0" err="1" smtClean="0"/>
              <a:t>sol</a:t>
            </a:r>
            <a:r>
              <a:rPr lang="tr-TR" dirty="0" smtClean="0">
                <a:latin typeface="Times New Roman" pitchFamily="18" charset="0"/>
                <a:cs typeface="Times New Roman" pitchFamily="18" charset="0"/>
              </a:rPr>
              <a:t>=1/6 = 0.17</a:t>
            </a:r>
          </a:p>
          <a:p>
            <a:pPr>
              <a:buNone/>
            </a:pPr>
            <a:r>
              <a:rPr lang="tr-TR" i="1" dirty="0" smtClean="0"/>
              <a:t>	P(EVET |</a:t>
            </a:r>
            <a:r>
              <a:rPr lang="tr-TR" i="1" dirty="0" err="1" smtClean="0"/>
              <a:t>t</a:t>
            </a:r>
            <a:r>
              <a:rPr lang="tr-TR" i="1" baseline="-25000" dirty="0" err="1" smtClean="0"/>
              <a:t>Sol</a:t>
            </a:r>
            <a:r>
              <a:rPr lang="tr-TR" i="1" dirty="0" smtClean="0"/>
              <a:t>)</a:t>
            </a:r>
            <a:r>
              <a:rPr lang="tr-TR" dirty="0" smtClean="0"/>
              <a:t> ve </a:t>
            </a:r>
            <a:r>
              <a:rPr lang="tr-TR" i="1" dirty="0" smtClean="0"/>
              <a:t>P(HAYIR |</a:t>
            </a:r>
            <a:r>
              <a:rPr lang="tr-TR" i="1" dirty="0" err="1" smtClean="0"/>
              <a:t>t</a:t>
            </a:r>
            <a:r>
              <a:rPr lang="tr-TR" i="1" baseline="-25000" dirty="0" err="1" smtClean="0"/>
              <a:t>sol</a:t>
            </a:r>
            <a:r>
              <a:rPr lang="tr-TR" dirty="0" smtClean="0"/>
              <a:t>) değerlerinin hesaplanması için Tablo 8 de GELİR sütununda NORMAL değerlerinin hangi satırlarda olduğuna bir bakalım. Tabloda sadece birinci satırda GELİR=NORMAL değerlerine sahiptir. Söz konusu satırın karşısında EVET değeri yer aldığına göre bu değer ile ilgili koşullu olasılık,</a:t>
            </a:r>
          </a:p>
          <a:p>
            <a:pPr>
              <a:buNone/>
            </a:pPr>
            <a:r>
              <a:rPr lang="tr-TR" dirty="0" smtClean="0"/>
              <a:t>	P(EVET |</a:t>
            </a:r>
            <a:r>
              <a:rPr lang="tr-TR" dirty="0" err="1" smtClean="0"/>
              <a:t>t</a:t>
            </a:r>
            <a:r>
              <a:rPr lang="tr-TR" baseline="-25000" dirty="0" err="1" smtClean="0"/>
              <a:t>Sol</a:t>
            </a:r>
            <a:r>
              <a:rPr lang="tr-TR" dirty="0" smtClean="0"/>
              <a:t>)</a:t>
            </a:r>
            <a:r>
              <a:rPr lang="tr-TR" i="1" dirty="0" smtClean="0"/>
              <a:t> </a:t>
            </a:r>
            <a:r>
              <a:rPr lang="tr-TR" dirty="0" smtClean="0">
                <a:latin typeface="Times New Roman" pitchFamily="18" charset="0"/>
                <a:cs typeface="Times New Roman" pitchFamily="18" charset="0"/>
              </a:rPr>
              <a:t>= 1/1 = 1</a:t>
            </a:r>
            <a:endParaRPr lang="tr-TR" i="1" dirty="0" smtClean="0">
              <a:latin typeface="Times New Roman" pitchFamily="18" charset="0"/>
              <a:cs typeface="Times New Roman" pitchFamily="18" charset="0"/>
            </a:endParaRPr>
          </a:p>
          <a:p>
            <a:pPr lvl="1">
              <a:buNone/>
            </a:pPr>
            <a:r>
              <a:rPr lang="tr-TR" dirty="0" smtClean="0"/>
              <a:t>P(HAYIR |</a:t>
            </a:r>
            <a:r>
              <a:rPr lang="tr-TR" dirty="0" err="1" smtClean="0"/>
              <a:t>t</a:t>
            </a:r>
            <a:r>
              <a:rPr lang="tr-TR" baseline="-25000" dirty="0" err="1" smtClean="0"/>
              <a:t>sol</a:t>
            </a:r>
            <a:r>
              <a:rPr lang="tr-TR" i="1" dirty="0" smtClean="0"/>
              <a:t>) </a:t>
            </a:r>
            <a:r>
              <a:rPr lang="tr-TR" i="1" dirty="0" smtClean="0">
                <a:latin typeface="Times New Roman" pitchFamily="18" charset="0"/>
                <a:cs typeface="Times New Roman" pitchFamily="18" charset="0"/>
              </a:rPr>
              <a:t>= 0/1= 0  </a:t>
            </a:r>
            <a:r>
              <a:rPr lang="tr-TR" i="1" dirty="0" smtClean="0"/>
              <a:t>elde edilir.</a:t>
            </a:r>
          </a:p>
          <a:p>
            <a:pPr>
              <a:buNone/>
            </a:pPr>
            <a:endParaRPr lang="tr-TR"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1008112"/>
          </a:xfrm>
        </p:spPr>
        <p:txBody>
          <a:bodyPr/>
          <a:lstStyle/>
          <a:p>
            <a:pPr>
              <a:buNone/>
            </a:pPr>
            <a:r>
              <a:rPr lang="tr-TR" dirty="0" smtClean="0"/>
              <a:t>Bu hesaplamalar  Tablo </a:t>
            </a:r>
            <a:r>
              <a:rPr lang="tr-TR" dirty="0" smtClean="0">
                <a:latin typeface="Times New Roman" pitchFamily="18" charset="0"/>
                <a:cs typeface="Times New Roman" pitchFamily="18" charset="0"/>
              </a:rPr>
              <a:t>9</a:t>
            </a:r>
            <a:r>
              <a:rPr lang="tr-TR" dirty="0" smtClean="0"/>
              <a:t>daki tüm aday bölünmeler için tekrarlanırsa aşağıdaki tablo elde edilir:</a:t>
            </a:r>
          </a:p>
          <a:p>
            <a:pPr>
              <a:buNone/>
            </a:pPr>
            <a:endParaRPr lang="tr-TR" dirty="0"/>
          </a:p>
        </p:txBody>
      </p:sp>
      <p:sp>
        <p:nvSpPr>
          <p:cNvPr id="7" name="6 Metin kutusu"/>
          <p:cNvSpPr txBox="1"/>
          <p:nvPr/>
        </p:nvSpPr>
        <p:spPr>
          <a:xfrm>
            <a:off x="3059832" y="4869160"/>
            <a:ext cx="4896544"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10</a:t>
            </a:r>
            <a:endParaRPr lang="tr-TR" dirty="0">
              <a:latin typeface="Times New Roman" pitchFamily="18" charset="0"/>
              <a:cs typeface="Times New Roman" pitchFamily="18" charset="0"/>
            </a:endParaRPr>
          </a:p>
        </p:txBody>
      </p:sp>
      <p:pic>
        <p:nvPicPr>
          <p:cNvPr id="63493" name="Picture 5"/>
          <p:cNvPicPr>
            <a:picLocks noChangeAspect="1" noChangeArrowheads="1"/>
          </p:cNvPicPr>
          <p:nvPr/>
        </p:nvPicPr>
        <p:blipFill>
          <a:blip r:embed="rId2" cstate="print"/>
          <a:srcRect r="14540" b="8511"/>
          <a:stretch>
            <a:fillRect/>
          </a:stretch>
        </p:blipFill>
        <p:spPr bwMode="auto">
          <a:xfrm>
            <a:off x="755576" y="1772816"/>
            <a:ext cx="7560840" cy="309634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08720"/>
            <a:ext cx="8229600" cy="5415880"/>
          </a:xfrm>
        </p:spPr>
        <p:txBody>
          <a:bodyPr>
            <a:normAutofit/>
          </a:bodyPr>
          <a:lstStyle/>
          <a:p>
            <a:pPr>
              <a:buNone/>
            </a:pPr>
            <a:r>
              <a:rPr lang="tr-TR" dirty="0" smtClean="0"/>
              <a:t>c) </a:t>
            </a:r>
            <a:r>
              <a:rPr lang="tr-TR" sz="2400" dirty="0" smtClean="0"/>
              <a:t>GELİR </a:t>
            </a:r>
            <a:r>
              <a:rPr lang="tr-TR" sz="2400" b="1" dirty="0" smtClean="0"/>
              <a:t>ϵ</a:t>
            </a:r>
            <a:r>
              <a:rPr lang="tr-TR" sz="2400" dirty="0" smtClean="0"/>
              <a:t>{BÜYÜK,KÜÇÜK} için </a:t>
            </a:r>
            <a:r>
              <a:rPr lang="tr-TR" sz="2400" b="1" i="1" dirty="0" err="1" smtClean="0"/>
              <a:t>P</a:t>
            </a:r>
            <a:r>
              <a:rPr lang="tr-TR" sz="2400" b="1" i="1" baseline="-25000" dirty="0" err="1" smtClean="0"/>
              <a:t>Sag</a:t>
            </a:r>
            <a:r>
              <a:rPr lang="tr-TR" sz="2400" b="1" dirty="0" smtClean="0"/>
              <a:t> </a:t>
            </a:r>
            <a:r>
              <a:rPr lang="tr-TR" sz="2400" dirty="0" smtClean="0"/>
              <a:t>ve </a:t>
            </a:r>
            <a:r>
              <a:rPr lang="tr-TR" sz="2400" b="1" i="1" dirty="0" smtClean="0"/>
              <a:t>P(j|</a:t>
            </a:r>
            <a:r>
              <a:rPr lang="tr-TR" sz="2400" b="1" i="1" dirty="0" err="1" smtClean="0"/>
              <a:t>t</a:t>
            </a:r>
            <a:r>
              <a:rPr lang="tr-TR" sz="2400" b="1" i="1" baseline="-25000" dirty="0" err="1" smtClean="0"/>
              <a:t>sağ</a:t>
            </a:r>
            <a:r>
              <a:rPr lang="tr-TR" sz="2400" b="1" i="1" baseline="-25000" dirty="0" smtClean="0"/>
              <a:t>}</a:t>
            </a:r>
            <a:r>
              <a:rPr lang="tr-TR" sz="2400" b="1" i="1" dirty="0" smtClean="0"/>
              <a:t>)</a:t>
            </a:r>
            <a:r>
              <a:rPr lang="tr-TR" sz="2400" b="1" dirty="0" smtClean="0"/>
              <a:t> </a:t>
            </a:r>
            <a:r>
              <a:rPr lang="tr-TR" sz="2400" dirty="0" smtClean="0"/>
              <a:t>olasılıkları hesaplanması:</a:t>
            </a:r>
            <a:endParaRPr lang="tr-TR" sz="2400" b="1" dirty="0" smtClean="0"/>
          </a:p>
          <a:p>
            <a:pPr>
              <a:buNone/>
            </a:pPr>
            <a:r>
              <a:rPr lang="tr-TR" sz="2400" dirty="0" smtClean="0"/>
              <a:t>	GELİR=BÜYÜK ve GELİR=KÜÇÜK değerlerinin eğitim kümesi içindeki tekrar sayılarını belirlememiz gerekiyor. Tekrar sayısı </a:t>
            </a:r>
            <a:r>
              <a:rPr lang="tr-TR" sz="2400" dirty="0" smtClean="0">
                <a:latin typeface="Times New Roman" pitchFamily="18" charset="0"/>
                <a:cs typeface="Times New Roman" pitchFamily="18" charset="0"/>
              </a:rPr>
              <a:t>5 </a:t>
            </a:r>
            <a:r>
              <a:rPr lang="tr-TR" sz="2400" dirty="0" smtClean="0"/>
              <a:t>olduğuna göre</a:t>
            </a:r>
            <a:r>
              <a:rPr lang="tr-TR" sz="2400" b="1" dirty="0" smtClean="0"/>
              <a:t> </a:t>
            </a:r>
            <a:r>
              <a:rPr lang="tr-TR" sz="2400" i="1" dirty="0" err="1" smtClean="0"/>
              <a:t>P</a:t>
            </a:r>
            <a:r>
              <a:rPr lang="tr-TR" sz="2400" i="1" baseline="-25000" dirty="0" err="1" smtClean="0"/>
              <a:t>sağ</a:t>
            </a:r>
            <a:r>
              <a:rPr lang="tr-TR" sz="2400" b="1" dirty="0" smtClean="0"/>
              <a:t> </a:t>
            </a:r>
            <a:r>
              <a:rPr lang="tr-TR" sz="2400" dirty="0" smtClean="0"/>
              <a:t>değeri şu şekilde hesaplanır:</a:t>
            </a:r>
          </a:p>
          <a:p>
            <a:pPr>
              <a:buNone/>
            </a:pPr>
            <a:r>
              <a:rPr lang="tr-TR" sz="2400" dirty="0" smtClean="0"/>
              <a:t>	</a:t>
            </a:r>
            <a:r>
              <a:rPr lang="tr-TR" sz="2400" dirty="0" err="1" smtClean="0"/>
              <a:t>P</a:t>
            </a:r>
            <a:r>
              <a:rPr lang="tr-TR" sz="2400" baseline="-25000" dirty="0" err="1" smtClean="0"/>
              <a:t>sağ</a:t>
            </a:r>
            <a:r>
              <a:rPr lang="tr-TR" sz="2400" dirty="0" smtClean="0"/>
              <a:t>=5/6= 0.83</a:t>
            </a:r>
          </a:p>
          <a:p>
            <a:pPr>
              <a:buNone/>
            </a:pPr>
            <a:r>
              <a:rPr lang="tr-TR" sz="2400" dirty="0" smtClean="0"/>
              <a:t>    Eğitim kümesinde GELİR=BÜYÜK ve GELİR=KÜÇÜK değerlerinin yer aldığı satırları göz önüne alalım. Bu satırlardan </a:t>
            </a:r>
            <a:r>
              <a:rPr lang="tr-TR" sz="2400" dirty="0" smtClean="0">
                <a:latin typeface="Times New Roman" pitchFamily="18" charset="0"/>
                <a:cs typeface="Times New Roman" pitchFamily="18" charset="0"/>
              </a:rPr>
              <a:t>1</a:t>
            </a:r>
            <a:r>
              <a:rPr lang="tr-TR" sz="2400" dirty="0" smtClean="0"/>
              <a:t> tanesinde EVET, </a:t>
            </a:r>
            <a:r>
              <a:rPr lang="tr-TR" sz="2400" dirty="0" smtClean="0">
                <a:latin typeface="Times New Roman" pitchFamily="18" charset="0"/>
                <a:cs typeface="Times New Roman" pitchFamily="18" charset="0"/>
              </a:rPr>
              <a:t>4</a:t>
            </a:r>
            <a:r>
              <a:rPr lang="tr-TR" sz="2400" dirty="0" smtClean="0"/>
              <a:t> tanesinde HAYIR sınıf değerinin var olduğu görülür. O halde </a:t>
            </a:r>
            <a:r>
              <a:rPr lang="tr-TR" sz="2400" i="1" dirty="0" smtClean="0"/>
              <a:t>P(EVET |</a:t>
            </a:r>
            <a:r>
              <a:rPr lang="tr-TR" sz="2400" i="1" dirty="0" err="1" smtClean="0"/>
              <a:t>t</a:t>
            </a:r>
            <a:r>
              <a:rPr lang="tr-TR" sz="2400" i="1" baseline="-25000" dirty="0" err="1" smtClean="0"/>
              <a:t>Sağ</a:t>
            </a:r>
            <a:r>
              <a:rPr lang="tr-TR" sz="2400" i="1" dirty="0" smtClean="0"/>
              <a:t>)</a:t>
            </a:r>
            <a:r>
              <a:rPr lang="tr-TR" sz="2400" dirty="0" smtClean="0"/>
              <a:t> ve </a:t>
            </a:r>
            <a:r>
              <a:rPr lang="tr-TR" sz="2400" i="1" dirty="0" smtClean="0"/>
              <a:t>P(HAYIR |</a:t>
            </a:r>
            <a:r>
              <a:rPr lang="tr-TR" sz="2400" i="1" dirty="0" err="1" smtClean="0"/>
              <a:t>t</a:t>
            </a:r>
            <a:r>
              <a:rPr lang="tr-TR" sz="2400" baseline="-25000" dirty="0" err="1" smtClean="0"/>
              <a:t>Sağ</a:t>
            </a:r>
            <a:r>
              <a:rPr lang="tr-TR" sz="2400" dirty="0" smtClean="0"/>
              <a:t>) koşullu olasılığı şu şekilde hesaplanır:</a:t>
            </a:r>
          </a:p>
          <a:p>
            <a:pPr>
              <a:buNone/>
            </a:pPr>
            <a:endParaRPr lang="tr-TR" dirty="0" smtClean="0"/>
          </a:p>
          <a:p>
            <a:pPr>
              <a:buNone/>
            </a:pPr>
            <a:endParaRPr lang="tr-T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1872208"/>
          </a:xfrm>
        </p:spPr>
        <p:txBody>
          <a:bodyPr/>
          <a:lstStyle/>
          <a:p>
            <a:pPr>
              <a:buNone/>
            </a:pPr>
            <a:r>
              <a:rPr lang="tr-TR" i="1" dirty="0" smtClean="0"/>
              <a:t>P(EVET |</a:t>
            </a:r>
            <a:r>
              <a:rPr lang="tr-TR" i="1" dirty="0" err="1" smtClean="0"/>
              <a:t>t</a:t>
            </a:r>
            <a:r>
              <a:rPr lang="tr-TR" i="1" baseline="-25000" dirty="0" err="1" smtClean="0"/>
              <a:t>Sağ</a:t>
            </a:r>
            <a:r>
              <a:rPr lang="tr-TR" i="1" dirty="0" smtClean="0"/>
              <a:t>)=1/5=0.2</a:t>
            </a:r>
          </a:p>
          <a:p>
            <a:pPr>
              <a:buNone/>
            </a:pPr>
            <a:r>
              <a:rPr lang="tr-TR" i="1" dirty="0" smtClean="0"/>
              <a:t>P(HAYIR |</a:t>
            </a:r>
            <a:r>
              <a:rPr lang="tr-TR" i="1" dirty="0" err="1" smtClean="0"/>
              <a:t>t</a:t>
            </a:r>
            <a:r>
              <a:rPr lang="tr-TR" baseline="-25000" dirty="0" err="1" smtClean="0"/>
              <a:t>Sağ</a:t>
            </a:r>
            <a:r>
              <a:rPr lang="tr-TR" dirty="0" smtClean="0"/>
              <a:t>)=4/5=0.8</a:t>
            </a:r>
          </a:p>
          <a:p>
            <a:pPr>
              <a:buNone/>
            </a:pPr>
            <a:r>
              <a:rPr lang="tr-TR" i="1" dirty="0" smtClean="0"/>
              <a:t>Benzer biçimde diğer satırlarda hesaplamalar yapılırsa aşağıdaki tablonun elde edildiği görülür</a:t>
            </a:r>
          </a:p>
          <a:p>
            <a:pPr>
              <a:buNone/>
            </a:pPr>
            <a:endParaRPr lang="tr-TR" dirty="0"/>
          </a:p>
        </p:txBody>
      </p:sp>
      <p:pic>
        <p:nvPicPr>
          <p:cNvPr id="74754" name="Picture 2"/>
          <p:cNvPicPr>
            <a:picLocks noChangeAspect="1" noChangeArrowheads="1"/>
          </p:cNvPicPr>
          <p:nvPr/>
        </p:nvPicPr>
        <p:blipFill>
          <a:blip r:embed="rId2" cstate="print"/>
          <a:srcRect r="9615" b="5275"/>
          <a:stretch>
            <a:fillRect/>
          </a:stretch>
        </p:blipFill>
        <p:spPr bwMode="auto">
          <a:xfrm>
            <a:off x="1043608" y="2636912"/>
            <a:ext cx="6768752" cy="3744416"/>
          </a:xfrm>
          <a:prstGeom prst="rect">
            <a:avLst/>
          </a:prstGeom>
          <a:noFill/>
          <a:ln w="9525">
            <a:noFill/>
            <a:miter lim="800000"/>
            <a:headEnd/>
            <a:tailEnd/>
          </a:ln>
          <a:effectLst/>
        </p:spPr>
      </p:pic>
      <p:sp>
        <p:nvSpPr>
          <p:cNvPr id="5" name="4 Metin kutusu"/>
          <p:cNvSpPr txBox="1"/>
          <p:nvPr/>
        </p:nvSpPr>
        <p:spPr>
          <a:xfrm>
            <a:off x="3131840" y="6488668"/>
            <a:ext cx="3240360"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11</a:t>
            </a:r>
            <a:endParaRPr lang="tr-TR"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39552" y="692696"/>
            <a:ext cx="8229600" cy="2952328"/>
          </a:xfrm>
        </p:spPr>
        <p:txBody>
          <a:bodyPr/>
          <a:lstStyle/>
          <a:p>
            <a:pPr lvl="0">
              <a:buNone/>
            </a:pPr>
            <a:r>
              <a:rPr lang="tr-TR" dirty="0" smtClean="0"/>
              <a:t>d</a:t>
            </a:r>
            <a:r>
              <a:rPr lang="tr-TR" sz="2400" dirty="0" smtClean="0"/>
              <a:t>) 	</a:t>
            </a:r>
            <a:r>
              <a:rPr lang="tr-TR" sz="2400" b="1" dirty="0" smtClean="0"/>
              <a:t>Ф(s|t)	</a:t>
            </a:r>
            <a:r>
              <a:rPr lang="tr-TR" sz="2400" dirty="0" smtClean="0"/>
              <a:t>uygunluk ölçütünün hesaplanması:</a:t>
            </a:r>
            <a:endParaRPr lang="tr-TR" sz="2400" b="1" dirty="0" smtClean="0"/>
          </a:p>
          <a:p>
            <a:pPr>
              <a:buNone/>
            </a:pPr>
            <a:r>
              <a:rPr lang="tr-TR" sz="2400" dirty="0" smtClean="0"/>
              <a:t>	Bu t düğümünde GELİR=NORMAL ve GELİR ϵ {BÜYÜK,KÜÇÜK} biçimindeki ilk aday bölünme için söz konusu hesaplamayı sadece birinci satır için yapıyoruz:</a:t>
            </a:r>
          </a:p>
          <a:p>
            <a:pPr>
              <a:buNone/>
            </a:pPr>
            <a:r>
              <a:rPr lang="tr-TR" sz="2400" dirty="0" smtClean="0"/>
              <a:t>	Ф ( 1|t) = 2(0.17)(0.83) [|1 - 0.2)| +| (0 - 0.8)|]	= 0.44</a:t>
            </a:r>
          </a:p>
          <a:p>
            <a:pPr>
              <a:buNone/>
            </a:pPr>
            <a:r>
              <a:rPr lang="tr-TR" sz="2400" dirty="0" smtClean="0"/>
              <a:t>	Hesaplamalar diğer tüm satırlar için yapıldığında Sonuç olarak tablo </a:t>
            </a:r>
            <a:r>
              <a:rPr lang="tr-TR" sz="2400" dirty="0" smtClean="0">
                <a:latin typeface="Times New Roman" pitchFamily="18" charset="0"/>
                <a:cs typeface="Times New Roman" pitchFamily="18" charset="0"/>
              </a:rPr>
              <a:t>12</a:t>
            </a:r>
            <a:r>
              <a:rPr lang="tr-TR" sz="2400" dirty="0" smtClean="0"/>
              <a:t> elde edilir.</a:t>
            </a:r>
          </a:p>
          <a:p>
            <a:endParaRPr lang="tr-TR" dirty="0"/>
          </a:p>
        </p:txBody>
      </p:sp>
      <p:pic>
        <p:nvPicPr>
          <p:cNvPr id="4" name="Picture 1"/>
          <p:cNvPicPr>
            <a:picLocks noChangeAspect="1" noChangeArrowheads="1"/>
          </p:cNvPicPr>
          <p:nvPr/>
        </p:nvPicPr>
        <p:blipFill>
          <a:blip r:embed="rId2" cstate="print"/>
          <a:srcRect r="32449" b="6977"/>
          <a:stretch>
            <a:fillRect/>
          </a:stretch>
        </p:blipFill>
        <p:spPr bwMode="auto">
          <a:xfrm>
            <a:off x="1691680" y="3642357"/>
            <a:ext cx="5400600" cy="2666963"/>
          </a:xfrm>
          <a:prstGeom prst="rect">
            <a:avLst/>
          </a:prstGeom>
          <a:noFill/>
          <a:ln w="9525">
            <a:noFill/>
            <a:miter lim="800000"/>
            <a:headEnd/>
            <a:tailEnd/>
          </a:ln>
          <a:effectLst/>
        </p:spPr>
      </p:pic>
      <p:sp>
        <p:nvSpPr>
          <p:cNvPr id="5" name="4 Metin kutusu"/>
          <p:cNvSpPr txBox="1"/>
          <p:nvPr/>
        </p:nvSpPr>
        <p:spPr>
          <a:xfrm>
            <a:off x="2915816" y="6237312"/>
            <a:ext cx="3600400" cy="369332"/>
          </a:xfrm>
          <a:prstGeom prst="rect">
            <a:avLst/>
          </a:prstGeom>
          <a:noFill/>
        </p:spPr>
        <p:txBody>
          <a:bodyPr wrap="square" rtlCol="0">
            <a:spAutoFit/>
          </a:bodyPr>
          <a:lstStyle/>
          <a:p>
            <a:r>
              <a:rPr lang="tr-TR" dirty="0" smtClean="0"/>
              <a:t>Tablo</a:t>
            </a:r>
            <a:r>
              <a:rPr lang="tr-TR" dirty="0" smtClean="0">
                <a:latin typeface="Times New Roman" pitchFamily="18" charset="0"/>
                <a:cs typeface="Times New Roman" pitchFamily="18" charset="0"/>
              </a:rPr>
              <a:t>12</a:t>
            </a:r>
            <a:endParaRPr lang="tr-TR"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etin kutusu"/>
          <p:cNvSpPr txBox="1"/>
          <p:nvPr/>
        </p:nvSpPr>
        <p:spPr>
          <a:xfrm>
            <a:off x="395536" y="980728"/>
            <a:ext cx="8568952" cy="5139869"/>
          </a:xfrm>
          <a:prstGeom prst="rect">
            <a:avLst/>
          </a:prstGeom>
          <a:noFill/>
        </p:spPr>
        <p:txBody>
          <a:bodyPr wrap="square" rtlCol="0">
            <a:spAutoFit/>
          </a:bodyPr>
          <a:lstStyle/>
          <a:p>
            <a:r>
              <a:rPr lang="tr-TR" sz="2800" dirty="0" smtClean="0"/>
              <a:t>e) 	</a:t>
            </a:r>
            <a:r>
              <a:rPr lang="tr-TR" sz="2400" dirty="0" smtClean="0"/>
              <a:t>En Büyük uygunluk ölçütünün seçilmesi:</a:t>
            </a:r>
          </a:p>
          <a:p>
            <a:r>
              <a:rPr lang="tr-TR" sz="2400" dirty="0" smtClean="0"/>
              <a:t>	Tablo 12 üzerinde Ф ( s|t) sütununda en büyük değer 0.44 olup bu değer 1, 3, 4 ve</a:t>
            </a:r>
          </a:p>
          <a:p>
            <a:r>
              <a:rPr lang="tr-TR" sz="2400" dirty="0" smtClean="0"/>
              <a:t>8. satırda yer almaktadır. Bu değerler birbirine eşit olduğundan en büyük uygunluk ölçütü olarak herhangi biri seçilebilir. Biz birinci satırdaki değeri seçiyoruz. Bu du­rumda, aday bölünmelerin yer aklığı Tablo 9 üzerinde birinci satırda yer alan GELİR=NORMAL ve GELİR ϵ {BÜYÜK,KÜÇÜK} değerlerine göre bir dallanma olacaktır. Tablo 8 de GELİR=NORMAL değerinin nerelerde olduğu araştırılır. Sadece 1. satırda bu değerin yer aldığı görülüyor. O halde dallanma (1) ve (2, 8, 9, 10, 11) biçiminde olacaktır.</a:t>
            </a:r>
          </a:p>
          <a:p>
            <a:endParaRPr lang="tr-TR" dirty="0" smtClean="0"/>
          </a:p>
          <a:p>
            <a:endParaRPr lang="tr-T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36712"/>
            <a:ext cx="8229600" cy="1368152"/>
          </a:xfrm>
        </p:spPr>
        <p:txBody>
          <a:bodyPr/>
          <a:lstStyle/>
          <a:p>
            <a:pPr>
              <a:buNone/>
            </a:pPr>
            <a:r>
              <a:rPr lang="tr-TR" dirty="0" smtClean="0"/>
              <a:t>f) Karar Ağacı:</a:t>
            </a:r>
          </a:p>
          <a:p>
            <a:pPr>
              <a:buNone/>
            </a:pPr>
            <a:r>
              <a:rPr lang="tr-TR" dirty="0" smtClean="0"/>
              <a:t>Bulunan değerler göz önüne alınarak karar ağacı şu şekilde çizilebilir.</a:t>
            </a:r>
            <a:endParaRPr lang="tr-TR" dirty="0"/>
          </a:p>
        </p:txBody>
      </p:sp>
      <p:pic>
        <p:nvPicPr>
          <p:cNvPr id="4" name="3 Resim" descr="C:\Users\AHUALE~1\AppData\Local\Temp\FineReader11\media\image14.jpeg"/>
          <p:cNvPicPr/>
          <p:nvPr/>
        </p:nvPicPr>
        <p:blipFill>
          <a:blip r:embed="rId2" cstate="print"/>
          <a:srcRect/>
          <a:stretch>
            <a:fillRect/>
          </a:stretch>
        </p:blipFill>
        <p:spPr bwMode="auto">
          <a:xfrm>
            <a:off x="755576" y="2276872"/>
            <a:ext cx="7200800" cy="3888432"/>
          </a:xfrm>
          <a:prstGeom prst="rect">
            <a:avLst/>
          </a:prstGeom>
          <a:noFill/>
          <a:ln w="9525">
            <a:noFill/>
            <a:miter lim="800000"/>
            <a:headEnd/>
            <a:tailEnd/>
          </a:ln>
        </p:spPr>
      </p:pic>
      <p:sp>
        <p:nvSpPr>
          <p:cNvPr id="5" name="4 Metin kutusu"/>
          <p:cNvSpPr txBox="1"/>
          <p:nvPr/>
        </p:nvSpPr>
        <p:spPr>
          <a:xfrm>
            <a:off x="2843808" y="6309320"/>
            <a:ext cx="2520280" cy="369332"/>
          </a:xfrm>
          <a:prstGeom prst="rect">
            <a:avLst/>
          </a:prstGeom>
          <a:noFill/>
        </p:spPr>
        <p:txBody>
          <a:bodyPr wrap="square" rtlCol="0">
            <a:spAutoFit/>
          </a:bodyPr>
          <a:lstStyle/>
          <a:p>
            <a:r>
              <a:rPr lang="tr-TR" dirty="0" smtClean="0"/>
              <a:t>Şekil </a:t>
            </a:r>
            <a:r>
              <a:rPr lang="tr-TR" dirty="0" smtClean="0">
                <a:latin typeface="Times New Roman" pitchFamily="18" charset="0"/>
                <a:cs typeface="Times New Roman" pitchFamily="18" charset="0"/>
              </a:rPr>
              <a:t>2</a:t>
            </a:r>
            <a:endParaRPr lang="tr-TR"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1296144"/>
          </a:xfrm>
        </p:spPr>
        <p:txBody>
          <a:bodyPr/>
          <a:lstStyle/>
          <a:p>
            <a:pPr>
              <a:buNone/>
            </a:pPr>
            <a:r>
              <a:rPr lang="tr-TR" dirty="0" smtClean="0"/>
              <a:t>Adım</a:t>
            </a:r>
            <a:r>
              <a:rPr lang="tr-TR" dirty="0" smtClean="0">
                <a:latin typeface="Times New Roman" pitchFamily="18" charset="0"/>
                <a:cs typeface="Times New Roman" pitchFamily="18" charset="0"/>
              </a:rPr>
              <a:t>3</a:t>
            </a:r>
            <a:r>
              <a:rPr lang="tr-TR" dirty="0" smtClean="0"/>
              <a:t>: Bu adımda (2,8,9,10,11) satırları için karar verilmesi gerekmektedir. Yeni eğitim kümesi şu şekilde olacaktır.</a:t>
            </a:r>
          </a:p>
          <a:p>
            <a:pPr>
              <a:buNone/>
            </a:pPr>
            <a:endParaRPr lang="tr-TR" dirty="0"/>
          </a:p>
        </p:txBody>
      </p:sp>
      <p:pic>
        <p:nvPicPr>
          <p:cNvPr id="78852" name="Picture 4"/>
          <p:cNvPicPr>
            <a:picLocks noChangeAspect="1" noChangeArrowheads="1"/>
          </p:cNvPicPr>
          <p:nvPr/>
        </p:nvPicPr>
        <p:blipFill>
          <a:blip r:embed="rId2" cstate="print"/>
          <a:srcRect r="20597" b="9302"/>
          <a:stretch>
            <a:fillRect/>
          </a:stretch>
        </p:blipFill>
        <p:spPr bwMode="auto">
          <a:xfrm>
            <a:off x="755576" y="1988840"/>
            <a:ext cx="7056784" cy="2808312"/>
          </a:xfrm>
          <a:prstGeom prst="rect">
            <a:avLst/>
          </a:prstGeom>
          <a:noFill/>
          <a:ln w="9525">
            <a:noFill/>
            <a:miter lim="800000"/>
            <a:headEnd/>
            <a:tailEnd/>
          </a:ln>
          <a:effectLst/>
        </p:spPr>
      </p:pic>
      <p:sp>
        <p:nvSpPr>
          <p:cNvPr id="10" name="9 Metin kutusu"/>
          <p:cNvSpPr txBox="1"/>
          <p:nvPr/>
        </p:nvSpPr>
        <p:spPr>
          <a:xfrm>
            <a:off x="3131840" y="4869160"/>
            <a:ext cx="2808312"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13</a:t>
            </a:r>
            <a:endParaRPr lang="tr-TR"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340768"/>
            <a:ext cx="8229600" cy="4983832"/>
          </a:xfrm>
        </p:spPr>
        <p:txBody>
          <a:bodyPr>
            <a:normAutofit/>
          </a:bodyPr>
          <a:lstStyle/>
          <a:p>
            <a:pPr marL="514350" indent="-514350" algn="just">
              <a:buNone/>
            </a:pPr>
            <a:r>
              <a:rPr lang="tr-TR" dirty="0" smtClean="0">
                <a:solidFill>
                  <a:schemeClr val="bg2">
                    <a:lumMod val="75000"/>
                  </a:schemeClr>
                </a:solidFill>
              </a:rPr>
              <a:t>b)</a:t>
            </a:r>
            <a:r>
              <a:rPr lang="tr-TR" dirty="0" smtClean="0"/>
              <a:t>	Aday bölünmelerin her biri için </a:t>
            </a:r>
            <a:r>
              <a:rPr lang="tr-TR" i="1" dirty="0" err="1" smtClean="0"/>
              <a:t>P</a:t>
            </a:r>
            <a:r>
              <a:rPr lang="tr-TR" i="1" baseline="-25000" dirty="0" err="1" smtClean="0"/>
              <a:t>Sol</a:t>
            </a:r>
            <a:r>
              <a:rPr lang="tr-TR" dirty="0" smtClean="0"/>
              <a:t> ve </a:t>
            </a:r>
            <a:r>
              <a:rPr lang="tr-TR" i="1" dirty="0" smtClean="0"/>
              <a:t>P(j|</a:t>
            </a:r>
            <a:r>
              <a:rPr lang="tr-TR" i="1" baseline="-25000" dirty="0" smtClean="0"/>
              <a:t>Sol</a:t>
            </a:r>
            <a:r>
              <a:rPr lang="tr-TR" i="1" dirty="0" smtClean="0"/>
              <a:t>)</a:t>
            </a:r>
            <a:r>
              <a:rPr lang="tr-TR" dirty="0" smtClean="0"/>
              <a:t> olasılıkları hesaplanır. Söz konusu olasılıklar aşağıda verilmektedir. Burada </a:t>
            </a:r>
            <a:r>
              <a:rPr lang="tr-TR" i="1" dirty="0" smtClean="0"/>
              <a:t>P(j|</a:t>
            </a:r>
            <a:r>
              <a:rPr lang="tr-TR" i="1" dirty="0" err="1" smtClean="0"/>
              <a:t>t</a:t>
            </a:r>
            <a:r>
              <a:rPr lang="tr-TR" i="1" baseline="-25000" dirty="0" err="1" smtClean="0"/>
              <a:t>Sol</a:t>
            </a:r>
            <a:r>
              <a:rPr lang="tr-TR" i="1" dirty="0" smtClean="0"/>
              <a:t>)</a:t>
            </a:r>
            <a:r>
              <a:rPr lang="tr-TR" dirty="0" smtClean="0"/>
              <a:t> ifadesi bir </a:t>
            </a:r>
            <a:r>
              <a:rPr lang="tr-TR" i="1" dirty="0" smtClean="0"/>
              <a:t>j</a:t>
            </a:r>
            <a:r>
              <a:rPr lang="tr-TR" dirty="0" smtClean="0"/>
              <a:t> sınıf değerinin sol taraftaki bölünmede olma olasılığını verir. Söz konusu </a:t>
            </a:r>
            <a:r>
              <a:rPr lang="tr-TR" i="1" dirty="0" smtClean="0"/>
              <a:t>j</a:t>
            </a:r>
            <a:r>
              <a:rPr lang="tr-TR" dirty="0" smtClean="0"/>
              <a:t> değerleri sınıf değerlerinin yer aldığı nitelik olarak göz önüne alınır.</a:t>
            </a:r>
          </a:p>
          <a:p>
            <a:pPr>
              <a:buNone/>
            </a:pPr>
            <a:endParaRPr lang="tr-TR" dirty="0" smtClean="0"/>
          </a:p>
          <a:p>
            <a:pPr>
              <a:buNone/>
            </a:pPr>
            <a:r>
              <a:rPr lang="tr-TR" dirty="0" smtClean="0"/>
              <a:t>	   </a:t>
            </a:r>
            <a:r>
              <a:rPr lang="tr-TR" dirty="0" err="1" smtClean="0"/>
              <a:t>P</a:t>
            </a:r>
            <a:r>
              <a:rPr lang="tr-TR" baseline="-25000" dirty="0" err="1" smtClean="0"/>
              <a:t>Sol</a:t>
            </a:r>
            <a:r>
              <a:rPr lang="tr-TR" baseline="-25000" dirty="0" smtClean="0"/>
              <a:t> </a:t>
            </a:r>
            <a:r>
              <a:rPr lang="tr-TR" dirty="0" smtClean="0"/>
              <a:t>= </a:t>
            </a:r>
          </a:p>
          <a:p>
            <a:pPr>
              <a:buNone/>
            </a:pPr>
            <a:r>
              <a:rPr lang="tr-TR" dirty="0" smtClean="0"/>
              <a:t>	</a:t>
            </a:r>
          </a:p>
          <a:p>
            <a:pPr>
              <a:buNone/>
            </a:pPr>
            <a:r>
              <a:rPr lang="tr-TR" dirty="0" smtClean="0"/>
              <a:t>	   P(j|</a:t>
            </a:r>
            <a:r>
              <a:rPr lang="tr-TR" dirty="0" err="1" smtClean="0"/>
              <a:t>t</a:t>
            </a:r>
            <a:r>
              <a:rPr lang="tr-TR" baseline="-25000" dirty="0" err="1" smtClean="0"/>
              <a:t>sol</a:t>
            </a:r>
            <a:r>
              <a:rPr lang="tr-TR" dirty="0" smtClean="0"/>
              <a:t>)= </a:t>
            </a:r>
          </a:p>
          <a:p>
            <a:pPr>
              <a:buNone/>
            </a:pPr>
            <a:endParaRPr lang="tr-TR"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11760" y="4365104"/>
            <a:ext cx="4752528" cy="397836"/>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27784" y="5229200"/>
            <a:ext cx="5161222" cy="43204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936104"/>
          </a:xfrm>
        </p:spPr>
        <p:txBody>
          <a:bodyPr/>
          <a:lstStyle/>
          <a:p>
            <a:pPr lvl="0">
              <a:buNone/>
            </a:pPr>
            <a:r>
              <a:rPr lang="tr-TR" sz="2400" dirty="0" smtClean="0"/>
              <a:t>a) Aday bölünme tablosu ise, yukarıdaki eğitim kümesine bağlı olarak şu şekilde düzenlenebilir:</a:t>
            </a:r>
            <a:endParaRPr lang="tr-TR" sz="2400" b="1" dirty="0" smtClean="0"/>
          </a:p>
          <a:p>
            <a:pPr>
              <a:buNone/>
            </a:pPr>
            <a:endParaRPr lang="tr-TR" dirty="0"/>
          </a:p>
        </p:txBody>
      </p:sp>
      <p:pic>
        <p:nvPicPr>
          <p:cNvPr id="80904" name="Picture 8"/>
          <p:cNvPicPr>
            <a:picLocks noChangeAspect="1" noChangeArrowheads="1"/>
          </p:cNvPicPr>
          <p:nvPr/>
        </p:nvPicPr>
        <p:blipFill>
          <a:blip r:embed="rId2" cstate="print"/>
          <a:srcRect/>
          <a:stretch>
            <a:fillRect/>
          </a:stretch>
        </p:blipFill>
        <p:spPr bwMode="auto">
          <a:xfrm>
            <a:off x="1835696" y="1484784"/>
            <a:ext cx="6785464" cy="2561059"/>
          </a:xfrm>
          <a:prstGeom prst="rect">
            <a:avLst/>
          </a:prstGeom>
          <a:noFill/>
          <a:ln w="9525">
            <a:noFill/>
            <a:miter lim="800000"/>
            <a:headEnd/>
            <a:tailEnd/>
          </a:ln>
          <a:effectLst/>
        </p:spPr>
      </p:pic>
      <p:sp>
        <p:nvSpPr>
          <p:cNvPr id="16" name="15 Metin kutusu"/>
          <p:cNvSpPr txBox="1"/>
          <p:nvPr/>
        </p:nvSpPr>
        <p:spPr>
          <a:xfrm>
            <a:off x="3203848" y="3861048"/>
            <a:ext cx="2808312"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14</a:t>
            </a:r>
            <a:endParaRPr lang="tr-TR" dirty="0">
              <a:latin typeface="Times New Roman" pitchFamily="18" charset="0"/>
              <a:cs typeface="Times New Roman" pitchFamily="18" charset="0"/>
            </a:endParaRPr>
          </a:p>
        </p:txBody>
      </p:sp>
      <p:sp>
        <p:nvSpPr>
          <p:cNvPr id="17" name="16 Metin kutusu"/>
          <p:cNvSpPr txBox="1"/>
          <p:nvPr/>
        </p:nvSpPr>
        <p:spPr>
          <a:xfrm>
            <a:off x="431032" y="4221088"/>
            <a:ext cx="8712968" cy="1938992"/>
          </a:xfrm>
          <a:prstGeom prst="rect">
            <a:avLst/>
          </a:prstGeom>
          <a:noFill/>
        </p:spPr>
        <p:txBody>
          <a:bodyPr wrap="square" rtlCol="0">
            <a:spAutoFit/>
          </a:bodyPr>
          <a:lstStyle/>
          <a:p>
            <a:pPr lvl="0"/>
            <a:r>
              <a:rPr lang="tr-TR" sz="2400" dirty="0" smtClean="0"/>
              <a:t>b) GELİR=BÜYÜK için </a:t>
            </a:r>
            <a:r>
              <a:rPr lang="tr-TR" sz="2400" b="1" i="1" dirty="0" err="1" smtClean="0"/>
              <a:t>P</a:t>
            </a:r>
            <a:r>
              <a:rPr lang="tr-TR" sz="2400" b="1" i="1" baseline="-25000" dirty="0" err="1" smtClean="0"/>
              <a:t>sol</a:t>
            </a:r>
            <a:r>
              <a:rPr lang="tr-TR" sz="2400" b="1" i="1" baseline="-25000" dirty="0" smtClean="0"/>
              <a:t> </a:t>
            </a:r>
            <a:r>
              <a:rPr lang="tr-TR" sz="2400" dirty="0" smtClean="0"/>
              <a:t>ve </a:t>
            </a:r>
            <a:r>
              <a:rPr lang="tr-TR" sz="2400" b="1" i="1" dirty="0" smtClean="0"/>
              <a:t>P(j|</a:t>
            </a:r>
            <a:r>
              <a:rPr lang="tr-TR" sz="2400" b="1" i="1" dirty="0" err="1" smtClean="0"/>
              <a:t>t</a:t>
            </a:r>
            <a:r>
              <a:rPr lang="tr-TR" sz="2400" b="1" baseline="-25000" dirty="0" err="1" smtClean="0"/>
              <a:t>Sol</a:t>
            </a:r>
            <a:r>
              <a:rPr lang="tr-TR" sz="2400" b="1" dirty="0" smtClean="0"/>
              <a:t>) </a:t>
            </a:r>
            <a:r>
              <a:rPr lang="tr-TR" sz="2400" dirty="0" smtClean="0"/>
              <a:t>olasılıklarının hesaplanması:</a:t>
            </a:r>
          </a:p>
          <a:p>
            <a:r>
              <a:rPr lang="tr-TR" dirty="0" smtClean="0"/>
              <a:t>GELİR=BÜYÜK değerinin Tablo </a:t>
            </a:r>
            <a:r>
              <a:rPr lang="tr-TR" dirty="0" smtClean="0">
                <a:latin typeface="Times New Roman" pitchFamily="18" charset="0"/>
                <a:cs typeface="Times New Roman" pitchFamily="18" charset="0"/>
              </a:rPr>
              <a:t>13</a:t>
            </a:r>
            <a:r>
              <a:rPr lang="tr-TR" dirty="0" smtClean="0"/>
              <a:t> de GELİR sütununda </a:t>
            </a:r>
            <a:r>
              <a:rPr lang="tr-TR" dirty="0" smtClean="0">
                <a:latin typeface="Times New Roman" pitchFamily="18" charset="0"/>
                <a:cs typeface="Times New Roman" pitchFamily="18" charset="0"/>
              </a:rPr>
              <a:t>3</a:t>
            </a:r>
            <a:r>
              <a:rPr lang="tr-TR" dirty="0" smtClean="0"/>
              <a:t> kez tekrar edildiği görülmektedir. Eğitim kümesinde ise </a:t>
            </a:r>
            <a:r>
              <a:rPr lang="tr-TR" dirty="0" smtClean="0">
                <a:latin typeface="Times New Roman" pitchFamily="18" charset="0"/>
                <a:cs typeface="Times New Roman" pitchFamily="18" charset="0"/>
              </a:rPr>
              <a:t>5</a:t>
            </a:r>
            <a:r>
              <a:rPr lang="tr-TR" dirty="0" smtClean="0"/>
              <a:t> satır yer almaktadır. O halde GELİR=BÜYÜK elde etme olasılığı olan </a:t>
            </a:r>
            <a:r>
              <a:rPr lang="tr-TR" i="1" dirty="0" err="1" smtClean="0"/>
              <a:t>P</a:t>
            </a:r>
            <a:r>
              <a:rPr lang="tr-TR" i="1" baseline="-25000" dirty="0" err="1" smtClean="0"/>
              <a:t>Sol</a:t>
            </a:r>
            <a:r>
              <a:rPr lang="tr-TR" dirty="0" smtClean="0"/>
              <a:t> değeri şu şekilde hesaplanır:</a:t>
            </a:r>
          </a:p>
          <a:p>
            <a:r>
              <a:rPr lang="tr-TR" b="1" i="1" dirty="0" err="1" smtClean="0"/>
              <a:t>P</a:t>
            </a:r>
            <a:r>
              <a:rPr lang="tr-TR" b="1" i="1" baseline="-25000" dirty="0" err="1" smtClean="0"/>
              <a:t>sol</a:t>
            </a:r>
            <a:r>
              <a:rPr lang="tr-TR" dirty="0" smtClean="0"/>
              <a:t>=</a:t>
            </a:r>
            <a:r>
              <a:rPr lang="tr-TR" dirty="0" smtClean="0">
                <a:latin typeface="Times New Roman" pitchFamily="18" charset="0"/>
                <a:cs typeface="Times New Roman" pitchFamily="18" charset="0"/>
              </a:rPr>
              <a:t>3/5=0.6</a:t>
            </a:r>
            <a:endParaRPr lang="tr-T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2664296"/>
          </a:xfrm>
        </p:spPr>
        <p:txBody>
          <a:bodyPr>
            <a:normAutofit lnSpcReduction="10000"/>
          </a:bodyPr>
          <a:lstStyle/>
          <a:p>
            <a:pPr>
              <a:buNone/>
            </a:pPr>
            <a:r>
              <a:rPr lang="tr-TR" sz="2200" i="1" dirty="0" smtClean="0"/>
              <a:t>P(EVET|</a:t>
            </a:r>
            <a:r>
              <a:rPr lang="tr-TR" sz="2200" i="1" dirty="0" err="1" smtClean="0"/>
              <a:t>t</a:t>
            </a:r>
            <a:r>
              <a:rPr lang="tr-TR" sz="2200" i="1" baseline="-25000" dirty="0" err="1" smtClean="0"/>
              <a:t>sol</a:t>
            </a:r>
            <a:r>
              <a:rPr lang="tr-TR" sz="2200" i="1" dirty="0" smtClean="0"/>
              <a:t>)</a:t>
            </a:r>
            <a:r>
              <a:rPr lang="tr-TR" sz="2200" dirty="0" smtClean="0"/>
              <a:t> ve </a:t>
            </a:r>
            <a:r>
              <a:rPr lang="tr-TR" sz="2200" i="1" dirty="0" smtClean="0"/>
              <a:t>P(HAYIR|</a:t>
            </a:r>
            <a:r>
              <a:rPr lang="tr-TR" sz="2200" i="1" dirty="0" err="1" smtClean="0"/>
              <a:t>t</a:t>
            </a:r>
            <a:r>
              <a:rPr lang="tr-TR" sz="2200" i="1" baseline="-25000" dirty="0" err="1" smtClean="0"/>
              <a:t>sol</a:t>
            </a:r>
            <a:r>
              <a:rPr lang="tr-TR" sz="2200" i="1" dirty="0" smtClean="0"/>
              <a:t>)</a:t>
            </a:r>
            <a:r>
              <a:rPr lang="tr-TR" sz="2200" dirty="0" smtClean="0"/>
              <a:t> değerlerinin hesaplanması için Tablo </a:t>
            </a:r>
            <a:r>
              <a:rPr lang="tr-TR" sz="2200" dirty="0" smtClean="0">
                <a:latin typeface="Times New Roman" pitchFamily="18" charset="0"/>
                <a:cs typeface="Times New Roman" pitchFamily="18" charset="0"/>
              </a:rPr>
              <a:t>13</a:t>
            </a:r>
            <a:r>
              <a:rPr lang="tr-TR" sz="2200" dirty="0" smtClean="0"/>
              <a:t> de GELİR sütununda BÜYÜK değerinin hangi satırlarda olduğu belirlenir. Tabloda üç satırda bu değer yer almaktadır. O halde EVET ve HAYIR</a:t>
            </a:r>
            <a:r>
              <a:rPr lang="tr-TR" sz="2200" b="1" dirty="0" smtClean="0"/>
              <a:t> </a:t>
            </a:r>
            <a:r>
              <a:rPr lang="tr-TR" sz="2200" dirty="0" smtClean="0"/>
              <a:t>değerleri için koşullu olasılık,</a:t>
            </a:r>
          </a:p>
          <a:p>
            <a:pPr>
              <a:buNone/>
            </a:pPr>
            <a:r>
              <a:rPr lang="tr-TR" dirty="0" smtClean="0"/>
              <a:t>	</a:t>
            </a:r>
            <a:r>
              <a:rPr lang="tr-TR" sz="2200" dirty="0" smtClean="0"/>
              <a:t>P(EVET |</a:t>
            </a:r>
            <a:r>
              <a:rPr lang="tr-TR" sz="2200" dirty="0" err="1" smtClean="0"/>
              <a:t>t</a:t>
            </a:r>
            <a:r>
              <a:rPr lang="tr-TR" sz="2200" baseline="-25000" dirty="0" err="1" smtClean="0"/>
              <a:t>Sol</a:t>
            </a:r>
            <a:r>
              <a:rPr lang="tr-TR" sz="2200" dirty="0" smtClean="0"/>
              <a:t>)</a:t>
            </a:r>
            <a:r>
              <a:rPr lang="tr-TR" sz="2200" i="1" dirty="0" smtClean="0"/>
              <a:t> </a:t>
            </a:r>
            <a:r>
              <a:rPr lang="tr-TR" sz="2200" dirty="0" smtClean="0">
                <a:latin typeface="Times New Roman" pitchFamily="18" charset="0"/>
                <a:cs typeface="Times New Roman" pitchFamily="18" charset="0"/>
              </a:rPr>
              <a:t>= 1/3 = 1</a:t>
            </a:r>
            <a:endParaRPr lang="tr-TR" sz="2200" i="1" dirty="0" smtClean="0">
              <a:latin typeface="Times New Roman" pitchFamily="18" charset="0"/>
              <a:cs typeface="Times New Roman" pitchFamily="18" charset="0"/>
            </a:endParaRPr>
          </a:p>
          <a:p>
            <a:pPr>
              <a:buNone/>
            </a:pPr>
            <a:r>
              <a:rPr lang="tr-TR" sz="2200" i="1" dirty="0" smtClean="0">
                <a:latin typeface="Times New Roman" pitchFamily="18" charset="0"/>
                <a:cs typeface="Times New Roman" pitchFamily="18" charset="0"/>
              </a:rPr>
              <a:t>	</a:t>
            </a:r>
            <a:r>
              <a:rPr lang="tr-TR" sz="2200" dirty="0" smtClean="0"/>
              <a:t>P(HAYIR |</a:t>
            </a:r>
            <a:r>
              <a:rPr lang="tr-TR" sz="2200" dirty="0" err="1" smtClean="0"/>
              <a:t>t</a:t>
            </a:r>
            <a:r>
              <a:rPr lang="tr-TR" sz="2200" baseline="-25000" dirty="0" err="1" smtClean="0"/>
              <a:t>sol</a:t>
            </a:r>
            <a:r>
              <a:rPr lang="tr-TR" sz="2200" i="1" dirty="0" smtClean="0"/>
              <a:t>) </a:t>
            </a:r>
            <a:r>
              <a:rPr lang="tr-TR" sz="2200" i="1" dirty="0" smtClean="0">
                <a:latin typeface="Times New Roman" pitchFamily="18" charset="0"/>
                <a:cs typeface="Times New Roman" pitchFamily="18" charset="0"/>
              </a:rPr>
              <a:t>= 2/3= 0.67  </a:t>
            </a:r>
            <a:r>
              <a:rPr lang="tr-TR" sz="2200" i="1" dirty="0" smtClean="0"/>
              <a:t>elde edilir.</a:t>
            </a:r>
          </a:p>
          <a:p>
            <a:pPr>
              <a:buNone/>
            </a:pPr>
            <a:r>
              <a:rPr lang="tr-TR" sz="2200" i="1" dirty="0" smtClean="0"/>
              <a:t> Tüm aday bölünmeler için tekrarlanırsa aşağıdaki tablo elde edilir.</a:t>
            </a:r>
            <a:endParaRPr lang="tr-TR" sz="2200" dirty="0" smtClean="0"/>
          </a:p>
          <a:p>
            <a:pPr>
              <a:buNone/>
            </a:pPr>
            <a:endParaRPr lang="tr-TR" dirty="0"/>
          </a:p>
        </p:txBody>
      </p:sp>
      <p:pic>
        <p:nvPicPr>
          <p:cNvPr id="81921" name="Picture 1"/>
          <p:cNvPicPr>
            <a:picLocks noChangeAspect="1" noChangeArrowheads="1"/>
          </p:cNvPicPr>
          <p:nvPr/>
        </p:nvPicPr>
        <p:blipFill>
          <a:blip r:embed="rId2" cstate="print"/>
          <a:srcRect r="15705" b="4762"/>
          <a:stretch>
            <a:fillRect/>
          </a:stretch>
        </p:blipFill>
        <p:spPr bwMode="auto">
          <a:xfrm>
            <a:off x="539552" y="3356992"/>
            <a:ext cx="8352928" cy="2880320"/>
          </a:xfrm>
          <a:prstGeom prst="rect">
            <a:avLst/>
          </a:prstGeom>
          <a:noFill/>
          <a:ln w="9525">
            <a:noFill/>
            <a:miter lim="800000"/>
            <a:headEnd/>
            <a:tailEnd/>
          </a:ln>
          <a:effectLst/>
        </p:spPr>
      </p:pic>
      <p:sp>
        <p:nvSpPr>
          <p:cNvPr id="5" name="4 Metin kutusu"/>
          <p:cNvSpPr txBox="1"/>
          <p:nvPr/>
        </p:nvSpPr>
        <p:spPr>
          <a:xfrm>
            <a:off x="2915816" y="5877272"/>
            <a:ext cx="2808312"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15</a:t>
            </a:r>
            <a:endParaRPr lang="tr-T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631904"/>
          </a:xfrm>
        </p:spPr>
        <p:txBody>
          <a:bodyPr/>
          <a:lstStyle/>
          <a:p>
            <a:pPr lvl="0">
              <a:buNone/>
            </a:pPr>
            <a:r>
              <a:rPr lang="tr-TR" sz="2400" dirty="0" smtClean="0"/>
              <a:t>c) GELİR=KÜÇÜK için </a:t>
            </a:r>
            <a:r>
              <a:rPr lang="tr-TR" sz="2400" i="1" dirty="0" err="1" smtClean="0"/>
              <a:t>P</a:t>
            </a:r>
            <a:r>
              <a:rPr lang="tr-TR" sz="2400" i="1" baseline="-25000" dirty="0" err="1" smtClean="0"/>
              <a:t>Sağ</a:t>
            </a:r>
            <a:r>
              <a:rPr lang="tr-TR" sz="2400" dirty="0" smtClean="0"/>
              <a:t> ve </a:t>
            </a:r>
            <a:r>
              <a:rPr lang="tr-TR" sz="2400" i="1" dirty="0" smtClean="0"/>
              <a:t>P(j |</a:t>
            </a:r>
            <a:r>
              <a:rPr lang="tr-TR" sz="2400" i="1" dirty="0" err="1" smtClean="0"/>
              <a:t>t</a:t>
            </a:r>
            <a:r>
              <a:rPr lang="tr-TR" sz="2400" baseline="-25000" dirty="0" err="1" smtClean="0"/>
              <a:t>Sağ</a:t>
            </a:r>
            <a:r>
              <a:rPr lang="tr-TR" sz="2400" dirty="0" smtClean="0"/>
              <a:t>) olasılıklarının hesaplanması:</a:t>
            </a:r>
          </a:p>
          <a:p>
            <a:pPr>
              <a:buNone/>
            </a:pPr>
            <a:r>
              <a:rPr lang="tr-TR" sz="2400" dirty="0" smtClean="0"/>
              <a:t>	GELİR=KÜÇÜK değerlerinin eğitim kümesi içindeki tekrar sayısı 2 olduğuna göre </a:t>
            </a:r>
            <a:r>
              <a:rPr lang="tr-TR" sz="2400" i="1" dirty="0" err="1" smtClean="0"/>
              <a:t>P</a:t>
            </a:r>
            <a:r>
              <a:rPr lang="tr-TR" sz="2400" i="1" baseline="-25000" dirty="0" err="1" smtClean="0"/>
              <a:t>sağ</a:t>
            </a:r>
            <a:r>
              <a:rPr lang="tr-TR" sz="2400" dirty="0" smtClean="0"/>
              <a:t> değeri şu şekilde hesaplanır:</a:t>
            </a:r>
          </a:p>
          <a:p>
            <a:pPr>
              <a:buNone/>
            </a:pPr>
            <a:r>
              <a:rPr lang="tr-TR" sz="2400" i="1" dirty="0" smtClean="0"/>
              <a:t>	</a:t>
            </a:r>
            <a:r>
              <a:rPr lang="tr-TR" sz="2400" i="1" dirty="0" err="1" smtClean="0"/>
              <a:t>P</a:t>
            </a:r>
            <a:r>
              <a:rPr lang="tr-TR" sz="2400" i="1" baseline="-25000" dirty="0" err="1" smtClean="0"/>
              <a:t>Sağ</a:t>
            </a:r>
            <a:r>
              <a:rPr lang="tr-TR" sz="2400" dirty="0" smtClean="0">
                <a:latin typeface="Times New Roman" pitchFamily="18" charset="0"/>
                <a:cs typeface="Times New Roman" pitchFamily="18" charset="0"/>
              </a:rPr>
              <a:t>=2/5=0.4</a:t>
            </a:r>
          </a:p>
          <a:p>
            <a:pPr>
              <a:buNone/>
            </a:pPr>
            <a:r>
              <a:rPr lang="tr-TR" sz="2400" dirty="0" smtClean="0"/>
              <a:t>	Bu kez GELİR=KÜÇÜK değerlerinin yer aldığı satırları göz önüne alalım. Söz konusu satırlar </a:t>
            </a:r>
            <a:r>
              <a:rPr lang="tr-TR" sz="2400" dirty="0" smtClean="0">
                <a:latin typeface="Times New Roman" pitchFamily="18" charset="0"/>
                <a:cs typeface="Times New Roman" pitchFamily="18" charset="0"/>
              </a:rPr>
              <a:t>2</a:t>
            </a:r>
            <a:r>
              <a:rPr lang="tr-TR" sz="2400" dirty="0" smtClean="0"/>
              <a:t> tanedir. Bu satırlardan hiçbirinde EVET yoktur. Buna karşılık </a:t>
            </a:r>
            <a:r>
              <a:rPr lang="tr-TR" sz="2400" dirty="0" smtClean="0">
                <a:latin typeface="Times New Roman" pitchFamily="18" charset="0"/>
                <a:cs typeface="Times New Roman" pitchFamily="18" charset="0"/>
              </a:rPr>
              <a:t>2</a:t>
            </a:r>
            <a:r>
              <a:rPr lang="tr-TR" sz="2400" dirty="0" smtClean="0"/>
              <a:t> tane HAYIR değeri bulunduğu görülür. O halde </a:t>
            </a:r>
            <a:r>
              <a:rPr lang="tr-TR" sz="2400" i="1" dirty="0" smtClean="0"/>
              <a:t>P(EVET</a:t>
            </a:r>
            <a:r>
              <a:rPr lang="tr-TR" sz="2400" dirty="0" smtClean="0"/>
              <a:t> | </a:t>
            </a:r>
            <a:r>
              <a:rPr lang="tr-TR" sz="2400" i="1" dirty="0" err="1" smtClean="0"/>
              <a:t>t</a:t>
            </a:r>
            <a:r>
              <a:rPr lang="tr-TR" sz="2400" baseline="-25000" dirty="0" err="1" smtClean="0"/>
              <a:t>Sağ</a:t>
            </a:r>
            <a:r>
              <a:rPr lang="tr-TR" sz="2400" dirty="0" smtClean="0"/>
              <a:t>) ve </a:t>
            </a:r>
            <a:r>
              <a:rPr lang="tr-TR" sz="2400" i="1" dirty="0" smtClean="0"/>
              <a:t>P(HAYIR\</a:t>
            </a:r>
            <a:r>
              <a:rPr lang="tr-TR" sz="2400" i="1" dirty="0" err="1" smtClean="0"/>
              <a:t>t</a:t>
            </a:r>
            <a:r>
              <a:rPr lang="tr-TR" sz="2400" i="1" baseline="-25000" dirty="0" err="1" smtClean="0"/>
              <a:t>Sağ</a:t>
            </a:r>
            <a:r>
              <a:rPr lang="tr-TR" sz="2400" i="1" dirty="0" smtClean="0"/>
              <a:t>)</a:t>
            </a:r>
            <a:r>
              <a:rPr lang="tr-TR" sz="2400" dirty="0" smtClean="0"/>
              <a:t> koşullu olasılık değerleri şu şekilde hesaplanır:</a:t>
            </a:r>
          </a:p>
          <a:p>
            <a:pPr>
              <a:buNone/>
            </a:pPr>
            <a:r>
              <a:rPr lang="tr-TR" sz="2400" i="1" dirty="0" smtClean="0"/>
              <a:t>	P(EVET</a:t>
            </a:r>
            <a:r>
              <a:rPr lang="tr-TR" sz="2400" dirty="0" smtClean="0"/>
              <a:t> |</a:t>
            </a:r>
            <a:r>
              <a:rPr lang="tr-TR" sz="2400" i="1" dirty="0" err="1" smtClean="0"/>
              <a:t>t</a:t>
            </a:r>
            <a:r>
              <a:rPr lang="tr-TR" sz="2400" i="1" baseline="-25000" dirty="0" err="1" smtClean="0"/>
              <a:t>sağ</a:t>
            </a:r>
            <a:r>
              <a:rPr lang="tr-TR" sz="2400" dirty="0" smtClean="0"/>
              <a:t>) </a:t>
            </a:r>
            <a:r>
              <a:rPr lang="tr-TR" sz="2400" dirty="0" smtClean="0">
                <a:latin typeface="Times New Roman" pitchFamily="18" charset="0"/>
                <a:cs typeface="Times New Roman" pitchFamily="18" charset="0"/>
              </a:rPr>
              <a:t>= 0/2 = 0</a:t>
            </a:r>
          </a:p>
          <a:p>
            <a:pPr>
              <a:buNone/>
            </a:pPr>
            <a:r>
              <a:rPr lang="tr-TR" sz="2400" dirty="0" smtClean="0"/>
              <a:t>	P(HAYIR |</a:t>
            </a:r>
            <a:r>
              <a:rPr lang="tr-TR" sz="2400" dirty="0" err="1" smtClean="0"/>
              <a:t>t</a:t>
            </a:r>
            <a:r>
              <a:rPr lang="tr-TR" sz="2400" baseline="-25000" dirty="0" err="1" smtClean="0"/>
              <a:t>sağ</a:t>
            </a:r>
            <a:r>
              <a:rPr lang="tr-TR" sz="2400" dirty="0" smtClean="0"/>
              <a:t>) </a:t>
            </a:r>
            <a:r>
              <a:rPr lang="tr-TR" sz="2400" dirty="0" smtClean="0">
                <a:latin typeface="Times New Roman" pitchFamily="18" charset="0"/>
                <a:cs typeface="Times New Roman" pitchFamily="18" charset="0"/>
              </a:rPr>
              <a:t>= 2/2= 1</a:t>
            </a:r>
            <a:endParaRPr lang="tr-TR" sz="2400" i="1" dirty="0" smtClean="0">
              <a:latin typeface="Times New Roman" pitchFamily="18" charset="0"/>
              <a:cs typeface="Times New Roman" pitchFamily="18" charset="0"/>
            </a:endParaRPr>
          </a:p>
          <a:p>
            <a:pPr lvl="0">
              <a:buNone/>
            </a:pPr>
            <a:endParaRPr lang="tr-TR" sz="2400" dirty="0" smtClean="0"/>
          </a:p>
          <a:p>
            <a:pPr>
              <a:buNone/>
            </a:pPr>
            <a:endParaRPr lang="tr-T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48680"/>
            <a:ext cx="8229600" cy="864096"/>
          </a:xfrm>
        </p:spPr>
        <p:txBody>
          <a:bodyPr>
            <a:normAutofit lnSpcReduction="10000"/>
          </a:bodyPr>
          <a:lstStyle/>
          <a:p>
            <a:pPr>
              <a:buNone/>
            </a:pPr>
            <a:r>
              <a:rPr lang="tr-TR" dirty="0" smtClean="0"/>
              <a:t>Benzer biçimde diğer satırlarda hesaplamalar yapılırsa aşağıdaki tablonun elde edilir.</a:t>
            </a:r>
            <a:endParaRPr lang="tr-TR" dirty="0"/>
          </a:p>
        </p:txBody>
      </p:sp>
      <p:pic>
        <p:nvPicPr>
          <p:cNvPr id="82947" name="Picture 3"/>
          <p:cNvPicPr>
            <a:picLocks noChangeAspect="1" noChangeArrowheads="1"/>
          </p:cNvPicPr>
          <p:nvPr/>
        </p:nvPicPr>
        <p:blipFill>
          <a:blip r:embed="rId2" cstate="print"/>
          <a:srcRect r="11325" b="16129"/>
          <a:stretch>
            <a:fillRect/>
          </a:stretch>
        </p:blipFill>
        <p:spPr bwMode="auto">
          <a:xfrm>
            <a:off x="899592" y="1484784"/>
            <a:ext cx="6480720" cy="1872208"/>
          </a:xfrm>
          <a:prstGeom prst="rect">
            <a:avLst/>
          </a:prstGeom>
          <a:noFill/>
          <a:ln w="9525">
            <a:noFill/>
            <a:miter lim="800000"/>
            <a:headEnd/>
            <a:tailEnd/>
          </a:ln>
          <a:effectLst/>
        </p:spPr>
      </p:pic>
      <p:sp>
        <p:nvSpPr>
          <p:cNvPr id="6" name="5 Metin kutusu"/>
          <p:cNvSpPr txBox="1"/>
          <p:nvPr/>
        </p:nvSpPr>
        <p:spPr>
          <a:xfrm>
            <a:off x="2987824" y="3284984"/>
            <a:ext cx="2808312" cy="369332"/>
          </a:xfrm>
          <a:prstGeom prst="rect">
            <a:avLst/>
          </a:prstGeom>
          <a:noFill/>
        </p:spPr>
        <p:txBody>
          <a:bodyPr wrap="square" rtlCol="0">
            <a:spAutoFit/>
          </a:bodyPr>
          <a:lstStyle/>
          <a:p>
            <a:r>
              <a:rPr lang="tr-TR" dirty="0" smtClean="0"/>
              <a:t>Tablo</a:t>
            </a:r>
            <a:r>
              <a:rPr lang="tr-TR" dirty="0" smtClean="0">
                <a:latin typeface="Times New Roman" pitchFamily="18" charset="0"/>
                <a:cs typeface="Times New Roman" pitchFamily="18" charset="0"/>
              </a:rPr>
              <a:t>16</a:t>
            </a:r>
            <a:endParaRPr lang="tr-TR" dirty="0">
              <a:latin typeface="Times New Roman" pitchFamily="18" charset="0"/>
              <a:cs typeface="Times New Roman" pitchFamily="18" charset="0"/>
            </a:endParaRPr>
          </a:p>
        </p:txBody>
      </p:sp>
      <p:sp>
        <p:nvSpPr>
          <p:cNvPr id="7" name="6 Metin kutusu"/>
          <p:cNvSpPr txBox="1"/>
          <p:nvPr/>
        </p:nvSpPr>
        <p:spPr>
          <a:xfrm>
            <a:off x="395536" y="3789040"/>
            <a:ext cx="8064896" cy="2585323"/>
          </a:xfrm>
          <a:prstGeom prst="rect">
            <a:avLst/>
          </a:prstGeom>
          <a:noFill/>
        </p:spPr>
        <p:txBody>
          <a:bodyPr wrap="square" rtlCol="0">
            <a:spAutoFit/>
          </a:bodyPr>
          <a:lstStyle/>
          <a:p>
            <a:pPr marL="342900" indent="-342900">
              <a:buAutoNum type="alphaLcParenR" startAt="4"/>
            </a:pPr>
            <a:r>
              <a:rPr lang="tr-TR" sz="2400" b="1" dirty="0" smtClean="0"/>
              <a:t>Ф(s|t) uygunluk ölçütünün hesaplanması:</a:t>
            </a:r>
          </a:p>
          <a:p>
            <a:pPr marL="342900" indent="-342900"/>
            <a:r>
              <a:rPr lang="tr-TR" sz="2400" dirty="0" smtClean="0"/>
              <a:t> Bu t düğümünde GELİR=KÜÇÜK ve GELİR=BÜYÜK biçimindeki ilk aday bölünme için söz konusu hesaplamayı sadece birinci satır için yapıyoruz:</a:t>
            </a:r>
          </a:p>
          <a:p>
            <a:pPr marL="342900" indent="-342900"/>
            <a:endParaRPr lang="tr-TR" sz="2400" dirty="0" smtClean="0"/>
          </a:p>
          <a:p>
            <a:pPr marL="342900" indent="-342900"/>
            <a:r>
              <a:rPr lang="tr-TR" sz="2400" dirty="0" smtClean="0"/>
              <a:t>Ф ( </a:t>
            </a:r>
            <a:r>
              <a:rPr lang="tr-TR" sz="2400" dirty="0" smtClean="0">
                <a:latin typeface="Times New Roman" pitchFamily="18" charset="0"/>
                <a:cs typeface="Times New Roman" pitchFamily="18" charset="0"/>
              </a:rPr>
              <a:t>1</a:t>
            </a:r>
            <a:r>
              <a:rPr lang="tr-TR" sz="2400" dirty="0" smtClean="0"/>
              <a:t>|t) </a:t>
            </a:r>
            <a:r>
              <a:rPr lang="tr-TR" sz="2400" dirty="0" smtClean="0">
                <a:latin typeface="Times New Roman" pitchFamily="18" charset="0"/>
                <a:cs typeface="Times New Roman" pitchFamily="18" charset="0"/>
              </a:rPr>
              <a:t>= 2(0.6)(0.4) [|0.33 - 0)| +| (0.67 - 1)|]	= 0.32</a:t>
            </a:r>
          </a:p>
          <a:p>
            <a:pPr marL="342900" indent="-342900"/>
            <a:endParaRPr lang="tr-T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432048"/>
          </a:xfrm>
        </p:spPr>
        <p:txBody>
          <a:bodyPr>
            <a:normAutofit lnSpcReduction="10000"/>
          </a:bodyPr>
          <a:lstStyle/>
          <a:p>
            <a:pPr>
              <a:buNone/>
            </a:pPr>
            <a:r>
              <a:rPr lang="tr-TR" sz="2400" dirty="0" smtClean="0"/>
              <a:t>Hesaplamalar bütün satırlar için yapıldığında:</a:t>
            </a:r>
            <a:endParaRPr lang="tr-TR" sz="2400" dirty="0"/>
          </a:p>
        </p:txBody>
      </p:sp>
      <p:pic>
        <p:nvPicPr>
          <p:cNvPr id="83970" name="Picture 2"/>
          <p:cNvPicPr>
            <a:picLocks noChangeAspect="1" noChangeArrowheads="1"/>
          </p:cNvPicPr>
          <p:nvPr/>
        </p:nvPicPr>
        <p:blipFill>
          <a:blip r:embed="rId2" cstate="print"/>
          <a:srcRect r="25779" b="10345"/>
          <a:stretch>
            <a:fillRect/>
          </a:stretch>
        </p:blipFill>
        <p:spPr bwMode="auto">
          <a:xfrm>
            <a:off x="1259632" y="1340768"/>
            <a:ext cx="5184576" cy="1872208"/>
          </a:xfrm>
          <a:prstGeom prst="rect">
            <a:avLst/>
          </a:prstGeom>
          <a:noFill/>
          <a:ln w="9525">
            <a:noFill/>
            <a:miter lim="800000"/>
            <a:headEnd/>
            <a:tailEnd/>
          </a:ln>
          <a:effectLst/>
        </p:spPr>
      </p:pic>
      <p:sp>
        <p:nvSpPr>
          <p:cNvPr id="5" name="4 Metin kutusu"/>
          <p:cNvSpPr txBox="1"/>
          <p:nvPr/>
        </p:nvSpPr>
        <p:spPr>
          <a:xfrm>
            <a:off x="2843808" y="3212976"/>
            <a:ext cx="2808312"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17</a:t>
            </a:r>
            <a:endParaRPr lang="tr-TR" dirty="0">
              <a:latin typeface="Times New Roman" pitchFamily="18" charset="0"/>
              <a:cs typeface="Times New Roman" pitchFamily="18" charset="0"/>
            </a:endParaRPr>
          </a:p>
        </p:txBody>
      </p:sp>
      <p:sp>
        <p:nvSpPr>
          <p:cNvPr id="6" name="5 Metin kutusu"/>
          <p:cNvSpPr txBox="1"/>
          <p:nvPr/>
        </p:nvSpPr>
        <p:spPr>
          <a:xfrm>
            <a:off x="251520" y="3573016"/>
            <a:ext cx="8640960" cy="3139321"/>
          </a:xfrm>
          <a:prstGeom prst="rect">
            <a:avLst/>
          </a:prstGeom>
          <a:noFill/>
        </p:spPr>
        <p:txBody>
          <a:bodyPr wrap="square" rtlCol="0">
            <a:spAutoFit/>
          </a:bodyPr>
          <a:lstStyle/>
          <a:p>
            <a:pPr lvl="0"/>
            <a:r>
              <a:rPr lang="tr-TR" b="1" dirty="0" smtClean="0"/>
              <a:t>En büyük uygunluk ölçütünün seçilmesi:</a:t>
            </a:r>
            <a:endParaRPr lang="tr-TR" dirty="0" smtClean="0"/>
          </a:p>
          <a:p>
            <a:r>
              <a:rPr lang="tr-TR" sz="2000" dirty="0" smtClean="0"/>
              <a:t>Tablo17 üzerinde </a:t>
            </a:r>
            <a:r>
              <a:rPr lang="tr-TR" sz="2000" b="1" dirty="0" smtClean="0"/>
              <a:t>Ф(s|t) </a:t>
            </a:r>
            <a:r>
              <a:rPr lang="tr-TR" sz="2000" dirty="0" smtClean="0"/>
              <a:t>sütununda en büyük değer </a:t>
            </a:r>
            <a:r>
              <a:rPr lang="tr-TR" sz="2000" dirty="0" smtClean="0">
                <a:latin typeface="Times New Roman" pitchFamily="18" charset="0"/>
                <a:cs typeface="Times New Roman" pitchFamily="18" charset="0"/>
              </a:rPr>
              <a:t>0.64 </a:t>
            </a:r>
            <a:r>
              <a:rPr lang="tr-TR" sz="2000" dirty="0" smtClean="0"/>
              <a:t>olduğu görülmektedir.</a:t>
            </a:r>
          </a:p>
          <a:p>
            <a:r>
              <a:rPr lang="tr-TR" sz="2000" dirty="0" smtClean="0"/>
              <a:t>Bu değer</a:t>
            </a:r>
            <a:r>
              <a:rPr lang="tr-TR" sz="2000" dirty="0" smtClean="0">
                <a:latin typeface="Times New Roman" pitchFamily="18" charset="0"/>
                <a:cs typeface="Times New Roman" pitchFamily="18" charset="0"/>
              </a:rPr>
              <a:t> </a:t>
            </a:r>
            <a:r>
              <a:rPr lang="tr-TR" sz="2000" b="1" dirty="0" smtClean="0">
                <a:latin typeface="Times New Roman" pitchFamily="18" charset="0"/>
                <a:cs typeface="Times New Roman" pitchFamily="18" charset="0"/>
              </a:rPr>
              <a:t>3. </a:t>
            </a:r>
            <a:r>
              <a:rPr lang="tr-TR" sz="2000" dirty="0" smtClean="0"/>
              <a:t>satırda yer almaktadır. Tablo</a:t>
            </a:r>
            <a:r>
              <a:rPr lang="tr-TR" sz="2000" dirty="0" smtClean="0">
                <a:latin typeface="Times New Roman" pitchFamily="18" charset="0"/>
                <a:cs typeface="Times New Roman" pitchFamily="18" charset="0"/>
              </a:rPr>
              <a:t> </a:t>
            </a:r>
            <a:r>
              <a:rPr lang="tr-TR" sz="2000" b="1" dirty="0" smtClean="0">
                <a:latin typeface="Times New Roman" pitchFamily="18" charset="0"/>
                <a:cs typeface="Times New Roman" pitchFamily="18" charset="0"/>
              </a:rPr>
              <a:t>14 </a:t>
            </a:r>
            <a:r>
              <a:rPr lang="tr-TR" sz="2000" dirty="0" smtClean="0"/>
              <a:t>deki aday bölünme tablosunda aynı satır EGİTİM İLK değerine işaret etmektedir. Bu değer Tablo </a:t>
            </a:r>
            <a:r>
              <a:rPr lang="tr-TR" sz="2000" b="1" dirty="0" smtClean="0"/>
              <a:t>13 </a:t>
            </a:r>
            <a:r>
              <a:rPr lang="tr-TR" sz="2000" dirty="0" smtClean="0"/>
              <a:t>de 2 numaralı müşteriye aittir. O halde bu noktadan itibaren bir bölünme yapılacaktır. Yani (2) ve (8, 9, 10, 11) biçiminde bir dallanma olacaktır. Söz konusu dallanma incelendiğinde (2) numaralı satırın EVET, (8, 9, </a:t>
            </a:r>
            <a:r>
              <a:rPr lang="tr-TR" sz="2000" b="1" dirty="0" smtClean="0"/>
              <a:t>10, 11) </a:t>
            </a:r>
            <a:r>
              <a:rPr lang="tr-TR" sz="2000" dirty="0" smtClean="0"/>
              <a:t>numaralı satırların ise HAYIR sınıf değe­rine sahip olduğu anlaşılır. O halde bölünme işlemi sona ermiştir.</a:t>
            </a:r>
            <a:endParaRPr lang="tr-T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908720"/>
            <a:ext cx="8229600" cy="648072"/>
          </a:xfrm>
        </p:spPr>
        <p:txBody>
          <a:bodyPr>
            <a:normAutofit fontScale="85000" lnSpcReduction="20000"/>
          </a:bodyPr>
          <a:lstStyle/>
          <a:p>
            <a:pPr>
              <a:buNone/>
            </a:pPr>
            <a:r>
              <a:rPr lang="tr-TR" dirty="0" smtClean="0"/>
              <a:t>f) Karar Ağacı: Bulunan değerler göz önüne alınarak karar ağacı şu şekilde çizilebilir:</a:t>
            </a:r>
            <a:endParaRPr lang="tr-TR" dirty="0"/>
          </a:p>
        </p:txBody>
      </p:sp>
      <p:pic>
        <p:nvPicPr>
          <p:cNvPr id="71681" name="Picture 1" descr="C:\Users\yusuf\Desktop\Adsız.jpg"/>
          <p:cNvPicPr>
            <a:picLocks noChangeAspect="1" noChangeArrowheads="1"/>
          </p:cNvPicPr>
          <p:nvPr/>
        </p:nvPicPr>
        <p:blipFill>
          <a:blip r:embed="rId2" cstate="print"/>
          <a:srcRect/>
          <a:stretch>
            <a:fillRect/>
          </a:stretch>
        </p:blipFill>
        <p:spPr bwMode="auto">
          <a:xfrm>
            <a:off x="1187624" y="1556792"/>
            <a:ext cx="7386709" cy="4546625"/>
          </a:xfrm>
          <a:prstGeom prst="rect">
            <a:avLst/>
          </a:prstGeom>
          <a:noFill/>
        </p:spPr>
      </p:pic>
      <p:sp>
        <p:nvSpPr>
          <p:cNvPr id="4" name="3 Metin kutusu"/>
          <p:cNvSpPr txBox="1"/>
          <p:nvPr/>
        </p:nvSpPr>
        <p:spPr>
          <a:xfrm>
            <a:off x="3491880" y="6165304"/>
            <a:ext cx="2808312" cy="369332"/>
          </a:xfrm>
          <a:prstGeom prst="rect">
            <a:avLst/>
          </a:prstGeom>
          <a:noFill/>
        </p:spPr>
        <p:txBody>
          <a:bodyPr wrap="square" rtlCol="0">
            <a:spAutoFit/>
          </a:bodyPr>
          <a:lstStyle/>
          <a:p>
            <a:r>
              <a:rPr lang="tr-TR" dirty="0" smtClean="0"/>
              <a:t>Şekil </a:t>
            </a:r>
            <a:r>
              <a:rPr lang="tr-TR" dirty="0" smtClean="0">
                <a:latin typeface="Times New Roman" pitchFamily="18" charset="0"/>
                <a:cs typeface="Times New Roman" pitchFamily="18" charset="0"/>
              </a:rPr>
              <a:t>3</a:t>
            </a:r>
            <a:endParaRPr lang="tr-TR"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631904"/>
          </a:xfrm>
        </p:spPr>
        <p:txBody>
          <a:bodyPr>
            <a:normAutofit fontScale="92500" lnSpcReduction="20000"/>
          </a:bodyPr>
          <a:lstStyle/>
          <a:p>
            <a:pPr>
              <a:buNone/>
            </a:pPr>
            <a:endParaRPr lang="tr-TR" sz="2400" dirty="0" smtClean="0"/>
          </a:p>
          <a:p>
            <a:pPr>
              <a:buNone/>
            </a:pPr>
            <a:r>
              <a:rPr lang="tr-TR" sz="2400" dirty="0" smtClean="0"/>
              <a:t>Kural Tablosu: Elde edilen karar ağacına uygun olarak aşağıdaki gibi düzenlenebilir.</a:t>
            </a:r>
          </a:p>
          <a:p>
            <a:pPr>
              <a:buNone/>
            </a:pPr>
            <a:r>
              <a:rPr lang="tr-TR" sz="2400" b="1" dirty="0" smtClean="0">
                <a:latin typeface="Times New Roman" pitchFamily="18" charset="0"/>
                <a:cs typeface="Times New Roman" pitchFamily="18" charset="0"/>
              </a:rPr>
              <a:t>KURAL 1:</a:t>
            </a:r>
          </a:p>
          <a:p>
            <a:pPr>
              <a:buNone/>
            </a:pPr>
            <a:r>
              <a:rPr lang="tr-TR" sz="2400" dirty="0" smtClean="0"/>
              <a:t>Eğer SEKTÖR=İNŞAAT ise MEMNUN=EVET;</a:t>
            </a:r>
          </a:p>
          <a:p>
            <a:pPr>
              <a:buNone/>
            </a:pPr>
            <a:r>
              <a:rPr lang="tr-TR" sz="2400" b="1" dirty="0" smtClean="0">
                <a:latin typeface="Times New Roman" pitchFamily="18" charset="0"/>
                <a:cs typeface="Times New Roman" pitchFamily="18" charset="0"/>
              </a:rPr>
              <a:t>KURAL 2:</a:t>
            </a:r>
          </a:p>
          <a:p>
            <a:pPr>
              <a:buNone/>
            </a:pPr>
            <a:r>
              <a:rPr lang="tr-TR" sz="2400" dirty="0" smtClean="0"/>
              <a:t>Eğer SEKTÖR=BİLİŞİM ise ve</a:t>
            </a:r>
          </a:p>
          <a:p>
            <a:pPr>
              <a:buNone/>
            </a:pPr>
            <a:r>
              <a:rPr lang="tr-TR" sz="2400" dirty="0" smtClean="0"/>
              <a:t>Eğer GELİR=NORMAL ise MEMNUN=EVET;</a:t>
            </a:r>
          </a:p>
          <a:p>
            <a:pPr>
              <a:buNone/>
            </a:pPr>
            <a:r>
              <a:rPr lang="tr-TR" sz="2400" b="1" dirty="0" smtClean="0">
                <a:latin typeface="Times New Roman" pitchFamily="18" charset="0"/>
                <a:cs typeface="Times New Roman" pitchFamily="18" charset="0"/>
              </a:rPr>
              <a:t>KURAL 3:</a:t>
            </a:r>
          </a:p>
          <a:p>
            <a:pPr>
              <a:buNone/>
            </a:pPr>
            <a:r>
              <a:rPr lang="tr-TR" sz="2400" dirty="0" smtClean="0"/>
              <a:t>Eğer SEKTÖR=BİLİŞİM ise ve Eğer GELİR=BÜYÜK veya GELİR=KÜÇÜK ise ve Eğer EGİTİM=İLK ise MEMNUN=EVET;</a:t>
            </a:r>
          </a:p>
          <a:p>
            <a:pPr>
              <a:buNone/>
            </a:pPr>
            <a:r>
              <a:rPr lang="tr-TR" sz="2400" b="1" dirty="0" smtClean="0">
                <a:latin typeface="Times New Roman" pitchFamily="18" charset="0"/>
                <a:cs typeface="Times New Roman" pitchFamily="18" charset="0"/>
              </a:rPr>
              <a:t>KURAL 4:</a:t>
            </a:r>
          </a:p>
          <a:p>
            <a:pPr>
              <a:buNone/>
            </a:pPr>
            <a:r>
              <a:rPr lang="tr-TR" sz="2400" dirty="0" smtClean="0"/>
              <a:t>Eğer SEKTÖR=BİLİŞİM ise ve</a:t>
            </a:r>
          </a:p>
          <a:p>
            <a:pPr>
              <a:buNone/>
            </a:pPr>
            <a:r>
              <a:rPr lang="tr-TR" sz="2400" dirty="0" smtClean="0"/>
              <a:t>Eğer GEI.İR=BÜYÜK veya GELİR=KÜÇÜK ise ve</a:t>
            </a:r>
          </a:p>
          <a:p>
            <a:pPr>
              <a:buNone/>
            </a:pPr>
            <a:r>
              <a:rPr lang="tr-TR" sz="2400" dirty="0" smtClean="0"/>
              <a:t>Eğer EGİTİM=ORTA veya EĞİTİM=LİSE ise MEMNUN=HAYIR;</a:t>
            </a:r>
          </a:p>
          <a:p>
            <a:pPr>
              <a:buNone/>
            </a:pPr>
            <a:r>
              <a:rPr lang="tr-TR" sz="2400" dirty="0" smtClean="0"/>
              <a:t/>
            </a:r>
            <a:br>
              <a:rPr lang="tr-TR" sz="2400" dirty="0" smtClean="0"/>
            </a:br>
            <a:endParaRPr lang="tr-TR"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err="1" smtClean="0"/>
              <a:t>Gini</a:t>
            </a:r>
            <a:r>
              <a:rPr lang="tr-TR" dirty="0" smtClean="0"/>
              <a:t> Algoritması:</a:t>
            </a:r>
            <a:endParaRPr lang="tr-TR" dirty="0"/>
          </a:p>
        </p:txBody>
      </p:sp>
      <p:sp>
        <p:nvSpPr>
          <p:cNvPr id="3" name="2 İçerik Yer Tutucusu"/>
          <p:cNvSpPr>
            <a:spLocks noGrp="1"/>
          </p:cNvSpPr>
          <p:nvPr>
            <p:ph idx="1"/>
          </p:nvPr>
        </p:nvSpPr>
        <p:spPr>
          <a:xfrm>
            <a:off x="457200" y="1268760"/>
            <a:ext cx="8229600" cy="5055840"/>
          </a:xfrm>
        </p:spPr>
        <p:txBody>
          <a:bodyPr/>
          <a:lstStyle/>
          <a:p>
            <a:pPr algn="just">
              <a:buNone/>
            </a:pPr>
            <a:r>
              <a:rPr lang="tr-TR" dirty="0" smtClean="0"/>
              <a:t>İkili bölünmemelere dayalı bir diğer sınıflandırma yöntemi </a:t>
            </a:r>
            <a:r>
              <a:rPr lang="tr-TR" i="1" dirty="0" err="1" smtClean="0"/>
              <a:t>Gini</a:t>
            </a:r>
            <a:r>
              <a:rPr lang="tr-TR" i="1" dirty="0" smtClean="0"/>
              <a:t> algoritması</a:t>
            </a:r>
            <a:r>
              <a:rPr lang="tr-TR" dirty="0" smtClean="0"/>
              <a:t> olarak isimlendirilmektedir. Bu algoritma, nitelik değerlerinin sol ve sağda olmak üzere iki bölüme ayrılması esasına dayanmaktadır. </a:t>
            </a:r>
            <a:r>
              <a:rPr lang="tr-TR" i="1" dirty="0" err="1" smtClean="0"/>
              <a:t>Gini</a:t>
            </a:r>
            <a:r>
              <a:rPr lang="tr-TR" i="1" dirty="0" smtClean="0"/>
              <a:t> algoritması</a:t>
            </a:r>
            <a:r>
              <a:rPr lang="tr-TR" dirty="0" smtClean="0"/>
              <a:t> şu şekilde uygulanır:</a:t>
            </a:r>
          </a:p>
          <a:p>
            <a:pPr lvl="0" algn="just">
              <a:buNone/>
            </a:pPr>
            <a:r>
              <a:rPr lang="tr-TR" b="1" i="1" dirty="0" smtClean="0">
                <a:solidFill>
                  <a:schemeClr val="bg2">
                    <a:lumMod val="10000"/>
                  </a:schemeClr>
                </a:solidFill>
              </a:rPr>
              <a:t>a)</a:t>
            </a:r>
            <a:r>
              <a:rPr lang="tr-TR" dirty="0" smtClean="0"/>
              <a:t>Her nitelik değerleri ikili olacak biçimde gruplanır. Bu şekilde elde edilen sol ve sağ bölünmelere karşılık gelen sınıf değerleri gruplandırılır.</a:t>
            </a:r>
            <a:endParaRPr lang="tr-TR" i="1" dirty="0" smtClean="0"/>
          </a:p>
          <a:p>
            <a:pPr lvl="0" algn="just">
              <a:buNone/>
            </a:pPr>
            <a:r>
              <a:rPr lang="tr-TR" b="1" i="1" dirty="0" smtClean="0">
                <a:solidFill>
                  <a:schemeClr val="bg2">
                    <a:lumMod val="10000"/>
                  </a:schemeClr>
                </a:solidFill>
              </a:rPr>
              <a:t>b)</a:t>
            </a:r>
            <a:r>
              <a:rPr lang="tr-TR" dirty="0" smtClean="0"/>
              <a:t>Her bir nitelikle ilgili sol ve sağ taraftaki bölünmeler için </a:t>
            </a:r>
            <a:r>
              <a:rPr lang="tr-TR" i="1" dirty="0" err="1" smtClean="0"/>
              <a:t>Gini</a:t>
            </a:r>
            <a:r>
              <a:rPr lang="tr-TR" i="1" baseline="-25000" dirty="0" err="1" smtClean="0"/>
              <a:t>sol</a:t>
            </a:r>
            <a:r>
              <a:rPr lang="tr-TR" dirty="0" smtClean="0"/>
              <a:t> ve </a:t>
            </a:r>
            <a:r>
              <a:rPr lang="tr-TR" i="1" dirty="0" err="1" smtClean="0"/>
              <a:t>Gini</a:t>
            </a:r>
            <a:r>
              <a:rPr lang="tr-TR" i="1" baseline="-25000" dirty="0" err="1" smtClean="0"/>
              <a:t>sağ</a:t>
            </a:r>
            <a:r>
              <a:rPr lang="tr-TR" i="1" baseline="-25000" dirty="0" smtClean="0"/>
              <a:t> </a:t>
            </a:r>
            <a:r>
              <a:rPr lang="tr-TR" dirty="0" smtClean="0"/>
              <a:t>değerleri hesaplanır.</a:t>
            </a:r>
          </a:p>
          <a:p>
            <a:pPr>
              <a:buNone/>
            </a:pPr>
            <a:endParaRPr lang="tr-T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p:cNvPicPr>
            <a:picLocks noGrp="1"/>
          </p:cNvPicPr>
          <p:nvPr>
            <p:ph idx="1"/>
          </p:nvPr>
        </p:nvPicPr>
        <p:blipFill>
          <a:blip r:embed="rId2" cstate="print">
            <a:lum bright="-20000" contrast="40000"/>
          </a:blip>
          <a:srcRect/>
          <a:stretch>
            <a:fillRect/>
          </a:stretch>
        </p:blipFill>
        <p:spPr bwMode="auto">
          <a:xfrm>
            <a:off x="1043608" y="764704"/>
            <a:ext cx="3600400" cy="2088232"/>
          </a:xfrm>
          <a:prstGeom prst="rect">
            <a:avLst/>
          </a:prstGeom>
          <a:noFill/>
        </p:spPr>
      </p:pic>
      <p:sp>
        <p:nvSpPr>
          <p:cNvPr id="5" name="4 Metin kutusu"/>
          <p:cNvSpPr txBox="1"/>
          <p:nvPr/>
        </p:nvSpPr>
        <p:spPr>
          <a:xfrm>
            <a:off x="683568" y="3068960"/>
            <a:ext cx="7632848" cy="369332"/>
          </a:xfrm>
          <a:prstGeom prst="rect">
            <a:avLst/>
          </a:prstGeom>
          <a:noFill/>
        </p:spPr>
        <p:txBody>
          <a:bodyPr wrap="square" rtlCol="0">
            <a:spAutoFit/>
          </a:bodyPr>
          <a:lstStyle/>
          <a:p>
            <a:r>
              <a:rPr lang="tr-TR" dirty="0" smtClean="0"/>
              <a:t>Bu bağlantıda yer alan ifadeler şu şekildedir:</a:t>
            </a:r>
            <a:endParaRPr lang="tr-TR" dirty="0"/>
          </a:p>
        </p:txBody>
      </p:sp>
      <p:pic>
        <p:nvPicPr>
          <p:cNvPr id="6" name="5 Resim" descr="C:\Users\AHUALE~1\AppData\Local\Temp\FineReader11\media\image21.jpeg"/>
          <p:cNvPicPr/>
          <p:nvPr/>
        </p:nvPicPr>
        <p:blipFill>
          <a:blip r:embed="rId3" cstate="print">
            <a:lum bright="-20000" contrast="40000"/>
          </a:blip>
          <a:srcRect/>
          <a:stretch>
            <a:fillRect/>
          </a:stretch>
        </p:blipFill>
        <p:spPr bwMode="auto">
          <a:xfrm>
            <a:off x="1115616" y="3429000"/>
            <a:ext cx="5688632" cy="2592288"/>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936104"/>
          </a:xfrm>
        </p:spPr>
        <p:txBody>
          <a:bodyPr/>
          <a:lstStyle/>
          <a:p>
            <a:pPr lvl="0">
              <a:buNone/>
            </a:pPr>
            <a:r>
              <a:rPr lang="tr-TR" dirty="0" smtClean="0"/>
              <a:t>c) </a:t>
            </a:r>
            <a:r>
              <a:rPr lang="tr-TR" sz="2400" dirty="0" smtClean="0"/>
              <a:t>Her j niteliği için, </a:t>
            </a:r>
            <a:r>
              <a:rPr lang="tr-TR" sz="2400" i="1" dirty="0" smtClean="0"/>
              <a:t>n</a:t>
            </a:r>
            <a:r>
              <a:rPr lang="tr-TR" sz="2400" b="1" dirty="0" smtClean="0"/>
              <a:t> </a:t>
            </a:r>
            <a:r>
              <a:rPr lang="tr-TR" sz="2400" dirty="0" smtClean="0"/>
              <a:t>eğitim kümesindeki satır sayısı olmak üzere aşağıdaki bağıntının değeri hesaplanır:</a:t>
            </a:r>
            <a:endParaRPr lang="tr-TR" dirty="0" smtClean="0"/>
          </a:p>
          <a:p>
            <a:pPr>
              <a:buNone/>
            </a:pPr>
            <a:endParaRPr lang="tr-TR" dirty="0"/>
          </a:p>
        </p:txBody>
      </p:sp>
      <p:pic>
        <p:nvPicPr>
          <p:cNvPr id="4" name="3 Resim"/>
          <p:cNvPicPr/>
          <p:nvPr/>
        </p:nvPicPr>
        <p:blipFill>
          <a:blip r:embed="rId2" cstate="print">
            <a:lum bright="-20000" contrast="40000"/>
          </a:blip>
          <a:srcRect/>
          <a:stretch>
            <a:fillRect/>
          </a:stretch>
        </p:blipFill>
        <p:spPr bwMode="auto">
          <a:xfrm>
            <a:off x="827584" y="1628800"/>
            <a:ext cx="5976664" cy="1368152"/>
          </a:xfrm>
          <a:prstGeom prst="rect">
            <a:avLst/>
          </a:prstGeom>
          <a:noFill/>
        </p:spPr>
      </p:pic>
      <p:sp>
        <p:nvSpPr>
          <p:cNvPr id="7" name="6 Metin kutusu"/>
          <p:cNvSpPr txBox="1"/>
          <p:nvPr/>
        </p:nvSpPr>
        <p:spPr>
          <a:xfrm>
            <a:off x="539552" y="3068960"/>
            <a:ext cx="7920880" cy="1477328"/>
          </a:xfrm>
          <a:prstGeom prst="rect">
            <a:avLst/>
          </a:prstGeom>
          <a:noFill/>
        </p:spPr>
        <p:txBody>
          <a:bodyPr wrap="square" rtlCol="0">
            <a:spAutoFit/>
          </a:bodyPr>
          <a:lstStyle/>
          <a:p>
            <a:pPr lvl="0"/>
            <a:r>
              <a:rPr lang="tr-TR" sz="2400" dirty="0" smtClean="0"/>
              <a:t>d) Her j niteliği için hesaplanan </a:t>
            </a:r>
            <a:r>
              <a:rPr lang="tr-TR" sz="2400" i="1" dirty="0" err="1" smtClean="0"/>
              <a:t>Gini</a:t>
            </a:r>
            <a:r>
              <a:rPr lang="tr-TR" sz="2400" i="1" baseline="-25000" dirty="0" err="1" smtClean="0"/>
              <a:t>j</a:t>
            </a:r>
            <a:r>
              <a:rPr lang="tr-TR" sz="2400" dirty="0" smtClean="0"/>
              <a:t> değerleri arasından en küçük olanı seçilir ve bölünme  bu nitelik üzerinden gerçekleştirilir.</a:t>
            </a:r>
          </a:p>
          <a:p>
            <a:endParaRPr lang="tr-TR" dirty="0"/>
          </a:p>
        </p:txBody>
      </p:sp>
      <p:sp>
        <p:nvSpPr>
          <p:cNvPr id="9" name="8 Metin kutusu"/>
          <p:cNvSpPr txBox="1"/>
          <p:nvPr/>
        </p:nvSpPr>
        <p:spPr>
          <a:xfrm>
            <a:off x="467544" y="4509120"/>
            <a:ext cx="8136904" cy="461665"/>
          </a:xfrm>
          <a:prstGeom prst="rect">
            <a:avLst/>
          </a:prstGeom>
          <a:noFill/>
        </p:spPr>
        <p:txBody>
          <a:bodyPr wrap="square" rtlCol="0">
            <a:spAutoFit/>
          </a:bodyPr>
          <a:lstStyle/>
          <a:p>
            <a:r>
              <a:rPr lang="tr-TR" sz="2400" dirty="0" smtClean="0"/>
              <a:t>e) En baştaki (a) adımına dönülerek işlemlere devam edilir.</a:t>
            </a:r>
            <a:endParaRPr lang="tr-T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marL="514350" lvl="0" indent="-514350" algn="just">
              <a:buAutoNum type="alphaLcParenR" startAt="3"/>
            </a:pPr>
            <a:r>
              <a:rPr lang="tr-TR" dirty="0" smtClean="0"/>
              <a:t>Aday bölünmelerin her biri için </a:t>
            </a:r>
            <a:r>
              <a:rPr lang="tr-TR" i="1" dirty="0" err="1" smtClean="0"/>
              <a:t>P</a:t>
            </a:r>
            <a:r>
              <a:rPr lang="tr-TR" i="1" baseline="-25000" dirty="0" err="1" smtClean="0"/>
              <a:t>Sağ</a:t>
            </a:r>
            <a:r>
              <a:rPr lang="tr-TR" dirty="0" smtClean="0"/>
              <a:t> ve </a:t>
            </a:r>
            <a:r>
              <a:rPr lang="tr-TR" i="1" dirty="0" smtClean="0"/>
              <a:t>P(j|</a:t>
            </a:r>
            <a:r>
              <a:rPr lang="tr-TR" i="1" dirty="0" err="1" smtClean="0"/>
              <a:t>t</a:t>
            </a:r>
            <a:r>
              <a:rPr lang="tr-TR" i="1" baseline="-25000" dirty="0" err="1" smtClean="0"/>
              <a:t>sağ</a:t>
            </a:r>
            <a:r>
              <a:rPr lang="tr-TR" i="1" dirty="0" smtClean="0"/>
              <a:t>)</a:t>
            </a:r>
            <a:r>
              <a:rPr lang="tr-TR" dirty="0" smtClean="0"/>
              <a:t> olasılıkları hesaplanır. Buruda </a:t>
            </a:r>
            <a:r>
              <a:rPr lang="tr-TR" i="1" dirty="0" smtClean="0"/>
              <a:t>P(j|</a:t>
            </a:r>
            <a:r>
              <a:rPr lang="tr-TR" i="1" dirty="0" err="1" smtClean="0"/>
              <a:t>t</a:t>
            </a:r>
            <a:r>
              <a:rPr lang="tr-TR" i="1" baseline="-25000" dirty="0" err="1" smtClean="0"/>
              <a:t>sağ</a:t>
            </a:r>
            <a:r>
              <a:rPr lang="tr-TR" i="1" dirty="0" smtClean="0"/>
              <a:t>)</a:t>
            </a:r>
            <a:r>
              <a:rPr lang="tr-TR" dirty="0" smtClean="0"/>
              <a:t> ifadesi her bir </a:t>
            </a:r>
            <a:r>
              <a:rPr lang="tr-TR" i="1" dirty="0" smtClean="0"/>
              <a:t>j</a:t>
            </a:r>
            <a:r>
              <a:rPr lang="tr-TR" dirty="0" smtClean="0"/>
              <a:t> sınıf değerinin sağ taraftaki bölünme olma olasılığını verir.</a:t>
            </a:r>
          </a:p>
          <a:p>
            <a:pPr marL="514350" lvl="0" indent="-514350">
              <a:buNone/>
            </a:pPr>
            <a:r>
              <a:rPr lang="tr-TR" dirty="0" smtClean="0"/>
              <a:t>	</a:t>
            </a:r>
          </a:p>
          <a:p>
            <a:pPr marL="514350" lvl="0" indent="-514350">
              <a:buNone/>
            </a:pPr>
            <a:r>
              <a:rPr lang="tr-TR" dirty="0" smtClean="0"/>
              <a:t>	</a:t>
            </a:r>
            <a:r>
              <a:rPr lang="tr-TR" dirty="0" err="1" smtClean="0"/>
              <a:t>P</a:t>
            </a:r>
            <a:r>
              <a:rPr lang="tr-TR" baseline="-25000" dirty="0" err="1" smtClean="0"/>
              <a:t>sağ</a:t>
            </a:r>
            <a:r>
              <a:rPr lang="tr-TR" baseline="-25000" dirty="0" smtClean="0"/>
              <a:t>=</a:t>
            </a:r>
          </a:p>
          <a:p>
            <a:pPr marL="514350" lvl="0" indent="-514350">
              <a:buNone/>
            </a:pPr>
            <a:endParaRPr lang="tr-TR" baseline="-25000" dirty="0" smtClean="0"/>
          </a:p>
          <a:p>
            <a:pPr marL="514350" lvl="0" indent="-514350">
              <a:buNone/>
            </a:pPr>
            <a:r>
              <a:rPr lang="tr-TR" dirty="0" smtClean="0"/>
              <a:t>	P(j|</a:t>
            </a:r>
            <a:r>
              <a:rPr lang="tr-TR" dirty="0" err="1" smtClean="0"/>
              <a:t>t</a:t>
            </a:r>
            <a:r>
              <a:rPr lang="tr-TR" baseline="-25000" dirty="0" err="1" smtClean="0"/>
              <a:t>sağ</a:t>
            </a:r>
            <a:r>
              <a:rPr lang="tr-TR" dirty="0" smtClean="0"/>
              <a:t>)= </a:t>
            </a:r>
          </a:p>
          <a:p>
            <a:pPr>
              <a:buNone/>
            </a:pPr>
            <a:endParaRPr lang="tr-TR" dirty="0"/>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74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95736" y="4221088"/>
            <a:ext cx="5036770" cy="432048"/>
          </a:xfrm>
          <a:prstGeom prst="rect">
            <a:avLst/>
          </a:prstGeom>
          <a:noFill/>
        </p:spPr>
      </p:pic>
      <p:sp>
        <p:nvSpPr>
          <p:cNvPr id="17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741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55776" y="4941168"/>
            <a:ext cx="4784932" cy="432048"/>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normAutofit/>
          </a:bodyPr>
          <a:lstStyle/>
          <a:p>
            <a:r>
              <a:rPr lang="tr-TR" sz="4000" dirty="0" smtClean="0"/>
              <a:t>ÖRNEK</a:t>
            </a:r>
            <a:endParaRPr lang="tr-TR" sz="4000" dirty="0"/>
          </a:p>
        </p:txBody>
      </p:sp>
      <p:sp>
        <p:nvSpPr>
          <p:cNvPr id="3" name="2 İçerik Yer Tutucusu"/>
          <p:cNvSpPr>
            <a:spLocks noGrp="1"/>
          </p:cNvSpPr>
          <p:nvPr>
            <p:ph idx="1"/>
          </p:nvPr>
        </p:nvSpPr>
        <p:spPr>
          <a:xfrm>
            <a:off x="457200" y="980728"/>
            <a:ext cx="8229600" cy="1944216"/>
          </a:xfrm>
        </p:spPr>
        <p:txBody>
          <a:bodyPr/>
          <a:lstStyle/>
          <a:p>
            <a:pPr>
              <a:buNone/>
            </a:pPr>
            <a:r>
              <a:rPr lang="tr-TR" sz="2400" dirty="0" smtClean="0"/>
              <a:t>	BORÇ, GELİR, STATÜ ve RİSK isimli dört nitelikten ve 8 gözlemden oluşan bir eğitim kümesinin, </a:t>
            </a:r>
            <a:r>
              <a:rPr lang="tr-TR" sz="2400" i="1" dirty="0" err="1" smtClean="0"/>
              <a:t>Gini</a:t>
            </a:r>
            <a:r>
              <a:rPr lang="tr-TR" sz="2400" dirty="0" smtClean="0"/>
              <a:t> algoritmasını uygulamak üzere aşağıda gösterildiği biçimdi gruplandırıldığını varsayalım. RİSK hedef niteliğinin değerleri İYİ ve KÖTÜ olarak belirlenmiştir.</a:t>
            </a:r>
          </a:p>
          <a:p>
            <a:pPr>
              <a:buNone/>
            </a:pPr>
            <a:endParaRPr lang="tr-TR" dirty="0"/>
          </a:p>
        </p:txBody>
      </p:sp>
      <p:pic>
        <p:nvPicPr>
          <p:cNvPr id="84997" name="Picture 5"/>
          <p:cNvPicPr>
            <a:picLocks noChangeAspect="1" noChangeArrowheads="1"/>
          </p:cNvPicPr>
          <p:nvPr/>
        </p:nvPicPr>
        <p:blipFill>
          <a:blip r:embed="rId2" cstate="print"/>
          <a:srcRect/>
          <a:stretch>
            <a:fillRect/>
          </a:stretch>
        </p:blipFill>
        <p:spPr bwMode="auto">
          <a:xfrm>
            <a:off x="467544" y="3284984"/>
            <a:ext cx="7913539" cy="1800200"/>
          </a:xfrm>
          <a:prstGeom prst="rect">
            <a:avLst/>
          </a:prstGeom>
          <a:noFill/>
          <a:ln w="9525">
            <a:noFill/>
            <a:miter lim="800000"/>
            <a:headEnd/>
            <a:tailEnd/>
          </a:ln>
          <a:effectLst/>
        </p:spPr>
      </p:pic>
      <p:sp>
        <p:nvSpPr>
          <p:cNvPr id="8" name="7 Metin kutusu"/>
          <p:cNvSpPr txBox="1"/>
          <p:nvPr/>
        </p:nvSpPr>
        <p:spPr>
          <a:xfrm>
            <a:off x="1043608" y="5013176"/>
            <a:ext cx="6912768" cy="646331"/>
          </a:xfrm>
          <a:prstGeom prst="rect">
            <a:avLst/>
          </a:prstGeom>
          <a:noFill/>
        </p:spPr>
        <p:txBody>
          <a:bodyPr wrap="square" rtlCol="0">
            <a:spAutoFit/>
          </a:bodyPr>
          <a:lstStyle/>
          <a:p>
            <a:r>
              <a:rPr lang="tr-TR" dirty="0" smtClean="0"/>
              <a:t>Bu bilgileri  kullanarak </a:t>
            </a:r>
            <a:r>
              <a:rPr lang="tr-TR" i="1" dirty="0" err="1" smtClean="0"/>
              <a:t>Gini</a:t>
            </a:r>
            <a:r>
              <a:rPr lang="tr-TR" i="1" baseline="-25000" dirty="0" err="1" smtClean="0"/>
              <a:t>Sol</a:t>
            </a:r>
            <a:r>
              <a:rPr lang="tr-TR" dirty="0" smtClean="0"/>
              <a:t> ve </a:t>
            </a:r>
            <a:r>
              <a:rPr lang="tr-TR" i="1" dirty="0" err="1" smtClean="0"/>
              <a:t>Gini</a:t>
            </a:r>
            <a:r>
              <a:rPr lang="tr-TR" i="1" baseline="-25000" dirty="0" err="1" smtClean="0"/>
              <a:t>sağ</a:t>
            </a:r>
            <a:r>
              <a:rPr lang="tr-TR" i="1" baseline="-25000" dirty="0" smtClean="0"/>
              <a:t> </a:t>
            </a:r>
            <a:r>
              <a:rPr lang="tr-TR" i="1" dirty="0" smtClean="0"/>
              <a:t> </a:t>
            </a:r>
            <a:r>
              <a:rPr lang="tr-TR" dirty="0" smtClean="0"/>
              <a:t>ile </a:t>
            </a:r>
            <a:r>
              <a:rPr lang="tr-TR" i="1" dirty="0" err="1" smtClean="0"/>
              <a:t>Gini</a:t>
            </a:r>
            <a:r>
              <a:rPr lang="tr-TR" i="1" baseline="-25000" dirty="0" err="1" smtClean="0"/>
              <a:t>borç</a:t>
            </a:r>
            <a:r>
              <a:rPr lang="tr-TR" dirty="0" smtClean="0"/>
              <a:t> değerlerini hesaplarsak;</a:t>
            </a:r>
            <a:endParaRPr lang="tr-T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576064"/>
          </a:xfrm>
        </p:spPr>
        <p:txBody>
          <a:bodyPr>
            <a:normAutofit fontScale="90000"/>
          </a:bodyPr>
          <a:lstStyle/>
          <a:p>
            <a:r>
              <a:rPr lang="tr-TR" dirty="0" smtClean="0"/>
              <a:t>Çözüm</a:t>
            </a:r>
            <a:endParaRPr lang="tr-TR" dirty="0"/>
          </a:p>
        </p:txBody>
      </p:sp>
      <p:sp>
        <p:nvSpPr>
          <p:cNvPr id="3" name="2 İçerik Yer Tutucusu"/>
          <p:cNvSpPr>
            <a:spLocks noGrp="1"/>
          </p:cNvSpPr>
          <p:nvPr>
            <p:ph idx="1"/>
          </p:nvPr>
        </p:nvSpPr>
        <p:spPr>
          <a:xfrm>
            <a:off x="457200" y="1196752"/>
            <a:ext cx="8229600" cy="5127848"/>
          </a:xfrm>
        </p:spPr>
        <p:txBody>
          <a:bodyPr>
            <a:normAutofit/>
          </a:bodyPr>
          <a:lstStyle/>
          <a:p>
            <a:pPr>
              <a:buNone/>
            </a:pPr>
            <a:r>
              <a:rPr lang="tr-TR" sz="2400" dirty="0" smtClean="0"/>
              <a:t>	</a:t>
            </a:r>
          </a:p>
          <a:p>
            <a:pPr algn="just">
              <a:buNone/>
            </a:pPr>
            <a:r>
              <a:rPr lang="tr-TR" sz="2400" dirty="0" smtClean="0"/>
              <a:t>	Tablo üzerinde görüldüğü gibi, BORÇ niteliği YÜKSEK değeri sol tarafta, DÜŞÜK değeri ise sağ tarafta olacak biçimde bölünmüştür. Diğer nitelikler de benzer biçim­de bölünmüşlerdir. Bölünen her bir değerin kaç tanesinin İYİ, kaç tanesinin KÖTÜ sınıf değerine sahip olduğu belirlenmiştir. Örneğin, BORÇ niteliğinin </a:t>
            </a:r>
            <a:r>
              <a:rPr lang="tr-TR" sz="2400" dirty="0" smtClean="0">
                <a:latin typeface="Times New Roman" pitchFamily="18" charset="0"/>
                <a:cs typeface="Times New Roman" pitchFamily="18" charset="0"/>
              </a:rPr>
              <a:t>2</a:t>
            </a:r>
            <a:r>
              <a:rPr lang="tr-TR" sz="2400" dirty="0" smtClean="0"/>
              <a:t> adet YÜKSEK değeri İYİ, </a:t>
            </a:r>
            <a:r>
              <a:rPr lang="tr-TR" sz="2400" dirty="0" smtClean="0">
                <a:latin typeface="Times New Roman" pitchFamily="18" charset="0"/>
                <a:cs typeface="Times New Roman" pitchFamily="18" charset="0"/>
              </a:rPr>
              <a:t>3</a:t>
            </a:r>
            <a:r>
              <a:rPr lang="tr-TR" sz="2400" dirty="0" smtClean="0"/>
              <a:t> tanesi ise KÖTÜ sınıf değerine sahiptir. Burada RİSK niteliği hedef niteliktir. Bir başka deyişle sınıfları içeren niteliktir.</a:t>
            </a:r>
          </a:p>
          <a:p>
            <a:pPr>
              <a:buNone/>
            </a:pPr>
            <a:r>
              <a:rPr lang="tr-TR" sz="2400" dirty="0" smtClean="0"/>
              <a:t>Sınıf niteliği iki değer içerdiğinden k=</a:t>
            </a:r>
            <a:r>
              <a:rPr lang="tr-TR" sz="2400" dirty="0" smtClean="0">
                <a:latin typeface="Times New Roman" pitchFamily="18" charset="0"/>
                <a:cs typeface="Times New Roman" pitchFamily="18" charset="0"/>
              </a:rPr>
              <a:t>2</a:t>
            </a:r>
            <a:r>
              <a:rPr lang="tr-TR" sz="2400" dirty="0" smtClean="0"/>
              <a:t> olarak kabul edilir.</a:t>
            </a:r>
          </a:p>
          <a:p>
            <a:pPr>
              <a:buNone/>
            </a:pPr>
            <a:endParaRPr lang="tr-TR"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2232248"/>
          </a:xfrm>
        </p:spPr>
        <p:txBody>
          <a:bodyPr/>
          <a:lstStyle/>
          <a:p>
            <a:pPr algn="just">
              <a:buNone/>
            </a:pPr>
            <a:r>
              <a:rPr lang="tr-TR" i="1" dirty="0" err="1" smtClean="0"/>
              <a:t>T</a:t>
            </a:r>
            <a:r>
              <a:rPr lang="tr-TR" i="1" baseline="-25000" dirty="0" err="1" smtClean="0"/>
              <a:t>Sol</a:t>
            </a:r>
            <a:r>
              <a:rPr lang="tr-TR" dirty="0" smtClean="0"/>
              <a:t> değeri sol taraftaki eleman sayısı olduğuna göre</a:t>
            </a:r>
          </a:p>
          <a:p>
            <a:pPr algn="just">
              <a:buNone/>
            </a:pPr>
            <a:r>
              <a:rPr lang="tr-TR" dirty="0" smtClean="0"/>
              <a:t> </a:t>
            </a:r>
            <a:r>
              <a:rPr lang="tr-TR" i="1" dirty="0" err="1" smtClean="0"/>
              <a:t>T</a:t>
            </a:r>
            <a:r>
              <a:rPr lang="tr-TR" i="1" baseline="-25000" dirty="0" err="1" smtClean="0"/>
              <a:t>Sol</a:t>
            </a:r>
            <a:r>
              <a:rPr lang="tr-TR" i="1" dirty="0" smtClean="0"/>
              <a:t> </a:t>
            </a:r>
            <a:r>
              <a:rPr lang="tr-TR" i="1" dirty="0" smtClean="0">
                <a:latin typeface="Times New Roman" pitchFamily="18" charset="0"/>
                <a:cs typeface="Times New Roman" pitchFamily="18" charset="0"/>
              </a:rPr>
              <a:t>=</a:t>
            </a:r>
            <a:r>
              <a:rPr lang="tr-TR" dirty="0" smtClean="0">
                <a:latin typeface="Times New Roman" pitchFamily="18" charset="0"/>
                <a:cs typeface="Times New Roman" pitchFamily="18" charset="0"/>
              </a:rPr>
              <a:t> 2 + 3 = 5 </a:t>
            </a:r>
            <a:r>
              <a:rPr lang="tr-TR" dirty="0" smtClean="0"/>
              <a:t>olduğu anlaşılır. Sol taraf için L</a:t>
            </a:r>
            <a:r>
              <a:rPr lang="tr-TR" baseline="-25000" dirty="0" smtClean="0"/>
              <a:t>1</a:t>
            </a:r>
            <a:r>
              <a:rPr lang="tr-TR" dirty="0" smtClean="0"/>
              <a:t> = </a:t>
            </a:r>
            <a:r>
              <a:rPr lang="tr-TR" dirty="0" smtClean="0">
                <a:latin typeface="Times New Roman" pitchFamily="18" charset="0"/>
                <a:cs typeface="Times New Roman" pitchFamily="18" charset="0"/>
              </a:rPr>
              <a:t>2</a:t>
            </a:r>
            <a:r>
              <a:rPr lang="tr-TR" dirty="0" smtClean="0"/>
              <a:t> ve</a:t>
            </a:r>
          </a:p>
          <a:p>
            <a:pPr algn="just">
              <a:buNone/>
            </a:pPr>
            <a:r>
              <a:rPr lang="tr-TR" dirty="0" smtClean="0"/>
              <a:t> L</a:t>
            </a:r>
            <a:r>
              <a:rPr lang="tr-TR" baseline="-25000" dirty="0" smtClean="0"/>
              <a:t>1</a:t>
            </a:r>
            <a:r>
              <a:rPr lang="tr-TR" dirty="0" smtClean="0"/>
              <a:t> =</a:t>
            </a:r>
            <a:r>
              <a:rPr lang="tr-TR" dirty="0" smtClean="0">
                <a:latin typeface="Times New Roman" pitchFamily="18" charset="0"/>
                <a:cs typeface="Times New Roman" pitchFamily="18" charset="0"/>
              </a:rPr>
              <a:t>3</a:t>
            </a:r>
            <a:r>
              <a:rPr lang="tr-TR" dirty="0" smtClean="0"/>
              <a:t> olarak belirlenir. Benzer biçimde, </a:t>
            </a:r>
            <a:r>
              <a:rPr lang="tr-TR" i="1" dirty="0" err="1" smtClean="0"/>
              <a:t>T</a:t>
            </a:r>
            <a:r>
              <a:rPr lang="tr-TR" i="1" baseline="-25000" dirty="0" err="1" smtClean="0"/>
              <a:t>Sag</a:t>
            </a:r>
            <a:r>
              <a:rPr lang="tr-TR" dirty="0" smtClean="0"/>
              <a:t> </a:t>
            </a:r>
            <a:r>
              <a:rPr lang="tr-TR" dirty="0" smtClean="0">
                <a:latin typeface="Times New Roman" pitchFamily="18" charset="0"/>
                <a:cs typeface="Times New Roman" pitchFamily="18" charset="0"/>
              </a:rPr>
              <a:t>=1 + 2 = 3</a:t>
            </a:r>
            <a:r>
              <a:rPr lang="tr-TR" dirty="0" smtClean="0"/>
              <a:t>, R</a:t>
            </a:r>
            <a:r>
              <a:rPr lang="tr-TR" baseline="-25000" dirty="0" smtClean="0"/>
              <a:t>1</a:t>
            </a:r>
            <a:r>
              <a:rPr lang="tr-TR" dirty="0" smtClean="0"/>
              <a:t>=</a:t>
            </a:r>
            <a:r>
              <a:rPr lang="tr-TR" dirty="0" smtClean="0">
                <a:latin typeface="Times New Roman" pitchFamily="18" charset="0"/>
                <a:cs typeface="Times New Roman" pitchFamily="18" charset="0"/>
              </a:rPr>
              <a:t>1</a:t>
            </a:r>
            <a:r>
              <a:rPr lang="tr-TR" dirty="0" smtClean="0"/>
              <a:t> , </a:t>
            </a:r>
            <a:r>
              <a:rPr lang="tr-TR" i="1" dirty="0" smtClean="0"/>
              <a:t>R</a:t>
            </a:r>
            <a:r>
              <a:rPr lang="tr-TR" i="1" baseline="-25000" dirty="0" smtClean="0"/>
              <a:t>2</a:t>
            </a:r>
            <a:r>
              <a:rPr lang="tr-TR" i="1" dirty="0" smtClean="0"/>
              <a:t> =</a:t>
            </a:r>
            <a:r>
              <a:rPr lang="tr-TR" dirty="0" smtClean="0"/>
              <a:t> </a:t>
            </a:r>
            <a:r>
              <a:rPr lang="tr-TR" dirty="0" smtClean="0">
                <a:latin typeface="Times New Roman" pitchFamily="18" charset="0"/>
                <a:cs typeface="Times New Roman" pitchFamily="18" charset="0"/>
              </a:rPr>
              <a:t>2</a:t>
            </a:r>
            <a:r>
              <a:rPr lang="tr-TR" dirty="0" smtClean="0"/>
              <a:t> olduğuna göre aşağıda belirtilen hesaplamalar yapılabilir:</a:t>
            </a:r>
            <a:endParaRPr lang="tr-TR" dirty="0"/>
          </a:p>
        </p:txBody>
      </p:sp>
      <p:pic>
        <p:nvPicPr>
          <p:cNvPr id="4" name="3 Resim" descr="C:\Users\AHUALE~1\AppData\Local\Temp\FineReader11\media\image24.jpeg"/>
          <p:cNvPicPr/>
          <p:nvPr/>
        </p:nvPicPr>
        <p:blipFill>
          <a:blip r:embed="rId2" cstate="print">
            <a:lum bright="-20000" contrast="40000"/>
          </a:blip>
          <a:srcRect/>
          <a:stretch>
            <a:fillRect/>
          </a:stretch>
        </p:blipFill>
        <p:spPr bwMode="auto">
          <a:xfrm>
            <a:off x="1547664" y="2924944"/>
            <a:ext cx="6048672" cy="1440160"/>
          </a:xfrm>
          <a:prstGeom prst="rect">
            <a:avLst/>
          </a:prstGeom>
          <a:noFill/>
          <a:ln w="9525">
            <a:noFill/>
            <a:miter lim="800000"/>
            <a:headEnd/>
            <a:tailEnd/>
          </a:ln>
        </p:spPr>
      </p:pic>
      <p:pic>
        <p:nvPicPr>
          <p:cNvPr id="5" name="4 Resim"/>
          <p:cNvPicPr/>
          <p:nvPr/>
        </p:nvPicPr>
        <p:blipFill>
          <a:blip r:embed="rId3" cstate="print">
            <a:lum bright="-20000" contrast="40000"/>
          </a:blip>
          <a:srcRect/>
          <a:stretch>
            <a:fillRect/>
          </a:stretch>
        </p:blipFill>
        <p:spPr bwMode="auto">
          <a:xfrm>
            <a:off x="1115616" y="4941168"/>
            <a:ext cx="3096344" cy="792088"/>
          </a:xfrm>
          <a:prstGeom prst="rect">
            <a:avLst/>
          </a:prstGeom>
          <a:noFill/>
        </p:spPr>
      </p:pic>
      <p:pic>
        <p:nvPicPr>
          <p:cNvPr id="61443" name="Picture 3"/>
          <p:cNvPicPr>
            <a:picLocks noChangeAspect="1" noChangeArrowheads="1"/>
          </p:cNvPicPr>
          <p:nvPr/>
        </p:nvPicPr>
        <p:blipFill>
          <a:blip r:embed="rId4" cstate="print"/>
          <a:srcRect r="60799" b="-33410"/>
          <a:stretch>
            <a:fillRect/>
          </a:stretch>
        </p:blipFill>
        <p:spPr bwMode="auto">
          <a:xfrm>
            <a:off x="4067944" y="5013176"/>
            <a:ext cx="4888055" cy="936104"/>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04664"/>
            <a:ext cx="5040560" cy="1080120"/>
          </a:xfrm>
        </p:spPr>
        <p:txBody>
          <a:bodyPr/>
          <a:lstStyle/>
          <a:p>
            <a:r>
              <a:rPr lang="tr-TR" dirty="0" smtClean="0"/>
              <a:t>UYGULAMA</a:t>
            </a:r>
            <a:endParaRPr lang="tr-TR" dirty="0"/>
          </a:p>
        </p:txBody>
      </p:sp>
      <p:sp>
        <p:nvSpPr>
          <p:cNvPr id="3" name="2 İçerik Yer Tutucusu"/>
          <p:cNvSpPr>
            <a:spLocks noGrp="1"/>
          </p:cNvSpPr>
          <p:nvPr>
            <p:ph idx="1"/>
          </p:nvPr>
        </p:nvSpPr>
        <p:spPr>
          <a:xfrm>
            <a:off x="457200" y="1556792"/>
            <a:ext cx="8229600" cy="1368152"/>
          </a:xfrm>
        </p:spPr>
        <p:txBody>
          <a:bodyPr/>
          <a:lstStyle/>
          <a:p>
            <a:pPr algn="just">
              <a:buNone/>
            </a:pPr>
            <a:r>
              <a:rPr lang="tr-TR" dirty="0" smtClean="0"/>
              <a:t>	Aşağıdaki eğitim verilerini göz önüne alalım. Bu verilere dayanarak </a:t>
            </a:r>
            <a:r>
              <a:rPr lang="tr-TR" i="1" dirty="0" err="1" smtClean="0"/>
              <a:t>Gini</a:t>
            </a:r>
            <a:r>
              <a:rPr lang="tr-TR" dirty="0" smtClean="0"/>
              <a:t> algoritmasını kullanarak sınıflandırma işlemini yapacağız.</a:t>
            </a:r>
          </a:p>
          <a:p>
            <a:pPr>
              <a:buNone/>
            </a:pPr>
            <a:endParaRPr lang="tr-TR" dirty="0"/>
          </a:p>
        </p:txBody>
      </p:sp>
      <p:pic>
        <p:nvPicPr>
          <p:cNvPr id="62467" name="Picture 3"/>
          <p:cNvPicPr>
            <a:picLocks noChangeAspect="1" noChangeArrowheads="1"/>
          </p:cNvPicPr>
          <p:nvPr/>
        </p:nvPicPr>
        <p:blipFill>
          <a:blip r:embed="rId2" cstate="print"/>
          <a:srcRect/>
          <a:stretch>
            <a:fillRect/>
          </a:stretch>
        </p:blipFill>
        <p:spPr bwMode="auto">
          <a:xfrm>
            <a:off x="539552" y="2924944"/>
            <a:ext cx="8757551" cy="2664296"/>
          </a:xfrm>
          <a:prstGeom prst="rect">
            <a:avLst/>
          </a:prstGeom>
          <a:noFill/>
          <a:ln w="9525">
            <a:noFill/>
            <a:miter lim="800000"/>
            <a:headEnd/>
            <a:tailEnd/>
          </a:ln>
          <a:effectLst/>
        </p:spPr>
      </p:pic>
      <p:sp>
        <p:nvSpPr>
          <p:cNvPr id="6" name="5 Metin kutusu"/>
          <p:cNvSpPr txBox="1"/>
          <p:nvPr/>
        </p:nvSpPr>
        <p:spPr>
          <a:xfrm>
            <a:off x="3851920" y="5157192"/>
            <a:ext cx="2448272"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19</a:t>
            </a:r>
            <a:endParaRPr lang="tr-TR"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764704"/>
            <a:ext cx="8229600" cy="3168352"/>
          </a:xfrm>
        </p:spPr>
        <p:txBody>
          <a:bodyPr>
            <a:normAutofit lnSpcReduction="10000"/>
          </a:bodyPr>
          <a:lstStyle/>
          <a:p>
            <a:pPr>
              <a:buNone/>
            </a:pPr>
            <a:r>
              <a:rPr lang="tr-TR" dirty="0" smtClean="0"/>
              <a:t>Adım</a:t>
            </a:r>
            <a:r>
              <a:rPr lang="tr-TR" dirty="0" smtClean="0">
                <a:latin typeface="Times New Roman" pitchFamily="18" charset="0"/>
                <a:cs typeface="Times New Roman" pitchFamily="18" charset="0"/>
              </a:rPr>
              <a:t>1</a:t>
            </a:r>
            <a:r>
              <a:rPr lang="tr-TR" dirty="0" smtClean="0"/>
              <a:t>:</a:t>
            </a:r>
          </a:p>
          <a:p>
            <a:pPr lvl="0">
              <a:buNone/>
            </a:pPr>
            <a:r>
              <a:rPr lang="tr-TR" dirty="0" smtClean="0"/>
              <a:t>a) </a:t>
            </a:r>
            <a:r>
              <a:rPr lang="tr-TR" sz="2400" b="1" dirty="0" smtClean="0"/>
              <a:t>Nitelik değerlerinin ikili gruplandırılması:</a:t>
            </a:r>
          </a:p>
          <a:p>
            <a:pPr algn="just">
              <a:buNone/>
            </a:pPr>
            <a:r>
              <a:rPr lang="tr-TR" sz="2400" dirty="0" smtClean="0"/>
              <a:t>		Bu eğitim verisi üzerinde </a:t>
            </a:r>
            <a:r>
              <a:rPr lang="tr-TR" sz="2400" i="1" dirty="0" err="1" smtClean="0"/>
              <a:t>Gini</a:t>
            </a:r>
            <a:r>
              <a:rPr lang="tr-TR" sz="2400" dirty="0" smtClean="0"/>
              <a:t> algoritmasını uygulayabilmek için önce aşağıda be­lirtilen hesaplamalar yapılır. Bu tabloya göre EVET sınıfına ilişkin olarak EĞİTİM niteliğinin İLK değerinden </a:t>
            </a:r>
            <a:r>
              <a:rPr lang="tr-TR" sz="2400" dirty="0" smtClean="0">
                <a:latin typeface="Times New Roman" pitchFamily="18" charset="0"/>
                <a:cs typeface="Times New Roman" pitchFamily="18" charset="0"/>
              </a:rPr>
              <a:t>1 </a:t>
            </a:r>
            <a:r>
              <a:rPr lang="tr-TR" sz="2400" dirty="0" smtClean="0"/>
              <a:t>tane bulunmaktadır. Benzer biçimde (ORTA, YÜKSEK) değerlerinden ise 3 tane bulunmaktadır. Bu şekilde diğer değerler de hesaplanır.</a:t>
            </a:r>
          </a:p>
          <a:p>
            <a:pPr>
              <a:buNone/>
            </a:pPr>
            <a:endParaRPr lang="tr-TR" dirty="0"/>
          </a:p>
        </p:txBody>
      </p:sp>
      <p:pic>
        <p:nvPicPr>
          <p:cNvPr id="63490" name="Picture 2"/>
          <p:cNvPicPr>
            <a:picLocks noChangeAspect="1" noChangeArrowheads="1"/>
          </p:cNvPicPr>
          <p:nvPr/>
        </p:nvPicPr>
        <p:blipFill>
          <a:blip r:embed="rId2" cstate="print"/>
          <a:srcRect/>
          <a:stretch>
            <a:fillRect/>
          </a:stretch>
        </p:blipFill>
        <p:spPr bwMode="auto">
          <a:xfrm>
            <a:off x="1043608" y="3789040"/>
            <a:ext cx="7697714" cy="2088232"/>
          </a:xfrm>
          <a:prstGeom prst="rect">
            <a:avLst/>
          </a:prstGeom>
          <a:noFill/>
          <a:ln w="9525">
            <a:noFill/>
            <a:miter lim="800000"/>
            <a:headEnd/>
            <a:tailEnd/>
          </a:ln>
          <a:effectLst/>
        </p:spPr>
      </p:pic>
      <p:sp>
        <p:nvSpPr>
          <p:cNvPr id="5" name="4 Metin kutusu"/>
          <p:cNvSpPr txBox="1"/>
          <p:nvPr/>
        </p:nvSpPr>
        <p:spPr>
          <a:xfrm>
            <a:off x="3779912" y="5445224"/>
            <a:ext cx="2016224"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20</a:t>
            </a:r>
            <a:endParaRPr lang="tr-TR"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39552" y="476672"/>
            <a:ext cx="8136904" cy="1368152"/>
          </a:xfrm>
        </p:spPr>
        <p:txBody>
          <a:bodyPr>
            <a:normAutofit/>
          </a:bodyPr>
          <a:lstStyle/>
          <a:p>
            <a:pPr>
              <a:buNone/>
            </a:pPr>
            <a:r>
              <a:rPr lang="tr-TR" dirty="0" smtClean="0"/>
              <a:t>b</a:t>
            </a:r>
            <a:r>
              <a:rPr lang="tr-TR" sz="2400" dirty="0" smtClean="0"/>
              <a:t>) </a:t>
            </a:r>
            <a:r>
              <a:rPr lang="tr-TR" sz="2400" i="1" dirty="0" err="1" smtClean="0"/>
              <a:t>Gini</a:t>
            </a:r>
            <a:r>
              <a:rPr lang="tr-TR" sz="2400" i="1" baseline="-25000" dirty="0" err="1" smtClean="0"/>
              <a:t>sol</a:t>
            </a:r>
            <a:endParaRPr lang="tr-TR" sz="2400" dirty="0" smtClean="0"/>
          </a:p>
          <a:p>
            <a:pPr>
              <a:buNone/>
            </a:pPr>
            <a:r>
              <a:rPr lang="tr-TR" sz="2400" i="1" dirty="0" smtClean="0"/>
              <a:t>	EĞİTİM için</a:t>
            </a:r>
            <a:r>
              <a:rPr lang="tr-TR" sz="2400" dirty="0" smtClean="0"/>
              <a:t> </a:t>
            </a:r>
            <a:r>
              <a:rPr lang="tr-TR" sz="2400" i="1" dirty="0" err="1" smtClean="0"/>
              <a:t>Gini</a:t>
            </a:r>
            <a:r>
              <a:rPr lang="tr-TR" sz="2400" i="1" baseline="-25000" dirty="0" err="1" smtClean="0"/>
              <a:t>sağ</a:t>
            </a:r>
            <a:r>
              <a:rPr lang="tr-TR" sz="2400" dirty="0" smtClean="0"/>
              <a:t> değerlerinin hesaplanması: Tablo değerlerini kullanarak şu hesaplamalar yapılabilir:</a:t>
            </a:r>
          </a:p>
          <a:p>
            <a:pPr>
              <a:buNone/>
            </a:pPr>
            <a:endParaRPr lang="tr-TR" dirty="0"/>
          </a:p>
        </p:txBody>
      </p:sp>
      <p:pic>
        <p:nvPicPr>
          <p:cNvPr id="64514" name="Picture 2"/>
          <p:cNvPicPr>
            <a:picLocks noChangeAspect="1" noChangeArrowheads="1"/>
          </p:cNvPicPr>
          <p:nvPr/>
        </p:nvPicPr>
        <p:blipFill>
          <a:blip r:embed="rId2" cstate="print"/>
          <a:srcRect l="23115" r="14417"/>
          <a:stretch>
            <a:fillRect/>
          </a:stretch>
        </p:blipFill>
        <p:spPr bwMode="auto">
          <a:xfrm>
            <a:off x="2051720" y="1700808"/>
            <a:ext cx="5544616" cy="1538016"/>
          </a:xfrm>
          <a:prstGeom prst="rect">
            <a:avLst/>
          </a:prstGeom>
          <a:noFill/>
          <a:ln w="9525">
            <a:noFill/>
            <a:miter lim="800000"/>
            <a:headEnd/>
            <a:tailEnd/>
          </a:ln>
          <a:effectLst/>
        </p:spPr>
      </p:pic>
      <p:pic>
        <p:nvPicPr>
          <p:cNvPr id="64515" name="Picture 3"/>
          <p:cNvPicPr>
            <a:picLocks noChangeAspect="1" noChangeArrowheads="1"/>
          </p:cNvPicPr>
          <p:nvPr/>
        </p:nvPicPr>
        <p:blipFill>
          <a:blip r:embed="rId3" cstate="print"/>
          <a:srcRect l="20478" r="18087"/>
          <a:stretch>
            <a:fillRect/>
          </a:stretch>
        </p:blipFill>
        <p:spPr bwMode="auto">
          <a:xfrm>
            <a:off x="1475656" y="3212976"/>
            <a:ext cx="5616624" cy="1584176"/>
          </a:xfrm>
          <a:prstGeom prst="rect">
            <a:avLst/>
          </a:prstGeom>
          <a:noFill/>
          <a:ln w="9525">
            <a:noFill/>
            <a:miter lim="800000"/>
            <a:headEnd/>
            <a:tailEnd/>
          </a:ln>
          <a:effectLst/>
        </p:spPr>
      </p:pic>
      <p:sp>
        <p:nvSpPr>
          <p:cNvPr id="6" name="5 Metin kutusu"/>
          <p:cNvSpPr txBox="1"/>
          <p:nvPr/>
        </p:nvSpPr>
        <p:spPr>
          <a:xfrm>
            <a:off x="467544" y="3429000"/>
            <a:ext cx="1296144" cy="369332"/>
          </a:xfrm>
          <a:prstGeom prst="rect">
            <a:avLst/>
          </a:prstGeom>
          <a:noFill/>
        </p:spPr>
        <p:txBody>
          <a:bodyPr wrap="square" rtlCol="0">
            <a:spAutoFit/>
          </a:bodyPr>
          <a:lstStyle/>
          <a:p>
            <a:r>
              <a:rPr lang="tr-TR" u="sng" dirty="0" smtClean="0"/>
              <a:t>YAŞ İçin:</a:t>
            </a:r>
            <a:endParaRPr lang="tr-TR" u="sng" dirty="0"/>
          </a:p>
        </p:txBody>
      </p:sp>
      <p:pic>
        <p:nvPicPr>
          <p:cNvPr id="64521" name="Picture 9"/>
          <p:cNvPicPr>
            <a:picLocks noChangeAspect="1" noChangeArrowheads="1"/>
          </p:cNvPicPr>
          <p:nvPr/>
        </p:nvPicPr>
        <p:blipFill>
          <a:blip r:embed="rId4" cstate="print"/>
          <a:srcRect r="16255"/>
          <a:stretch>
            <a:fillRect/>
          </a:stretch>
        </p:blipFill>
        <p:spPr bwMode="auto">
          <a:xfrm>
            <a:off x="0" y="5085184"/>
            <a:ext cx="7308304" cy="1512168"/>
          </a:xfrm>
          <a:prstGeom prst="rect">
            <a:avLst/>
          </a:prstGeom>
          <a:noFill/>
          <a:ln w="9525">
            <a:noFill/>
            <a:miter lim="800000"/>
            <a:headEnd/>
            <a:tailEnd/>
          </a:ln>
          <a:effectLst/>
        </p:spPr>
      </p:pic>
      <p:sp>
        <p:nvSpPr>
          <p:cNvPr id="14" name="13 Metin kutusu"/>
          <p:cNvSpPr txBox="1"/>
          <p:nvPr/>
        </p:nvSpPr>
        <p:spPr>
          <a:xfrm>
            <a:off x="323528" y="5301208"/>
            <a:ext cx="1944216" cy="369332"/>
          </a:xfrm>
          <a:prstGeom prst="rect">
            <a:avLst/>
          </a:prstGeom>
          <a:noFill/>
        </p:spPr>
        <p:txBody>
          <a:bodyPr wrap="square" rtlCol="0">
            <a:spAutoFit/>
          </a:bodyPr>
          <a:lstStyle/>
          <a:p>
            <a:r>
              <a:rPr lang="tr-TR" u="sng" dirty="0" smtClean="0"/>
              <a:t>CİNSİYET İçin:</a:t>
            </a:r>
            <a:endParaRPr lang="tr-TR" u="sng" dirty="0"/>
          </a:p>
        </p:txBody>
      </p:sp>
      <p:cxnSp>
        <p:nvCxnSpPr>
          <p:cNvPr id="16" name="15 Düz Bağlayıcı"/>
          <p:cNvCxnSpPr/>
          <p:nvPr/>
        </p:nvCxnSpPr>
        <p:spPr>
          <a:xfrm>
            <a:off x="0" y="4941168"/>
            <a:ext cx="9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a:off x="0" y="3140968"/>
            <a:ext cx="9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17 Metin kutusu"/>
          <p:cNvSpPr txBox="1"/>
          <p:nvPr/>
        </p:nvSpPr>
        <p:spPr>
          <a:xfrm>
            <a:off x="251520" y="1772816"/>
            <a:ext cx="1728192" cy="369332"/>
          </a:xfrm>
          <a:prstGeom prst="rect">
            <a:avLst/>
          </a:prstGeom>
          <a:noFill/>
        </p:spPr>
        <p:txBody>
          <a:bodyPr wrap="square" rtlCol="0">
            <a:spAutoFit/>
          </a:bodyPr>
          <a:lstStyle/>
          <a:p>
            <a:r>
              <a:rPr lang="tr-TR" u="sng" dirty="0" smtClean="0"/>
              <a:t>EĞİTİM İçin:</a:t>
            </a:r>
            <a:endParaRPr lang="tr-TR" u="sng"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864096"/>
          </a:xfrm>
        </p:spPr>
        <p:txBody>
          <a:bodyPr/>
          <a:lstStyle/>
          <a:p>
            <a:pPr algn="just">
              <a:buNone/>
            </a:pPr>
            <a:r>
              <a:rPr lang="tr-TR" sz="2400" dirty="0" smtClean="0"/>
              <a:t>c)</a:t>
            </a:r>
            <a:r>
              <a:rPr lang="tr-TR" sz="2400" i="1" dirty="0" err="1" smtClean="0"/>
              <a:t>Gini</a:t>
            </a:r>
            <a:r>
              <a:rPr lang="tr-TR" sz="2400" i="1" baseline="-25000" dirty="0" err="1" smtClean="0"/>
              <a:t>j</a:t>
            </a:r>
            <a:r>
              <a:rPr lang="tr-TR" sz="2400" dirty="0" smtClean="0"/>
              <a:t> değerlerinin hesaplanması: Elde edilen sonuçlar kullanılarak her bir nitelik için </a:t>
            </a:r>
            <a:r>
              <a:rPr lang="tr-TR" sz="2400" dirty="0" err="1" smtClean="0"/>
              <a:t>Gini</a:t>
            </a:r>
            <a:r>
              <a:rPr lang="tr-TR" sz="2400" dirty="0" smtClean="0"/>
              <a:t> değerleri elde edilir.</a:t>
            </a:r>
          </a:p>
          <a:p>
            <a:pPr>
              <a:buNone/>
            </a:pPr>
            <a:endParaRPr lang="tr-TR" dirty="0"/>
          </a:p>
        </p:txBody>
      </p:sp>
      <p:pic>
        <p:nvPicPr>
          <p:cNvPr id="97282" name="Picture 2"/>
          <p:cNvPicPr>
            <a:picLocks noChangeAspect="1" noChangeArrowheads="1"/>
          </p:cNvPicPr>
          <p:nvPr/>
        </p:nvPicPr>
        <p:blipFill>
          <a:blip r:embed="rId2" cstate="print"/>
          <a:srcRect/>
          <a:stretch>
            <a:fillRect/>
          </a:stretch>
        </p:blipFill>
        <p:spPr bwMode="auto">
          <a:xfrm>
            <a:off x="395536" y="1628800"/>
            <a:ext cx="8349036" cy="1872208"/>
          </a:xfrm>
          <a:prstGeom prst="rect">
            <a:avLst/>
          </a:prstGeom>
          <a:noFill/>
          <a:ln w="9525">
            <a:noFill/>
            <a:miter lim="800000"/>
            <a:headEnd/>
            <a:tailEnd/>
          </a:ln>
          <a:effectLst/>
        </p:spPr>
      </p:pic>
      <p:pic>
        <p:nvPicPr>
          <p:cNvPr id="97283" name="Picture 3"/>
          <p:cNvPicPr>
            <a:picLocks noChangeAspect="1" noChangeArrowheads="1"/>
          </p:cNvPicPr>
          <p:nvPr/>
        </p:nvPicPr>
        <p:blipFill>
          <a:blip r:embed="rId3" cstate="print"/>
          <a:srcRect/>
          <a:stretch>
            <a:fillRect/>
          </a:stretch>
        </p:blipFill>
        <p:spPr bwMode="auto">
          <a:xfrm>
            <a:off x="827584" y="3933056"/>
            <a:ext cx="7066701" cy="2592288"/>
          </a:xfrm>
          <a:prstGeom prst="rect">
            <a:avLst/>
          </a:prstGeom>
          <a:noFill/>
          <a:ln w="9525">
            <a:noFill/>
            <a:miter lim="800000"/>
            <a:headEnd/>
            <a:tailEnd/>
          </a:ln>
          <a:effectLst/>
        </p:spPr>
      </p:pic>
      <p:sp>
        <p:nvSpPr>
          <p:cNvPr id="6" name="5 Metin kutusu"/>
          <p:cNvSpPr txBox="1"/>
          <p:nvPr/>
        </p:nvSpPr>
        <p:spPr>
          <a:xfrm>
            <a:off x="179512" y="3501008"/>
            <a:ext cx="4824536" cy="369332"/>
          </a:xfrm>
          <a:prstGeom prst="rect">
            <a:avLst/>
          </a:prstGeom>
          <a:noFill/>
        </p:spPr>
        <p:txBody>
          <a:bodyPr wrap="square" rtlCol="0">
            <a:spAutoFit/>
          </a:bodyPr>
          <a:lstStyle/>
          <a:p>
            <a:r>
              <a:rPr lang="tr-TR" dirty="0" smtClean="0"/>
              <a:t>Sonuç olarak şu şekilde bir tablo elde edilir:</a:t>
            </a:r>
            <a:endParaRPr lang="tr-TR" dirty="0"/>
          </a:p>
        </p:txBody>
      </p:sp>
      <p:sp>
        <p:nvSpPr>
          <p:cNvPr id="7" name="6 Metin kutusu"/>
          <p:cNvSpPr txBox="1"/>
          <p:nvPr/>
        </p:nvSpPr>
        <p:spPr>
          <a:xfrm>
            <a:off x="3419872" y="6165304"/>
            <a:ext cx="2952328"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21</a:t>
            </a:r>
            <a:endParaRPr lang="tr-TR"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36712"/>
            <a:ext cx="8229600" cy="3384376"/>
          </a:xfrm>
        </p:spPr>
        <p:txBody>
          <a:bodyPr/>
          <a:lstStyle/>
          <a:p>
            <a:pPr lvl="0" algn="just">
              <a:buNone/>
            </a:pPr>
            <a:r>
              <a:rPr lang="tr-TR" sz="2400" b="1" dirty="0" smtClean="0"/>
              <a:t>En küçük </a:t>
            </a:r>
            <a:r>
              <a:rPr lang="tr-TR" sz="2400" i="1" dirty="0" err="1" smtClean="0"/>
              <a:t>Gini</a:t>
            </a:r>
            <a:r>
              <a:rPr lang="tr-TR" sz="2400" dirty="0" smtClean="0"/>
              <a:t> </a:t>
            </a:r>
            <a:r>
              <a:rPr lang="tr-TR" sz="2400" b="1" dirty="0" smtClean="0"/>
              <a:t>değerinin seçilmesi: </a:t>
            </a:r>
            <a:r>
              <a:rPr lang="tr-TR" sz="2400" dirty="0" smtClean="0"/>
              <a:t>Yukarıdaki tabloda hesaplanan değerler göz önüne alındığında, </a:t>
            </a:r>
            <a:r>
              <a:rPr lang="tr-TR" sz="2400" i="1" dirty="0" err="1" smtClean="0"/>
              <a:t>Gini</a:t>
            </a:r>
            <a:r>
              <a:rPr lang="tr-TR" sz="2400" i="1" baseline="-25000" dirty="0" err="1" smtClean="0"/>
              <a:t>yaş</a:t>
            </a:r>
            <a:r>
              <a:rPr lang="tr-TR" sz="2400" dirty="0" smtClean="0"/>
              <a:t> = 0.229 değerinin </a:t>
            </a:r>
            <a:r>
              <a:rPr lang="tr-TR" sz="2400" i="1" dirty="0" err="1" smtClean="0"/>
              <a:t>Gini</a:t>
            </a:r>
            <a:r>
              <a:rPr lang="tr-TR" sz="2400" i="1" baseline="-25000" dirty="0" err="1" smtClean="0"/>
              <a:t>j</a:t>
            </a:r>
            <a:r>
              <a:rPr lang="tr-TR" sz="2400" dirty="0" smtClean="0"/>
              <a:t> değerleri içinde en küçüğü olduğu anlaşılır. O halde kök düğümünden itibaren bölünme YAŞ=GENÇ ve </a:t>
            </a:r>
            <a:r>
              <a:rPr lang="tr-TR" sz="2400" i="1" dirty="0" smtClean="0"/>
              <a:t>YAŞ</a:t>
            </a:r>
            <a:r>
              <a:rPr lang="tr-TR" sz="2400" dirty="0" smtClean="0"/>
              <a:t> ϵ {ORTA,YAŞLI] biçiminde olacaktır. Bölünmeyi elde etmek için Tablo </a:t>
            </a:r>
            <a:r>
              <a:rPr lang="tr-TR" sz="2400" dirty="0" smtClean="0">
                <a:latin typeface="Times New Roman" pitchFamily="18" charset="0"/>
                <a:cs typeface="Times New Roman" pitchFamily="18" charset="0"/>
              </a:rPr>
              <a:t>19</a:t>
            </a:r>
            <a:r>
              <a:rPr lang="tr-TR" sz="2400" b="1" dirty="0" smtClean="0">
                <a:latin typeface="Times New Roman" pitchFamily="18" charset="0"/>
                <a:cs typeface="Times New Roman" pitchFamily="18" charset="0"/>
              </a:rPr>
              <a:t> </a:t>
            </a:r>
            <a:r>
              <a:rPr lang="tr-TR" sz="2400" dirty="0" smtClean="0"/>
              <a:t>üzerinde YAŞ=GENÇ değerleri aranır. Bu değer (2, 7) satırları üzerindedir. O halde bölünme (2, 7) ve geri kalan satırlardan (1, 3, 4, 5, 6) oluşacaktır. Söz konusu bölünmeyi aşağıdaki şekil üzerinde görüyoruz</a:t>
            </a:r>
          </a:p>
          <a:p>
            <a:pPr>
              <a:buNone/>
            </a:pPr>
            <a:endParaRPr lang="tr-TR" dirty="0"/>
          </a:p>
        </p:txBody>
      </p:sp>
      <p:pic>
        <p:nvPicPr>
          <p:cNvPr id="4" name="3 Resim" descr="C:\Users\AHUALE~1\AppData\Local\Temp\FineReader11\media\image30.jpeg"/>
          <p:cNvPicPr/>
          <p:nvPr/>
        </p:nvPicPr>
        <p:blipFill>
          <a:blip r:embed="rId2" cstate="print">
            <a:lum bright="-20000" contrast="40000"/>
          </a:blip>
          <a:srcRect/>
          <a:stretch>
            <a:fillRect/>
          </a:stretch>
        </p:blipFill>
        <p:spPr bwMode="auto">
          <a:xfrm>
            <a:off x="1619672" y="4293096"/>
            <a:ext cx="6048672" cy="1872208"/>
          </a:xfrm>
          <a:prstGeom prst="rect">
            <a:avLst/>
          </a:prstGeom>
          <a:noFill/>
          <a:ln w="9525">
            <a:noFill/>
            <a:miter lim="800000"/>
            <a:headEnd/>
            <a:tailEnd/>
          </a:ln>
        </p:spPr>
      </p:pic>
      <p:sp>
        <p:nvSpPr>
          <p:cNvPr id="5" name="4 Metin kutusu"/>
          <p:cNvSpPr txBox="1"/>
          <p:nvPr/>
        </p:nvSpPr>
        <p:spPr>
          <a:xfrm>
            <a:off x="3419872" y="6021288"/>
            <a:ext cx="3024336" cy="369332"/>
          </a:xfrm>
          <a:prstGeom prst="rect">
            <a:avLst/>
          </a:prstGeom>
          <a:noFill/>
        </p:spPr>
        <p:txBody>
          <a:bodyPr wrap="square" rtlCol="0">
            <a:spAutoFit/>
          </a:bodyPr>
          <a:lstStyle/>
          <a:p>
            <a:r>
              <a:rPr lang="tr-TR" dirty="0" smtClean="0"/>
              <a:t>Şekil </a:t>
            </a:r>
            <a:r>
              <a:rPr lang="tr-TR" dirty="0" smtClean="0">
                <a:latin typeface="Times New Roman" pitchFamily="18" charset="0"/>
                <a:cs typeface="Times New Roman" pitchFamily="18" charset="0"/>
              </a:rPr>
              <a:t>4</a:t>
            </a:r>
            <a:endParaRPr lang="tr-TR"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1656184"/>
          </a:xfrm>
        </p:spPr>
        <p:txBody>
          <a:bodyPr>
            <a:normAutofit lnSpcReduction="10000"/>
          </a:bodyPr>
          <a:lstStyle/>
          <a:p>
            <a:pPr>
              <a:buNone/>
            </a:pPr>
            <a:r>
              <a:rPr lang="tr-TR" dirty="0" smtClean="0"/>
              <a:t>Adım 2:</a:t>
            </a:r>
            <a:endParaRPr lang="tr-TR" b="1" dirty="0" smtClean="0"/>
          </a:p>
          <a:p>
            <a:pPr algn="just">
              <a:buNone/>
            </a:pPr>
            <a:r>
              <a:rPr lang="tr-TR" sz="2400" dirty="0" smtClean="0"/>
              <a:t>Benzer işlemleri ikinci adımda tekrarlayacağız. Bunun için önce eğitim kümesinden (2, 7) satırlarını çıkarıyoruz. Bu adımdaki hesaplamaları bu yeni tabloya göre yapacağız.</a:t>
            </a:r>
            <a:r>
              <a:rPr lang="tr-TR" sz="2400" b="1" dirty="0" smtClean="0"/>
              <a:t> </a:t>
            </a:r>
            <a:endParaRPr lang="tr-TR" sz="2400" dirty="0" smtClean="0"/>
          </a:p>
          <a:p>
            <a:pPr>
              <a:buNone/>
            </a:pPr>
            <a:endParaRPr lang="tr-TR" dirty="0"/>
          </a:p>
        </p:txBody>
      </p:sp>
      <p:pic>
        <p:nvPicPr>
          <p:cNvPr id="98306" name="Picture 2"/>
          <p:cNvPicPr>
            <a:picLocks noChangeAspect="1" noChangeArrowheads="1"/>
          </p:cNvPicPr>
          <p:nvPr/>
        </p:nvPicPr>
        <p:blipFill>
          <a:blip r:embed="rId2" cstate="print"/>
          <a:srcRect/>
          <a:stretch>
            <a:fillRect/>
          </a:stretch>
        </p:blipFill>
        <p:spPr bwMode="auto">
          <a:xfrm>
            <a:off x="534026" y="2722116"/>
            <a:ext cx="7998414" cy="2363068"/>
          </a:xfrm>
          <a:prstGeom prst="rect">
            <a:avLst/>
          </a:prstGeom>
          <a:noFill/>
          <a:ln w="9525">
            <a:noFill/>
            <a:miter lim="800000"/>
            <a:headEnd/>
            <a:tailEnd/>
          </a:ln>
          <a:effectLst/>
        </p:spPr>
      </p:pic>
      <p:sp>
        <p:nvSpPr>
          <p:cNvPr id="5" name="4 Metin kutusu"/>
          <p:cNvSpPr txBox="1"/>
          <p:nvPr/>
        </p:nvSpPr>
        <p:spPr>
          <a:xfrm>
            <a:off x="3131840" y="4643844"/>
            <a:ext cx="3888432"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21</a:t>
            </a:r>
            <a:endParaRPr lang="tr-TR"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08720"/>
            <a:ext cx="8229600" cy="1800200"/>
          </a:xfrm>
        </p:spPr>
        <p:txBody>
          <a:bodyPr/>
          <a:lstStyle/>
          <a:p>
            <a:pPr>
              <a:buNone/>
            </a:pPr>
            <a:r>
              <a:rPr lang="tr-TR" b="1" dirty="0" smtClean="0"/>
              <a:t>a) Nitelik değerlerinin ikilik gruplandırılması:</a:t>
            </a:r>
            <a:endParaRPr lang="tr-TR" dirty="0" smtClean="0"/>
          </a:p>
          <a:p>
            <a:pPr>
              <a:buNone/>
            </a:pPr>
            <a:r>
              <a:rPr lang="tr-TR" dirty="0" smtClean="0"/>
              <a:t>	Yukarıdaki tablodan yararlanarak, her bir nitelik değerinden her bir sınıfa kaç adet olduğu belirlenir ve şu şekilde bir tablo hazırlanır.</a:t>
            </a:r>
          </a:p>
          <a:p>
            <a:pPr>
              <a:buNone/>
            </a:pPr>
            <a:endParaRPr lang="tr-TR" dirty="0"/>
          </a:p>
        </p:txBody>
      </p:sp>
      <p:pic>
        <p:nvPicPr>
          <p:cNvPr id="99330" name="Picture 2"/>
          <p:cNvPicPr>
            <a:picLocks noChangeAspect="1" noChangeArrowheads="1"/>
          </p:cNvPicPr>
          <p:nvPr/>
        </p:nvPicPr>
        <p:blipFill>
          <a:blip r:embed="rId2" cstate="print"/>
          <a:srcRect/>
          <a:stretch>
            <a:fillRect/>
          </a:stretch>
        </p:blipFill>
        <p:spPr bwMode="auto">
          <a:xfrm>
            <a:off x="0" y="3068960"/>
            <a:ext cx="8985616" cy="2592288"/>
          </a:xfrm>
          <a:prstGeom prst="rect">
            <a:avLst/>
          </a:prstGeom>
          <a:noFill/>
          <a:ln w="9525">
            <a:noFill/>
            <a:miter lim="800000"/>
            <a:headEnd/>
            <a:tailEnd/>
          </a:ln>
          <a:effectLst/>
        </p:spPr>
      </p:pic>
      <p:sp>
        <p:nvSpPr>
          <p:cNvPr id="5" name="4 Metin kutusu"/>
          <p:cNvSpPr txBox="1"/>
          <p:nvPr/>
        </p:nvSpPr>
        <p:spPr>
          <a:xfrm>
            <a:off x="3491880" y="5157192"/>
            <a:ext cx="2592288"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22</a:t>
            </a:r>
            <a:endParaRPr lang="tr-TR"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lgn="just">
              <a:buAutoNum type="alphaLcParenR" startAt="4"/>
            </a:pPr>
            <a:r>
              <a:rPr lang="tr-TR" dirty="0" smtClean="0"/>
              <a:t>Ф(s|t),t düğümündeki s aday bölünmelerinin uygunluk ölçüsü olsun. Söz konusu uygunluk ölçüsü şu şekilde hesaplanır:</a:t>
            </a:r>
          </a:p>
          <a:p>
            <a:pPr marL="514350" indent="-514350">
              <a:buNone/>
            </a:pPr>
            <a:r>
              <a:rPr lang="tr-TR" dirty="0" smtClean="0"/>
              <a:t>	</a:t>
            </a:r>
          </a:p>
          <a:p>
            <a:pPr marL="514350" indent="-514350">
              <a:buNone/>
            </a:pPr>
            <a:r>
              <a:rPr lang="tr-TR" dirty="0" smtClean="0"/>
              <a:t>Ф(s|t)=2P</a:t>
            </a:r>
            <a:r>
              <a:rPr lang="tr-TR" baseline="-25000" dirty="0" smtClean="0"/>
              <a:t>sol</a:t>
            </a:r>
            <a:r>
              <a:rPr lang="tr-TR" dirty="0" smtClean="0"/>
              <a:t>P</a:t>
            </a:r>
            <a:r>
              <a:rPr lang="tr-TR" baseline="-25000" dirty="0" smtClean="0"/>
              <a:t>sağ</a:t>
            </a:r>
            <a:endParaRPr lang="tr-TR" dirty="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84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771800" y="3645024"/>
            <a:ext cx="2588775" cy="810227"/>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864096"/>
          </a:xfrm>
        </p:spPr>
        <p:txBody>
          <a:bodyPr>
            <a:normAutofit/>
          </a:bodyPr>
          <a:lstStyle/>
          <a:p>
            <a:pPr>
              <a:buNone/>
            </a:pPr>
            <a:r>
              <a:rPr lang="tr-TR" sz="2400" dirty="0" smtClean="0"/>
              <a:t>b)</a:t>
            </a:r>
            <a:r>
              <a:rPr lang="tr-TR" sz="2400" i="1" dirty="0" smtClean="0"/>
              <a:t> </a:t>
            </a:r>
            <a:r>
              <a:rPr lang="tr-TR" sz="2400" i="1" dirty="0" err="1" smtClean="0"/>
              <a:t>Gini</a:t>
            </a:r>
            <a:r>
              <a:rPr lang="tr-TR" sz="2400" i="1" baseline="-25000" dirty="0" err="1" smtClean="0"/>
              <a:t>sol</a:t>
            </a:r>
            <a:r>
              <a:rPr lang="tr-TR" sz="2400" dirty="0" smtClean="0"/>
              <a:t> </a:t>
            </a:r>
            <a:r>
              <a:rPr lang="tr-TR" sz="2400" b="1" dirty="0" smtClean="0"/>
              <a:t>ve </a:t>
            </a:r>
            <a:r>
              <a:rPr lang="tr-TR" sz="2400" i="1" dirty="0" err="1" smtClean="0"/>
              <a:t>Gini</a:t>
            </a:r>
            <a:r>
              <a:rPr lang="tr-TR" sz="2400" i="1" baseline="-25000" dirty="0" err="1" smtClean="0"/>
              <a:t>sağ</a:t>
            </a:r>
            <a:r>
              <a:rPr lang="tr-TR" sz="2400" dirty="0" smtClean="0"/>
              <a:t> </a:t>
            </a:r>
            <a:r>
              <a:rPr lang="tr-TR" sz="2400" b="1" dirty="0" smtClean="0"/>
              <a:t>değerlerinin hesaplanması: </a:t>
            </a:r>
            <a:r>
              <a:rPr lang="tr-TR" sz="2400" dirty="0" smtClean="0"/>
              <a:t>Tablo değerlerini kullanarak aşağıdaki hesaplamalar yapılabilir.</a:t>
            </a:r>
          </a:p>
        </p:txBody>
      </p:sp>
      <p:sp>
        <p:nvSpPr>
          <p:cNvPr id="10" name="9 Dikdörtgen"/>
          <p:cNvSpPr/>
          <p:nvPr/>
        </p:nvSpPr>
        <p:spPr>
          <a:xfrm>
            <a:off x="251520" y="3212976"/>
            <a:ext cx="1800200" cy="461665"/>
          </a:xfrm>
          <a:prstGeom prst="rect">
            <a:avLst/>
          </a:prstGeom>
        </p:spPr>
        <p:txBody>
          <a:bodyPr wrap="square">
            <a:spAutoFit/>
          </a:bodyPr>
          <a:lstStyle/>
          <a:p>
            <a:pPr>
              <a:buNone/>
            </a:pPr>
            <a:r>
              <a:rPr lang="tr-TR" sz="2400" dirty="0" smtClean="0"/>
              <a:t>YAŞ İçin:</a:t>
            </a:r>
            <a:endParaRPr lang="tr-TR" sz="2400" dirty="0"/>
          </a:p>
        </p:txBody>
      </p:sp>
      <p:pic>
        <p:nvPicPr>
          <p:cNvPr id="100360" name="Picture 8"/>
          <p:cNvPicPr>
            <a:picLocks noChangeAspect="1" noChangeArrowheads="1"/>
          </p:cNvPicPr>
          <p:nvPr/>
        </p:nvPicPr>
        <p:blipFill>
          <a:blip r:embed="rId2" cstate="print"/>
          <a:srcRect l="23742" r="21277"/>
          <a:stretch>
            <a:fillRect/>
          </a:stretch>
        </p:blipFill>
        <p:spPr bwMode="auto">
          <a:xfrm>
            <a:off x="2339752" y="4869160"/>
            <a:ext cx="5255062" cy="1656184"/>
          </a:xfrm>
          <a:prstGeom prst="rect">
            <a:avLst/>
          </a:prstGeom>
          <a:noFill/>
          <a:ln w="9525">
            <a:noFill/>
            <a:miter lim="800000"/>
            <a:headEnd/>
            <a:tailEnd/>
          </a:ln>
          <a:effectLst/>
        </p:spPr>
      </p:pic>
      <p:sp>
        <p:nvSpPr>
          <p:cNvPr id="14" name="13 Dikdörtgen"/>
          <p:cNvSpPr/>
          <p:nvPr/>
        </p:nvSpPr>
        <p:spPr>
          <a:xfrm>
            <a:off x="251520" y="5055567"/>
            <a:ext cx="2448272" cy="461665"/>
          </a:xfrm>
          <a:prstGeom prst="rect">
            <a:avLst/>
          </a:prstGeom>
        </p:spPr>
        <p:txBody>
          <a:bodyPr wrap="square">
            <a:spAutoFit/>
          </a:bodyPr>
          <a:lstStyle/>
          <a:p>
            <a:pPr>
              <a:buNone/>
            </a:pPr>
            <a:r>
              <a:rPr lang="tr-TR" sz="2400" dirty="0" smtClean="0"/>
              <a:t>CİNSİYET İçin:</a:t>
            </a:r>
            <a:endParaRPr lang="tr-TR" sz="2400" dirty="0"/>
          </a:p>
        </p:txBody>
      </p:sp>
      <p:sp>
        <p:nvSpPr>
          <p:cNvPr id="15" name="14 Dikdörtgen"/>
          <p:cNvSpPr/>
          <p:nvPr/>
        </p:nvSpPr>
        <p:spPr>
          <a:xfrm>
            <a:off x="323528" y="1700808"/>
            <a:ext cx="2123728" cy="461665"/>
          </a:xfrm>
          <a:prstGeom prst="rect">
            <a:avLst/>
          </a:prstGeom>
        </p:spPr>
        <p:txBody>
          <a:bodyPr wrap="square">
            <a:spAutoFit/>
          </a:bodyPr>
          <a:lstStyle/>
          <a:p>
            <a:pPr>
              <a:buNone/>
            </a:pPr>
            <a:r>
              <a:rPr lang="tr-TR" sz="2400" dirty="0" smtClean="0"/>
              <a:t>EĞİTİM İçin:</a:t>
            </a:r>
            <a:endParaRPr lang="tr-TR" sz="2400" dirty="0"/>
          </a:p>
        </p:txBody>
      </p:sp>
      <p:cxnSp>
        <p:nvCxnSpPr>
          <p:cNvPr id="16" name="15 Düz Bağlayıcı"/>
          <p:cNvCxnSpPr/>
          <p:nvPr/>
        </p:nvCxnSpPr>
        <p:spPr>
          <a:xfrm>
            <a:off x="0" y="2996952"/>
            <a:ext cx="9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a:off x="0" y="4725144"/>
            <a:ext cx="9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0362" name="Picture 10"/>
          <p:cNvPicPr>
            <a:picLocks noChangeAspect="1" noChangeArrowheads="1"/>
          </p:cNvPicPr>
          <p:nvPr/>
        </p:nvPicPr>
        <p:blipFill>
          <a:blip r:embed="rId3" cstate="print"/>
          <a:srcRect l="19993" r="22527"/>
          <a:stretch>
            <a:fillRect/>
          </a:stretch>
        </p:blipFill>
        <p:spPr bwMode="auto">
          <a:xfrm>
            <a:off x="1835696" y="1412776"/>
            <a:ext cx="5255062" cy="1584176"/>
          </a:xfrm>
          <a:prstGeom prst="rect">
            <a:avLst/>
          </a:prstGeom>
          <a:noFill/>
          <a:ln w="9525">
            <a:noFill/>
            <a:miter lim="800000"/>
            <a:headEnd/>
            <a:tailEnd/>
          </a:ln>
          <a:effectLst/>
        </p:spPr>
      </p:pic>
      <p:pic>
        <p:nvPicPr>
          <p:cNvPr id="100363" name="Picture 11"/>
          <p:cNvPicPr>
            <a:picLocks noChangeAspect="1" noChangeArrowheads="1"/>
          </p:cNvPicPr>
          <p:nvPr/>
        </p:nvPicPr>
        <p:blipFill>
          <a:blip r:embed="rId4" cstate="print"/>
          <a:srcRect l="24066" r="22025"/>
          <a:stretch>
            <a:fillRect/>
          </a:stretch>
        </p:blipFill>
        <p:spPr bwMode="auto">
          <a:xfrm>
            <a:off x="1763688" y="3068960"/>
            <a:ext cx="5152573" cy="1656184"/>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1224136"/>
          </a:xfrm>
        </p:spPr>
        <p:txBody>
          <a:bodyPr>
            <a:normAutofit/>
          </a:bodyPr>
          <a:lstStyle/>
          <a:p>
            <a:pPr algn="just">
              <a:buNone/>
            </a:pPr>
            <a:r>
              <a:rPr lang="tr-TR" sz="2400" i="1" dirty="0" smtClean="0"/>
              <a:t>c) </a:t>
            </a:r>
            <a:r>
              <a:rPr lang="tr-TR" sz="2400" i="1" dirty="0" err="1" smtClean="0"/>
              <a:t>Gini</a:t>
            </a:r>
            <a:r>
              <a:rPr lang="tr-TR" sz="2400" i="1" baseline="-25000" dirty="0" smtClean="0"/>
              <a:t>:</a:t>
            </a:r>
            <a:r>
              <a:rPr lang="tr-TR" sz="2400" dirty="0" smtClean="0"/>
              <a:t> </a:t>
            </a:r>
            <a:r>
              <a:rPr lang="tr-TR" sz="2400" b="1" dirty="0" smtClean="0"/>
              <a:t>değerlerinin hesaplanması: </a:t>
            </a:r>
            <a:r>
              <a:rPr lang="tr-TR" sz="2400" dirty="0" smtClean="0"/>
              <a:t>Bu sonuçlar kullanılarak her bir nitelik için aşağıdaki </a:t>
            </a:r>
            <a:r>
              <a:rPr lang="tr-TR" sz="2400" i="1" dirty="0" err="1" smtClean="0"/>
              <a:t>Gini</a:t>
            </a:r>
            <a:r>
              <a:rPr lang="tr-TR" sz="2400" i="1" baseline="-25000" dirty="0" err="1" smtClean="0"/>
              <a:t>j</a:t>
            </a:r>
            <a:r>
              <a:rPr lang="tr-TR" sz="2400" i="1" baseline="-25000" dirty="0" smtClean="0"/>
              <a:t> </a:t>
            </a:r>
            <a:r>
              <a:rPr lang="tr-TR" sz="2400" dirty="0" smtClean="0"/>
              <a:t>değerleri elde edilir.</a:t>
            </a:r>
            <a:endParaRPr lang="tr-TR" sz="2400" dirty="0"/>
          </a:p>
        </p:txBody>
      </p:sp>
      <p:pic>
        <p:nvPicPr>
          <p:cNvPr id="102410" name="Picture 10"/>
          <p:cNvPicPr>
            <a:picLocks noChangeAspect="1" noChangeArrowheads="1"/>
          </p:cNvPicPr>
          <p:nvPr/>
        </p:nvPicPr>
        <p:blipFill>
          <a:blip r:embed="rId2" cstate="print"/>
          <a:srcRect l="23759" r="22509"/>
          <a:stretch>
            <a:fillRect/>
          </a:stretch>
        </p:blipFill>
        <p:spPr bwMode="auto">
          <a:xfrm>
            <a:off x="2195736" y="1700808"/>
            <a:ext cx="4997542" cy="2088232"/>
          </a:xfrm>
          <a:prstGeom prst="rect">
            <a:avLst/>
          </a:prstGeom>
          <a:noFill/>
          <a:ln w="9525">
            <a:noFill/>
            <a:miter lim="800000"/>
            <a:headEnd/>
            <a:tailEnd/>
          </a:ln>
          <a:effectLst/>
        </p:spPr>
      </p:pic>
      <p:sp>
        <p:nvSpPr>
          <p:cNvPr id="13" name="12 Dikdörtgen"/>
          <p:cNvSpPr/>
          <p:nvPr/>
        </p:nvSpPr>
        <p:spPr>
          <a:xfrm>
            <a:off x="323528" y="3717032"/>
            <a:ext cx="4465068" cy="369332"/>
          </a:xfrm>
          <a:prstGeom prst="rect">
            <a:avLst/>
          </a:prstGeom>
        </p:spPr>
        <p:txBody>
          <a:bodyPr wrap="none">
            <a:spAutoFit/>
          </a:bodyPr>
          <a:lstStyle/>
          <a:p>
            <a:r>
              <a:rPr lang="tr-TR" dirty="0" smtClean="0"/>
              <a:t>Sonuç olarak şu şekilde bir tablo elde edilir </a:t>
            </a:r>
            <a:endParaRPr lang="tr-TR" dirty="0"/>
          </a:p>
        </p:txBody>
      </p:sp>
      <p:pic>
        <p:nvPicPr>
          <p:cNvPr id="102411" name="Picture 11"/>
          <p:cNvPicPr>
            <a:picLocks noChangeAspect="1" noChangeArrowheads="1"/>
          </p:cNvPicPr>
          <p:nvPr/>
        </p:nvPicPr>
        <p:blipFill>
          <a:blip r:embed="rId3" cstate="print"/>
          <a:srcRect r="4840" b="12615"/>
          <a:stretch>
            <a:fillRect/>
          </a:stretch>
        </p:blipFill>
        <p:spPr bwMode="auto">
          <a:xfrm>
            <a:off x="755576" y="4005064"/>
            <a:ext cx="7560840" cy="2520280"/>
          </a:xfrm>
          <a:prstGeom prst="rect">
            <a:avLst/>
          </a:prstGeom>
          <a:noFill/>
          <a:ln w="9525">
            <a:noFill/>
            <a:miter lim="800000"/>
            <a:headEnd/>
            <a:tailEnd/>
          </a:ln>
          <a:effectLst/>
        </p:spPr>
      </p:pic>
      <p:sp>
        <p:nvSpPr>
          <p:cNvPr id="15" name="14 Metin kutusu"/>
          <p:cNvSpPr txBox="1"/>
          <p:nvPr/>
        </p:nvSpPr>
        <p:spPr>
          <a:xfrm>
            <a:off x="4067944" y="6444044"/>
            <a:ext cx="2736304"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23</a:t>
            </a:r>
            <a:endParaRPr lang="tr-T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559896"/>
          </a:xfrm>
        </p:spPr>
        <p:txBody>
          <a:bodyPr/>
          <a:lstStyle/>
          <a:p>
            <a:pPr lvl="0" algn="just">
              <a:buNone/>
            </a:pPr>
            <a:r>
              <a:rPr lang="tr-TR" b="1" dirty="0" smtClean="0"/>
              <a:t>d) En küçük </a:t>
            </a:r>
            <a:r>
              <a:rPr lang="tr-TR" i="1" dirty="0" err="1" smtClean="0"/>
              <a:t>Gini</a:t>
            </a:r>
            <a:r>
              <a:rPr lang="tr-TR" i="1" baseline="-25000" dirty="0" err="1" smtClean="0"/>
              <a:t>j</a:t>
            </a:r>
            <a:r>
              <a:rPr lang="tr-TR" dirty="0" smtClean="0"/>
              <a:t> </a:t>
            </a:r>
            <a:r>
              <a:rPr lang="tr-TR" b="1" dirty="0" smtClean="0"/>
              <a:t>değerinin seçilmesi: </a:t>
            </a:r>
            <a:r>
              <a:rPr lang="tr-TR" dirty="0" smtClean="0"/>
              <a:t>Yukarıdaki tabloda hesaplanan bu değerler göz önüne alındığında, </a:t>
            </a:r>
            <a:r>
              <a:rPr lang="tr-TR" i="1" dirty="0" err="1" smtClean="0"/>
              <a:t>Gini</a:t>
            </a:r>
            <a:r>
              <a:rPr lang="tr-TR" i="1" baseline="-25000" dirty="0" err="1" smtClean="0"/>
              <a:t>cinsiyet</a:t>
            </a:r>
            <a:r>
              <a:rPr lang="tr-TR" i="1" dirty="0" smtClean="0"/>
              <a:t> =</a:t>
            </a:r>
            <a:r>
              <a:rPr lang="tr-TR" dirty="0" smtClean="0"/>
              <a:t> 0.200 değerinin </a:t>
            </a:r>
            <a:r>
              <a:rPr lang="tr-TR" i="1" dirty="0" err="1" smtClean="0"/>
              <a:t>Ginij</a:t>
            </a:r>
            <a:r>
              <a:rPr lang="tr-TR" dirty="0" smtClean="0"/>
              <a:t> değerleri içinde en küçüğü olduğu anlaşılır. O halde bu niteliğe göre bir bölünme söz konusu olacaktır. Bölünme CİNSİYET niteliğinin KADIN ve ERKEK değerlerine göre düzenlenir. O halde CİNSİYET için KADIN değeri tablo üzerine araştırılırsa (3, 6) satırlarda yer aldığı anlaşılır. Bu durumda bölünmenin (3, 6) ve (1, 4, 5) satırları biçiminde gerçekleşmesi gerekir. Elde edilen sonuçlara göre karar ağacı aşağıda gösterildiği biçimi alır.</a:t>
            </a:r>
          </a:p>
          <a:p>
            <a:pPr>
              <a:buNone/>
            </a:pPr>
            <a:endParaRPr lang="tr-T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Resim" descr="C:\Users\AHUALE~1\AppData\Local\Temp\FineReader11\media\image35.jpeg"/>
          <p:cNvPicPr/>
          <p:nvPr/>
        </p:nvPicPr>
        <p:blipFill>
          <a:blip r:embed="rId2" cstate="print">
            <a:lum bright="-20000" contrast="40000"/>
          </a:blip>
          <a:srcRect/>
          <a:stretch>
            <a:fillRect/>
          </a:stretch>
        </p:blipFill>
        <p:spPr bwMode="auto">
          <a:xfrm>
            <a:off x="755576" y="908720"/>
            <a:ext cx="7416824" cy="5112568"/>
          </a:xfrm>
          <a:prstGeom prst="rect">
            <a:avLst/>
          </a:prstGeom>
          <a:noFill/>
          <a:ln w="9525">
            <a:noFill/>
            <a:miter lim="800000"/>
            <a:headEnd/>
            <a:tailEnd/>
          </a:ln>
        </p:spPr>
      </p:pic>
      <p:sp>
        <p:nvSpPr>
          <p:cNvPr id="5" name="4 Metin kutusu"/>
          <p:cNvSpPr txBox="1"/>
          <p:nvPr/>
        </p:nvSpPr>
        <p:spPr>
          <a:xfrm>
            <a:off x="3923928" y="5805264"/>
            <a:ext cx="3528392" cy="369332"/>
          </a:xfrm>
          <a:prstGeom prst="rect">
            <a:avLst/>
          </a:prstGeom>
          <a:noFill/>
        </p:spPr>
        <p:txBody>
          <a:bodyPr wrap="square" rtlCol="0">
            <a:spAutoFit/>
          </a:bodyPr>
          <a:lstStyle/>
          <a:p>
            <a:r>
              <a:rPr lang="tr-TR" dirty="0" smtClean="0"/>
              <a:t>Şekil 5</a:t>
            </a:r>
            <a:endParaRPr lang="tr-T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620688"/>
            <a:ext cx="8229600" cy="2448272"/>
          </a:xfrm>
        </p:spPr>
        <p:txBody>
          <a:bodyPr>
            <a:normAutofit lnSpcReduction="10000"/>
          </a:bodyPr>
          <a:lstStyle/>
          <a:p>
            <a:pPr>
              <a:buNone/>
            </a:pPr>
            <a:r>
              <a:rPr lang="tr-TR" dirty="0" smtClean="0"/>
              <a:t>	</a:t>
            </a:r>
          </a:p>
          <a:p>
            <a:pPr>
              <a:buNone/>
            </a:pPr>
            <a:r>
              <a:rPr lang="tr-TR" dirty="0" smtClean="0"/>
              <a:t>Adım </a:t>
            </a:r>
            <a:r>
              <a:rPr lang="tr-TR" dirty="0" smtClean="0">
                <a:latin typeface="Times New Roman" pitchFamily="18" charset="0"/>
                <a:cs typeface="Times New Roman" pitchFamily="18" charset="0"/>
              </a:rPr>
              <a:t>3</a:t>
            </a:r>
            <a:r>
              <a:rPr lang="tr-TR" dirty="0" smtClean="0"/>
              <a:t>:</a:t>
            </a:r>
            <a:endParaRPr lang="tr-TR" b="1" dirty="0" smtClean="0"/>
          </a:p>
          <a:p>
            <a:pPr>
              <a:buNone/>
            </a:pPr>
            <a:r>
              <a:rPr lang="tr-TR" dirty="0" smtClean="0"/>
              <a:t>	Şekil üzerinde görüldüğü gibi </a:t>
            </a:r>
            <a:r>
              <a:rPr lang="tr-TR" dirty="0" smtClean="0">
                <a:latin typeface="Times New Roman" pitchFamily="18" charset="0"/>
                <a:cs typeface="Times New Roman" pitchFamily="18" charset="0"/>
              </a:rPr>
              <a:t>(1,4,5) </a:t>
            </a:r>
            <a:r>
              <a:rPr lang="tr-TR" dirty="0" smtClean="0"/>
              <a:t>satırları EVET ile sonlanmıştır. (O halde bu satırları Tablo </a:t>
            </a:r>
            <a:r>
              <a:rPr lang="tr-TR" dirty="0" smtClean="0">
                <a:latin typeface="Times New Roman" pitchFamily="18" charset="0"/>
                <a:cs typeface="Times New Roman" pitchFamily="18" charset="0"/>
              </a:rPr>
              <a:t>22</a:t>
            </a:r>
            <a:r>
              <a:rPr lang="tr-TR" dirty="0" smtClean="0"/>
              <a:t> den çıkaracak olursak, eğitim kümesinin aşağıdaki satırları elde edilir.</a:t>
            </a:r>
          </a:p>
          <a:p>
            <a:pPr>
              <a:buNone/>
            </a:pPr>
            <a:endParaRPr lang="tr-TR" dirty="0"/>
          </a:p>
        </p:txBody>
      </p:sp>
      <p:pic>
        <p:nvPicPr>
          <p:cNvPr id="103426" name="Picture 2"/>
          <p:cNvPicPr>
            <a:picLocks noChangeAspect="1" noChangeArrowheads="1"/>
          </p:cNvPicPr>
          <p:nvPr/>
        </p:nvPicPr>
        <p:blipFill>
          <a:blip r:embed="rId2" cstate="print"/>
          <a:srcRect/>
          <a:stretch>
            <a:fillRect/>
          </a:stretch>
        </p:blipFill>
        <p:spPr bwMode="auto">
          <a:xfrm>
            <a:off x="827584" y="3356992"/>
            <a:ext cx="7603861" cy="1656184"/>
          </a:xfrm>
          <a:prstGeom prst="rect">
            <a:avLst/>
          </a:prstGeom>
          <a:noFill/>
          <a:ln w="9525">
            <a:noFill/>
            <a:miter lim="800000"/>
            <a:headEnd/>
            <a:tailEnd/>
          </a:ln>
          <a:effectLst/>
        </p:spPr>
      </p:pic>
      <p:sp>
        <p:nvSpPr>
          <p:cNvPr id="5" name="4 Metin kutusu"/>
          <p:cNvSpPr txBox="1"/>
          <p:nvPr/>
        </p:nvSpPr>
        <p:spPr>
          <a:xfrm>
            <a:off x="3131840" y="4797152"/>
            <a:ext cx="3384376" cy="369332"/>
          </a:xfrm>
          <a:prstGeom prst="rect">
            <a:avLst/>
          </a:prstGeom>
          <a:noFill/>
        </p:spPr>
        <p:txBody>
          <a:bodyPr wrap="square" rtlCol="0">
            <a:spAutoFit/>
          </a:bodyPr>
          <a:lstStyle/>
          <a:p>
            <a:r>
              <a:rPr lang="tr-TR" dirty="0" smtClean="0"/>
              <a:t>Tablo </a:t>
            </a:r>
            <a:r>
              <a:rPr lang="tr-TR" dirty="0" smtClean="0">
                <a:latin typeface="Times New Roman" pitchFamily="18" charset="0"/>
                <a:cs typeface="Times New Roman" pitchFamily="18" charset="0"/>
              </a:rPr>
              <a:t>24</a:t>
            </a:r>
            <a:endParaRPr lang="tr-TR"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1296144"/>
          </a:xfrm>
        </p:spPr>
        <p:txBody>
          <a:bodyPr/>
          <a:lstStyle/>
          <a:p>
            <a:pPr>
              <a:buNone/>
            </a:pPr>
            <a:r>
              <a:rPr lang="tr-TR" dirty="0" smtClean="0"/>
              <a:t>	Elde edilen son tablo iki satırdan oluşmakta ve iki ayrı sınıfı tanımlamaktadır. O halde sonuç olarak aşağıdaki ağaç elde edilir:</a:t>
            </a:r>
          </a:p>
          <a:p>
            <a:pPr>
              <a:buNone/>
            </a:pPr>
            <a:endParaRPr lang="tr-TR" dirty="0"/>
          </a:p>
        </p:txBody>
      </p:sp>
      <p:pic>
        <p:nvPicPr>
          <p:cNvPr id="4" name="3 Resim" descr="C:\Users\AHUALE~1\AppData\Local\Temp\FineReader11\media\image36.jpeg"/>
          <p:cNvPicPr/>
          <p:nvPr/>
        </p:nvPicPr>
        <p:blipFill>
          <a:blip r:embed="rId2" cstate="print"/>
          <a:srcRect/>
          <a:stretch>
            <a:fillRect/>
          </a:stretch>
        </p:blipFill>
        <p:spPr bwMode="auto">
          <a:xfrm>
            <a:off x="1619672" y="1844824"/>
            <a:ext cx="6552728" cy="4176464"/>
          </a:xfrm>
          <a:prstGeom prst="rect">
            <a:avLst/>
          </a:prstGeom>
          <a:noFill/>
          <a:ln w="9525">
            <a:noFill/>
            <a:miter lim="800000"/>
            <a:headEnd/>
            <a:tailEnd/>
          </a:ln>
        </p:spPr>
      </p:pic>
      <p:sp>
        <p:nvSpPr>
          <p:cNvPr id="5" name="4 Metin kutusu"/>
          <p:cNvSpPr txBox="1"/>
          <p:nvPr/>
        </p:nvSpPr>
        <p:spPr>
          <a:xfrm>
            <a:off x="3203848" y="5949280"/>
            <a:ext cx="2592288" cy="369332"/>
          </a:xfrm>
          <a:prstGeom prst="rect">
            <a:avLst/>
          </a:prstGeom>
          <a:noFill/>
        </p:spPr>
        <p:txBody>
          <a:bodyPr wrap="square" rtlCol="0">
            <a:spAutoFit/>
          </a:bodyPr>
          <a:lstStyle/>
          <a:p>
            <a:r>
              <a:rPr lang="tr-TR" dirty="0" smtClean="0"/>
              <a:t>Şekil 6</a:t>
            </a:r>
            <a:endParaRPr lang="tr-T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5832648"/>
          </a:xfrm>
        </p:spPr>
        <p:txBody>
          <a:bodyPr>
            <a:normAutofit lnSpcReduction="10000"/>
          </a:bodyPr>
          <a:lstStyle/>
          <a:p>
            <a:pPr>
              <a:buNone/>
            </a:pPr>
            <a:r>
              <a:rPr lang="tr-TR" sz="2800" dirty="0" smtClean="0">
                <a:solidFill>
                  <a:schemeClr val="bg2">
                    <a:lumMod val="50000"/>
                  </a:schemeClr>
                </a:solidFill>
              </a:rPr>
              <a:t>Karar Ağacı:</a:t>
            </a:r>
          </a:p>
          <a:p>
            <a:pPr>
              <a:buNone/>
            </a:pPr>
            <a:endParaRPr lang="tr-TR" dirty="0" smtClean="0"/>
          </a:p>
          <a:p>
            <a:pPr>
              <a:buNone/>
            </a:pPr>
            <a:r>
              <a:rPr lang="tr-TR" sz="2200" dirty="0" smtClean="0"/>
              <a:t>KURAL </a:t>
            </a:r>
            <a:r>
              <a:rPr lang="tr-TR" sz="2200" dirty="0" smtClean="0">
                <a:latin typeface="Times New Roman" pitchFamily="18" charset="0"/>
                <a:cs typeface="Times New Roman" pitchFamily="18" charset="0"/>
              </a:rPr>
              <a:t>1</a:t>
            </a:r>
            <a:r>
              <a:rPr lang="tr-TR" sz="2200" dirty="0" smtClean="0"/>
              <a:t>:</a:t>
            </a:r>
            <a:endParaRPr lang="tr-TR" sz="2200" b="1" dirty="0" smtClean="0"/>
          </a:p>
          <a:p>
            <a:pPr>
              <a:buNone/>
            </a:pPr>
            <a:r>
              <a:rPr lang="tr-TR" sz="2200" dirty="0" smtClean="0"/>
              <a:t>Eğer </a:t>
            </a:r>
            <a:r>
              <a:rPr lang="tr-TR" sz="2200" b="1" dirty="0" smtClean="0"/>
              <a:t>YAŞ=GENÇ</a:t>
            </a:r>
            <a:r>
              <a:rPr lang="tr-TR" sz="2200" dirty="0" smtClean="0"/>
              <a:t> ise </a:t>
            </a:r>
            <a:r>
              <a:rPr lang="tr-TR" sz="2200" b="1" dirty="0" smtClean="0"/>
              <a:t>KABUL=HAYIR;</a:t>
            </a:r>
            <a:r>
              <a:rPr lang="tr-TR" sz="2200" dirty="0" smtClean="0"/>
              <a:t> </a:t>
            </a:r>
            <a:endParaRPr lang="tr-TR" sz="2200" b="1" dirty="0" smtClean="0"/>
          </a:p>
          <a:p>
            <a:pPr>
              <a:buNone/>
            </a:pPr>
            <a:r>
              <a:rPr lang="tr-TR" sz="2200" dirty="0" smtClean="0"/>
              <a:t>KURAL</a:t>
            </a:r>
            <a:r>
              <a:rPr lang="tr-TR" sz="2200" dirty="0" smtClean="0">
                <a:latin typeface="Times New Roman" pitchFamily="18" charset="0"/>
                <a:cs typeface="Times New Roman" pitchFamily="18" charset="0"/>
              </a:rPr>
              <a:t> 2</a:t>
            </a:r>
            <a:r>
              <a:rPr lang="tr-TR" sz="2200" dirty="0" smtClean="0"/>
              <a:t>:</a:t>
            </a:r>
            <a:endParaRPr lang="tr-TR" sz="2200" b="1" dirty="0" smtClean="0"/>
          </a:p>
          <a:p>
            <a:pPr>
              <a:buNone/>
            </a:pPr>
            <a:r>
              <a:rPr lang="tr-TR" sz="2200" dirty="0" smtClean="0"/>
              <a:t>Eğer </a:t>
            </a:r>
            <a:r>
              <a:rPr lang="tr-TR" sz="2200" b="1" dirty="0" smtClean="0"/>
              <a:t>YAŞ=ORTA</a:t>
            </a:r>
            <a:r>
              <a:rPr lang="tr-TR" sz="2200" dirty="0" smtClean="0"/>
              <a:t> veya </a:t>
            </a:r>
            <a:r>
              <a:rPr lang="tr-TR" sz="2200" b="1" dirty="0" smtClean="0"/>
              <a:t>YAŞLI</a:t>
            </a:r>
            <a:r>
              <a:rPr lang="tr-TR" sz="2200" dirty="0" smtClean="0"/>
              <a:t> ise ve </a:t>
            </a:r>
            <a:endParaRPr lang="tr-TR" sz="2200" b="1" dirty="0" smtClean="0"/>
          </a:p>
          <a:p>
            <a:pPr>
              <a:buNone/>
            </a:pPr>
            <a:r>
              <a:rPr lang="tr-TR" sz="2200" dirty="0" smtClean="0"/>
              <a:t>Eğer </a:t>
            </a:r>
            <a:r>
              <a:rPr lang="tr-TR" sz="2200" b="1" dirty="0" smtClean="0"/>
              <a:t>CİNSİ YET=ERKEK</a:t>
            </a:r>
            <a:r>
              <a:rPr lang="tr-TR" sz="2200" dirty="0" smtClean="0"/>
              <a:t> ise </a:t>
            </a:r>
            <a:r>
              <a:rPr lang="tr-TR" sz="2200" b="1" dirty="0" smtClean="0"/>
              <a:t>KABUL=EVET;</a:t>
            </a:r>
          </a:p>
          <a:p>
            <a:pPr>
              <a:buNone/>
            </a:pPr>
            <a:r>
              <a:rPr lang="tr-TR" sz="2200" dirty="0" smtClean="0"/>
              <a:t>KURAL</a:t>
            </a:r>
            <a:r>
              <a:rPr lang="tr-TR" sz="2200" dirty="0" smtClean="0">
                <a:latin typeface="Times New Roman" pitchFamily="18" charset="0"/>
                <a:cs typeface="Times New Roman" pitchFamily="18" charset="0"/>
              </a:rPr>
              <a:t> 3</a:t>
            </a:r>
            <a:r>
              <a:rPr lang="tr-TR" sz="2200" dirty="0" smtClean="0"/>
              <a:t>:</a:t>
            </a:r>
            <a:endParaRPr lang="tr-TR" sz="2200" b="1" dirty="0" smtClean="0"/>
          </a:p>
          <a:p>
            <a:pPr>
              <a:buNone/>
            </a:pPr>
            <a:r>
              <a:rPr lang="tr-TR" sz="2200" dirty="0" smtClean="0"/>
              <a:t>Eğer </a:t>
            </a:r>
            <a:r>
              <a:rPr lang="tr-TR" sz="2200" b="1" dirty="0" smtClean="0"/>
              <a:t>YAŞ=ORTA</a:t>
            </a:r>
            <a:r>
              <a:rPr lang="tr-TR" sz="2200" dirty="0" smtClean="0"/>
              <a:t> veya </a:t>
            </a:r>
            <a:r>
              <a:rPr lang="tr-TR" sz="2200" b="1" dirty="0" smtClean="0"/>
              <a:t>YAŞLI</a:t>
            </a:r>
            <a:r>
              <a:rPr lang="tr-TR" sz="2200" dirty="0" smtClean="0"/>
              <a:t> ise ve </a:t>
            </a:r>
            <a:endParaRPr lang="tr-TR" sz="2200" b="1" dirty="0" smtClean="0"/>
          </a:p>
          <a:p>
            <a:pPr>
              <a:buNone/>
            </a:pPr>
            <a:r>
              <a:rPr lang="tr-TR" sz="2200" dirty="0" smtClean="0"/>
              <a:t>Eğer </a:t>
            </a:r>
            <a:r>
              <a:rPr lang="tr-TR" sz="2200" b="1" dirty="0" smtClean="0"/>
              <a:t>CİNSİ YET=KADIN</a:t>
            </a:r>
            <a:r>
              <a:rPr lang="tr-TR" sz="2200" dirty="0" smtClean="0"/>
              <a:t> ise ve</a:t>
            </a:r>
            <a:endParaRPr lang="tr-TR" sz="2200" b="1" dirty="0" smtClean="0"/>
          </a:p>
          <a:p>
            <a:pPr>
              <a:buNone/>
            </a:pPr>
            <a:r>
              <a:rPr lang="tr-TR" sz="2200" dirty="0" smtClean="0"/>
              <a:t>Eğer </a:t>
            </a:r>
            <a:r>
              <a:rPr lang="tr-TR" sz="2200" b="1" dirty="0" smtClean="0"/>
              <a:t>YAŞ=ORTA</a:t>
            </a:r>
            <a:r>
              <a:rPr lang="tr-TR" sz="2200" dirty="0" smtClean="0"/>
              <a:t> ise </a:t>
            </a:r>
            <a:r>
              <a:rPr lang="tr-TR" sz="2200" b="1" dirty="0" smtClean="0"/>
              <a:t>KABUL=HAYIR;</a:t>
            </a:r>
          </a:p>
          <a:p>
            <a:pPr>
              <a:buNone/>
            </a:pPr>
            <a:r>
              <a:rPr lang="tr-TR" sz="2200" dirty="0" smtClean="0"/>
              <a:t>KURAL </a:t>
            </a:r>
            <a:r>
              <a:rPr lang="tr-TR" sz="2200" dirty="0" smtClean="0">
                <a:latin typeface="Times New Roman" pitchFamily="18" charset="0"/>
                <a:cs typeface="Times New Roman" pitchFamily="18" charset="0"/>
              </a:rPr>
              <a:t>4</a:t>
            </a:r>
            <a:r>
              <a:rPr lang="tr-TR" sz="2200" dirty="0" smtClean="0"/>
              <a:t>:</a:t>
            </a:r>
            <a:endParaRPr lang="tr-TR" sz="2200" b="1" dirty="0" smtClean="0"/>
          </a:p>
          <a:p>
            <a:pPr>
              <a:buNone/>
            </a:pPr>
            <a:r>
              <a:rPr lang="tr-TR" sz="2200" dirty="0" smtClean="0"/>
              <a:t>Eğer </a:t>
            </a:r>
            <a:r>
              <a:rPr lang="tr-TR" sz="2200" b="1" dirty="0" smtClean="0"/>
              <a:t>YAŞ=ORTA</a:t>
            </a:r>
            <a:r>
              <a:rPr lang="tr-TR" sz="2200" dirty="0" smtClean="0"/>
              <a:t> veya </a:t>
            </a:r>
            <a:r>
              <a:rPr lang="tr-TR" sz="2200" b="1" dirty="0" smtClean="0"/>
              <a:t>YAŞLI</a:t>
            </a:r>
            <a:r>
              <a:rPr lang="tr-TR" sz="2200" dirty="0" smtClean="0"/>
              <a:t> ise ve </a:t>
            </a:r>
            <a:endParaRPr lang="tr-TR" sz="2200" b="1" dirty="0" smtClean="0"/>
          </a:p>
          <a:p>
            <a:pPr>
              <a:buNone/>
            </a:pPr>
            <a:r>
              <a:rPr lang="tr-TR" sz="2200" dirty="0" smtClean="0"/>
              <a:t>Eğer </a:t>
            </a:r>
            <a:r>
              <a:rPr lang="tr-TR" sz="2200" b="1" dirty="0" smtClean="0"/>
              <a:t>CİNSİYET=KADIN</a:t>
            </a:r>
            <a:r>
              <a:rPr lang="tr-TR" sz="2200" dirty="0" smtClean="0"/>
              <a:t> ise ve</a:t>
            </a:r>
            <a:endParaRPr lang="tr-TR" sz="2200" b="1" dirty="0" smtClean="0"/>
          </a:p>
          <a:p>
            <a:pPr>
              <a:buNone/>
            </a:pPr>
            <a:r>
              <a:rPr lang="tr-TR" sz="2200" dirty="0" smtClean="0"/>
              <a:t>Eğer </a:t>
            </a:r>
            <a:r>
              <a:rPr lang="tr-TR" sz="2200" b="1" dirty="0" smtClean="0"/>
              <a:t>YAŞ=YAŞLI</a:t>
            </a:r>
            <a:r>
              <a:rPr lang="tr-TR" sz="2200" dirty="0" smtClean="0"/>
              <a:t> ise </a:t>
            </a:r>
            <a:r>
              <a:rPr lang="tr-TR" sz="2200" b="1" dirty="0" smtClean="0"/>
              <a:t>KABUL=EVET;</a:t>
            </a:r>
          </a:p>
          <a:p>
            <a:pPr>
              <a:buNone/>
            </a:pPr>
            <a:endParaRPr lang="tr-T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627784" y="2708920"/>
            <a:ext cx="4392488" cy="1440160"/>
          </a:xfrm>
        </p:spPr>
        <p:txBody>
          <a:bodyPr>
            <a:noAutofit/>
          </a:bodyPr>
          <a:lstStyle/>
          <a:p>
            <a:pPr>
              <a:buNone/>
            </a:pPr>
            <a:r>
              <a:rPr lang="tr-TR" sz="3600" dirty="0" smtClean="0">
                <a:solidFill>
                  <a:schemeClr val="bg2">
                    <a:lumMod val="50000"/>
                  </a:schemeClr>
                </a:solidFill>
              </a:rPr>
              <a:t>BÖLÜM SONU</a:t>
            </a:r>
            <a:endParaRPr lang="tr-TR" sz="3600" dirty="0">
              <a:solidFill>
                <a:schemeClr val="bg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marL="514350" indent="-514350" algn="just">
              <a:buNone/>
            </a:pPr>
            <a:r>
              <a:rPr lang="tr-TR" dirty="0" smtClean="0">
                <a:solidFill>
                  <a:schemeClr val="bg2">
                    <a:lumMod val="75000"/>
                  </a:schemeClr>
                </a:solidFill>
              </a:rPr>
              <a:t>e)</a:t>
            </a:r>
            <a:r>
              <a:rPr lang="tr-TR" dirty="0" smtClean="0"/>
              <a:t>	Ф(s|t) değerleri hesaplandıktan sonra içlerinden </a:t>
            </a:r>
            <a:r>
              <a:rPr lang="tr-TR" i="1" dirty="0" smtClean="0"/>
              <a:t>en büyük olanı</a:t>
            </a:r>
            <a:r>
              <a:rPr lang="tr-TR" dirty="0" smtClean="0"/>
              <a:t> seçilir. Bu değerin ilgili olduğu aday bölünme satırı bize dallanmanın yapılacağı satırı bildirecektir.</a:t>
            </a:r>
          </a:p>
          <a:p>
            <a:pPr marL="514350" indent="-514350" algn="just">
              <a:buNone/>
            </a:pPr>
            <a:r>
              <a:rPr lang="tr-TR" dirty="0" smtClean="0">
                <a:solidFill>
                  <a:schemeClr val="bg2">
                    <a:lumMod val="75000"/>
                  </a:schemeClr>
                </a:solidFill>
              </a:rPr>
              <a:t>f)</a:t>
            </a:r>
            <a:r>
              <a:rPr lang="tr-TR" dirty="0" smtClean="0"/>
              <a:t>	 Dallanma bu şekilde yapıldıktan sonra bu adıma ilişkin olarak karar ağacı çizilir</a:t>
            </a:r>
          </a:p>
          <a:p>
            <a:pPr algn="just">
              <a:buNone/>
            </a:pPr>
            <a:r>
              <a:rPr lang="tr-TR" dirty="0" smtClean="0"/>
              <a:t>	</a:t>
            </a:r>
            <a:r>
              <a:rPr lang="tr-TR" dirty="0" smtClean="0">
                <a:solidFill>
                  <a:schemeClr val="bg2">
                    <a:lumMod val="25000"/>
                  </a:schemeClr>
                </a:solidFill>
              </a:rPr>
              <a:t>Adım2:</a:t>
            </a:r>
            <a:endParaRPr lang="tr-TR" b="1" i="1" dirty="0" smtClean="0">
              <a:solidFill>
                <a:schemeClr val="bg2">
                  <a:lumMod val="25000"/>
                </a:schemeClr>
              </a:solidFill>
            </a:endParaRPr>
          </a:p>
          <a:p>
            <a:pPr algn="just">
              <a:buNone/>
            </a:pPr>
            <a:r>
              <a:rPr lang="tr-TR" dirty="0" smtClean="0"/>
              <a:t>		Algoritmanın birinci adımına dönülerek ağacın alt 	kümesine aynı işlemler uygulanır.</a:t>
            </a:r>
          </a:p>
          <a:p>
            <a:pPr>
              <a:buNone/>
            </a:pP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404664"/>
            <a:ext cx="8229600" cy="792088"/>
          </a:xfrm>
        </p:spPr>
        <p:txBody>
          <a:bodyPr>
            <a:normAutofit fontScale="90000"/>
          </a:bodyPr>
          <a:lstStyle/>
          <a:p>
            <a:r>
              <a:rPr lang="tr-TR" dirty="0" smtClean="0"/>
              <a:t>Örnek:</a:t>
            </a:r>
            <a:endParaRPr lang="tr-TR" dirty="0"/>
          </a:p>
        </p:txBody>
      </p:sp>
      <p:sp>
        <p:nvSpPr>
          <p:cNvPr id="3" name="2 İçerik Yer Tutucusu"/>
          <p:cNvSpPr>
            <a:spLocks noGrp="1"/>
          </p:cNvSpPr>
          <p:nvPr>
            <p:ph idx="1"/>
          </p:nvPr>
        </p:nvSpPr>
        <p:spPr>
          <a:xfrm>
            <a:off x="457200" y="1340768"/>
            <a:ext cx="8229600" cy="4983832"/>
          </a:xfrm>
        </p:spPr>
        <p:txBody>
          <a:bodyPr>
            <a:normAutofit lnSpcReduction="10000"/>
          </a:bodyPr>
          <a:lstStyle/>
          <a:p>
            <a:pPr algn="just">
              <a:buNone/>
            </a:pPr>
            <a:r>
              <a:rPr lang="tr-TR" dirty="0" smtClean="0"/>
              <a:t>	Müşterilerini cinsiyetlerine göre ve alışveriş miktarlarına göre sınıflandırmak isteyen bir mağazada müşteri beş müşteri için tabloda </a:t>
            </a:r>
            <a:r>
              <a:rPr lang="tr-TR" dirty="0" smtClean="0">
                <a:latin typeface="Times New Roman" pitchFamily="18" charset="0"/>
                <a:cs typeface="Times New Roman" pitchFamily="18" charset="0"/>
              </a:rPr>
              <a:t>1’de</a:t>
            </a:r>
            <a:r>
              <a:rPr lang="tr-TR" dirty="0" smtClean="0"/>
              <a:t> verilen sonuçların elde edildiğini varsayalım. Bu tabloda sınıflandırmanın yapıldığı SINIF niteliği hedef nitelik olarak kabul edilir. </a:t>
            </a:r>
          </a:p>
          <a:p>
            <a:pPr lvl="0">
              <a:buNone/>
            </a:pPr>
            <a:r>
              <a:rPr lang="tr-TR" dirty="0" smtClean="0"/>
              <a:t>	</a:t>
            </a:r>
            <a:r>
              <a:rPr lang="tr-TR" dirty="0" smtClean="0">
                <a:solidFill>
                  <a:schemeClr val="bg2">
                    <a:lumMod val="50000"/>
                  </a:schemeClr>
                </a:solidFill>
              </a:rPr>
              <a:t>Bu verileri kullanarak aday bölünmeleri elde edelim.</a:t>
            </a:r>
          </a:p>
          <a:p>
            <a:pPr lvl="0" algn="just">
              <a:buNone/>
            </a:pPr>
            <a:r>
              <a:rPr lang="tr-TR" dirty="0" smtClean="0"/>
              <a:t>	CİNSİYET=ERKEK değeri sol tarafta, CİNSİYET=KADIN sağ tarafta olacak biçimde bölündüğünü varsayalım. Bu durumda CİNSİYET=ERKEK değeri için </a:t>
            </a:r>
            <a:r>
              <a:rPr lang="tr-TR" i="1" dirty="0" err="1" smtClean="0"/>
              <a:t>P</a:t>
            </a:r>
            <a:r>
              <a:rPr lang="tr-TR" i="1" baseline="-25000" dirty="0" err="1" smtClean="0"/>
              <a:t>Sol</a:t>
            </a:r>
            <a:r>
              <a:rPr lang="tr-TR" dirty="0" smtClean="0"/>
              <a:t> ve P(A| </a:t>
            </a:r>
            <a:r>
              <a:rPr lang="tr-TR" dirty="0" err="1" smtClean="0"/>
              <a:t>t</a:t>
            </a:r>
            <a:r>
              <a:rPr lang="tr-TR" i="1" baseline="-25000" dirty="0" err="1" smtClean="0"/>
              <a:t>Sol</a:t>
            </a:r>
            <a:r>
              <a:rPr lang="tr-TR" dirty="0" smtClean="0"/>
              <a:t>) olasılığını hesaplayalım.</a:t>
            </a:r>
          </a:p>
          <a:p>
            <a:pPr>
              <a:buNone/>
            </a:pP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cstate="print"/>
          <a:srcRect/>
          <a:stretch>
            <a:fillRect/>
          </a:stretch>
        </p:blipFill>
        <p:spPr bwMode="auto">
          <a:xfrm>
            <a:off x="-2412776" y="1556792"/>
            <a:ext cx="10234905" cy="2808312"/>
          </a:xfrm>
          <a:prstGeom prst="rect">
            <a:avLst/>
          </a:prstGeom>
          <a:noFill/>
          <a:ln w="9525">
            <a:noFill/>
            <a:miter lim="800000"/>
            <a:headEnd/>
            <a:tailEnd/>
          </a:ln>
          <a:effectLst/>
        </p:spPr>
      </p:pic>
      <p:sp>
        <p:nvSpPr>
          <p:cNvPr id="5" name="4 Metin kutusu"/>
          <p:cNvSpPr txBox="1"/>
          <p:nvPr/>
        </p:nvSpPr>
        <p:spPr>
          <a:xfrm>
            <a:off x="3851920" y="4149080"/>
            <a:ext cx="1656184" cy="461665"/>
          </a:xfrm>
          <a:prstGeom prst="rect">
            <a:avLst/>
          </a:prstGeom>
          <a:noFill/>
        </p:spPr>
        <p:txBody>
          <a:bodyPr wrap="square" rtlCol="0">
            <a:spAutoFit/>
          </a:bodyPr>
          <a:lstStyle/>
          <a:p>
            <a:r>
              <a:rPr lang="tr-TR" dirty="0" smtClean="0"/>
              <a:t>Tablo </a:t>
            </a:r>
            <a:r>
              <a:rPr lang="tr-TR" sz="2400" dirty="0" smtClean="0">
                <a:latin typeface="Times New Roman" pitchFamily="18" charset="0"/>
                <a:cs typeface="Times New Roman" pitchFamily="18" charset="0"/>
              </a:rPr>
              <a:t>1</a:t>
            </a:r>
            <a:endParaRPr lang="tr-T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811</TotalTime>
  <Words>1776</Words>
  <Application>Microsoft Office PowerPoint</Application>
  <PresentationFormat>Ekran Gösterisi (4:3)</PresentationFormat>
  <Paragraphs>249</Paragraphs>
  <Slides>67</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67</vt:i4>
      </vt:variant>
    </vt:vector>
  </HeadingPairs>
  <TitlesOfParts>
    <vt:vector size="69" baseType="lpstr">
      <vt:lpstr>Akış</vt:lpstr>
      <vt:lpstr>Belge</vt:lpstr>
      <vt:lpstr>SINIFLANDIRMA VE REGRESYON AĞAÇLARI (CART)</vt:lpstr>
      <vt:lpstr>Sınıflandırma ve Regresyon Ağaçları (Classification And Regression Trees- CART)</vt:lpstr>
      <vt:lpstr>Twoing algoritması</vt:lpstr>
      <vt:lpstr>Slayt 4</vt:lpstr>
      <vt:lpstr>Slayt 5</vt:lpstr>
      <vt:lpstr>Slayt 6</vt:lpstr>
      <vt:lpstr>Slayt 7</vt:lpstr>
      <vt:lpstr>Örnek:</vt:lpstr>
      <vt:lpstr>Slayt 9</vt:lpstr>
      <vt:lpstr>Slayt 10</vt:lpstr>
      <vt:lpstr>Slayt 11</vt:lpstr>
      <vt:lpstr>Slayt 12</vt:lpstr>
      <vt:lpstr>Slayt 13</vt:lpstr>
      <vt:lpstr>Örnek2:</vt:lpstr>
      <vt:lpstr>Slayt 15</vt:lpstr>
      <vt:lpstr>Slayt 16</vt:lpstr>
      <vt:lpstr>Uygulama</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lpstr>Slayt 36</vt:lpstr>
      <vt:lpstr>Slayt 37</vt:lpstr>
      <vt:lpstr>Slayt 38</vt:lpstr>
      <vt:lpstr>Slayt 39</vt:lpstr>
      <vt:lpstr>Slayt 40</vt:lpstr>
      <vt:lpstr>Slayt 41</vt:lpstr>
      <vt:lpstr>Slayt 42</vt:lpstr>
      <vt:lpstr>Slayt 43</vt:lpstr>
      <vt:lpstr>Slayt 44</vt:lpstr>
      <vt:lpstr>Slayt 45</vt:lpstr>
      <vt:lpstr>Slayt 46</vt:lpstr>
      <vt:lpstr>Gini Algoritması:</vt:lpstr>
      <vt:lpstr>Slayt 48</vt:lpstr>
      <vt:lpstr>Slayt 49</vt:lpstr>
      <vt:lpstr>ÖRNEK</vt:lpstr>
      <vt:lpstr>Çözüm</vt:lpstr>
      <vt:lpstr>Slayt 52</vt:lpstr>
      <vt:lpstr>UYGULAMA</vt:lpstr>
      <vt:lpstr>Slayt 54</vt:lpstr>
      <vt:lpstr>Slayt 55</vt:lpstr>
      <vt:lpstr>Slayt 56</vt:lpstr>
      <vt:lpstr>Slayt 57</vt:lpstr>
      <vt:lpstr>Slayt 58</vt:lpstr>
      <vt:lpstr>Slayt 59</vt:lpstr>
      <vt:lpstr>Slayt 60</vt:lpstr>
      <vt:lpstr>Slayt 61</vt:lpstr>
      <vt:lpstr>Slayt 62</vt:lpstr>
      <vt:lpstr>Slayt 63</vt:lpstr>
      <vt:lpstr>Slayt 64</vt:lpstr>
      <vt:lpstr>Slayt 65</vt:lpstr>
      <vt:lpstr>Slayt 66</vt:lpstr>
      <vt:lpstr>Slayt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Sınıflandırma ve Regresyon Ağaçları </dc:title>
  <dc:creator>yusuf</dc:creator>
  <cp:lastModifiedBy>murat</cp:lastModifiedBy>
  <cp:revision>117</cp:revision>
  <dcterms:created xsi:type="dcterms:W3CDTF">2013-03-09T12:53:20Z</dcterms:created>
  <dcterms:modified xsi:type="dcterms:W3CDTF">2013-03-19T11:39:50Z</dcterms:modified>
</cp:coreProperties>
</file>