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tr-TR" smtClean="0"/>
              <a:t>Asıl başlık stili için tıklatın</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Date Placeholder 3"/>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tr-TR" smtClean="0"/>
              <a:t>Asıl başlık stili için tıklatın</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7C916E4-961C-4747-8C93-D701C67E02C5}" type="slidenum">
              <a:rPr lang="tr-TR" smtClean="0"/>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tr-TR" smtClean="0"/>
              <a:t>Asıl başlık stili için tıklatın</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EE1262-E784-4EEE-AF07-D35D8A654A30}" type="datetimeFigureOut">
              <a:rPr lang="tr-TR" smtClean="0"/>
              <a:t>22.03.2013</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7C916E4-961C-4747-8C93-D701C67E02C5}" type="slidenum">
              <a:rPr lang="tr-TR" smtClean="0"/>
              <a:t>‹#›</a:t>
            </a:fld>
            <a:endParaRPr lang="tr-TR" dirty="0"/>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tr-TR" dirty="0"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dirty="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28EE1262-E784-4EEE-AF07-D35D8A654A30}" type="datetimeFigureOut">
              <a:rPr lang="tr-TR" smtClean="0"/>
              <a:t>22.03.2013</a:t>
            </a:fld>
            <a:endParaRPr lang="tr-TR" dirty="0"/>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F7C916E4-961C-4747-8C93-D701C67E02C5}" type="slidenum">
              <a:rPr lang="tr-TR" smtClean="0"/>
              <a:t>‹#›</a:t>
            </a:fld>
            <a:endParaRPr lang="tr-TR"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467544" y="2276872"/>
            <a:ext cx="8280920" cy="1368152"/>
          </a:xfrm>
        </p:spPr>
        <p:txBody>
          <a:bodyPr/>
          <a:lstStyle/>
          <a:p>
            <a:r>
              <a:rPr lang="tr-TR" sz="3600" dirty="0" smtClean="0"/>
              <a:t>BELLEK TABANLI SINIFLANDIRMA</a:t>
            </a:r>
            <a:endParaRPr lang="tr-TR" sz="3600" dirty="0"/>
          </a:p>
        </p:txBody>
      </p:sp>
    </p:spTree>
    <p:extLst>
      <p:ext uri="{BB962C8B-B14F-4D97-AF65-F5344CB8AC3E}">
        <p14:creationId xmlns:p14="http://schemas.microsoft.com/office/powerpoint/2010/main" val="340178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4"/>
          <p:cNvGraphicFramePr>
            <a:graphicFrameLocks/>
          </p:cNvGraphicFramePr>
          <p:nvPr>
            <p:extLst>
              <p:ext uri="{D42A27DB-BD31-4B8C-83A1-F6EECF244321}">
                <p14:modId xmlns:p14="http://schemas.microsoft.com/office/powerpoint/2010/main" val="2239276128"/>
              </p:ext>
            </p:extLst>
          </p:nvPr>
        </p:nvGraphicFramePr>
        <p:xfrm>
          <a:off x="395536" y="692696"/>
          <a:ext cx="8280920" cy="4680522"/>
        </p:xfrm>
        <a:graphic>
          <a:graphicData uri="http://schemas.openxmlformats.org/drawingml/2006/table">
            <a:tbl>
              <a:tblPr firstRow="1" bandRow="1">
                <a:tableStyleId>{93296810-A885-4BE3-A3E7-6D5BEEA58F35}</a:tableStyleId>
              </a:tblPr>
              <a:tblGrid>
                <a:gridCol w="2070230"/>
                <a:gridCol w="2070230"/>
                <a:gridCol w="2070230"/>
                <a:gridCol w="2070230"/>
              </a:tblGrid>
              <a:tr h="425502">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Uzaklık</a:t>
                      </a:r>
                      <a:endParaRPr lang="tr-TR" sz="1400" dirty="0"/>
                    </a:p>
                  </a:txBody>
                  <a:tcPr/>
                </a:tc>
                <a:tc>
                  <a:txBody>
                    <a:bodyPr/>
                    <a:lstStyle/>
                    <a:p>
                      <a:r>
                        <a:rPr lang="tr-TR" sz="1400" dirty="0" smtClean="0"/>
                        <a:t>Sıra</a:t>
                      </a:r>
                      <a:endParaRPr lang="tr-TR" sz="1400" dirty="0"/>
                    </a:p>
                  </a:txBody>
                  <a:tcPr/>
                </a:tc>
              </a:tr>
              <a:tr h="425502">
                <a:tc>
                  <a:txBody>
                    <a:bodyPr/>
                    <a:lstStyle/>
                    <a:p>
                      <a:r>
                        <a:rPr lang="tr-TR" sz="1400" dirty="0" smtClean="0"/>
                        <a:t>2</a:t>
                      </a:r>
                      <a:endParaRPr lang="tr-TR" sz="1400" dirty="0"/>
                    </a:p>
                  </a:txBody>
                  <a:tcPr/>
                </a:tc>
                <a:tc>
                  <a:txBody>
                    <a:bodyPr/>
                    <a:lstStyle/>
                    <a:p>
                      <a:r>
                        <a:rPr lang="tr-TR" sz="1400" dirty="0" smtClean="0"/>
                        <a:t>4</a:t>
                      </a:r>
                      <a:endParaRPr lang="tr-TR" sz="1400" dirty="0"/>
                    </a:p>
                  </a:txBody>
                  <a:tcPr/>
                </a:tc>
                <a:tc>
                  <a:txBody>
                    <a:bodyPr/>
                    <a:lstStyle/>
                    <a:p>
                      <a:r>
                        <a:rPr lang="tr-TR" sz="1400" dirty="0" smtClean="0"/>
                        <a:t>6.00</a:t>
                      </a:r>
                      <a:endParaRPr lang="tr-TR" sz="1400" dirty="0"/>
                    </a:p>
                  </a:txBody>
                  <a:tcPr/>
                </a:tc>
                <a:tc>
                  <a:txBody>
                    <a:bodyPr/>
                    <a:lstStyle/>
                    <a:p>
                      <a:r>
                        <a:rPr lang="tr-TR" sz="1400" dirty="0" smtClean="0"/>
                        <a:t>9</a:t>
                      </a:r>
                      <a:endParaRPr lang="tr-TR" sz="1400" dirty="0"/>
                    </a:p>
                  </a:txBody>
                  <a:tcPr/>
                </a:tc>
              </a:tr>
              <a:tr h="425502">
                <a:tc>
                  <a:txBody>
                    <a:bodyPr/>
                    <a:lstStyle/>
                    <a:p>
                      <a:r>
                        <a:rPr lang="tr-TR" sz="1400" dirty="0" smtClean="0"/>
                        <a:t>3</a:t>
                      </a:r>
                      <a:endParaRPr lang="tr-TR" sz="1400" dirty="0"/>
                    </a:p>
                  </a:txBody>
                  <a:tcPr/>
                </a:tc>
                <a:tc>
                  <a:txBody>
                    <a:bodyPr/>
                    <a:lstStyle/>
                    <a:p>
                      <a:r>
                        <a:rPr lang="tr-TR" sz="1400" dirty="0" smtClean="0"/>
                        <a:t>6</a:t>
                      </a:r>
                      <a:endParaRPr lang="tr-TR" sz="1400" dirty="0"/>
                    </a:p>
                  </a:txBody>
                  <a:tcPr/>
                </a:tc>
                <a:tc>
                  <a:txBody>
                    <a:bodyPr/>
                    <a:lstStyle/>
                    <a:p>
                      <a:r>
                        <a:rPr lang="tr-TR" sz="1400" dirty="0" smtClean="0"/>
                        <a:t>5.39</a:t>
                      </a:r>
                      <a:endParaRPr lang="tr-TR" sz="1400" dirty="0"/>
                    </a:p>
                  </a:txBody>
                  <a:tcPr/>
                </a:tc>
                <a:tc>
                  <a:txBody>
                    <a:bodyPr/>
                    <a:lstStyle/>
                    <a:p>
                      <a:r>
                        <a:rPr lang="tr-TR" sz="1400" dirty="0" smtClean="0"/>
                        <a:t>8</a:t>
                      </a:r>
                      <a:endParaRPr lang="tr-TR" sz="1400" dirty="0"/>
                    </a:p>
                  </a:txBody>
                  <a:tcPr/>
                </a:tc>
              </a:tr>
              <a:tr h="425502">
                <a:tc>
                  <a:txBody>
                    <a:bodyPr/>
                    <a:lstStyle/>
                    <a:p>
                      <a:r>
                        <a:rPr lang="tr-TR" sz="1400" dirty="0" smtClean="0"/>
                        <a:t>3</a:t>
                      </a:r>
                      <a:endParaRPr lang="tr-TR" sz="1400" dirty="0"/>
                    </a:p>
                  </a:txBody>
                  <a:tcPr/>
                </a:tc>
                <a:tc>
                  <a:txBody>
                    <a:bodyPr/>
                    <a:lstStyle/>
                    <a:p>
                      <a:r>
                        <a:rPr lang="tr-TR" sz="1400" dirty="0" smtClean="0"/>
                        <a:t>4</a:t>
                      </a:r>
                      <a:endParaRPr lang="tr-TR" sz="1400" dirty="0"/>
                    </a:p>
                  </a:txBody>
                  <a:tcPr/>
                </a:tc>
                <a:tc>
                  <a:txBody>
                    <a:bodyPr/>
                    <a:lstStyle/>
                    <a:p>
                      <a:r>
                        <a:rPr lang="tr-TR" sz="1400" dirty="0" smtClean="0"/>
                        <a:t>5.00</a:t>
                      </a:r>
                      <a:endParaRPr lang="tr-TR" sz="1400" dirty="0"/>
                    </a:p>
                  </a:txBody>
                  <a:tcPr/>
                </a:tc>
                <a:tc>
                  <a:txBody>
                    <a:bodyPr/>
                    <a:lstStyle/>
                    <a:p>
                      <a:r>
                        <a:rPr lang="tr-TR" sz="1400" dirty="0" smtClean="0"/>
                        <a:t>6</a:t>
                      </a:r>
                      <a:endParaRPr lang="tr-TR" sz="1400" dirty="0"/>
                    </a:p>
                  </a:txBody>
                  <a:tcPr/>
                </a:tc>
              </a:tr>
              <a:tr h="425502">
                <a:tc>
                  <a:txBody>
                    <a:bodyPr/>
                    <a:lstStyle/>
                    <a:p>
                      <a:r>
                        <a:rPr lang="tr-TR" sz="1400" dirty="0" smtClean="0"/>
                        <a:t>4</a:t>
                      </a:r>
                      <a:endParaRPr lang="tr-TR" sz="1400" dirty="0"/>
                    </a:p>
                  </a:txBody>
                  <a:tcPr/>
                </a:tc>
                <a:tc>
                  <a:txBody>
                    <a:bodyPr/>
                    <a:lstStyle/>
                    <a:p>
                      <a:r>
                        <a:rPr lang="tr-TR" sz="1400" dirty="0" smtClean="0"/>
                        <a:t>10</a:t>
                      </a:r>
                      <a:endParaRPr lang="tr-TR" sz="1400" dirty="0"/>
                    </a:p>
                  </a:txBody>
                  <a:tcPr/>
                </a:tc>
                <a:tc>
                  <a:txBody>
                    <a:bodyPr/>
                    <a:lstStyle/>
                    <a:p>
                      <a:r>
                        <a:rPr lang="tr-TR" sz="1400" dirty="0" smtClean="0"/>
                        <a:t>7.21</a:t>
                      </a:r>
                      <a:endParaRPr lang="tr-TR" sz="1400" dirty="0"/>
                    </a:p>
                  </a:txBody>
                  <a:tcPr/>
                </a:tc>
                <a:tc>
                  <a:txBody>
                    <a:bodyPr/>
                    <a:lstStyle/>
                    <a:p>
                      <a:r>
                        <a:rPr lang="tr-TR" sz="1400" dirty="0" smtClean="0"/>
                        <a:t>10</a:t>
                      </a:r>
                      <a:endParaRPr lang="tr-TR" sz="1400" dirty="0"/>
                    </a:p>
                  </a:txBody>
                  <a:tcPr/>
                </a:tc>
              </a:tr>
              <a:tr h="425502">
                <a:tc>
                  <a:txBody>
                    <a:bodyPr/>
                    <a:lstStyle/>
                    <a:p>
                      <a:r>
                        <a:rPr lang="tr-TR" sz="1400" dirty="0" smtClean="0"/>
                        <a:t>5</a:t>
                      </a:r>
                      <a:endParaRPr lang="tr-TR" sz="1400" dirty="0"/>
                    </a:p>
                  </a:txBody>
                  <a:tcPr/>
                </a:tc>
                <a:tc>
                  <a:txBody>
                    <a:bodyPr/>
                    <a:lstStyle/>
                    <a:p>
                      <a:r>
                        <a:rPr lang="tr-TR" sz="1400" dirty="0" smtClean="0"/>
                        <a:t>8</a:t>
                      </a:r>
                      <a:endParaRPr lang="tr-TR" sz="1400" dirty="0"/>
                    </a:p>
                  </a:txBody>
                  <a:tcPr/>
                </a:tc>
                <a:tc>
                  <a:txBody>
                    <a:bodyPr/>
                    <a:lstStyle/>
                    <a:p>
                      <a:r>
                        <a:rPr lang="tr-TR" sz="1400" dirty="0" smtClean="0"/>
                        <a:t>5.00</a:t>
                      </a:r>
                      <a:endParaRPr lang="tr-TR" sz="1400" dirty="0"/>
                    </a:p>
                  </a:txBody>
                  <a:tcPr/>
                </a:tc>
                <a:tc>
                  <a:txBody>
                    <a:bodyPr/>
                    <a:lstStyle/>
                    <a:p>
                      <a:r>
                        <a:rPr lang="tr-TR" sz="1400" dirty="0" smtClean="0"/>
                        <a:t>5</a:t>
                      </a:r>
                      <a:endParaRPr lang="tr-TR" sz="1400" dirty="0"/>
                    </a:p>
                  </a:txBody>
                  <a:tcPr/>
                </a:tc>
              </a:tr>
              <a:tr h="425502">
                <a:tc>
                  <a:txBody>
                    <a:bodyPr/>
                    <a:lstStyle/>
                    <a:p>
                      <a:r>
                        <a:rPr lang="tr-TR" sz="1400" dirty="0" smtClean="0"/>
                        <a:t>6</a:t>
                      </a:r>
                      <a:endParaRPr lang="tr-TR" sz="1400" dirty="0"/>
                    </a:p>
                  </a:txBody>
                  <a:tcPr>
                    <a:solidFill>
                      <a:schemeClr val="tx2">
                        <a:lumMod val="90000"/>
                      </a:schemeClr>
                    </a:solidFill>
                  </a:tcPr>
                </a:tc>
                <a:tc>
                  <a:txBody>
                    <a:bodyPr/>
                    <a:lstStyle/>
                    <a:p>
                      <a:r>
                        <a:rPr lang="tr-TR" sz="1400" dirty="0" smtClean="0"/>
                        <a:t>3</a:t>
                      </a:r>
                      <a:endParaRPr lang="tr-TR" sz="1400" dirty="0"/>
                    </a:p>
                  </a:txBody>
                  <a:tcPr>
                    <a:solidFill>
                      <a:schemeClr val="tx2">
                        <a:lumMod val="90000"/>
                      </a:schemeClr>
                    </a:solidFill>
                  </a:tcPr>
                </a:tc>
                <a:tc>
                  <a:txBody>
                    <a:bodyPr/>
                    <a:lstStyle/>
                    <a:p>
                      <a:r>
                        <a:rPr lang="tr-TR" sz="1400" dirty="0" smtClean="0"/>
                        <a:t>2.24</a:t>
                      </a:r>
                      <a:endParaRPr lang="tr-TR" sz="1400" dirty="0"/>
                    </a:p>
                  </a:txBody>
                  <a:tcPr>
                    <a:solidFill>
                      <a:schemeClr val="tx2">
                        <a:lumMod val="90000"/>
                      </a:schemeClr>
                    </a:solidFill>
                  </a:tcPr>
                </a:tc>
                <a:tc>
                  <a:txBody>
                    <a:bodyPr/>
                    <a:lstStyle/>
                    <a:p>
                      <a:r>
                        <a:rPr lang="tr-TR" sz="1400" dirty="0" smtClean="0"/>
                        <a:t>1</a:t>
                      </a:r>
                      <a:endParaRPr lang="tr-TR" sz="1400" dirty="0"/>
                    </a:p>
                  </a:txBody>
                  <a:tcPr>
                    <a:solidFill>
                      <a:schemeClr val="tx2">
                        <a:lumMod val="90000"/>
                      </a:schemeClr>
                    </a:solidFill>
                  </a:tcPr>
                </a:tc>
              </a:tr>
              <a:tr h="425502">
                <a:tc>
                  <a:txBody>
                    <a:bodyPr/>
                    <a:lstStyle/>
                    <a:p>
                      <a:r>
                        <a:rPr lang="tr-TR" sz="1400" dirty="0" smtClean="0"/>
                        <a:t>7</a:t>
                      </a:r>
                      <a:endParaRPr lang="tr-TR" sz="1400" dirty="0"/>
                    </a:p>
                  </a:txBody>
                  <a:tcPr/>
                </a:tc>
                <a:tc>
                  <a:txBody>
                    <a:bodyPr/>
                    <a:lstStyle/>
                    <a:p>
                      <a:r>
                        <a:rPr lang="tr-TR" sz="1400" dirty="0" smtClean="0"/>
                        <a:t>9</a:t>
                      </a:r>
                      <a:endParaRPr lang="tr-TR" sz="1400" dirty="0"/>
                    </a:p>
                  </a:txBody>
                  <a:tcPr/>
                </a:tc>
                <a:tc>
                  <a:txBody>
                    <a:bodyPr/>
                    <a:lstStyle/>
                    <a:p>
                      <a:r>
                        <a:rPr lang="tr-TR" sz="1400" dirty="0" smtClean="0"/>
                        <a:t>5.10</a:t>
                      </a:r>
                      <a:endParaRPr lang="tr-TR" sz="1400" dirty="0"/>
                    </a:p>
                  </a:txBody>
                  <a:tcPr/>
                </a:tc>
                <a:tc>
                  <a:txBody>
                    <a:bodyPr/>
                    <a:lstStyle/>
                    <a:p>
                      <a:r>
                        <a:rPr lang="tr-TR" sz="1400" dirty="0" smtClean="0"/>
                        <a:t>7</a:t>
                      </a:r>
                      <a:endParaRPr lang="tr-TR" sz="1400" dirty="0"/>
                    </a:p>
                  </a:txBody>
                  <a:tcPr/>
                </a:tc>
              </a:tr>
              <a:tr h="425502">
                <a:tc>
                  <a:txBody>
                    <a:bodyPr/>
                    <a:lstStyle/>
                    <a:p>
                      <a:r>
                        <a:rPr lang="tr-TR" sz="1400" dirty="0" smtClean="0"/>
                        <a:t>9</a:t>
                      </a:r>
                      <a:endParaRPr lang="tr-TR" sz="1400" dirty="0"/>
                    </a:p>
                  </a:txBody>
                  <a:tcPr>
                    <a:solidFill>
                      <a:schemeClr val="bg2">
                        <a:lumMod val="40000"/>
                        <a:lumOff val="60000"/>
                      </a:schemeClr>
                    </a:solidFill>
                  </a:tcPr>
                </a:tc>
                <a:tc>
                  <a:txBody>
                    <a:bodyPr/>
                    <a:lstStyle/>
                    <a:p>
                      <a:r>
                        <a:rPr lang="tr-TR" sz="1400" dirty="0" smtClean="0"/>
                        <a:t>7</a:t>
                      </a:r>
                      <a:endParaRPr lang="tr-TR" sz="1400" dirty="0"/>
                    </a:p>
                  </a:txBody>
                  <a:tcPr>
                    <a:solidFill>
                      <a:schemeClr val="bg2">
                        <a:lumMod val="40000"/>
                        <a:lumOff val="60000"/>
                      </a:schemeClr>
                    </a:solidFill>
                  </a:tcPr>
                </a:tc>
                <a:tc>
                  <a:txBody>
                    <a:bodyPr/>
                    <a:lstStyle/>
                    <a:p>
                      <a:r>
                        <a:rPr lang="tr-TR" sz="1400" dirty="0" smtClean="0"/>
                        <a:t>3.16</a:t>
                      </a:r>
                      <a:endParaRPr lang="tr-TR" sz="1400" dirty="0"/>
                    </a:p>
                  </a:txBody>
                  <a:tcPr>
                    <a:solidFill>
                      <a:schemeClr val="bg2">
                        <a:lumMod val="40000"/>
                        <a:lumOff val="60000"/>
                      </a:schemeClr>
                    </a:solidFill>
                  </a:tcPr>
                </a:tc>
                <a:tc>
                  <a:txBody>
                    <a:bodyPr/>
                    <a:lstStyle/>
                    <a:p>
                      <a:r>
                        <a:rPr lang="tr-TR" sz="1400" dirty="0" smtClean="0"/>
                        <a:t>3</a:t>
                      </a:r>
                      <a:endParaRPr lang="tr-TR" sz="1400" dirty="0"/>
                    </a:p>
                  </a:txBody>
                  <a:tcPr>
                    <a:solidFill>
                      <a:schemeClr val="bg2">
                        <a:lumMod val="40000"/>
                        <a:lumOff val="60000"/>
                      </a:schemeClr>
                    </a:solidFill>
                  </a:tcPr>
                </a:tc>
              </a:tr>
              <a:tr h="425502">
                <a:tc>
                  <a:txBody>
                    <a:bodyPr/>
                    <a:lstStyle/>
                    <a:p>
                      <a:r>
                        <a:rPr lang="tr-TR" sz="1400" dirty="0" smtClean="0"/>
                        <a:t>11</a:t>
                      </a:r>
                      <a:endParaRPr lang="tr-TR" sz="1400" dirty="0"/>
                    </a:p>
                  </a:txBody>
                  <a:tcPr>
                    <a:solidFill>
                      <a:schemeClr val="bg2">
                        <a:lumMod val="40000"/>
                        <a:lumOff val="60000"/>
                      </a:schemeClr>
                    </a:solidFill>
                  </a:tcPr>
                </a:tc>
                <a:tc>
                  <a:txBody>
                    <a:bodyPr/>
                    <a:lstStyle/>
                    <a:p>
                      <a:r>
                        <a:rPr lang="tr-TR" sz="1400" dirty="0" smtClean="0"/>
                        <a:t>7</a:t>
                      </a:r>
                      <a:endParaRPr lang="tr-TR" sz="1400" dirty="0"/>
                    </a:p>
                  </a:txBody>
                  <a:tcPr>
                    <a:solidFill>
                      <a:schemeClr val="bg2">
                        <a:lumMod val="40000"/>
                        <a:lumOff val="60000"/>
                      </a:schemeClr>
                    </a:solidFill>
                  </a:tcPr>
                </a:tc>
                <a:tc>
                  <a:txBody>
                    <a:bodyPr/>
                    <a:lstStyle/>
                    <a:p>
                      <a:r>
                        <a:rPr lang="tr-TR" sz="1400" dirty="0" smtClean="0"/>
                        <a:t>4.24</a:t>
                      </a:r>
                      <a:endParaRPr lang="tr-TR" sz="1400" dirty="0"/>
                    </a:p>
                  </a:txBody>
                  <a:tcPr>
                    <a:solidFill>
                      <a:schemeClr val="bg2">
                        <a:lumMod val="40000"/>
                        <a:lumOff val="60000"/>
                      </a:schemeClr>
                    </a:solidFill>
                  </a:tcPr>
                </a:tc>
                <a:tc>
                  <a:txBody>
                    <a:bodyPr/>
                    <a:lstStyle/>
                    <a:p>
                      <a:r>
                        <a:rPr lang="tr-TR" sz="1400" dirty="0" smtClean="0"/>
                        <a:t>4</a:t>
                      </a:r>
                      <a:endParaRPr lang="tr-TR" sz="1400" dirty="0"/>
                    </a:p>
                  </a:txBody>
                  <a:tcPr>
                    <a:solidFill>
                      <a:schemeClr val="bg2">
                        <a:lumMod val="40000"/>
                        <a:lumOff val="60000"/>
                      </a:schemeClr>
                    </a:solidFill>
                  </a:tcPr>
                </a:tc>
              </a:tr>
              <a:tr h="425502">
                <a:tc>
                  <a:txBody>
                    <a:bodyPr/>
                    <a:lstStyle/>
                    <a:p>
                      <a:r>
                        <a:rPr lang="tr-TR" sz="1400" dirty="0" smtClean="0"/>
                        <a:t>10</a:t>
                      </a:r>
                      <a:endParaRPr lang="tr-TR" sz="1400" dirty="0"/>
                    </a:p>
                  </a:txBody>
                  <a:tcPr>
                    <a:solidFill>
                      <a:schemeClr val="bg2">
                        <a:lumMod val="40000"/>
                        <a:lumOff val="60000"/>
                      </a:schemeClr>
                    </a:solidFill>
                  </a:tcPr>
                </a:tc>
                <a:tc>
                  <a:txBody>
                    <a:bodyPr/>
                    <a:lstStyle/>
                    <a:p>
                      <a:r>
                        <a:rPr lang="tr-TR" sz="1400" dirty="0" smtClean="0"/>
                        <a:t>2</a:t>
                      </a:r>
                      <a:endParaRPr lang="tr-TR" sz="1400" dirty="0"/>
                    </a:p>
                  </a:txBody>
                  <a:tcPr>
                    <a:solidFill>
                      <a:schemeClr val="bg2">
                        <a:lumMod val="40000"/>
                        <a:lumOff val="60000"/>
                      </a:schemeClr>
                    </a:solidFill>
                  </a:tcPr>
                </a:tc>
                <a:tc>
                  <a:txBody>
                    <a:bodyPr/>
                    <a:lstStyle/>
                    <a:p>
                      <a:r>
                        <a:rPr lang="tr-TR" sz="1400" dirty="0" smtClean="0"/>
                        <a:t>2.83</a:t>
                      </a:r>
                      <a:endParaRPr lang="tr-TR" sz="1400" dirty="0"/>
                    </a:p>
                  </a:txBody>
                  <a:tcPr>
                    <a:solidFill>
                      <a:schemeClr val="bg2">
                        <a:lumMod val="40000"/>
                        <a:lumOff val="60000"/>
                      </a:schemeClr>
                    </a:solidFill>
                  </a:tcPr>
                </a:tc>
                <a:tc>
                  <a:txBody>
                    <a:bodyPr/>
                    <a:lstStyle/>
                    <a:p>
                      <a:r>
                        <a:rPr lang="tr-TR" sz="1400" dirty="0" smtClean="0"/>
                        <a:t>2</a:t>
                      </a:r>
                      <a:endParaRPr lang="tr-TR" sz="1400" dirty="0"/>
                    </a:p>
                  </a:txBody>
                  <a:tcPr>
                    <a:solidFill>
                      <a:schemeClr val="bg2">
                        <a:lumMod val="40000"/>
                        <a:lumOff val="60000"/>
                      </a:schemeClr>
                    </a:solidFill>
                  </a:tcPr>
                </a:tc>
              </a:tr>
            </a:tbl>
          </a:graphicData>
        </a:graphic>
      </p:graphicFrame>
      <p:sp>
        <p:nvSpPr>
          <p:cNvPr id="5" name="İçerik Yer Tutucusu 2"/>
          <p:cNvSpPr txBox="1">
            <a:spLocks/>
          </p:cNvSpPr>
          <p:nvPr/>
        </p:nvSpPr>
        <p:spPr>
          <a:xfrm>
            <a:off x="467544" y="5633748"/>
            <a:ext cx="7053104" cy="288032"/>
          </a:xfrm>
          <a:prstGeom prst="rect">
            <a:avLst/>
          </a:prstGeom>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dirty="0" smtClean="0">
                <a:solidFill>
                  <a:schemeClr val="bg1"/>
                </a:solidFill>
              </a:rPr>
              <a:t>Tablo3.Uzaklık göz önüne alınarak k=4 komşu gözlemin belirlenmesi</a:t>
            </a:r>
            <a:endParaRPr lang="tr-TR" dirty="0">
              <a:solidFill>
                <a:schemeClr val="bg1"/>
              </a:solidFill>
            </a:endParaRPr>
          </a:p>
        </p:txBody>
      </p:sp>
    </p:spTree>
    <p:extLst>
      <p:ext uri="{BB962C8B-B14F-4D97-AF65-F5344CB8AC3E}">
        <p14:creationId xmlns:p14="http://schemas.microsoft.com/office/powerpoint/2010/main" val="1901944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bru\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99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43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260648"/>
            <a:ext cx="8496944" cy="1224136"/>
          </a:xfrm>
        </p:spPr>
        <p:txBody>
          <a:bodyPr>
            <a:normAutofit/>
          </a:bodyPr>
          <a:lstStyle/>
          <a:p>
            <a:pPr marL="0" indent="0">
              <a:buNone/>
            </a:pPr>
            <a:r>
              <a:rPr lang="tr-TR" sz="1600" b="1" dirty="0" smtClean="0">
                <a:solidFill>
                  <a:srgbClr val="002060"/>
                </a:solidFill>
              </a:rPr>
              <a:t>d)Seçilen satırlara</a:t>
            </a:r>
            <a:r>
              <a:rPr lang="tr-TR" sz="1600" b="1" dirty="0">
                <a:solidFill>
                  <a:srgbClr val="002060"/>
                </a:solidFill>
              </a:rPr>
              <a:t> </a:t>
            </a:r>
            <a:r>
              <a:rPr lang="tr-TR" sz="1600" b="1" dirty="0" smtClean="0">
                <a:solidFill>
                  <a:srgbClr val="002060"/>
                </a:solidFill>
              </a:rPr>
              <a:t>ilişkin sınıfların belirlenmesi</a:t>
            </a:r>
            <a:r>
              <a:rPr lang="tr-TR" sz="1600" dirty="0" smtClean="0">
                <a:sym typeface="Wingdings" pitchFamily="2" charset="2"/>
              </a:rPr>
              <a:t>:(8,4) noktasına en yakın olan gözlem değerlerinin </a:t>
            </a:r>
            <a:r>
              <a:rPr lang="tr-TR" sz="1600" dirty="0" smtClean="0">
                <a:solidFill>
                  <a:schemeClr val="bg1">
                    <a:lumMod val="95000"/>
                    <a:lumOff val="5000"/>
                  </a:schemeClr>
                </a:solidFill>
                <a:sym typeface="Wingdings" pitchFamily="2" charset="2"/>
              </a:rPr>
              <a:t>Y </a:t>
            </a:r>
            <a:r>
              <a:rPr lang="tr-TR" sz="1600" dirty="0" smtClean="0">
                <a:sym typeface="Wingdings" pitchFamily="2" charset="2"/>
              </a:rPr>
              <a:t>sınıfları göz önüne alınır ve içine hangi değerin baskın olduğu araştırılır. Bu dört sonuç içinde bir tane </a:t>
            </a:r>
            <a:r>
              <a:rPr lang="tr-TR" sz="1600" dirty="0" smtClean="0">
                <a:solidFill>
                  <a:srgbClr val="002060"/>
                </a:solidFill>
                <a:sym typeface="Wingdings" pitchFamily="2" charset="2"/>
              </a:rPr>
              <a:t>İYİ</a:t>
            </a:r>
            <a:r>
              <a:rPr lang="tr-TR" sz="1600" dirty="0" smtClean="0">
                <a:sym typeface="Wingdings" pitchFamily="2" charset="2"/>
              </a:rPr>
              <a:t>, dört tane </a:t>
            </a:r>
            <a:r>
              <a:rPr lang="tr-TR" sz="1600" dirty="0" smtClean="0">
                <a:solidFill>
                  <a:srgbClr val="002060"/>
                </a:solidFill>
                <a:sym typeface="Wingdings" pitchFamily="2" charset="2"/>
              </a:rPr>
              <a:t>KÖTÜ</a:t>
            </a:r>
            <a:r>
              <a:rPr lang="tr-TR" sz="1600" dirty="0" smtClean="0">
                <a:solidFill>
                  <a:schemeClr val="bg1">
                    <a:lumMod val="95000"/>
                    <a:lumOff val="5000"/>
                  </a:schemeClr>
                </a:solidFill>
                <a:sym typeface="Wingdings" pitchFamily="2" charset="2"/>
              </a:rPr>
              <a:t> </a:t>
            </a:r>
            <a:r>
              <a:rPr lang="tr-TR" sz="1600" dirty="0" smtClean="0">
                <a:sym typeface="Wingdings" pitchFamily="2" charset="2"/>
              </a:rPr>
              <a:t>sonucu vardır.</a:t>
            </a:r>
            <a:endParaRPr lang="tr-TR" sz="1600" dirty="0"/>
          </a:p>
        </p:txBody>
      </p:sp>
      <p:graphicFrame>
        <p:nvGraphicFramePr>
          <p:cNvPr id="4" name="İçerik Yer Tutucusu 4"/>
          <p:cNvGraphicFramePr>
            <a:graphicFrameLocks/>
          </p:cNvGraphicFramePr>
          <p:nvPr>
            <p:extLst>
              <p:ext uri="{D42A27DB-BD31-4B8C-83A1-F6EECF244321}">
                <p14:modId xmlns:p14="http://schemas.microsoft.com/office/powerpoint/2010/main" val="4035099972"/>
              </p:ext>
            </p:extLst>
          </p:nvPr>
        </p:nvGraphicFramePr>
        <p:xfrm>
          <a:off x="395536" y="1556792"/>
          <a:ext cx="8352928" cy="3672411"/>
        </p:xfrm>
        <a:graphic>
          <a:graphicData uri="http://schemas.openxmlformats.org/drawingml/2006/table">
            <a:tbl>
              <a:tblPr firstRow="1" bandRow="1">
                <a:tableStyleId>{93296810-A885-4BE3-A3E7-6D5BEEA58F35}</a:tableStyleId>
              </a:tblPr>
              <a:tblGrid>
                <a:gridCol w="1182016"/>
                <a:gridCol w="945615"/>
                <a:gridCol w="1654825"/>
                <a:gridCol w="1339620"/>
                <a:gridCol w="3230852"/>
              </a:tblGrid>
              <a:tr h="547318">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Uzaklık</a:t>
                      </a:r>
                      <a:endParaRPr lang="tr-TR" sz="1400" dirty="0"/>
                    </a:p>
                  </a:txBody>
                  <a:tcPr/>
                </a:tc>
                <a:tc>
                  <a:txBody>
                    <a:bodyPr/>
                    <a:lstStyle/>
                    <a:p>
                      <a:r>
                        <a:rPr lang="tr-TR" sz="1400" dirty="0" smtClean="0"/>
                        <a:t>Sıra</a:t>
                      </a:r>
                      <a:endParaRPr lang="tr-TR" sz="1400" dirty="0"/>
                    </a:p>
                  </a:txBody>
                  <a:tcPr/>
                </a:tc>
                <a:tc>
                  <a:txBody>
                    <a:bodyPr/>
                    <a:lstStyle/>
                    <a:p>
                      <a:r>
                        <a:rPr lang="tr-TR" sz="1400" dirty="0" smtClean="0"/>
                        <a:t>K komşusunun</a:t>
                      </a:r>
                      <a:r>
                        <a:rPr lang="tr-TR" sz="1400" baseline="0" dirty="0" smtClean="0"/>
                        <a:t> Y değeri</a:t>
                      </a:r>
                      <a:endParaRPr lang="tr-TR" sz="1400" dirty="0"/>
                    </a:p>
                  </a:txBody>
                  <a:tcPr/>
                </a:tc>
              </a:tr>
              <a:tr h="310316">
                <a:tc>
                  <a:txBody>
                    <a:bodyPr/>
                    <a:lstStyle/>
                    <a:p>
                      <a:r>
                        <a:rPr lang="tr-TR" sz="1400" dirty="0" smtClean="0"/>
                        <a:t>2</a:t>
                      </a:r>
                      <a:endParaRPr lang="tr-TR" sz="1400" dirty="0"/>
                    </a:p>
                  </a:txBody>
                  <a:tcPr/>
                </a:tc>
                <a:tc>
                  <a:txBody>
                    <a:bodyPr/>
                    <a:lstStyle/>
                    <a:p>
                      <a:r>
                        <a:rPr lang="tr-TR" sz="1400" dirty="0" smtClean="0"/>
                        <a:t>4</a:t>
                      </a:r>
                      <a:endParaRPr lang="tr-TR" sz="1400" dirty="0"/>
                    </a:p>
                  </a:txBody>
                  <a:tcPr/>
                </a:tc>
                <a:tc>
                  <a:txBody>
                    <a:bodyPr/>
                    <a:lstStyle/>
                    <a:p>
                      <a:r>
                        <a:rPr lang="tr-TR" sz="1400" dirty="0" smtClean="0"/>
                        <a:t>6.00</a:t>
                      </a:r>
                      <a:endParaRPr lang="tr-TR" sz="1400" dirty="0"/>
                    </a:p>
                  </a:txBody>
                  <a:tcPr/>
                </a:tc>
                <a:tc>
                  <a:txBody>
                    <a:bodyPr/>
                    <a:lstStyle/>
                    <a:p>
                      <a:r>
                        <a:rPr lang="tr-TR" sz="1400" dirty="0" smtClean="0"/>
                        <a:t>9</a:t>
                      </a:r>
                      <a:endParaRPr lang="tr-TR" sz="1400" dirty="0"/>
                    </a:p>
                  </a:txBody>
                  <a:tcPr/>
                </a:tc>
                <a:tc>
                  <a:txBody>
                    <a:bodyPr/>
                    <a:lstStyle/>
                    <a:p>
                      <a:endParaRPr lang="tr-TR" sz="1400" dirty="0"/>
                    </a:p>
                  </a:txBody>
                  <a:tcPr/>
                </a:tc>
              </a:tr>
              <a:tr h="312753">
                <a:tc>
                  <a:txBody>
                    <a:bodyPr/>
                    <a:lstStyle/>
                    <a:p>
                      <a:r>
                        <a:rPr lang="tr-TR" sz="1400" dirty="0" smtClean="0"/>
                        <a:t>3</a:t>
                      </a:r>
                      <a:endParaRPr lang="tr-TR" sz="1400" dirty="0"/>
                    </a:p>
                  </a:txBody>
                  <a:tcPr/>
                </a:tc>
                <a:tc>
                  <a:txBody>
                    <a:bodyPr/>
                    <a:lstStyle/>
                    <a:p>
                      <a:r>
                        <a:rPr lang="tr-TR" sz="1400" dirty="0" smtClean="0"/>
                        <a:t>6</a:t>
                      </a:r>
                      <a:endParaRPr lang="tr-TR" sz="1400" dirty="0"/>
                    </a:p>
                  </a:txBody>
                  <a:tcPr/>
                </a:tc>
                <a:tc>
                  <a:txBody>
                    <a:bodyPr/>
                    <a:lstStyle/>
                    <a:p>
                      <a:r>
                        <a:rPr lang="tr-TR" sz="1400" dirty="0" smtClean="0"/>
                        <a:t>5.39</a:t>
                      </a:r>
                      <a:endParaRPr lang="tr-TR" sz="1400" dirty="0"/>
                    </a:p>
                  </a:txBody>
                  <a:tcPr/>
                </a:tc>
                <a:tc>
                  <a:txBody>
                    <a:bodyPr/>
                    <a:lstStyle/>
                    <a:p>
                      <a:r>
                        <a:rPr lang="tr-TR" sz="1400" dirty="0" smtClean="0"/>
                        <a:t>8</a:t>
                      </a:r>
                      <a:endParaRPr lang="tr-TR" sz="1400" dirty="0"/>
                    </a:p>
                  </a:txBody>
                  <a:tcPr/>
                </a:tc>
                <a:tc>
                  <a:txBody>
                    <a:bodyPr/>
                    <a:lstStyle/>
                    <a:p>
                      <a:endParaRPr lang="tr-TR" sz="1400" dirty="0"/>
                    </a:p>
                  </a:txBody>
                  <a:tcPr/>
                </a:tc>
              </a:tr>
              <a:tr h="312753">
                <a:tc>
                  <a:txBody>
                    <a:bodyPr/>
                    <a:lstStyle/>
                    <a:p>
                      <a:r>
                        <a:rPr lang="tr-TR" sz="1400" dirty="0" smtClean="0"/>
                        <a:t>3</a:t>
                      </a:r>
                      <a:endParaRPr lang="tr-TR" sz="1400" dirty="0"/>
                    </a:p>
                  </a:txBody>
                  <a:tcPr/>
                </a:tc>
                <a:tc>
                  <a:txBody>
                    <a:bodyPr/>
                    <a:lstStyle/>
                    <a:p>
                      <a:r>
                        <a:rPr lang="tr-TR" sz="1400" dirty="0" smtClean="0"/>
                        <a:t>4</a:t>
                      </a:r>
                      <a:endParaRPr lang="tr-TR" sz="1400" dirty="0"/>
                    </a:p>
                  </a:txBody>
                  <a:tcPr/>
                </a:tc>
                <a:tc>
                  <a:txBody>
                    <a:bodyPr/>
                    <a:lstStyle/>
                    <a:p>
                      <a:r>
                        <a:rPr lang="tr-TR" sz="1400" dirty="0" smtClean="0"/>
                        <a:t>5.00</a:t>
                      </a:r>
                      <a:endParaRPr lang="tr-TR" sz="1400" dirty="0"/>
                    </a:p>
                  </a:txBody>
                  <a:tcPr/>
                </a:tc>
                <a:tc>
                  <a:txBody>
                    <a:bodyPr/>
                    <a:lstStyle/>
                    <a:p>
                      <a:r>
                        <a:rPr lang="tr-TR" sz="1400" dirty="0" smtClean="0"/>
                        <a:t>6</a:t>
                      </a:r>
                      <a:endParaRPr lang="tr-TR" sz="1400" dirty="0"/>
                    </a:p>
                  </a:txBody>
                  <a:tcPr/>
                </a:tc>
                <a:tc>
                  <a:txBody>
                    <a:bodyPr/>
                    <a:lstStyle/>
                    <a:p>
                      <a:endParaRPr lang="tr-TR" sz="1400" dirty="0"/>
                    </a:p>
                  </a:txBody>
                  <a:tcPr/>
                </a:tc>
              </a:tr>
              <a:tr h="312753">
                <a:tc>
                  <a:txBody>
                    <a:bodyPr/>
                    <a:lstStyle/>
                    <a:p>
                      <a:r>
                        <a:rPr lang="tr-TR" sz="1400" dirty="0" smtClean="0"/>
                        <a:t>4</a:t>
                      </a:r>
                      <a:endParaRPr lang="tr-TR" sz="1400" dirty="0"/>
                    </a:p>
                  </a:txBody>
                  <a:tcPr/>
                </a:tc>
                <a:tc>
                  <a:txBody>
                    <a:bodyPr/>
                    <a:lstStyle/>
                    <a:p>
                      <a:r>
                        <a:rPr lang="tr-TR" sz="1400" dirty="0" smtClean="0"/>
                        <a:t>10</a:t>
                      </a:r>
                      <a:endParaRPr lang="tr-TR" sz="1400" dirty="0"/>
                    </a:p>
                  </a:txBody>
                  <a:tcPr/>
                </a:tc>
                <a:tc>
                  <a:txBody>
                    <a:bodyPr/>
                    <a:lstStyle/>
                    <a:p>
                      <a:r>
                        <a:rPr lang="tr-TR" sz="1400" dirty="0" smtClean="0"/>
                        <a:t>7.21</a:t>
                      </a:r>
                      <a:endParaRPr lang="tr-TR" sz="1400" dirty="0"/>
                    </a:p>
                  </a:txBody>
                  <a:tcPr/>
                </a:tc>
                <a:tc>
                  <a:txBody>
                    <a:bodyPr/>
                    <a:lstStyle/>
                    <a:p>
                      <a:r>
                        <a:rPr lang="tr-TR" sz="1400" dirty="0" smtClean="0"/>
                        <a:t>10</a:t>
                      </a:r>
                      <a:endParaRPr lang="tr-TR" sz="1400" dirty="0"/>
                    </a:p>
                  </a:txBody>
                  <a:tcPr/>
                </a:tc>
                <a:tc>
                  <a:txBody>
                    <a:bodyPr/>
                    <a:lstStyle/>
                    <a:p>
                      <a:endParaRPr lang="tr-TR" sz="1400" dirty="0"/>
                    </a:p>
                  </a:txBody>
                  <a:tcPr/>
                </a:tc>
              </a:tr>
              <a:tr h="312753">
                <a:tc>
                  <a:txBody>
                    <a:bodyPr/>
                    <a:lstStyle/>
                    <a:p>
                      <a:r>
                        <a:rPr lang="tr-TR" sz="1400" dirty="0" smtClean="0"/>
                        <a:t>5</a:t>
                      </a:r>
                      <a:endParaRPr lang="tr-TR" sz="1400" dirty="0"/>
                    </a:p>
                  </a:txBody>
                  <a:tcPr/>
                </a:tc>
                <a:tc>
                  <a:txBody>
                    <a:bodyPr/>
                    <a:lstStyle/>
                    <a:p>
                      <a:r>
                        <a:rPr lang="tr-TR" sz="1400" dirty="0" smtClean="0"/>
                        <a:t>8</a:t>
                      </a:r>
                      <a:endParaRPr lang="tr-TR" sz="1400" dirty="0"/>
                    </a:p>
                  </a:txBody>
                  <a:tcPr/>
                </a:tc>
                <a:tc>
                  <a:txBody>
                    <a:bodyPr/>
                    <a:lstStyle/>
                    <a:p>
                      <a:r>
                        <a:rPr lang="tr-TR" sz="1400" dirty="0" smtClean="0"/>
                        <a:t>5.00</a:t>
                      </a:r>
                      <a:endParaRPr lang="tr-TR" sz="1400" dirty="0"/>
                    </a:p>
                  </a:txBody>
                  <a:tcPr/>
                </a:tc>
                <a:tc>
                  <a:txBody>
                    <a:bodyPr/>
                    <a:lstStyle/>
                    <a:p>
                      <a:r>
                        <a:rPr lang="tr-TR" sz="1400" dirty="0" smtClean="0"/>
                        <a:t>5</a:t>
                      </a:r>
                      <a:endParaRPr lang="tr-TR" sz="1400" dirty="0"/>
                    </a:p>
                  </a:txBody>
                  <a:tcPr/>
                </a:tc>
                <a:tc>
                  <a:txBody>
                    <a:bodyPr/>
                    <a:lstStyle/>
                    <a:p>
                      <a:endParaRPr lang="tr-TR" sz="1400" dirty="0"/>
                    </a:p>
                  </a:txBody>
                  <a:tcPr/>
                </a:tc>
              </a:tr>
              <a:tr h="312753">
                <a:tc>
                  <a:txBody>
                    <a:bodyPr/>
                    <a:lstStyle/>
                    <a:p>
                      <a:r>
                        <a:rPr lang="tr-TR" sz="1400" dirty="0" smtClean="0"/>
                        <a:t>6</a:t>
                      </a:r>
                      <a:endParaRPr lang="tr-TR" sz="1400" dirty="0"/>
                    </a:p>
                  </a:txBody>
                  <a:tcPr>
                    <a:solidFill>
                      <a:schemeClr val="tx2">
                        <a:lumMod val="90000"/>
                      </a:schemeClr>
                    </a:solidFill>
                  </a:tcPr>
                </a:tc>
                <a:tc>
                  <a:txBody>
                    <a:bodyPr/>
                    <a:lstStyle/>
                    <a:p>
                      <a:r>
                        <a:rPr lang="tr-TR" sz="1400" dirty="0" smtClean="0"/>
                        <a:t>3</a:t>
                      </a:r>
                      <a:endParaRPr lang="tr-TR" sz="1400" dirty="0"/>
                    </a:p>
                  </a:txBody>
                  <a:tcPr>
                    <a:solidFill>
                      <a:schemeClr val="tx2">
                        <a:lumMod val="90000"/>
                      </a:schemeClr>
                    </a:solidFill>
                  </a:tcPr>
                </a:tc>
                <a:tc>
                  <a:txBody>
                    <a:bodyPr/>
                    <a:lstStyle/>
                    <a:p>
                      <a:r>
                        <a:rPr lang="tr-TR" sz="1400" dirty="0" smtClean="0"/>
                        <a:t>2.24</a:t>
                      </a:r>
                      <a:endParaRPr lang="tr-TR" sz="1400" dirty="0"/>
                    </a:p>
                  </a:txBody>
                  <a:tcPr>
                    <a:solidFill>
                      <a:schemeClr val="tx2">
                        <a:lumMod val="90000"/>
                      </a:schemeClr>
                    </a:solidFill>
                  </a:tcPr>
                </a:tc>
                <a:tc>
                  <a:txBody>
                    <a:bodyPr/>
                    <a:lstStyle/>
                    <a:p>
                      <a:r>
                        <a:rPr lang="tr-TR" sz="1400" dirty="0" smtClean="0"/>
                        <a:t>1</a:t>
                      </a:r>
                      <a:endParaRPr lang="tr-TR" sz="1400" dirty="0"/>
                    </a:p>
                  </a:txBody>
                  <a:tcPr>
                    <a:solidFill>
                      <a:schemeClr val="tx2">
                        <a:lumMod val="90000"/>
                      </a:schemeClr>
                    </a:solidFill>
                  </a:tcPr>
                </a:tc>
                <a:tc>
                  <a:txBody>
                    <a:bodyPr/>
                    <a:lstStyle/>
                    <a:p>
                      <a:r>
                        <a:rPr lang="tr-TR" sz="1400" dirty="0" smtClean="0"/>
                        <a:t>İYİ</a:t>
                      </a:r>
                      <a:endParaRPr lang="tr-TR" sz="1400" dirty="0"/>
                    </a:p>
                  </a:txBody>
                  <a:tcPr>
                    <a:solidFill>
                      <a:schemeClr val="tx2">
                        <a:lumMod val="90000"/>
                      </a:schemeClr>
                    </a:solidFill>
                  </a:tcPr>
                </a:tc>
              </a:tr>
              <a:tr h="312753">
                <a:tc>
                  <a:txBody>
                    <a:bodyPr/>
                    <a:lstStyle/>
                    <a:p>
                      <a:r>
                        <a:rPr lang="tr-TR" sz="1400" dirty="0" smtClean="0"/>
                        <a:t>7</a:t>
                      </a:r>
                      <a:endParaRPr lang="tr-TR" sz="1400" dirty="0"/>
                    </a:p>
                  </a:txBody>
                  <a:tcPr/>
                </a:tc>
                <a:tc>
                  <a:txBody>
                    <a:bodyPr/>
                    <a:lstStyle/>
                    <a:p>
                      <a:r>
                        <a:rPr lang="tr-TR" sz="1400" dirty="0" smtClean="0"/>
                        <a:t>9</a:t>
                      </a:r>
                      <a:endParaRPr lang="tr-TR" sz="1400" dirty="0"/>
                    </a:p>
                  </a:txBody>
                  <a:tcPr/>
                </a:tc>
                <a:tc>
                  <a:txBody>
                    <a:bodyPr/>
                    <a:lstStyle/>
                    <a:p>
                      <a:r>
                        <a:rPr lang="tr-TR" sz="1400" dirty="0" smtClean="0"/>
                        <a:t>5.10</a:t>
                      </a:r>
                      <a:endParaRPr lang="tr-TR" sz="1400" dirty="0"/>
                    </a:p>
                  </a:txBody>
                  <a:tcPr/>
                </a:tc>
                <a:tc>
                  <a:txBody>
                    <a:bodyPr/>
                    <a:lstStyle/>
                    <a:p>
                      <a:r>
                        <a:rPr lang="tr-TR" sz="1400" dirty="0" smtClean="0"/>
                        <a:t>7</a:t>
                      </a:r>
                      <a:endParaRPr lang="tr-TR" sz="1400" dirty="0"/>
                    </a:p>
                  </a:txBody>
                  <a:tcPr/>
                </a:tc>
                <a:tc>
                  <a:txBody>
                    <a:bodyPr/>
                    <a:lstStyle/>
                    <a:p>
                      <a:endParaRPr lang="tr-TR" sz="1400" dirty="0"/>
                    </a:p>
                  </a:txBody>
                  <a:tcPr/>
                </a:tc>
              </a:tr>
              <a:tr h="312753">
                <a:tc>
                  <a:txBody>
                    <a:bodyPr/>
                    <a:lstStyle/>
                    <a:p>
                      <a:r>
                        <a:rPr lang="tr-TR" sz="1400" dirty="0" smtClean="0"/>
                        <a:t>9</a:t>
                      </a:r>
                      <a:endParaRPr lang="tr-TR" sz="1400" dirty="0"/>
                    </a:p>
                  </a:txBody>
                  <a:tcPr>
                    <a:solidFill>
                      <a:schemeClr val="bg2">
                        <a:lumMod val="40000"/>
                        <a:lumOff val="60000"/>
                      </a:schemeClr>
                    </a:solidFill>
                  </a:tcPr>
                </a:tc>
                <a:tc>
                  <a:txBody>
                    <a:bodyPr/>
                    <a:lstStyle/>
                    <a:p>
                      <a:r>
                        <a:rPr lang="tr-TR" sz="1400" dirty="0" smtClean="0"/>
                        <a:t>7</a:t>
                      </a:r>
                      <a:endParaRPr lang="tr-TR" sz="1400" dirty="0"/>
                    </a:p>
                  </a:txBody>
                  <a:tcPr>
                    <a:solidFill>
                      <a:schemeClr val="bg2">
                        <a:lumMod val="40000"/>
                        <a:lumOff val="60000"/>
                      </a:schemeClr>
                    </a:solidFill>
                  </a:tcPr>
                </a:tc>
                <a:tc>
                  <a:txBody>
                    <a:bodyPr/>
                    <a:lstStyle/>
                    <a:p>
                      <a:r>
                        <a:rPr lang="tr-TR" sz="1400" dirty="0" smtClean="0"/>
                        <a:t>3.16</a:t>
                      </a:r>
                      <a:endParaRPr lang="tr-TR" sz="1400" dirty="0"/>
                    </a:p>
                  </a:txBody>
                  <a:tcPr>
                    <a:solidFill>
                      <a:schemeClr val="bg2">
                        <a:lumMod val="40000"/>
                        <a:lumOff val="60000"/>
                      </a:schemeClr>
                    </a:solidFill>
                  </a:tcPr>
                </a:tc>
                <a:tc>
                  <a:txBody>
                    <a:bodyPr/>
                    <a:lstStyle/>
                    <a:p>
                      <a:r>
                        <a:rPr lang="tr-TR" sz="1400" dirty="0" smtClean="0"/>
                        <a:t>3</a:t>
                      </a:r>
                      <a:endParaRPr lang="tr-TR" sz="1400" dirty="0"/>
                    </a:p>
                  </a:txBody>
                  <a:tcPr>
                    <a:solidFill>
                      <a:schemeClr val="bg2">
                        <a:lumMod val="40000"/>
                        <a:lumOff val="60000"/>
                      </a:schemeClr>
                    </a:solidFill>
                  </a:tcPr>
                </a:tc>
                <a:tc>
                  <a:txBody>
                    <a:bodyPr/>
                    <a:lstStyle/>
                    <a:p>
                      <a:r>
                        <a:rPr lang="tr-TR" sz="1400" dirty="0" smtClean="0"/>
                        <a:t>KÖTÜ</a:t>
                      </a:r>
                      <a:endParaRPr lang="tr-TR" sz="1400" dirty="0"/>
                    </a:p>
                  </a:txBody>
                  <a:tcPr>
                    <a:solidFill>
                      <a:schemeClr val="bg2">
                        <a:lumMod val="40000"/>
                        <a:lumOff val="60000"/>
                      </a:schemeClr>
                    </a:solidFill>
                  </a:tcPr>
                </a:tc>
              </a:tr>
              <a:tr h="312753">
                <a:tc>
                  <a:txBody>
                    <a:bodyPr/>
                    <a:lstStyle/>
                    <a:p>
                      <a:r>
                        <a:rPr lang="tr-TR" sz="1400" dirty="0" smtClean="0"/>
                        <a:t>11</a:t>
                      </a:r>
                      <a:endParaRPr lang="tr-TR" sz="1400" dirty="0"/>
                    </a:p>
                  </a:txBody>
                  <a:tcPr>
                    <a:solidFill>
                      <a:schemeClr val="bg2">
                        <a:lumMod val="40000"/>
                        <a:lumOff val="60000"/>
                      </a:schemeClr>
                    </a:solidFill>
                  </a:tcPr>
                </a:tc>
                <a:tc>
                  <a:txBody>
                    <a:bodyPr/>
                    <a:lstStyle/>
                    <a:p>
                      <a:r>
                        <a:rPr lang="tr-TR" sz="1400" dirty="0" smtClean="0"/>
                        <a:t>7</a:t>
                      </a:r>
                      <a:endParaRPr lang="tr-TR" sz="1400" dirty="0"/>
                    </a:p>
                  </a:txBody>
                  <a:tcPr>
                    <a:solidFill>
                      <a:schemeClr val="bg2">
                        <a:lumMod val="40000"/>
                        <a:lumOff val="60000"/>
                      </a:schemeClr>
                    </a:solidFill>
                  </a:tcPr>
                </a:tc>
                <a:tc>
                  <a:txBody>
                    <a:bodyPr/>
                    <a:lstStyle/>
                    <a:p>
                      <a:r>
                        <a:rPr lang="tr-TR" sz="1400" dirty="0" smtClean="0"/>
                        <a:t>4.24</a:t>
                      </a:r>
                      <a:endParaRPr lang="tr-TR" sz="1400" dirty="0"/>
                    </a:p>
                  </a:txBody>
                  <a:tcPr>
                    <a:solidFill>
                      <a:schemeClr val="bg2">
                        <a:lumMod val="40000"/>
                        <a:lumOff val="60000"/>
                      </a:schemeClr>
                    </a:solidFill>
                  </a:tcPr>
                </a:tc>
                <a:tc>
                  <a:txBody>
                    <a:bodyPr/>
                    <a:lstStyle/>
                    <a:p>
                      <a:r>
                        <a:rPr lang="tr-TR" sz="1400" dirty="0" smtClean="0"/>
                        <a:t>4</a:t>
                      </a:r>
                      <a:endParaRPr lang="tr-TR" sz="1400" dirty="0"/>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KÖTÜ</a:t>
                      </a:r>
                    </a:p>
                  </a:txBody>
                  <a:tcPr>
                    <a:solidFill>
                      <a:schemeClr val="bg2">
                        <a:lumMod val="40000"/>
                        <a:lumOff val="60000"/>
                      </a:schemeClr>
                    </a:solidFill>
                  </a:tcPr>
                </a:tc>
              </a:tr>
              <a:tr h="312753">
                <a:tc>
                  <a:txBody>
                    <a:bodyPr/>
                    <a:lstStyle/>
                    <a:p>
                      <a:r>
                        <a:rPr lang="tr-TR" sz="1400" dirty="0" smtClean="0"/>
                        <a:t>10</a:t>
                      </a:r>
                      <a:endParaRPr lang="tr-TR" sz="1400" dirty="0"/>
                    </a:p>
                  </a:txBody>
                  <a:tcPr>
                    <a:solidFill>
                      <a:schemeClr val="bg2">
                        <a:lumMod val="40000"/>
                        <a:lumOff val="60000"/>
                      </a:schemeClr>
                    </a:solidFill>
                  </a:tcPr>
                </a:tc>
                <a:tc>
                  <a:txBody>
                    <a:bodyPr/>
                    <a:lstStyle/>
                    <a:p>
                      <a:r>
                        <a:rPr lang="tr-TR" sz="1400" dirty="0" smtClean="0"/>
                        <a:t>2</a:t>
                      </a:r>
                      <a:endParaRPr lang="tr-TR" sz="1400" dirty="0"/>
                    </a:p>
                  </a:txBody>
                  <a:tcPr>
                    <a:solidFill>
                      <a:schemeClr val="bg2">
                        <a:lumMod val="40000"/>
                        <a:lumOff val="60000"/>
                      </a:schemeClr>
                    </a:solidFill>
                  </a:tcPr>
                </a:tc>
                <a:tc>
                  <a:txBody>
                    <a:bodyPr/>
                    <a:lstStyle/>
                    <a:p>
                      <a:r>
                        <a:rPr lang="tr-TR" sz="1400" dirty="0" smtClean="0"/>
                        <a:t>2.83</a:t>
                      </a:r>
                      <a:endParaRPr lang="tr-TR" sz="1400" dirty="0"/>
                    </a:p>
                  </a:txBody>
                  <a:tcPr>
                    <a:solidFill>
                      <a:schemeClr val="bg2">
                        <a:lumMod val="40000"/>
                        <a:lumOff val="60000"/>
                      </a:schemeClr>
                    </a:solidFill>
                  </a:tcPr>
                </a:tc>
                <a:tc>
                  <a:txBody>
                    <a:bodyPr/>
                    <a:lstStyle/>
                    <a:p>
                      <a:r>
                        <a:rPr lang="tr-TR" sz="1400" dirty="0" smtClean="0"/>
                        <a:t>2</a:t>
                      </a:r>
                      <a:endParaRPr lang="tr-TR" sz="1400" dirty="0"/>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KÖTÜ</a:t>
                      </a:r>
                    </a:p>
                  </a:txBody>
                  <a:tcPr>
                    <a:solidFill>
                      <a:schemeClr val="bg2">
                        <a:lumMod val="40000"/>
                        <a:lumOff val="60000"/>
                      </a:schemeClr>
                    </a:solidFill>
                  </a:tcPr>
                </a:tc>
              </a:tr>
            </a:tbl>
          </a:graphicData>
        </a:graphic>
      </p:graphicFrame>
      <p:sp>
        <p:nvSpPr>
          <p:cNvPr id="5" name="Metin kutusu 4"/>
          <p:cNvSpPr txBox="1"/>
          <p:nvPr/>
        </p:nvSpPr>
        <p:spPr>
          <a:xfrm>
            <a:off x="395537" y="5517232"/>
            <a:ext cx="8496944" cy="584775"/>
          </a:xfrm>
          <a:prstGeom prst="rect">
            <a:avLst/>
          </a:prstGeom>
          <a:noFill/>
        </p:spPr>
        <p:txBody>
          <a:bodyPr wrap="square" rtlCol="0">
            <a:spAutoFit/>
          </a:bodyPr>
          <a:lstStyle/>
          <a:p>
            <a:r>
              <a:rPr lang="tr-TR" sz="1600" b="1" dirty="0" smtClean="0">
                <a:solidFill>
                  <a:srgbClr val="002060"/>
                </a:solidFill>
              </a:rPr>
              <a:t>e) Yeni gözlemin sınıfı</a:t>
            </a:r>
            <a:r>
              <a:rPr lang="tr-TR" sz="1600" dirty="0" smtClean="0">
                <a:solidFill>
                  <a:srgbClr val="002060"/>
                </a:solidFill>
              </a:rPr>
              <a:t>: KÖTÜ </a:t>
            </a:r>
            <a:r>
              <a:rPr lang="tr-TR" sz="1600" dirty="0" smtClean="0"/>
              <a:t>değerlerinin sayısı </a:t>
            </a:r>
            <a:r>
              <a:rPr lang="tr-TR" sz="1600" dirty="0" smtClean="0">
                <a:solidFill>
                  <a:srgbClr val="002060"/>
                </a:solidFill>
              </a:rPr>
              <a:t>İYİ</a:t>
            </a:r>
            <a:r>
              <a:rPr lang="tr-TR" sz="1600" dirty="0" smtClean="0"/>
              <a:t> değerinin sayısından fazla sayıda olduğu için (8,4) noktasının sınıfı </a:t>
            </a:r>
            <a:r>
              <a:rPr lang="tr-TR" sz="1600" dirty="0" smtClean="0">
                <a:solidFill>
                  <a:srgbClr val="002060"/>
                </a:solidFill>
              </a:rPr>
              <a:t>KÖTÜ</a:t>
            </a:r>
            <a:r>
              <a:rPr lang="tr-TR" sz="1600" dirty="0" smtClean="0"/>
              <a:t> olarak belirlenmiştir.</a:t>
            </a:r>
            <a:endParaRPr lang="tr-TR" sz="1600" dirty="0"/>
          </a:p>
        </p:txBody>
      </p:sp>
    </p:spTree>
    <p:extLst>
      <p:ext uri="{BB962C8B-B14F-4D97-AF65-F5344CB8AC3E}">
        <p14:creationId xmlns:p14="http://schemas.microsoft.com/office/powerpoint/2010/main" val="1726521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548680"/>
            <a:ext cx="8604448" cy="1656184"/>
          </a:xfrm>
        </p:spPr>
        <p:txBody>
          <a:bodyPr/>
          <a:lstStyle/>
          <a:p>
            <a:pPr marL="0" indent="0">
              <a:buNone/>
            </a:pPr>
            <a:r>
              <a:rPr lang="tr-TR" b="1" dirty="0" smtClean="0">
                <a:solidFill>
                  <a:srgbClr val="002060"/>
                </a:solidFill>
              </a:rPr>
              <a:t>Uygulama 2</a:t>
            </a:r>
          </a:p>
          <a:p>
            <a:pPr marL="0" indent="0">
              <a:buNone/>
            </a:pPr>
            <a:r>
              <a:rPr lang="tr-TR" sz="1600" dirty="0" smtClean="0">
                <a:solidFill>
                  <a:srgbClr val="002060"/>
                </a:solidFill>
              </a:rPr>
              <a:t>Aşağıda </a:t>
            </a:r>
            <a:r>
              <a:rPr lang="tr-TR" sz="1600" dirty="0">
                <a:solidFill>
                  <a:srgbClr val="002060"/>
                </a:solidFill>
              </a:rPr>
              <a:t>verilen gözlem tablosunu göz önüne </a:t>
            </a:r>
            <a:r>
              <a:rPr lang="tr-TR" sz="1600" dirty="0" smtClean="0">
                <a:solidFill>
                  <a:srgbClr val="002060"/>
                </a:solidFill>
              </a:rPr>
              <a:t>alalım. Gözlemler üç değişkenlidir. </a:t>
            </a:r>
            <a:r>
              <a:rPr lang="tr-TR" sz="1600" b="1" dirty="0" smtClean="0">
                <a:solidFill>
                  <a:srgbClr val="002060"/>
                </a:solidFill>
              </a:rPr>
              <a:t>Y </a:t>
            </a:r>
            <a:r>
              <a:rPr lang="tr-TR" sz="1600" dirty="0" smtClean="0">
                <a:solidFill>
                  <a:srgbClr val="002060"/>
                </a:solidFill>
              </a:rPr>
              <a:t>ise sınıf niteliğini ifade etmektedir. Bu verilere dayanarak (7,8,5) noktasının hangi sınıf değerine sahip olduğunu belirlemek istiyoruz. Ancak bu uygulamayı gerçek gözlem değerleriyle değil dönüştürülmüş değerlerle yapacağız.</a:t>
            </a:r>
            <a:endParaRPr lang="tr-TR" sz="1600" dirty="0" smtClean="0"/>
          </a:p>
        </p:txBody>
      </p:sp>
      <p:graphicFrame>
        <p:nvGraphicFramePr>
          <p:cNvPr id="4" name="İçerik Yer Tutucusu 3"/>
          <p:cNvGraphicFramePr>
            <a:graphicFrameLocks/>
          </p:cNvGraphicFramePr>
          <p:nvPr>
            <p:extLst>
              <p:ext uri="{D42A27DB-BD31-4B8C-83A1-F6EECF244321}">
                <p14:modId xmlns:p14="http://schemas.microsoft.com/office/powerpoint/2010/main" val="838553410"/>
              </p:ext>
            </p:extLst>
          </p:nvPr>
        </p:nvGraphicFramePr>
        <p:xfrm>
          <a:off x="467544" y="2636912"/>
          <a:ext cx="7344816" cy="2520282"/>
        </p:xfrm>
        <a:graphic>
          <a:graphicData uri="http://schemas.openxmlformats.org/drawingml/2006/table">
            <a:tbl>
              <a:tblPr firstRow="1" bandRow="1">
                <a:tableStyleId>{7DF18680-E054-41AD-8BC1-D1AEF772440D}</a:tableStyleId>
              </a:tblPr>
              <a:tblGrid>
                <a:gridCol w="1836204"/>
                <a:gridCol w="1836204"/>
                <a:gridCol w="1836204"/>
                <a:gridCol w="1836204"/>
              </a:tblGrid>
              <a:tr h="420047">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X3</a:t>
                      </a:r>
                      <a:endParaRPr lang="tr-TR" sz="1400" dirty="0"/>
                    </a:p>
                  </a:txBody>
                  <a:tcPr/>
                </a:tc>
                <a:tc>
                  <a:txBody>
                    <a:bodyPr/>
                    <a:lstStyle/>
                    <a:p>
                      <a:r>
                        <a:rPr lang="tr-TR" sz="1400" dirty="0" smtClean="0"/>
                        <a:t>Y</a:t>
                      </a:r>
                      <a:endParaRPr lang="tr-TR" sz="1400" dirty="0"/>
                    </a:p>
                  </a:txBody>
                  <a:tcPr/>
                </a:tc>
              </a:tr>
              <a:tr h="420047">
                <a:tc>
                  <a:txBody>
                    <a:bodyPr/>
                    <a:lstStyle/>
                    <a:p>
                      <a:r>
                        <a:rPr lang="tr-TR" sz="1400" dirty="0" smtClean="0"/>
                        <a:t>10</a:t>
                      </a:r>
                      <a:endParaRPr lang="tr-TR" sz="1400" dirty="0"/>
                    </a:p>
                  </a:txBody>
                  <a:tcPr/>
                </a:tc>
                <a:tc>
                  <a:txBody>
                    <a:bodyPr/>
                    <a:lstStyle/>
                    <a:p>
                      <a:r>
                        <a:rPr lang="tr-TR" sz="1400" dirty="0" smtClean="0"/>
                        <a:t>5</a:t>
                      </a:r>
                      <a:endParaRPr lang="tr-TR" sz="1400" dirty="0"/>
                    </a:p>
                  </a:txBody>
                  <a:tcPr/>
                </a:tc>
                <a:tc>
                  <a:txBody>
                    <a:bodyPr/>
                    <a:lstStyle/>
                    <a:p>
                      <a:r>
                        <a:rPr lang="tr-TR" sz="1400" dirty="0" smtClean="0"/>
                        <a:t>19</a:t>
                      </a:r>
                      <a:endParaRPr lang="tr-TR" sz="1400" dirty="0"/>
                    </a:p>
                  </a:txBody>
                  <a:tcPr/>
                </a:tc>
                <a:tc>
                  <a:txBody>
                    <a:bodyPr/>
                    <a:lstStyle/>
                    <a:p>
                      <a:r>
                        <a:rPr lang="tr-TR" sz="1400" dirty="0" smtClean="0"/>
                        <a:t>EVET</a:t>
                      </a:r>
                      <a:endParaRPr lang="tr-TR" sz="1400" dirty="0"/>
                    </a:p>
                  </a:txBody>
                  <a:tcPr/>
                </a:tc>
              </a:tr>
              <a:tr h="420047">
                <a:tc>
                  <a:txBody>
                    <a:bodyPr/>
                    <a:lstStyle/>
                    <a:p>
                      <a:r>
                        <a:rPr lang="tr-TR" sz="1400" dirty="0" smtClean="0"/>
                        <a:t>8</a:t>
                      </a:r>
                      <a:endParaRPr lang="tr-TR" sz="1400" dirty="0"/>
                    </a:p>
                  </a:txBody>
                  <a:tcPr/>
                </a:tc>
                <a:tc>
                  <a:txBody>
                    <a:bodyPr/>
                    <a:lstStyle/>
                    <a:p>
                      <a:r>
                        <a:rPr lang="tr-TR" sz="1400" dirty="0" smtClean="0"/>
                        <a:t>2</a:t>
                      </a:r>
                      <a:endParaRPr lang="tr-TR" sz="1400" dirty="0"/>
                    </a:p>
                  </a:txBody>
                  <a:tcPr/>
                </a:tc>
                <a:tc>
                  <a:txBody>
                    <a:bodyPr/>
                    <a:lstStyle/>
                    <a:p>
                      <a:r>
                        <a:rPr lang="tr-TR" sz="1400" dirty="0" smtClean="0"/>
                        <a:t>4</a:t>
                      </a:r>
                      <a:endParaRPr lang="tr-TR" sz="1400" dirty="0"/>
                    </a:p>
                  </a:txBody>
                  <a:tcPr/>
                </a:tc>
                <a:tc>
                  <a:txBody>
                    <a:bodyPr/>
                    <a:lstStyle/>
                    <a:p>
                      <a:r>
                        <a:rPr lang="tr-TR" sz="1400" dirty="0" smtClean="0"/>
                        <a:t>HAYIR</a:t>
                      </a:r>
                      <a:endParaRPr lang="tr-TR" sz="1400" dirty="0"/>
                    </a:p>
                  </a:txBody>
                  <a:tcPr/>
                </a:tc>
              </a:tr>
              <a:tr h="420047">
                <a:tc>
                  <a:txBody>
                    <a:bodyPr/>
                    <a:lstStyle/>
                    <a:p>
                      <a:r>
                        <a:rPr lang="tr-TR" sz="1400" dirty="0" smtClean="0"/>
                        <a:t>18</a:t>
                      </a:r>
                      <a:endParaRPr lang="tr-TR" sz="1400" dirty="0"/>
                    </a:p>
                  </a:txBody>
                  <a:tcPr/>
                </a:tc>
                <a:tc>
                  <a:txBody>
                    <a:bodyPr/>
                    <a:lstStyle/>
                    <a:p>
                      <a:r>
                        <a:rPr lang="tr-TR" sz="1400" dirty="0" smtClean="0"/>
                        <a:t>16</a:t>
                      </a:r>
                      <a:endParaRPr lang="tr-TR" sz="1400" dirty="0"/>
                    </a:p>
                  </a:txBody>
                  <a:tcPr/>
                </a:tc>
                <a:tc>
                  <a:txBody>
                    <a:bodyPr/>
                    <a:lstStyle/>
                    <a:p>
                      <a:r>
                        <a:rPr lang="tr-TR" sz="1400" dirty="0" smtClean="0"/>
                        <a:t>6</a:t>
                      </a:r>
                      <a:endParaRPr lang="tr-TR" sz="1400" dirty="0"/>
                    </a:p>
                  </a:txBody>
                  <a:tcPr/>
                </a:tc>
                <a:tc>
                  <a:txBody>
                    <a:bodyPr/>
                    <a:lstStyle/>
                    <a:p>
                      <a:r>
                        <a:rPr lang="tr-TR" sz="1400" dirty="0" smtClean="0"/>
                        <a:t>HAYIR</a:t>
                      </a:r>
                      <a:endParaRPr lang="tr-TR" sz="1400" dirty="0"/>
                    </a:p>
                  </a:txBody>
                  <a:tcPr/>
                </a:tc>
              </a:tr>
              <a:tr h="420047">
                <a:tc>
                  <a:txBody>
                    <a:bodyPr/>
                    <a:lstStyle/>
                    <a:p>
                      <a:r>
                        <a:rPr lang="tr-TR" sz="1400" dirty="0" smtClean="0"/>
                        <a:t>12</a:t>
                      </a:r>
                      <a:endParaRPr lang="tr-TR" sz="1400" dirty="0"/>
                    </a:p>
                  </a:txBody>
                  <a:tcPr/>
                </a:tc>
                <a:tc>
                  <a:txBody>
                    <a:bodyPr/>
                    <a:lstStyle/>
                    <a:p>
                      <a:r>
                        <a:rPr lang="tr-TR" sz="1400" dirty="0" smtClean="0"/>
                        <a:t>15</a:t>
                      </a:r>
                      <a:endParaRPr lang="tr-TR" sz="1400" dirty="0"/>
                    </a:p>
                  </a:txBody>
                  <a:tcPr/>
                </a:tc>
                <a:tc>
                  <a:txBody>
                    <a:bodyPr/>
                    <a:lstStyle/>
                    <a:p>
                      <a:r>
                        <a:rPr lang="tr-TR" sz="1400" dirty="0" smtClean="0"/>
                        <a:t>8</a:t>
                      </a:r>
                      <a:endParaRPr lang="tr-TR" sz="1400" dirty="0"/>
                    </a:p>
                  </a:txBody>
                  <a:tcPr/>
                </a:tc>
                <a:tc>
                  <a:txBody>
                    <a:bodyPr/>
                    <a:lstStyle/>
                    <a:p>
                      <a:r>
                        <a:rPr lang="tr-TR" sz="1400" dirty="0" smtClean="0"/>
                        <a:t>EVET</a:t>
                      </a:r>
                      <a:endParaRPr lang="tr-TR" sz="1400" dirty="0"/>
                    </a:p>
                  </a:txBody>
                  <a:tcPr/>
                </a:tc>
              </a:tr>
              <a:tr h="420047">
                <a:tc>
                  <a:txBody>
                    <a:bodyPr/>
                    <a:lstStyle/>
                    <a:p>
                      <a:r>
                        <a:rPr lang="tr-TR" sz="1400" dirty="0" smtClean="0"/>
                        <a:t>3</a:t>
                      </a:r>
                      <a:endParaRPr lang="tr-TR" sz="1400" dirty="0"/>
                    </a:p>
                  </a:txBody>
                  <a:tcPr/>
                </a:tc>
                <a:tc>
                  <a:txBody>
                    <a:bodyPr/>
                    <a:lstStyle/>
                    <a:p>
                      <a:r>
                        <a:rPr lang="tr-TR" sz="1400" dirty="0" smtClean="0"/>
                        <a:t>15</a:t>
                      </a:r>
                      <a:endParaRPr lang="tr-TR" sz="1400" dirty="0"/>
                    </a:p>
                  </a:txBody>
                  <a:tcPr/>
                </a:tc>
                <a:tc>
                  <a:txBody>
                    <a:bodyPr/>
                    <a:lstStyle/>
                    <a:p>
                      <a:r>
                        <a:rPr lang="tr-TR" sz="1400" dirty="0" smtClean="0"/>
                        <a:t>15</a:t>
                      </a:r>
                      <a:endParaRPr lang="tr-TR" sz="1400" dirty="0"/>
                    </a:p>
                  </a:txBody>
                  <a:tcPr/>
                </a:tc>
                <a:tc>
                  <a:txBody>
                    <a:bodyPr/>
                    <a:lstStyle/>
                    <a:p>
                      <a:r>
                        <a:rPr lang="tr-TR" sz="1400" dirty="0" smtClean="0"/>
                        <a:t>EVET</a:t>
                      </a:r>
                      <a:endParaRPr lang="tr-TR" sz="1400" dirty="0"/>
                    </a:p>
                  </a:txBody>
                  <a:tcPr/>
                </a:tc>
              </a:tr>
            </a:tbl>
          </a:graphicData>
        </a:graphic>
      </p:graphicFrame>
      <p:sp>
        <p:nvSpPr>
          <p:cNvPr id="5" name="Metin kutusu 4"/>
          <p:cNvSpPr txBox="1"/>
          <p:nvPr/>
        </p:nvSpPr>
        <p:spPr>
          <a:xfrm>
            <a:off x="395536" y="5229200"/>
            <a:ext cx="6912768" cy="307777"/>
          </a:xfrm>
          <a:prstGeom prst="rect">
            <a:avLst/>
          </a:prstGeom>
          <a:noFill/>
        </p:spPr>
        <p:txBody>
          <a:bodyPr wrap="square" rtlCol="0">
            <a:spAutoFit/>
          </a:bodyPr>
          <a:lstStyle/>
          <a:p>
            <a:r>
              <a:rPr lang="tr-TR" sz="1400" dirty="0" smtClean="0">
                <a:solidFill>
                  <a:schemeClr val="bg1"/>
                </a:solidFill>
              </a:rPr>
              <a:t>Tablo5. Gözlem değerleri</a:t>
            </a:r>
            <a:endParaRPr lang="tr-TR" sz="1400" dirty="0">
              <a:solidFill>
                <a:schemeClr val="bg1"/>
              </a:solidFill>
            </a:endParaRPr>
          </a:p>
        </p:txBody>
      </p:sp>
    </p:spTree>
    <p:extLst>
      <p:ext uri="{BB962C8B-B14F-4D97-AF65-F5344CB8AC3E}">
        <p14:creationId xmlns:p14="http://schemas.microsoft.com/office/powerpoint/2010/main" val="298183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323528" y="548681"/>
                <a:ext cx="7811027" cy="4176463"/>
              </a:xfrm>
            </p:spPr>
            <p:txBody>
              <a:bodyPr>
                <a:normAutofit/>
              </a:bodyPr>
              <a:lstStyle/>
              <a:p>
                <a:pPr marL="0" indent="0">
                  <a:buNone/>
                </a:pPr>
                <a:r>
                  <a:rPr lang="tr-TR" sz="1600" dirty="0" smtClean="0">
                    <a:solidFill>
                      <a:srgbClr val="002060"/>
                    </a:solidFill>
                  </a:rPr>
                  <a:t>Gözlem değerlerini (0,1) aralığına göre dönüştürmek için </a:t>
                </a:r>
                <a:r>
                  <a:rPr lang="tr-TR" sz="1600" dirty="0" smtClean="0">
                    <a:solidFill>
                      <a:srgbClr val="002060"/>
                    </a:solidFill>
                  </a:rPr>
                  <a:t>min-max</a:t>
                </a:r>
                <a:r>
                  <a:rPr lang="tr-TR" sz="1600" dirty="0" smtClean="0">
                    <a:solidFill>
                      <a:srgbClr val="002060"/>
                    </a:solidFill>
                  </a:rPr>
                  <a:t> normalleştirme yöntemini uygulayacağız. Bu amaçla tablo5 deki gözlem değerleri için,</a:t>
                </a:r>
              </a:p>
              <a:p>
                <a:pPr marL="0" indent="0">
                  <a:buNone/>
                </a:pPr>
                <a:endParaRPr lang="tr-TR" sz="1600" dirty="0" smtClean="0">
                  <a:solidFill>
                    <a:srgbClr val="002060"/>
                  </a:solidFill>
                </a:endParaRPr>
              </a:p>
              <a:p>
                <a:pPr marL="0" indent="0">
                  <a:buNone/>
                </a:pPr>
                <a:r>
                  <a:rPr lang="tr-TR" sz="2800" b="1" dirty="0" smtClean="0">
                    <a:solidFill>
                      <a:srgbClr val="002060"/>
                    </a:solidFill>
                  </a:rPr>
                  <a:t>                  X*=</a:t>
                </a:r>
                <a14:m>
                  <m:oMath xmlns:m="http://schemas.openxmlformats.org/officeDocument/2006/math">
                    <m:f>
                      <m:fPr>
                        <m:ctrlPr>
                          <a:rPr lang="tr-TR" sz="2800" b="1" i="1" smtClean="0">
                            <a:solidFill>
                              <a:srgbClr val="002060"/>
                            </a:solidFill>
                            <a:latin typeface="Cambria Math"/>
                          </a:rPr>
                        </m:ctrlPr>
                      </m:fPr>
                      <m:num>
                        <m:r>
                          <a:rPr lang="tr-TR" sz="2800" b="1" i="1" smtClean="0">
                            <a:solidFill>
                              <a:srgbClr val="002060"/>
                            </a:solidFill>
                            <a:latin typeface="Cambria Math"/>
                          </a:rPr>
                          <m:t>𝑿</m:t>
                        </m:r>
                        <m:r>
                          <a:rPr lang="tr-TR" sz="2800" b="1" i="1" smtClean="0">
                            <a:solidFill>
                              <a:srgbClr val="002060"/>
                            </a:solidFill>
                            <a:latin typeface="Cambria Math"/>
                          </a:rPr>
                          <m:t>−</m:t>
                        </m:r>
                        <m:r>
                          <a:rPr lang="tr-TR" sz="2800" b="1" i="1" smtClean="0">
                            <a:solidFill>
                              <a:srgbClr val="002060"/>
                            </a:solidFill>
                            <a:latin typeface="Cambria Math"/>
                          </a:rPr>
                          <m:t>𝑿𝒎𝒊𝒏</m:t>
                        </m:r>
                      </m:num>
                      <m:den>
                        <m:r>
                          <a:rPr lang="tr-TR" sz="2800" b="1" i="1" smtClean="0">
                            <a:solidFill>
                              <a:srgbClr val="002060"/>
                            </a:solidFill>
                            <a:latin typeface="Cambria Math"/>
                          </a:rPr>
                          <m:t>𝑿</m:t>
                        </m:r>
                        <m:r>
                          <a:rPr lang="tr-TR" sz="2800" b="1" i="1" baseline="-25000" smtClean="0">
                            <a:solidFill>
                              <a:srgbClr val="002060"/>
                            </a:solidFill>
                            <a:latin typeface="Cambria Math"/>
                          </a:rPr>
                          <m:t>𝒎𝒂𝒙</m:t>
                        </m:r>
                        <m:r>
                          <a:rPr lang="tr-TR" sz="2800" b="1" i="1" smtClean="0">
                            <a:solidFill>
                              <a:srgbClr val="002060"/>
                            </a:solidFill>
                            <a:latin typeface="Cambria Math"/>
                          </a:rPr>
                          <m:t>−</m:t>
                        </m:r>
                        <m:r>
                          <a:rPr lang="tr-TR" sz="2800" b="1" i="1" smtClean="0">
                            <a:solidFill>
                              <a:srgbClr val="002060"/>
                            </a:solidFill>
                            <a:latin typeface="Cambria Math"/>
                          </a:rPr>
                          <m:t>𝑿𝒎</m:t>
                        </m:r>
                        <m:r>
                          <a:rPr lang="tr-TR" sz="2800" b="1" i="1" baseline="-25000" smtClean="0">
                            <a:solidFill>
                              <a:srgbClr val="002060"/>
                            </a:solidFill>
                            <a:latin typeface="Cambria Math"/>
                          </a:rPr>
                          <m:t>𝒊𝒏</m:t>
                        </m:r>
                      </m:den>
                    </m:f>
                  </m:oMath>
                </a14:m>
                <a:endParaRPr lang="tr-TR" sz="2800" b="1" dirty="0" smtClean="0"/>
              </a:p>
              <a:p>
                <a:pPr marL="0" indent="0">
                  <a:buNone/>
                </a:pPr>
                <a:endParaRPr lang="tr-TR" sz="2800" b="1" dirty="0" smtClean="0"/>
              </a:p>
              <a:p>
                <a:pPr marL="0" indent="0">
                  <a:buNone/>
                </a:pPr>
                <a:r>
                  <a:rPr lang="tr-TR" sz="1600" dirty="0" smtClean="0">
                    <a:solidFill>
                      <a:srgbClr val="002060"/>
                    </a:solidFill>
                  </a:rPr>
                  <a:t>Bağıntısı uygulanır. Söz konusu bağıntıyı kitabımızın ikinci bölümünde ele alınarak incelemiştik. Burada X* dönüştürülmüş değerleri, X gözlem değerlerini, </a:t>
                </a:r>
                <a:r>
                  <a:rPr lang="tr-TR" sz="1600" dirty="0" smtClean="0">
                    <a:solidFill>
                      <a:srgbClr val="002060"/>
                    </a:solidFill>
                  </a:rPr>
                  <a:t>X</a:t>
                </a:r>
                <a:r>
                  <a:rPr lang="tr-TR" sz="1600" baseline="-25000" dirty="0" smtClean="0">
                    <a:solidFill>
                      <a:srgbClr val="002060"/>
                    </a:solidFill>
                  </a:rPr>
                  <a:t>min</a:t>
                </a:r>
                <a:r>
                  <a:rPr lang="tr-TR" sz="1600" dirty="0" smtClean="0">
                    <a:solidFill>
                      <a:srgbClr val="002060"/>
                    </a:solidFill>
                  </a:rPr>
                  <a:t> en küçük değerini ve </a:t>
                </a:r>
                <a:r>
                  <a:rPr lang="tr-TR" sz="1600" dirty="0" smtClean="0">
                    <a:solidFill>
                      <a:srgbClr val="002060"/>
                    </a:solidFill>
                  </a:rPr>
                  <a:t>X</a:t>
                </a:r>
                <a:r>
                  <a:rPr lang="tr-TR" sz="1600" baseline="-25000" dirty="0" smtClean="0">
                    <a:solidFill>
                      <a:srgbClr val="002060"/>
                    </a:solidFill>
                  </a:rPr>
                  <a:t>max</a:t>
                </a:r>
                <a:r>
                  <a:rPr lang="tr-TR" sz="1600" dirty="0" smtClean="0">
                    <a:solidFill>
                      <a:srgbClr val="002060"/>
                    </a:solidFill>
                  </a:rPr>
                  <a:t> en büyük gözlem değerini ifade etmektedir. Bu değerler aşağıdaki tablo üzerinde yer almaktadır.</a:t>
                </a:r>
              </a:p>
              <a:p>
                <a:pPr marL="0" indent="0">
                  <a:buNone/>
                </a:pPr>
                <a:endParaRPr lang="tr-TR" sz="1600" dirty="0">
                  <a:solidFill>
                    <a:srgbClr val="002060"/>
                  </a:solidFill>
                </a:endParaRPr>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323528" y="548681"/>
                <a:ext cx="7811027" cy="4176463"/>
              </a:xfrm>
              <a:blipFill rotWithShape="1">
                <a:blip r:embed="rId2"/>
                <a:stretch>
                  <a:fillRect l="-390" r="-1249"/>
                </a:stretch>
              </a:blipFill>
            </p:spPr>
            <p:txBody>
              <a:bodyPr/>
              <a:lstStyle/>
              <a:p>
                <a:r>
                  <a:rPr lang="tr-TR">
                    <a:noFill/>
                  </a:rPr>
                  <a:t> </a:t>
                </a:r>
              </a:p>
            </p:txBody>
          </p:sp>
        </mc:Fallback>
      </mc:AlternateContent>
      <p:graphicFrame>
        <p:nvGraphicFramePr>
          <p:cNvPr id="4" name="İçerik Yer Tutucusu 3"/>
          <p:cNvGraphicFramePr>
            <a:graphicFrameLocks/>
          </p:cNvGraphicFramePr>
          <p:nvPr>
            <p:extLst>
              <p:ext uri="{D42A27DB-BD31-4B8C-83A1-F6EECF244321}">
                <p14:modId xmlns:p14="http://schemas.microsoft.com/office/powerpoint/2010/main" val="3414130648"/>
              </p:ext>
            </p:extLst>
          </p:nvPr>
        </p:nvGraphicFramePr>
        <p:xfrm>
          <a:off x="395536" y="4509120"/>
          <a:ext cx="7632848" cy="1008111"/>
        </p:xfrm>
        <a:graphic>
          <a:graphicData uri="http://schemas.openxmlformats.org/drawingml/2006/table">
            <a:tbl>
              <a:tblPr firstRow="1" bandRow="1">
                <a:tableStyleId>{5C22544A-7EE6-4342-B048-85BDC9FD1C3A}</a:tableStyleId>
              </a:tblPr>
              <a:tblGrid>
                <a:gridCol w="1908212"/>
                <a:gridCol w="1908212"/>
                <a:gridCol w="1908212"/>
                <a:gridCol w="1908212"/>
              </a:tblGrid>
              <a:tr h="336037">
                <a:tc>
                  <a:txBody>
                    <a:bodyPr/>
                    <a:lstStyle/>
                    <a:p>
                      <a:endParaRPr lang="tr-TR" sz="1400" dirty="0"/>
                    </a:p>
                  </a:txBody>
                  <a:tcPr/>
                </a:tc>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X3</a:t>
                      </a:r>
                      <a:endParaRPr lang="tr-TR" sz="1400" dirty="0"/>
                    </a:p>
                  </a:txBody>
                  <a:tcPr/>
                </a:tc>
              </a:tr>
              <a:tr h="336037">
                <a:tc>
                  <a:txBody>
                    <a:bodyPr/>
                    <a:lstStyle/>
                    <a:p>
                      <a:r>
                        <a:rPr lang="tr-TR" sz="1400" dirty="0" smtClean="0"/>
                        <a:t>Xm</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c>
                  <a:txBody>
                    <a:bodyPr/>
                    <a:lstStyle/>
                    <a:p>
                      <a:r>
                        <a:rPr lang="tr-TR" sz="1400" dirty="0" smtClean="0"/>
                        <a:t>4</a:t>
                      </a:r>
                      <a:endParaRPr lang="tr-TR" sz="1400" dirty="0"/>
                    </a:p>
                  </a:txBody>
                  <a:tcPr/>
                </a:tc>
              </a:tr>
              <a:tr h="336037">
                <a:tc>
                  <a:txBody>
                    <a:bodyPr/>
                    <a:lstStyle/>
                    <a:p>
                      <a:r>
                        <a:rPr lang="tr-TR" sz="1400" dirty="0" smtClean="0"/>
                        <a:t>Xmax</a:t>
                      </a:r>
                      <a:endParaRPr lang="tr-TR" sz="1400" dirty="0"/>
                    </a:p>
                  </a:txBody>
                  <a:tcPr/>
                </a:tc>
                <a:tc>
                  <a:txBody>
                    <a:bodyPr/>
                    <a:lstStyle/>
                    <a:p>
                      <a:r>
                        <a:rPr lang="tr-TR" sz="1400" dirty="0" smtClean="0"/>
                        <a:t>18</a:t>
                      </a:r>
                      <a:endParaRPr lang="tr-TR" sz="1400" dirty="0"/>
                    </a:p>
                  </a:txBody>
                  <a:tcPr/>
                </a:tc>
                <a:tc>
                  <a:txBody>
                    <a:bodyPr/>
                    <a:lstStyle/>
                    <a:p>
                      <a:r>
                        <a:rPr lang="tr-TR" sz="1400" dirty="0" smtClean="0"/>
                        <a:t>16</a:t>
                      </a:r>
                      <a:endParaRPr lang="tr-TR" sz="1400" dirty="0"/>
                    </a:p>
                  </a:txBody>
                  <a:tcPr/>
                </a:tc>
                <a:tc>
                  <a:txBody>
                    <a:bodyPr/>
                    <a:lstStyle/>
                    <a:p>
                      <a:r>
                        <a:rPr lang="tr-TR" sz="1400" dirty="0" smtClean="0"/>
                        <a:t>19</a:t>
                      </a:r>
                      <a:endParaRPr lang="tr-TR" sz="1400" dirty="0"/>
                    </a:p>
                  </a:txBody>
                  <a:tcPr/>
                </a:tc>
              </a:tr>
            </a:tbl>
          </a:graphicData>
        </a:graphic>
      </p:graphicFrame>
      <p:sp>
        <p:nvSpPr>
          <p:cNvPr id="5" name="Metin kutusu 4"/>
          <p:cNvSpPr txBox="1"/>
          <p:nvPr/>
        </p:nvSpPr>
        <p:spPr>
          <a:xfrm>
            <a:off x="395536" y="5589240"/>
            <a:ext cx="5088060" cy="307777"/>
          </a:xfrm>
          <a:prstGeom prst="rect">
            <a:avLst/>
          </a:prstGeom>
          <a:noFill/>
        </p:spPr>
        <p:txBody>
          <a:bodyPr wrap="none" rtlCol="0">
            <a:spAutoFit/>
          </a:bodyPr>
          <a:lstStyle/>
          <a:p>
            <a:r>
              <a:rPr lang="tr-TR" sz="1400" dirty="0" smtClean="0">
                <a:solidFill>
                  <a:schemeClr val="bg1"/>
                </a:solidFill>
              </a:rPr>
              <a:t>Tablo6. Dönüştürme işleminde kullanılan bazı değerler</a:t>
            </a:r>
            <a:endParaRPr lang="tr-TR" sz="1400" dirty="0">
              <a:solidFill>
                <a:schemeClr val="bg1"/>
              </a:solidFill>
            </a:endParaRPr>
          </a:p>
        </p:txBody>
      </p:sp>
    </p:spTree>
    <p:extLst>
      <p:ext uri="{BB962C8B-B14F-4D97-AF65-F5344CB8AC3E}">
        <p14:creationId xmlns:p14="http://schemas.microsoft.com/office/powerpoint/2010/main" val="896608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79512" y="332656"/>
                <a:ext cx="8640960" cy="6048673"/>
              </a:xfrm>
            </p:spPr>
            <p:txBody>
              <a:bodyPr/>
              <a:lstStyle/>
              <a:p>
                <a:pPr marL="0" indent="0">
                  <a:buNone/>
                </a:pPr>
                <a:r>
                  <a:rPr lang="tr-TR" sz="1600" dirty="0" smtClean="0">
                    <a:solidFill>
                      <a:srgbClr val="002060"/>
                    </a:solidFill>
                  </a:rPr>
                  <a:t>Birinci satırda X1 için X* şu şekilde elde edilir:</a:t>
                </a:r>
              </a:p>
              <a:p>
                <a:pPr marL="0" indent="0">
                  <a:buNone/>
                </a:pPr>
                <a:r>
                  <a:rPr lang="tr-TR" sz="2400" b="1" dirty="0" smtClean="0">
                    <a:solidFill>
                      <a:srgbClr val="002060"/>
                    </a:solidFill>
                  </a:rPr>
                  <a:t>X</a:t>
                </a:r>
                <a:r>
                  <a:rPr lang="tr-TR" sz="2400" b="1" dirty="0">
                    <a:solidFill>
                      <a:srgbClr val="002060"/>
                    </a:solidFill>
                  </a:rPr>
                  <a:t>*=</a:t>
                </a:r>
                <a14:m>
                  <m:oMath xmlns:m="http://schemas.openxmlformats.org/officeDocument/2006/math">
                    <m:f>
                      <m:fPr>
                        <m:ctrlPr>
                          <a:rPr lang="tr-TR" sz="2400" b="1" i="1">
                            <a:solidFill>
                              <a:srgbClr val="002060"/>
                            </a:solidFill>
                            <a:latin typeface="Cambria Math"/>
                          </a:rPr>
                        </m:ctrlPr>
                      </m:fPr>
                      <m:num>
                        <m:r>
                          <a:rPr lang="tr-TR" sz="2400" b="1" i="1">
                            <a:solidFill>
                              <a:srgbClr val="002060"/>
                            </a:solidFill>
                            <a:latin typeface="Cambria Math"/>
                          </a:rPr>
                          <m:t>𝑿</m:t>
                        </m:r>
                        <m:r>
                          <a:rPr lang="tr-TR" sz="2400" b="1" i="1">
                            <a:solidFill>
                              <a:srgbClr val="002060"/>
                            </a:solidFill>
                            <a:latin typeface="Cambria Math"/>
                          </a:rPr>
                          <m:t>−</m:t>
                        </m:r>
                        <m:r>
                          <a:rPr lang="tr-TR" sz="2400" b="1" i="1">
                            <a:solidFill>
                              <a:srgbClr val="002060"/>
                            </a:solidFill>
                            <a:latin typeface="Cambria Math"/>
                          </a:rPr>
                          <m:t>𝑿𝒎𝒊𝒏</m:t>
                        </m:r>
                      </m:num>
                      <m:den>
                        <m:r>
                          <a:rPr lang="tr-TR" sz="2400" b="1" i="1">
                            <a:solidFill>
                              <a:srgbClr val="002060"/>
                            </a:solidFill>
                            <a:latin typeface="Cambria Math"/>
                          </a:rPr>
                          <m:t>𝑿</m:t>
                        </m:r>
                        <m:r>
                          <a:rPr lang="tr-TR" sz="2400" b="1" i="1" baseline="-25000">
                            <a:solidFill>
                              <a:srgbClr val="002060"/>
                            </a:solidFill>
                            <a:latin typeface="Cambria Math"/>
                          </a:rPr>
                          <m:t>𝒎𝒂𝒙</m:t>
                        </m:r>
                        <m:r>
                          <a:rPr lang="tr-TR" sz="2400" b="1" i="1">
                            <a:solidFill>
                              <a:srgbClr val="002060"/>
                            </a:solidFill>
                            <a:latin typeface="Cambria Math"/>
                          </a:rPr>
                          <m:t>−</m:t>
                        </m:r>
                        <m:r>
                          <a:rPr lang="tr-TR" sz="2400" b="1" i="1">
                            <a:solidFill>
                              <a:srgbClr val="002060"/>
                            </a:solidFill>
                            <a:latin typeface="Cambria Math"/>
                          </a:rPr>
                          <m:t>𝑿𝒎𝒊</m:t>
                        </m:r>
                        <m:r>
                          <a:rPr lang="tr-TR" sz="2400" b="1" i="1" baseline="-25000">
                            <a:solidFill>
                              <a:srgbClr val="002060"/>
                            </a:solidFill>
                            <a:latin typeface="Cambria Math"/>
                          </a:rPr>
                          <m:t>𝒏</m:t>
                        </m:r>
                      </m:den>
                    </m:f>
                  </m:oMath>
                </a14:m>
                <a:endParaRPr lang="tr-TR" sz="2400" dirty="0" smtClean="0">
                  <a:solidFill>
                    <a:srgbClr val="002060"/>
                  </a:solidFill>
                </a:endParaRPr>
              </a:p>
              <a:p>
                <a:pPr marL="0" indent="0">
                  <a:buNone/>
                </a:pPr>
                <a:endParaRPr lang="tr-TR" sz="2400" dirty="0" smtClean="0">
                  <a:solidFill>
                    <a:srgbClr val="002060"/>
                  </a:solidFill>
                </a:endParaRPr>
              </a:p>
              <a:p>
                <a:pPr marL="0" indent="0">
                  <a:buNone/>
                </a:pPr>
                <a:r>
                  <a:rPr lang="tr-TR" sz="1600" dirty="0" smtClean="0"/>
                  <a:t>       </a:t>
                </a:r>
                <a:r>
                  <a:rPr lang="tr-TR" sz="2000" dirty="0" smtClean="0">
                    <a:solidFill>
                      <a:srgbClr val="002060"/>
                    </a:solidFill>
                  </a:rPr>
                  <a:t>=</a:t>
                </a:r>
                <a14:m>
                  <m:oMath xmlns:m="http://schemas.openxmlformats.org/officeDocument/2006/math">
                    <m:f>
                      <m:fPr>
                        <m:ctrlPr>
                          <a:rPr lang="tr-TR" sz="2000" b="1" i="1" smtClean="0">
                            <a:solidFill>
                              <a:srgbClr val="002060"/>
                            </a:solidFill>
                            <a:latin typeface="Cambria Math"/>
                          </a:rPr>
                        </m:ctrlPr>
                      </m:fPr>
                      <m:num>
                        <m:r>
                          <a:rPr lang="tr-TR" sz="2000" b="1" i="1" smtClean="0">
                            <a:solidFill>
                              <a:srgbClr val="002060"/>
                            </a:solidFill>
                            <a:latin typeface="Cambria Math"/>
                          </a:rPr>
                          <m:t>𝟏𝟎</m:t>
                        </m:r>
                        <m:r>
                          <a:rPr lang="tr-TR" sz="2000" b="1" i="1">
                            <a:solidFill>
                              <a:srgbClr val="002060"/>
                            </a:solidFill>
                            <a:latin typeface="Cambria Math"/>
                          </a:rPr>
                          <m:t>−</m:t>
                        </m:r>
                        <m:r>
                          <a:rPr lang="tr-TR" sz="2000" b="1" i="1" smtClean="0">
                            <a:solidFill>
                              <a:srgbClr val="002060"/>
                            </a:solidFill>
                            <a:latin typeface="Cambria Math"/>
                          </a:rPr>
                          <m:t>𝟑</m:t>
                        </m:r>
                      </m:num>
                      <m:den>
                        <m:r>
                          <a:rPr lang="tr-TR" sz="2000" b="1" i="1" smtClean="0">
                            <a:solidFill>
                              <a:srgbClr val="002060"/>
                            </a:solidFill>
                            <a:latin typeface="Cambria Math"/>
                          </a:rPr>
                          <m:t>𝟏𝟖</m:t>
                        </m:r>
                        <m:r>
                          <a:rPr lang="tr-TR" sz="2000" b="1" i="1" smtClean="0">
                            <a:solidFill>
                              <a:srgbClr val="002060"/>
                            </a:solidFill>
                            <a:latin typeface="Cambria Math"/>
                          </a:rPr>
                          <m:t>−</m:t>
                        </m:r>
                        <m:r>
                          <a:rPr lang="tr-TR" sz="2000" b="1" i="1" smtClean="0">
                            <a:solidFill>
                              <a:srgbClr val="002060"/>
                            </a:solidFill>
                            <a:latin typeface="Cambria Math"/>
                          </a:rPr>
                          <m:t>𝟑</m:t>
                        </m:r>
                      </m:den>
                    </m:f>
                  </m:oMath>
                </a14:m>
                <a:r>
                  <a:rPr lang="tr-TR" sz="2000" dirty="0" smtClean="0">
                    <a:solidFill>
                      <a:srgbClr val="002060"/>
                    </a:solidFill>
                  </a:rPr>
                  <a:t>=</a:t>
                </a:r>
                <a:r>
                  <a:rPr lang="tr-TR" sz="1400" dirty="0" smtClean="0">
                    <a:solidFill>
                      <a:srgbClr val="002060"/>
                    </a:solidFill>
                  </a:rPr>
                  <a:t>0,47</a:t>
                </a:r>
              </a:p>
              <a:p>
                <a:pPr marL="0" indent="0">
                  <a:buNone/>
                </a:pPr>
                <a:r>
                  <a:rPr lang="tr-TR" sz="1400" dirty="0" smtClean="0">
                    <a:solidFill>
                      <a:srgbClr val="002060"/>
                    </a:solidFill>
                  </a:rPr>
                  <a:t>Benzer biçimde birinci satırda X2 için X* şu şekilde bulunur.</a:t>
                </a:r>
              </a:p>
              <a:p>
                <a:pPr marL="0" indent="0">
                  <a:buNone/>
                </a:pPr>
                <a:r>
                  <a:rPr lang="tr-TR" sz="2000" dirty="0" smtClean="0">
                    <a:solidFill>
                      <a:srgbClr val="002060"/>
                    </a:solidFill>
                  </a:rPr>
                  <a:t>      </a:t>
                </a:r>
                <a:r>
                  <a:rPr lang="tr-TR" sz="2000" dirty="0">
                    <a:solidFill>
                      <a:srgbClr val="002060"/>
                    </a:solidFill>
                  </a:rPr>
                  <a:t>=</a:t>
                </a:r>
                <a14:m>
                  <m:oMath xmlns:m="http://schemas.openxmlformats.org/officeDocument/2006/math">
                    <m:f>
                      <m:fPr>
                        <m:ctrlPr>
                          <a:rPr lang="tr-TR" sz="2000" b="1" i="1">
                            <a:solidFill>
                              <a:srgbClr val="002060"/>
                            </a:solidFill>
                            <a:latin typeface="Cambria Math"/>
                          </a:rPr>
                        </m:ctrlPr>
                      </m:fPr>
                      <m:num>
                        <m:r>
                          <a:rPr lang="tr-TR" sz="2000" b="1" i="1" smtClean="0">
                            <a:solidFill>
                              <a:srgbClr val="002060"/>
                            </a:solidFill>
                            <a:latin typeface="Cambria Math"/>
                          </a:rPr>
                          <m:t>𝟓</m:t>
                        </m:r>
                        <m:r>
                          <a:rPr lang="tr-TR" sz="2000" b="1" i="1">
                            <a:solidFill>
                              <a:srgbClr val="002060"/>
                            </a:solidFill>
                            <a:latin typeface="Cambria Math"/>
                          </a:rPr>
                          <m:t>−</m:t>
                        </m:r>
                        <m:r>
                          <a:rPr lang="tr-TR" sz="2000" b="1" i="1" smtClean="0">
                            <a:solidFill>
                              <a:srgbClr val="002060"/>
                            </a:solidFill>
                            <a:latin typeface="Cambria Math"/>
                          </a:rPr>
                          <m:t>𝟐</m:t>
                        </m:r>
                      </m:num>
                      <m:den>
                        <m:r>
                          <a:rPr lang="tr-TR" sz="2000" b="1" i="1" smtClean="0">
                            <a:solidFill>
                              <a:srgbClr val="002060"/>
                            </a:solidFill>
                            <a:latin typeface="Cambria Math"/>
                          </a:rPr>
                          <m:t>𝟏𝟔</m:t>
                        </m:r>
                        <m:r>
                          <a:rPr lang="tr-TR" sz="2000" b="1" i="1" smtClean="0">
                            <a:solidFill>
                              <a:srgbClr val="002060"/>
                            </a:solidFill>
                            <a:latin typeface="Cambria Math"/>
                          </a:rPr>
                          <m:t>−</m:t>
                        </m:r>
                        <m:r>
                          <a:rPr lang="tr-TR" sz="2000" b="1" i="1" smtClean="0">
                            <a:solidFill>
                              <a:srgbClr val="002060"/>
                            </a:solidFill>
                            <a:latin typeface="Cambria Math"/>
                          </a:rPr>
                          <m:t>𝟐</m:t>
                        </m:r>
                      </m:den>
                    </m:f>
                  </m:oMath>
                </a14:m>
                <a:r>
                  <a:rPr lang="tr-TR" sz="2000" dirty="0">
                    <a:solidFill>
                      <a:srgbClr val="002060"/>
                    </a:solidFill>
                  </a:rPr>
                  <a:t>=</a:t>
                </a:r>
                <a:r>
                  <a:rPr lang="tr-TR" sz="1400" dirty="0" smtClean="0">
                    <a:solidFill>
                      <a:srgbClr val="002060"/>
                    </a:solidFill>
                  </a:rPr>
                  <a:t>0,21</a:t>
                </a:r>
              </a:p>
              <a:p>
                <a:pPr marL="0" indent="0">
                  <a:buNone/>
                </a:pPr>
                <a:r>
                  <a:rPr lang="tr-TR" sz="1400" dirty="0">
                    <a:solidFill>
                      <a:srgbClr val="002060"/>
                    </a:solidFill>
                  </a:rPr>
                  <a:t>Benzer biçimde birinci satırda </a:t>
                </a:r>
                <a:r>
                  <a:rPr lang="tr-TR" sz="1400" dirty="0" smtClean="0">
                    <a:solidFill>
                      <a:srgbClr val="002060"/>
                    </a:solidFill>
                  </a:rPr>
                  <a:t>X3 için </a:t>
                </a:r>
                <a:r>
                  <a:rPr lang="tr-TR" sz="1400" dirty="0">
                    <a:solidFill>
                      <a:srgbClr val="002060"/>
                    </a:solidFill>
                  </a:rPr>
                  <a:t>X* şu şekilde bulunur</a:t>
                </a:r>
                <a:r>
                  <a:rPr lang="tr-TR" sz="1400" dirty="0" smtClean="0">
                    <a:solidFill>
                      <a:srgbClr val="002060"/>
                    </a:solidFill>
                  </a:rPr>
                  <a:t>.</a:t>
                </a:r>
              </a:p>
              <a:p>
                <a:pPr marL="0" indent="0">
                  <a:buNone/>
                </a:pPr>
                <a:endParaRPr lang="tr-TR" sz="1400" dirty="0" smtClean="0">
                  <a:solidFill>
                    <a:srgbClr val="002060"/>
                  </a:solidFill>
                </a:endParaRPr>
              </a:p>
              <a:p>
                <a:pPr marL="0" indent="0">
                  <a:buNone/>
                </a:pPr>
                <a:r>
                  <a:rPr lang="tr-TR" sz="2000" dirty="0" smtClean="0">
                    <a:solidFill>
                      <a:srgbClr val="002060"/>
                    </a:solidFill>
                  </a:rPr>
                  <a:t>      </a:t>
                </a:r>
                <a:r>
                  <a:rPr lang="tr-TR" sz="2000" dirty="0">
                    <a:solidFill>
                      <a:srgbClr val="002060"/>
                    </a:solidFill>
                  </a:rPr>
                  <a:t>=</a:t>
                </a:r>
                <a14:m>
                  <m:oMath xmlns:m="http://schemas.openxmlformats.org/officeDocument/2006/math">
                    <m:f>
                      <m:fPr>
                        <m:ctrlPr>
                          <a:rPr lang="tr-TR" sz="2000" b="1" i="1">
                            <a:solidFill>
                              <a:srgbClr val="002060"/>
                            </a:solidFill>
                            <a:latin typeface="Cambria Math"/>
                          </a:rPr>
                        </m:ctrlPr>
                      </m:fPr>
                      <m:num>
                        <m:r>
                          <a:rPr lang="tr-TR" sz="2000" b="1" i="1" smtClean="0">
                            <a:solidFill>
                              <a:srgbClr val="002060"/>
                            </a:solidFill>
                            <a:latin typeface="Cambria Math"/>
                          </a:rPr>
                          <m:t>𝟏𝟗</m:t>
                        </m:r>
                        <m:r>
                          <a:rPr lang="tr-TR" sz="2000" b="1" i="1" smtClean="0">
                            <a:solidFill>
                              <a:srgbClr val="002060"/>
                            </a:solidFill>
                            <a:latin typeface="Cambria Math"/>
                          </a:rPr>
                          <m:t>−</m:t>
                        </m:r>
                        <m:r>
                          <a:rPr lang="tr-TR" sz="2000" b="1" i="1" smtClean="0">
                            <a:solidFill>
                              <a:srgbClr val="002060"/>
                            </a:solidFill>
                            <a:latin typeface="Cambria Math"/>
                          </a:rPr>
                          <m:t>𝟒</m:t>
                        </m:r>
                      </m:num>
                      <m:den>
                        <m:r>
                          <a:rPr lang="tr-TR" sz="2000" b="1" i="1" smtClean="0">
                            <a:solidFill>
                              <a:srgbClr val="002060"/>
                            </a:solidFill>
                            <a:latin typeface="Cambria Math"/>
                          </a:rPr>
                          <m:t>𝟏𝟗</m:t>
                        </m:r>
                        <m:r>
                          <a:rPr lang="tr-TR" sz="2000" b="1" i="1" smtClean="0">
                            <a:solidFill>
                              <a:srgbClr val="002060"/>
                            </a:solidFill>
                            <a:latin typeface="Cambria Math"/>
                          </a:rPr>
                          <m:t>−</m:t>
                        </m:r>
                        <m:r>
                          <a:rPr lang="tr-TR" sz="2000" b="1" i="1" smtClean="0">
                            <a:solidFill>
                              <a:srgbClr val="002060"/>
                            </a:solidFill>
                            <a:latin typeface="Cambria Math"/>
                          </a:rPr>
                          <m:t>𝟒</m:t>
                        </m:r>
                      </m:den>
                    </m:f>
                  </m:oMath>
                </a14:m>
                <a:r>
                  <a:rPr lang="tr-TR" sz="2000" dirty="0">
                    <a:solidFill>
                      <a:srgbClr val="002060"/>
                    </a:solidFill>
                  </a:rPr>
                  <a:t>=</a:t>
                </a:r>
                <a:r>
                  <a:rPr lang="tr-TR" sz="1400" dirty="0" smtClean="0">
                    <a:solidFill>
                      <a:srgbClr val="002060"/>
                    </a:solidFill>
                  </a:rPr>
                  <a:t>1</a:t>
                </a:r>
              </a:p>
              <a:p>
                <a:pPr marL="0" indent="0">
                  <a:buNone/>
                </a:pPr>
                <a:r>
                  <a:rPr lang="tr-TR" sz="1400" dirty="0" smtClean="0">
                    <a:solidFill>
                      <a:srgbClr val="002060"/>
                    </a:solidFill>
                  </a:rPr>
                  <a:t>Bu hesaplamalar diğer satırlar içinde de tekrarlanırsa </a:t>
                </a:r>
                <a:r>
                  <a:rPr lang="tr-TR" sz="1400" b="1" dirty="0" smtClean="0">
                    <a:solidFill>
                      <a:srgbClr val="002060"/>
                    </a:solidFill>
                  </a:rPr>
                  <a:t>tablo7</a:t>
                </a:r>
                <a:r>
                  <a:rPr lang="tr-TR" sz="1400" dirty="0" smtClean="0">
                    <a:solidFill>
                      <a:srgbClr val="002060"/>
                    </a:solidFill>
                  </a:rPr>
                  <a:t>  elde edilir.</a:t>
                </a:r>
                <a:endParaRPr lang="tr-TR" sz="1400" dirty="0">
                  <a:solidFill>
                    <a:srgbClr val="002060"/>
                  </a:solidFill>
                </a:endParaRPr>
              </a:p>
              <a:p>
                <a:pPr marL="0" indent="0">
                  <a:buNone/>
                </a:pPr>
                <a:endParaRPr lang="tr-TR" sz="1100" dirty="0">
                  <a:solidFill>
                    <a:srgbClr val="002060"/>
                  </a:solidFill>
                </a:endParaRPr>
              </a:p>
              <a:p>
                <a:pPr marL="0" indent="0">
                  <a:buNone/>
                </a:pPr>
                <a:endParaRPr lang="tr-TR" sz="1600" dirty="0" smtClean="0"/>
              </a:p>
              <a:p>
                <a:pPr marL="0" indent="0">
                  <a:buNone/>
                </a:pPr>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79512" y="332656"/>
                <a:ext cx="8640960" cy="6048673"/>
              </a:xfrm>
              <a:blipFill rotWithShape="1">
                <a:blip r:embed="rId2"/>
                <a:stretch>
                  <a:fillRect l="-1058"/>
                </a:stretch>
              </a:blipFill>
            </p:spPr>
            <p:txBody>
              <a:bodyPr/>
              <a:lstStyle/>
              <a:p>
                <a:r>
                  <a:rPr lang="tr-TR">
                    <a:noFill/>
                  </a:rPr>
                  <a:t> </a:t>
                </a:r>
              </a:p>
            </p:txBody>
          </p:sp>
        </mc:Fallback>
      </mc:AlternateContent>
    </p:spTree>
    <p:extLst>
      <p:ext uri="{BB962C8B-B14F-4D97-AF65-F5344CB8AC3E}">
        <p14:creationId xmlns:p14="http://schemas.microsoft.com/office/powerpoint/2010/main" val="2636247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7016" y="3160712"/>
            <a:ext cx="8856984" cy="3501008"/>
          </a:xfrm>
        </p:spPr>
        <p:txBody>
          <a:bodyPr>
            <a:normAutofit/>
          </a:bodyPr>
          <a:lstStyle/>
          <a:p>
            <a:pPr marL="0" indent="0">
              <a:buNone/>
            </a:pPr>
            <a:r>
              <a:rPr lang="tr-TR" sz="1600" dirty="0" smtClean="0">
                <a:solidFill>
                  <a:srgbClr val="002060"/>
                </a:solidFill>
              </a:rPr>
              <a:t>Bu durumda sınıflandırmaya tabi tutulacak (7,8,5) gözlemi de aynı dönüşüm formülüyle yeni değerlere dönüştürülür. Bununla ilgili yeni gözlem noktası (0.26, 0.43, 0.07) biçiminde elde edilir. Yeni gözlemler elde edildiğine göre artık k-en yakın komşu algoritmasını uygulayabiliriz.</a:t>
            </a:r>
          </a:p>
          <a:p>
            <a:pPr marL="0" indent="0">
              <a:buNone/>
            </a:pPr>
            <a:endParaRPr lang="tr-TR" sz="1600" dirty="0" smtClean="0">
              <a:solidFill>
                <a:srgbClr val="002060"/>
              </a:solidFill>
            </a:endParaRPr>
          </a:p>
          <a:p>
            <a:pPr>
              <a:buFont typeface="+mj-lt"/>
              <a:buAutoNum type="alphaLcParenR"/>
            </a:pPr>
            <a:r>
              <a:rPr lang="tr-TR" sz="1600" b="1" dirty="0" smtClean="0"/>
              <a:t>K </a:t>
            </a:r>
            <a:r>
              <a:rPr lang="tr-TR" sz="1600" b="1" dirty="0" smtClean="0"/>
              <a:t>nın</a:t>
            </a:r>
            <a:r>
              <a:rPr lang="tr-TR" sz="1600" b="1" dirty="0" smtClean="0"/>
              <a:t> belirlenmesi</a:t>
            </a:r>
            <a:r>
              <a:rPr lang="tr-TR" sz="1600" dirty="0" smtClean="0">
                <a:solidFill>
                  <a:srgbClr val="002060"/>
                </a:solidFill>
              </a:rPr>
              <a:t>: K-en yakın komşu algoritması için k=3 kabul ederek çözülmeye başlıyoruz.</a:t>
            </a:r>
          </a:p>
          <a:p>
            <a:pPr>
              <a:buFont typeface="+mj-lt"/>
              <a:buAutoNum type="alphaLcParenR"/>
            </a:pPr>
            <a:r>
              <a:rPr lang="tr-TR" sz="1600" b="1" dirty="0" smtClean="0"/>
              <a:t>Uzaklıkların hesaplanması</a:t>
            </a:r>
            <a:r>
              <a:rPr lang="tr-TR" sz="1600" b="1" dirty="0" smtClean="0">
                <a:solidFill>
                  <a:srgbClr val="002060"/>
                </a:solidFill>
                <a:sym typeface="Wingdings" pitchFamily="2" charset="2"/>
              </a:rPr>
              <a:t>:(</a:t>
            </a:r>
            <a:r>
              <a:rPr lang="tr-TR" sz="1600" dirty="0" smtClean="0">
                <a:solidFill>
                  <a:srgbClr val="002060"/>
                </a:solidFill>
                <a:sym typeface="Wingdings" pitchFamily="2" charset="2"/>
              </a:rPr>
              <a:t>0.26, 0.43, 0.07) noktası ile dönüştürülmüş gözlem değerlerinin her birisi arasındaki Öklid uzaklıklarını hesaplandığında </a:t>
            </a:r>
            <a:r>
              <a:rPr lang="tr-TR" sz="1600" b="1" dirty="0" smtClean="0">
                <a:solidFill>
                  <a:srgbClr val="002060"/>
                </a:solidFill>
                <a:sym typeface="Wingdings" pitchFamily="2" charset="2"/>
              </a:rPr>
              <a:t>tablo8</a:t>
            </a:r>
            <a:r>
              <a:rPr lang="tr-TR" sz="1600" dirty="0" smtClean="0">
                <a:solidFill>
                  <a:srgbClr val="002060"/>
                </a:solidFill>
                <a:sym typeface="Wingdings" pitchFamily="2" charset="2"/>
              </a:rPr>
              <a:t> elde edilir.</a:t>
            </a:r>
            <a:endParaRPr lang="tr-TR" sz="1600" dirty="0" smtClean="0">
              <a:solidFill>
                <a:srgbClr val="002060"/>
              </a:solidFill>
            </a:endParaRPr>
          </a:p>
          <a:p>
            <a:pPr marL="0" indent="0">
              <a:buNone/>
            </a:pPr>
            <a:endParaRPr lang="tr-TR" sz="1600" dirty="0">
              <a:solidFill>
                <a:srgbClr val="002060"/>
              </a:solidFill>
            </a:endParaRPr>
          </a:p>
        </p:txBody>
      </p:sp>
      <p:graphicFrame>
        <p:nvGraphicFramePr>
          <p:cNvPr id="4" name="İçerik Yer Tutucusu 3"/>
          <p:cNvGraphicFramePr>
            <a:graphicFrameLocks/>
          </p:cNvGraphicFramePr>
          <p:nvPr>
            <p:extLst>
              <p:ext uri="{D42A27DB-BD31-4B8C-83A1-F6EECF244321}">
                <p14:modId xmlns:p14="http://schemas.microsoft.com/office/powerpoint/2010/main" val="2377067275"/>
              </p:ext>
            </p:extLst>
          </p:nvPr>
        </p:nvGraphicFramePr>
        <p:xfrm>
          <a:off x="467544" y="548680"/>
          <a:ext cx="7091364" cy="2160240"/>
        </p:xfrm>
        <a:graphic>
          <a:graphicData uri="http://schemas.openxmlformats.org/drawingml/2006/table">
            <a:tbl>
              <a:tblPr firstRow="1" bandRow="1">
                <a:tableStyleId>{7DF18680-E054-41AD-8BC1-D1AEF772440D}</a:tableStyleId>
              </a:tblPr>
              <a:tblGrid>
                <a:gridCol w="1772841"/>
                <a:gridCol w="1772841"/>
                <a:gridCol w="1772841"/>
                <a:gridCol w="1772841"/>
              </a:tblGrid>
              <a:tr h="360040">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X3</a:t>
                      </a:r>
                      <a:endParaRPr lang="tr-TR" sz="1400" dirty="0"/>
                    </a:p>
                  </a:txBody>
                  <a:tcPr/>
                </a:tc>
                <a:tc>
                  <a:txBody>
                    <a:bodyPr/>
                    <a:lstStyle/>
                    <a:p>
                      <a:r>
                        <a:rPr lang="tr-TR" sz="1400" dirty="0" smtClean="0"/>
                        <a:t>Y</a:t>
                      </a:r>
                      <a:endParaRPr lang="tr-TR" sz="1400" dirty="0"/>
                    </a:p>
                  </a:txBody>
                  <a:tcPr/>
                </a:tc>
              </a:tr>
              <a:tr h="360040">
                <a:tc>
                  <a:txBody>
                    <a:bodyPr/>
                    <a:lstStyle/>
                    <a:p>
                      <a:r>
                        <a:rPr lang="tr-TR" sz="1400" dirty="0" smtClean="0"/>
                        <a:t>0.47</a:t>
                      </a:r>
                      <a:endParaRPr lang="tr-TR" sz="1400" dirty="0"/>
                    </a:p>
                  </a:txBody>
                  <a:tcPr/>
                </a:tc>
                <a:tc>
                  <a:txBody>
                    <a:bodyPr/>
                    <a:lstStyle/>
                    <a:p>
                      <a:r>
                        <a:rPr lang="tr-TR" sz="1400" dirty="0" smtClean="0"/>
                        <a:t>0.21</a:t>
                      </a:r>
                      <a:endParaRPr lang="tr-TR" sz="1400" dirty="0"/>
                    </a:p>
                  </a:txBody>
                  <a:tcPr/>
                </a:tc>
                <a:tc>
                  <a:txBody>
                    <a:bodyPr/>
                    <a:lstStyle/>
                    <a:p>
                      <a:r>
                        <a:rPr lang="tr-TR" sz="1400" dirty="0" smtClean="0"/>
                        <a:t>1.00</a:t>
                      </a:r>
                      <a:endParaRPr lang="tr-TR" sz="1400" dirty="0"/>
                    </a:p>
                  </a:txBody>
                  <a:tcPr/>
                </a:tc>
                <a:tc>
                  <a:txBody>
                    <a:bodyPr/>
                    <a:lstStyle/>
                    <a:p>
                      <a:r>
                        <a:rPr lang="tr-TR" sz="1400" dirty="0" smtClean="0"/>
                        <a:t>EVET</a:t>
                      </a:r>
                      <a:endParaRPr lang="tr-TR" sz="1400" dirty="0"/>
                    </a:p>
                  </a:txBody>
                  <a:tcPr/>
                </a:tc>
              </a:tr>
              <a:tr h="360040">
                <a:tc>
                  <a:txBody>
                    <a:bodyPr/>
                    <a:lstStyle/>
                    <a:p>
                      <a:r>
                        <a:rPr lang="tr-TR" sz="1400" dirty="0" smtClean="0"/>
                        <a:t>0.33</a:t>
                      </a:r>
                      <a:endParaRPr lang="tr-TR" sz="1400" dirty="0"/>
                    </a:p>
                  </a:txBody>
                  <a:tcPr/>
                </a:tc>
                <a:tc>
                  <a:txBody>
                    <a:bodyPr/>
                    <a:lstStyle/>
                    <a:p>
                      <a:r>
                        <a:rPr lang="tr-TR" sz="1400" dirty="0" smtClean="0"/>
                        <a:t>0.00</a:t>
                      </a:r>
                      <a:endParaRPr lang="tr-TR" sz="1400" dirty="0"/>
                    </a:p>
                  </a:txBody>
                  <a:tcPr/>
                </a:tc>
                <a:tc>
                  <a:txBody>
                    <a:bodyPr/>
                    <a:lstStyle/>
                    <a:p>
                      <a:r>
                        <a:rPr lang="tr-TR" sz="1400" dirty="0" smtClean="0"/>
                        <a:t>0.00</a:t>
                      </a:r>
                      <a:endParaRPr lang="tr-TR" sz="1400" dirty="0"/>
                    </a:p>
                  </a:txBody>
                  <a:tcPr/>
                </a:tc>
                <a:tc>
                  <a:txBody>
                    <a:bodyPr/>
                    <a:lstStyle/>
                    <a:p>
                      <a:r>
                        <a:rPr lang="tr-TR" sz="1400" dirty="0" smtClean="0"/>
                        <a:t>HAYIR</a:t>
                      </a:r>
                      <a:endParaRPr lang="tr-TR" sz="1400" dirty="0"/>
                    </a:p>
                  </a:txBody>
                  <a:tcPr/>
                </a:tc>
              </a:tr>
              <a:tr h="360040">
                <a:tc>
                  <a:txBody>
                    <a:bodyPr/>
                    <a:lstStyle/>
                    <a:p>
                      <a:r>
                        <a:rPr lang="tr-TR" sz="1400" dirty="0" smtClean="0"/>
                        <a:t>1.00</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0.13</a:t>
                      </a:r>
                      <a:endParaRPr lang="tr-TR" sz="1400" dirty="0"/>
                    </a:p>
                  </a:txBody>
                  <a:tcPr/>
                </a:tc>
                <a:tc>
                  <a:txBody>
                    <a:bodyPr/>
                    <a:lstStyle/>
                    <a:p>
                      <a:r>
                        <a:rPr lang="tr-TR" sz="1400" dirty="0" smtClean="0"/>
                        <a:t>HAYIR</a:t>
                      </a:r>
                      <a:endParaRPr lang="tr-TR" sz="1400" dirty="0"/>
                    </a:p>
                  </a:txBody>
                  <a:tcPr/>
                </a:tc>
              </a:tr>
              <a:tr h="360040">
                <a:tc>
                  <a:txBody>
                    <a:bodyPr/>
                    <a:lstStyle/>
                    <a:p>
                      <a:r>
                        <a:rPr lang="tr-TR" sz="1400" dirty="0" smtClean="0"/>
                        <a:t>0.60</a:t>
                      </a:r>
                      <a:endParaRPr lang="tr-TR" sz="1400" dirty="0"/>
                    </a:p>
                  </a:txBody>
                  <a:tcPr/>
                </a:tc>
                <a:tc>
                  <a:txBody>
                    <a:bodyPr/>
                    <a:lstStyle/>
                    <a:p>
                      <a:r>
                        <a:rPr lang="tr-TR" sz="1400" dirty="0" smtClean="0"/>
                        <a:t>0.93</a:t>
                      </a:r>
                      <a:endParaRPr lang="tr-TR" sz="1400" dirty="0"/>
                    </a:p>
                  </a:txBody>
                  <a:tcPr/>
                </a:tc>
                <a:tc>
                  <a:txBody>
                    <a:bodyPr/>
                    <a:lstStyle/>
                    <a:p>
                      <a:r>
                        <a:rPr lang="tr-TR" sz="1400" dirty="0" smtClean="0"/>
                        <a:t>0.27</a:t>
                      </a:r>
                      <a:endParaRPr lang="tr-TR" sz="1400" dirty="0"/>
                    </a:p>
                  </a:txBody>
                  <a:tcPr/>
                </a:tc>
                <a:tc>
                  <a:txBody>
                    <a:bodyPr/>
                    <a:lstStyle/>
                    <a:p>
                      <a:r>
                        <a:rPr lang="tr-TR" sz="1400" dirty="0" smtClean="0"/>
                        <a:t>EVET</a:t>
                      </a:r>
                      <a:endParaRPr lang="tr-TR" sz="1400" dirty="0"/>
                    </a:p>
                  </a:txBody>
                  <a:tcPr/>
                </a:tc>
              </a:tr>
              <a:tr h="360040">
                <a:tc>
                  <a:txBody>
                    <a:bodyPr/>
                    <a:lstStyle/>
                    <a:p>
                      <a:r>
                        <a:rPr lang="tr-TR" sz="1400" dirty="0" smtClean="0"/>
                        <a:t>0.00</a:t>
                      </a:r>
                      <a:endParaRPr lang="tr-TR" sz="1400" dirty="0"/>
                    </a:p>
                  </a:txBody>
                  <a:tcPr/>
                </a:tc>
                <a:tc>
                  <a:txBody>
                    <a:bodyPr/>
                    <a:lstStyle/>
                    <a:p>
                      <a:r>
                        <a:rPr lang="tr-TR" sz="1400" dirty="0" smtClean="0"/>
                        <a:t>0.93</a:t>
                      </a:r>
                      <a:endParaRPr lang="tr-TR" sz="1400" dirty="0"/>
                    </a:p>
                  </a:txBody>
                  <a:tcPr/>
                </a:tc>
                <a:tc>
                  <a:txBody>
                    <a:bodyPr/>
                    <a:lstStyle/>
                    <a:p>
                      <a:r>
                        <a:rPr lang="tr-TR" sz="1400" dirty="0" smtClean="0"/>
                        <a:t>0.73</a:t>
                      </a:r>
                      <a:endParaRPr lang="tr-TR" sz="1400" dirty="0"/>
                    </a:p>
                  </a:txBody>
                  <a:tcPr/>
                </a:tc>
                <a:tc>
                  <a:txBody>
                    <a:bodyPr/>
                    <a:lstStyle/>
                    <a:p>
                      <a:r>
                        <a:rPr lang="tr-TR" sz="1400" dirty="0" smtClean="0"/>
                        <a:t>EVET</a:t>
                      </a:r>
                      <a:endParaRPr lang="tr-TR" sz="1400" dirty="0"/>
                    </a:p>
                  </a:txBody>
                  <a:tcPr/>
                </a:tc>
              </a:tr>
            </a:tbl>
          </a:graphicData>
        </a:graphic>
      </p:graphicFrame>
      <p:sp>
        <p:nvSpPr>
          <p:cNvPr id="5" name="Metin kutusu 4"/>
          <p:cNvSpPr txBox="1"/>
          <p:nvPr/>
        </p:nvSpPr>
        <p:spPr>
          <a:xfrm>
            <a:off x="467543" y="2852935"/>
            <a:ext cx="3606885" cy="307777"/>
          </a:xfrm>
          <a:prstGeom prst="rect">
            <a:avLst/>
          </a:prstGeom>
          <a:noFill/>
        </p:spPr>
        <p:txBody>
          <a:bodyPr wrap="none" rtlCol="0">
            <a:spAutoFit/>
          </a:bodyPr>
          <a:lstStyle/>
          <a:p>
            <a:r>
              <a:rPr lang="tr-TR" sz="1400" dirty="0" smtClean="0">
                <a:solidFill>
                  <a:schemeClr val="bg1"/>
                </a:solidFill>
              </a:rPr>
              <a:t>Tablo7. Dönüştürülmüş gözlem değeri</a:t>
            </a:r>
            <a:endParaRPr lang="tr-TR" sz="1400" dirty="0">
              <a:solidFill>
                <a:schemeClr val="bg1"/>
              </a:solidFill>
            </a:endParaRPr>
          </a:p>
        </p:txBody>
      </p:sp>
    </p:spTree>
    <p:extLst>
      <p:ext uri="{BB962C8B-B14F-4D97-AF65-F5344CB8AC3E}">
        <p14:creationId xmlns:p14="http://schemas.microsoft.com/office/powerpoint/2010/main" val="372886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4077072"/>
            <a:ext cx="7955043" cy="989638"/>
          </a:xfrm>
        </p:spPr>
        <p:txBody>
          <a:bodyPr>
            <a:normAutofit/>
          </a:bodyPr>
          <a:lstStyle/>
          <a:p>
            <a:pPr marL="0" indent="0">
              <a:buNone/>
            </a:pPr>
            <a:r>
              <a:rPr lang="tr-TR" sz="1600" dirty="0" smtClean="0"/>
              <a:t>c) </a:t>
            </a:r>
            <a:r>
              <a:rPr lang="tr-TR" sz="1600" b="1" dirty="0" smtClean="0"/>
              <a:t>En küçük uzaklıkların belirlenmesi: </a:t>
            </a:r>
            <a:r>
              <a:rPr lang="tr-TR" sz="1600" dirty="0" smtClean="0">
                <a:solidFill>
                  <a:srgbClr val="002060"/>
                </a:solidFill>
              </a:rPr>
              <a:t>Satırlar sıralanarak, en küçük k=3 tanesi belirlenir. Bu üç nokta verilen (0.26, 0.43, 0.07) noktasına en yakın gözlem değerleridir.</a:t>
            </a:r>
            <a:endParaRPr lang="tr-TR" sz="1600" dirty="0">
              <a:solidFill>
                <a:srgbClr val="002060"/>
              </a:solidFill>
            </a:endParaRPr>
          </a:p>
        </p:txBody>
      </p:sp>
      <p:graphicFrame>
        <p:nvGraphicFramePr>
          <p:cNvPr id="4" name="İçerik Yer Tutucusu 3"/>
          <p:cNvGraphicFramePr>
            <a:graphicFrameLocks/>
          </p:cNvGraphicFramePr>
          <p:nvPr>
            <p:extLst>
              <p:ext uri="{D42A27DB-BD31-4B8C-83A1-F6EECF244321}">
                <p14:modId xmlns:p14="http://schemas.microsoft.com/office/powerpoint/2010/main" val="3321395690"/>
              </p:ext>
            </p:extLst>
          </p:nvPr>
        </p:nvGraphicFramePr>
        <p:xfrm>
          <a:off x="645308" y="915928"/>
          <a:ext cx="7091364" cy="2488026"/>
        </p:xfrm>
        <a:graphic>
          <a:graphicData uri="http://schemas.openxmlformats.org/drawingml/2006/table">
            <a:tbl>
              <a:tblPr firstRow="1" bandRow="1">
                <a:tableStyleId>{7DF18680-E054-41AD-8BC1-D1AEF772440D}</a:tableStyleId>
              </a:tblPr>
              <a:tblGrid>
                <a:gridCol w="1772841"/>
                <a:gridCol w="1772841"/>
                <a:gridCol w="1772841"/>
                <a:gridCol w="1772841"/>
              </a:tblGrid>
              <a:tr h="414671">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X3</a:t>
                      </a:r>
                      <a:endParaRPr lang="tr-TR" sz="1400" dirty="0"/>
                    </a:p>
                  </a:txBody>
                  <a:tcPr/>
                </a:tc>
                <a:tc>
                  <a:txBody>
                    <a:bodyPr/>
                    <a:lstStyle/>
                    <a:p>
                      <a:r>
                        <a:rPr lang="tr-TR" sz="1400" dirty="0" smtClean="0"/>
                        <a:t>Uzaklık</a:t>
                      </a:r>
                      <a:endParaRPr lang="tr-TR" sz="1400" dirty="0"/>
                    </a:p>
                  </a:txBody>
                  <a:tcPr/>
                </a:tc>
              </a:tr>
              <a:tr h="414671">
                <a:tc>
                  <a:txBody>
                    <a:bodyPr/>
                    <a:lstStyle/>
                    <a:p>
                      <a:r>
                        <a:rPr lang="tr-TR" sz="1400" dirty="0" smtClean="0"/>
                        <a:t>0.47</a:t>
                      </a:r>
                      <a:endParaRPr lang="tr-TR" sz="1400" dirty="0"/>
                    </a:p>
                  </a:txBody>
                  <a:tcPr/>
                </a:tc>
                <a:tc>
                  <a:txBody>
                    <a:bodyPr/>
                    <a:lstStyle/>
                    <a:p>
                      <a:r>
                        <a:rPr lang="tr-TR" sz="1400" dirty="0" smtClean="0"/>
                        <a:t>0.21</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0.98</a:t>
                      </a:r>
                      <a:endParaRPr lang="tr-TR" sz="1400" dirty="0"/>
                    </a:p>
                  </a:txBody>
                  <a:tcPr/>
                </a:tc>
              </a:tr>
              <a:tr h="414671">
                <a:tc>
                  <a:txBody>
                    <a:bodyPr/>
                    <a:lstStyle/>
                    <a:p>
                      <a:r>
                        <a:rPr lang="tr-TR" sz="1400" dirty="0" smtClean="0"/>
                        <a:t>0.33</a:t>
                      </a:r>
                      <a:endParaRPr lang="tr-TR" sz="1400" dirty="0"/>
                    </a:p>
                  </a:txBody>
                  <a:tcPr/>
                </a:tc>
                <a:tc>
                  <a:txBody>
                    <a:bodyPr/>
                    <a:lstStyle/>
                    <a:p>
                      <a:r>
                        <a:rPr lang="tr-TR" sz="1400" dirty="0" smtClean="0"/>
                        <a:t>0.00</a:t>
                      </a:r>
                      <a:endParaRPr lang="tr-TR" sz="1400" dirty="0"/>
                    </a:p>
                  </a:txBody>
                  <a:tcPr/>
                </a:tc>
                <a:tc>
                  <a:txBody>
                    <a:bodyPr/>
                    <a:lstStyle/>
                    <a:p>
                      <a:r>
                        <a:rPr lang="tr-TR" sz="1400" dirty="0" smtClean="0"/>
                        <a:t>0.00</a:t>
                      </a:r>
                      <a:endParaRPr lang="tr-TR" sz="1400" dirty="0"/>
                    </a:p>
                  </a:txBody>
                  <a:tcPr/>
                </a:tc>
                <a:tc>
                  <a:txBody>
                    <a:bodyPr/>
                    <a:lstStyle/>
                    <a:p>
                      <a:r>
                        <a:rPr lang="tr-TR" sz="1400" dirty="0" smtClean="0"/>
                        <a:t>0.44</a:t>
                      </a:r>
                      <a:endParaRPr lang="tr-TR" sz="1400" dirty="0"/>
                    </a:p>
                  </a:txBody>
                  <a:tcPr/>
                </a:tc>
              </a:tr>
              <a:tr h="414671">
                <a:tc>
                  <a:txBody>
                    <a:bodyPr/>
                    <a:lstStyle/>
                    <a:p>
                      <a:r>
                        <a:rPr lang="tr-TR" sz="1400" dirty="0" smtClean="0"/>
                        <a:t>1.00</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0.13</a:t>
                      </a:r>
                      <a:endParaRPr lang="tr-TR" sz="1400" dirty="0"/>
                    </a:p>
                  </a:txBody>
                  <a:tcPr/>
                </a:tc>
                <a:tc>
                  <a:txBody>
                    <a:bodyPr/>
                    <a:lstStyle/>
                    <a:p>
                      <a:r>
                        <a:rPr lang="tr-TR" sz="1400" dirty="0" smtClean="0"/>
                        <a:t>0.93</a:t>
                      </a:r>
                      <a:endParaRPr lang="tr-TR" sz="1400" dirty="0"/>
                    </a:p>
                  </a:txBody>
                  <a:tcPr/>
                </a:tc>
              </a:tr>
              <a:tr h="414671">
                <a:tc>
                  <a:txBody>
                    <a:bodyPr/>
                    <a:lstStyle/>
                    <a:p>
                      <a:r>
                        <a:rPr lang="tr-TR" sz="1400" dirty="0" smtClean="0"/>
                        <a:t>0.60</a:t>
                      </a:r>
                      <a:endParaRPr lang="tr-TR" sz="1400" dirty="0"/>
                    </a:p>
                  </a:txBody>
                  <a:tcPr/>
                </a:tc>
                <a:tc>
                  <a:txBody>
                    <a:bodyPr/>
                    <a:lstStyle/>
                    <a:p>
                      <a:r>
                        <a:rPr lang="tr-TR" sz="1400" dirty="0" smtClean="0"/>
                        <a:t>0.93</a:t>
                      </a:r>
                      <a:endParaRPr lang="tr-TR" sz="1400" dirty="0"/>
                    </a:p>
                  </a:txBody>
                  <a:tcPr/>
                </a:tc>
                <a:tc>
                  <a:txBody>
                    <a:bodyPr/>
                    <a:lstStyle/>
                    <a:p>
                      <a:r>
                        <a:rPr lang="tr-TR" sz="1400" dirty="0" smtClean="0"/>
                        <a:t>0.27</a:t>
                      </a:r>
                      <a:endParaRPr lang="tr-TR" sz="1400" dirty="0"/>
                    </a:p>
                  </a:txBody>
                  <a:tcPr/>
                </a:tc>
                <a:tc>
                  <a:txBody>
                    <a:bodyPr/>
                    <a:lstStyle/>
                    <a:p>
                      <a:r>
                        <a:rPr lang="tr-TR" sz="1400" dirty="0" smtClean="0"/>
                        <a:t>0.63</a:t>
                      </a:r>
                      <a:endParaRPr lang="tr-TR" sz="1400" dirty="0"/>
                    </a:p>
                  </a:txBody>
                  <a:tcPr/>
                </a:tc>
              </a:tr>
              <a:tr h="414671">
                <a:tc>
                  <a:txBody>
                    <a:bodyPr/>
                    <a:lstStyle/>
                    <a:p>
                      <a:r>
                        <a:rPr lang="tr-TR" sz="1400" dirty="0" smtClean="0"/>
                        <a:t>0.00</a:t>
                      </a:r>
                      <a:endParaRPr lang="tr-TR" sz="1400" dirty="0"/>
                    </a:p>
                  </a:txBody>
                  <a:tcPr/>
                </a:tc>
                <a:tc>
                  <a:txBody>
                    <a:bodyPr/>
                    <a:lstStyle/>
                    <a:p>
                      <a:r>
                        <a:rPr lang="tr-TR" sz="1400" dirty="0" smtClean="0"/>
                        <a:t>0.93</a:t>
                      </a:r>
                      <a:endParaRPr lang="tr-TR" sz="1400" dirty="0"/>
                    </a:p>
                  </a:txBody>
                  <a:tcPr/>
                </a:tc>
                <a:tc>
                  <a:txBody>
                    <a:bodyPr/>
                    <a:lstStyle/>
                    <a:p>
                      <a:r>
                        <a:rPr lang="tr-TR" sz="1400" dirty="0" smtClean="0"/>
                        <a:t>0.73</a:t>
                      </a:r>
                      <a:endParaRPr lang="tr-TR" sz="1400" dirty="0"/>
                    </a:p>
                  </a:txBody>
                  <a:tcPr/>
                </a:tc>
                <a:tc>
                  <a:txBody>
                    <a:bodyPr/>
                    <a:lstStyle/>
                    <a:p>
                      <a:r>
                        <a:rPr lang="tr-TR" sz="1400" dirty="0" smtClean="0"/>
                        <a:t>0.87</a:t>
                      </a:r>
                      <a:endParaRPr lang="tr-TR" sz="1400" dirty="0"/>
                    </a:p>
                  </a:txBody>
                  <a:tcPr/>
                </a:tc>
              </a:tr>
            </a:tbl>
          </a:graphicData>
        </a:graphic>
      </p:graphicFrame>
      <p:sp>
        <p:nvSpPr>
          <p:cNvPr id="5" name="İçerik Yer Tutucusu 2"/>
          <p:cNvSpPr txBox="1">
            <a:spLocks/>
          </p:cNvSpPr>
          <p:nvPr/>
        </p:nvSpPr>
        <p:spPr>
          <a:xfrm>
            <a:off x="604067" y="3501008"/>
            <a:ext cx="7125112" cy="413574"/>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sz="1400" dirty="0" smtClean="0">
                <a:solidFill>
                  <a:schemeClr val="bg1"/>
                </a:solidFill>
              </a:rPr>
              <a:t>Tablo8. Gözlem değerlerinin (0.26, 0.43, 0.07) noktasına olan uzaklıkları</a:t>
            </a:r>
            <a:endParaRPr lang="tr-TR" sz="1400" dirty="0">
              <a:solidFill>
                <a:schemeClr val="bg1"/>
              </a:solidFill>
            </a:endParaRPr>
          </a:p>
        </p:txBody>
      </p:sp>
    </p:spTree>
    <p:extLst>
      <p:ext uri="{BB962C8B-B14F-4D97-AF65-F5344CB8AC3E}">
        <p14:creationId xmlns:p14="http://schemas.microsoft.com/office/powerpoint/2010/main" val="1795288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4436" y="3717032"/>
            <a:ext cx="8368004" cy="1512168"/>
          </a:xfrm>
        </p:spPr>
        <p:txBody>
          <a:bodyPr>
            <a:normAutofit/>
          </a:bodyPr>
          <a:lstStyle/>
          <a:p>
            <a:pPr marL="0" indent="0">
              <a:buNone/>
            </a:pPr>
            <a:r>
              <a:rPr lang="tr-TR" dirty="0" smtClean="0"/>
              <a:t>d) </a:t>
            </a:r>
            <a:r>
              <a:rPr lang="tr-TR" sz="1600" b="1" dirty="0" smtClean="0"/>
              <a:t>Seçilen satırlara ilişkin sınıflarının belirlenmesi</a:t>
            </a:r>
            <a:r>
              <a:rPr lang="tr-TR" sz="1600" dirty="0" smtClean="0">
                <a:solidFill>
                  <a:srgbClr val="002060"/>
                </a:solidFill>
              </a:rPr>
              <a:t>:</a:t>
            </a:r>
            <a:r>
              <a:rPr lang="tr-TR" sz="1600" dirty="0" smtClean="0">
                <a:solidFill>
                  <a:srgbClr val="002060"/>
                </a:solidFill>
                <a:sym typeface="Wingdings" pitchFamily="2" charset="2"/>
              </a:rPr>
              <a:t>(0.26, 0.43, 0.07) noktasına en yakın olan gözlem değerlerinin Y sınıfları göz önüne alınarak hangisinin daha çok tekrarlandığını belirliyoruz. Bu üç sonuç içinde bir tane </a:t>
            </a:r>
            <a:r>
              <a:rPr lang="tr-TR" sz="1600" b="1" dirty="0" smtClean="0">
                <a:solidFill>
                  <a:srgbClr val="002060"/>
                </a:solidFill>
                <a:sym typeface="Wingdings" pitchFamily="2" charset="2"/>
              </a:rPr>
              <a:t>HAYIR</a:t>
            </a:r>
            <a:r>
              <a:rPr lang="tr-TR" sz="1600" dirty="0" smtClean="0">
                <a:solidFill>
                  <a:srgbClr val="002060"/>
                </a:solidFill>
                <a:sym typeface="Wingdings" pitchFamily="2" charset="2"/>
              </a:rPr>
              <a:t>, üç tane </a:t>
            </a:r>
            <a:r>
              <a:rPr lang="tr-TR" sz="1600" b="1" dirty="0" smtClean="0">
                <a:solidFill>
                  <a:srgbClr val="002060"/>
                </a:solidFill>
                <a:sym typeface="Wingdings" pitchFamily="2" charset="2"/>
              </a:rPr>
              <a:t>EVET </a:t>
            </a:r>
            <a:r>
              <a:rPr lang="tr-TR" sz="1600" dirty="0" smtClean="0">
                <a:solidFill>
                  <a:srgbClr val="002060"/>
                </a:solidFill>
                <a:sym typeface="Wingdings" pitchFamily="2" charset="2"/>
              </a:rPr>
              <a:t>sonucu vardır.</a:t>
            </a:r>
            <a:endParaRPr lang="tr-TR" sz="1600" dirty="0">
              <a:solidFill>
                <a:srgbClr val="002060"/>
              </a:solidFill>
            </a:endParaRPr>
          </a:p>
        </p:txBody>
      </p:sp>
      <p:graphicFrame>
        <p:nvGraphicFramePr>
          <p:cNvPr id="4" name="İçerik Yer Tutucusu 3"/>
          <p:cNvGraphicFramePr>
            <a:graphicFrameLocks/>
          </p:cNvGraphicFramePr>
          <p:nvPr>
            <p:extLst>
              <p:ext uri="{D42A27DB-BD31-4B8C-83A1-F6EECF244321}">
                <p14:modId xmlns:p14="http://schemas.microsoft.com/office/powerpoint/2010/main" val="272304409"/>
              </p:ext>
            </p:extLst>
          </p:nvPr>
        </p:nvGraphicFramePr>
        <p:xfrm>
          <a:off x="683568" y="836712"/>
          <a:ext cx="7091365" cy="2225040"/>
        </p:xfrm>
        <a:graphic>
          <a:graphicData uri="http://schemas.openxmlformats.org/drawingml/2006/table">
            <a:tbl>
              <a:tblPr firstRow="1" bandRow="1">
                <a:tableStyleId>{7DF18680-E054-41AD-8BC1-D1AEF772440D}</a:tableStyleId>
              </a:tblPr>
              <a:tblGrid>
                <a:gridCol w="1418273"/>
                <a:gridCol w="1418273"/>
                <a:gridCol w="1418273"/>
                <a:gridCol w="1418273"/>
                <a:gridCol w="1418273"/>
              </a:tblGrid>
              <a:tr h="370840">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X3</a:t>
                      </a:r>
                      <a:endParaRPr lang="tr-TR" sz="1400" dirty="0"/>
                    </a:p>
                  </a:txBody>
                  <a:tcPr/>
                </a:tc>
                <a:tc>
                  <a:txBody>
                    <a:bodyPr/>
                    <a:lstStyle/>
                    <a:p>
                      <a:r>
                        <a:rPr lang="tr-TR" sz="1400" dirty="0" smtClean="0"/>
                        <a:t>Uzaklık</a:t>
                      </a:r>
                      <a:endParaRPr lang="tr-TR" sz="1400" dirty="0"/>
                    </a:p>
                  </a:txBody>
                  <a:tcPr/>
                </a:tc>
                <a:tc>
                  <a:txBody>
                    <a:bodyPr/>
                    <a:lstStyle/>
                    <a:p>
                      <a:r>
                        <a:rPr lang="tr-TR" sz="1400" dirty="0" smtClean="0"/>
                        <a:t>Sıra</a:t>
                      </a:r>
                      <a:endParaRPr lang="tr-TR" sz="1400" dirty="0"/>
                    </a:p>
                  </a:txBody>
                  <a:tcPr/>
                </a:tc>
              </a:tr>
              <a:tr h="370840">
                <a:tc>
                  <a:txBody>
                    <a:bodyPr/>
                    <a:lstStyle/>
                    <a:p>
                      <a:r>
                        <a:rPr lang="tr-TR" sz="1400" dirty="0" smtClean="0"/>
                        <a:t>0.47</a:t>
                      </a:r>
                      <a:endParaRPr lang="tr-TR" sz="1400" dirty="0"/>
                    </a:p>
                  </a:txBody>
                  <a:tcPr/>
                </a:tc>
                <a:tc>
                  <a:txBody>
                    <a:bodyPr/>
                    <a:lstStyle/>
                    <a:p>
                      <a:r>
                        <a:rPr lang="tr-TR" sz="1400" dirty="0" smtClean="0"/>
                        <a:t>0.21</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0.98</a:t>
                      </a:r>
                      <a:endParaRPr lang="tr-TR" sz="1400" dirty="0"/>
                    </a:p>
                  </a:txBody>
                  <a:tcPr/>
                </a:tc>
                <a:tc>
                  <a:txBody>
                    <a:bodyPr/>
                    <a:lstStyle/>
                    <a:p>
                      <a:r>
                        <a:rPr lang="tr-TR" sz="1400" dirty="0" smtClean="0"/>
                        <a:t>5</a:t>
                      </a:r>
                      <a:endParaRPr lang="tr-TR" sz="1400" dirty="0"/>
                    </a:p>
                  </a:txBody>
                  <a:tcPr/>
                </a:tc>
              </a:tr>
              <a:tr h="370840">
                <a:tc>
                  <a:txBody>
                    <a:bodyPr/>
                    <a:lstStyle/>
                    <a:p>
                      <a:r>
                        <a:rPr lang="tr-TR" sz="1400" dirty="0" smtClean="0"/>
                        <a:t>0.33</a:t>
                      </a:r>
                      <a:endParaRPr lang="tr-TR" sz="1400" dirty="0"/>
                    </a:p>
                  </a:txBody>
                  <a:tcPr>
                    <a:solidFill>
                      <a:schemeClr val="bg2">
                        <a:lumMod val="40000"/>
                        <a:lumOff val="60000"/>
                      </a:schemeClr>
                    </a:solidFill>
                  </a:tcPr>
                </a:tc>
                <a:tc>
                  <a:txBody>
                    <a:bodyPr/>
                    <a:lstStyle/>
                    <a:p>
                      <a:r>
                        <a:rPr lang="tr-TR" sz="1400" dirty="0" smtClean="0"/>
                        <a:t>0.00</a:t>
                      </a:r>
                      <a:endParaRPr lang="tr-TR" sz="1400" dirty="0"/>
                    </a:p>
                  </a:txBody>
                  <a:tcPr>
                    <a:solidFill>
                      <a:schemeClr val="bg2">
                        <a:lumMod val="40000"/>
                        <a:lumOff val="60000"/>
                      </a:schemeClr>
                    </a:solidFill>
                  </a:tcPr>
                </a:tc>
                <a:tc>
                  <a:txBody>
                    <a:bodyPr/>
                    <a:lstStyle/>
                    <a:p>
                      <a:r>
                        <a:rPr lang="tr-TR" sz="1400" dirty="0" smtClean="0"/>
                        <a:t>0.00</a:t>
                      </a:r>
                      <a:endParaRPr lang="tr-TR" sz="1400" dirty="0"/>
                    </a:p>
                  </a:txBody>
                  <a:tcPr>
                    <a:solidFill>
                      <a:schemeClr val="bg2">
                        <a:lumMod val="40000"/>
                        <a:lumOff val="60000"/>
                      </a:schemeClr>
                    </a:solidFill>
                  </a:tcPr>
                </a:tc>
                <a:tc>
                  <a:txBody>
                    <a:bodyPr/>
                    <a:lstStyle/>
                    <a:p>
                      <a:r>
                        <a:rPr lang="tr-TR" sz="1400" dirty="0" smtClean="0"/>
                        <a:t>0.44</a:t>
                      </a:r>
                      <a:endParaRPr lang="tr-TR" sz="1400" dirty="0"/>
                    </a:p>
                  </a:txBody>
                  <a:tcPr>
                    <a:solidFill>
                      <a:schemeClr val="bg2">
                        <a:lumMod val="40000"/>
                        <a:lumOff val="60000"/>
                      </a:schemeClr>
                    </a:solidFill>
                  </a:tcPr>
                </a:tc>
                <a:tc>
                  <a:txBody>
                    <a:bodyPr/>
                    <a:lstStyle/>
                    <a:p>
                      <a:r>
                        <a:rPr lang="tr-TR" sz="1400" dirty="0" smtClean="0"/>
                        <a:t>1</a:t>
                      </a:r>
                      <a:endParaRPr lang="tr-TR" sz="1400" dirty="0"/>
                    </a:p>
                  </a:txBody>
                  <a:tcPr>
                    <a:solidFill>
                      <a:schemeClr val="bg2">
                        <a:lumMod val="40000"/>
                        <a:lumOff val="60000"/>
                      </a:schemeClr>
                    </a:solidFill>
                  </a:tcPr>
                </a:tc>
              </a:tr>
              <a:tr h="370840">
                <a:tc>
                  <a:txBody>
                    <a:bodyPr/>
                    <a:lstStyle/>
                    <a:p>
                      <a:r>
                        <a:rPr lang="tr-TR" sz="1400" dirty="0" smtClean="0"/>
                        <a:t>1.00</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0.13</a:t>
                      </a:r>
                      <a:endParaRPr lang="tr-TR" sz="1400" dirty="0"/>
                    </a:p>
                  </a:txBody>
                  <a:tcPr/>
                </a:tc>
                <a:tc>
                  <a:txBody>
                    <a:bodyPr/>
                    <a:lstStyle/>
                    <a:p>
                      <a:r>
                        <a:rPr lang="tr-TR" sz="1400" dirty="0" smtClean="0"/>
                        <a:t>0.93</a:t>
                      </a:r>
                      <a:endParaRPr lang="tr-TR" sz="1400" dirty="0"/>
                    </a:p>
                  </a:txBody>
                  <a:tcPr/>
                </a:tc>
                <a:tc>
                  <a:txBody>
                    <a:bodyPr/>
                    <a:lstStyle/>
                    <a:p>
                      <a:r>
                        <a:rPr lang="tr-TR" sz="1400" dirty="0" smtClean="0"/>
                        <a:t>4</a:t>
                      </a:r>
                      <a:endParaRPr lang="tr-TR" sz="1400" dirty="0"/>
                    </a:p>
                  </a:txBody>
                  <a:tcPr/>
                </a:tc>
              </a:tr>
              <a:tr h="370840">
                <a:tc>
                  <a:txBody>
                    <a:bodyPr/>
                    <a:lstStyle/>
                    <a:p>
                      <a:r>
                        <a:rPr lang="tr-TR" sz="1400" dirty="0" smtClean="0"/>
                        <a:t>0.60</a:t>
                      </a:r>
                      <a:endParaRPr lang="tr-TR" sz="1400" dirty="0"/>
                    </a:p>
                  </a:txBody>
                  <a:tcPr>
                    <a:solidFill>
                      <a:schemeClr val="bg2">
                        <a:lumMod val="40000"/>
                        <a:lumOff val="60000"/>
                      </a:schemeClr>
                    </a:solidFill>
                  </a:tcPr>
                </a:tc>
                <a:tc>
                  <a:txBody>
                    <a:bodyPr/>
                    <a:lstStyle/>
                    <a:p>
                      <a:r>
                        <a:rPr lang="tr-TR" sz="1400" dirty="0" smtClean="0"/>
                        <a:t>0.93</a:t>
                      </a:r>
                      <a:endParaRPr lang="tr-TR" sz="1400" dirty="0"/>
                    </a:p>
                  </a:txBody>
                  <a:tcPr>
                    <a:solidFill>
                      <a:schemeClr val="bg2">
                        <a:lumMod val="40000"/>
                        <a:lumOff val="60000"/>
                      </a:schemeClr>
                    </a:solidFill>
                  </a:tcPr>
                </a:tc>
                <a:tc>
                  <a:txBody>
                    <a:bodyPr/>
                    <a:lstStyle/>
                    <a:p>
                      <a:r>
                        <a:rPr lang="tr-TR" sz="1400" dirty="0" smtClean="0"/>
                        <a:t>0.27</a:t>
                      </a:r>
                      <a:endParaRPr lang="tr-TR" sz="1400" dirty="0"/>
                    </a:p>
                  </a:txBody>
                  <a:tcPr>
                    <a:solidFill>
                      <a:schemeClr val="bg2">
                        <a:lumMod val="40000"/>
                        <a:lumOff val="60000"/>
                      </a:schemeClr>
                    </a:solidFill>
                  </a:tcPr>
                </a:tc>
                <a:tc>
                  <a:txBody>
                    <a:bodyPr/>
                    <a:lstStyle/>
                    <a:p>
                      <a:r>
                        <a:rPr lang="tr-TR" sz="1400" dirty="0" smtClean="0"/>
                        <a:t>0.63</a:t>
                      </a:r>
                      <a:endParaRPr lang="tr-TR" sz="1400" dirty="0"/>
                    </a:p>
                  </a:txBody>
                  <a:tcPr>
                    <a:solidFill>
                      <a:schemeClr val="bg2">
                        <a:lumMod val="40000"/>
                        <a:lumOff val="60000"/>
                      </a:schemeClr>
                    </a:solidFill>
                  </a:tcPr>
                </a:tc>
                <a:tc>
                  <a:txBody>
                    <a:bodyPr/>
                    <a:lstStyle/>
                    <a:p>
                      <a:r>
                        <a:rPr lang="tr-TR" sz="1400" dirty="0" smtClean="0"/>
                        <a:t>2</a:t>
                      </a:r>
                      <a:endParaRPr lang="tr-TR" sz="1400" dirty="0"/>
                    </a:p>
                  </a:txBody>
                  <a:tcPr>
                    <a:solidFill>
                      <a:schemeClr val="bg2">
                        <a:lumMod val="40000"/>
                        <a:lumOff val="60000"/>
                      </a:schemeClr>
                    </a:solidFill>
                  </a:tcPr>
                </a:tc>
              </a:tr>
              <a:tr h="370840">
                <a:tc>
                  <a:txBody>
                    <a:bodyPr/>
                    <a:lstStyle/>
                    <a:p>
                      <a:r>
                        <a:rPr lang="tr-TR" sz="1400" dirty="0" smtClean="0"/>
                        <a:t>0.00</a:t>
                      </a:r>
                      <a:endParaRPr lang="tr-TR" sz="1400" dirty="0"/>
                    </a:p>
                  </a:txBody>
                  <a:tcPr>
                    <a:solidFill>
                      <a:schemeClr val="bg2">
                        <a:lumMod val="40000"/>
                        <a:lumOff val="60000"/>
                      </a:schemeClr>
                    </a:solidFill>
                  </a:tcPr>
                </a:tc>
                <a:tc>
                  <a:txBody>
                    <a:bodyPr/>
                    <a:lstStyle/>
                    <a:p>
                      <a:r>
                        <a:rPr lang="tr-TR" sz="1400" dirty="0" smtClean="0"/>
                        <a:t>0.93</a:t>
                      </a:r>
                      <a:endParaRPr lang="tr-TR" sz="1400" dirty="0"/>
                    </a:p>
                  </a:txBody>
                  <a:tcPr>
                    <a:solidFill>
                      <a:schemeClr val="bg2">
                        <a:lumMod val="40000"/>
                        <a:lumOff val="60000"/>
                      </a:schemeClr>
                    </a:solidFill>
                  </a:tcPr>
                </a:tc>
                <a:tc>
                  <a:txBody>
                    <a:bodyPr/>
                    <a:lstStyle/>
                    <a:p>
                      <a:r>
                        <a:rPr lang="tr-TR" sz="1400" dirty="0" smtClean="0"/>
                        <a:t>0.73</a:t>
                      </a:r>
                      <a:endParaRPr lang="tr-TR" sz="1400" dirty="0"/>
                    </a:p>
                  </a:txBody>
                  <a:tcPr>
                    <a:solidFill>
                      <a:schemeClr val="bg2">
                        <a:lumMod val="40000"/>
                        <a:lumOff val="60000"/>
                      </a:schemeClr>
                    </a:solidFill>
                  </a:tcPr>
                </a:tc>
                <a:tc>
                  <a:txBody>
                    <a:bodyPr/>
                    <a:lstStyle/>
                    <a:p>
                      <a:r>
                        <a:rPr lang="tr-TR" sz="1400" dirty="0" smtClean="0"/>
                        <a:t>0.87</a:t>
                      </a:r>
                      <a:endParaRPr lang="tr-TR" sz="1400" dirty="0"/>
                    </a:p>
                  </a:txBody>
                  <a:tcPr>
                    <a:solidFill>
                      <a:schemeClr val="bg2">
                        <a:lumMod val="40000"/>
                        <a:lumOff val="60000"/>
                      </a:schemeClr>
                    </a:solidFill>
                  </a:tcPr>
                </a:tc>
                <a:tc>
                  <a:txBody>
                    <a:bodyPr/>
                    <a:lstStyle/>
                    <a:p>
                      <a:r>
                        <a:rPr lang="tr-TR" sz="1400" dirty="0" smtClean="0"/>
                        <a:t>3</a:t>
                      </a:r>
                      <a:endParaRPr lang="tr-TR" sz="1400" dirty="0"/>
                    </a:p>
                  </a:txBody>
                  <a:tcPr>
                    <a:solidFill>
                      <a:schemeClr val="bg2">
                        <a:lumMod val="40000"/>
                        <a:lumOff val="60000"/>
                      </a:schemeClr>
                    </a:solidFill>
                  </a:tcPr>
                </a:tc>
              </a:tr>
            </a:tbl>
          </a:graphicData>
        </a:graphic>
      </p:graphicFrame>
      <p:sp>
        <p:nvSpPr>
          <p:cNvPr id="5" name="İçerik Yer Tutucusu 2"/>
          <p:cNvSpPr txBox="1">
            <a:spLocks/>
          </p:cNvSpPr>
          <p:nvPr/>
        </p:nvSpPr>
        <p:spPr>
          <a:xfrm>
            <a:off x="632489" y="3186209"/>
            <a:ext cx="7018939" cy="341566"/>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sz="1200" dirty="0" smtClean="0">
                <a:solidFill>
                  <a:schemeClr val="bg1"/>
                </a:solidFill>
              </a:rPr>
              <a:t>Tablo9.Uzaklık göz önüne alınarak k=3 komşu gözlemin belirlenmesi</a:t>
            </a:r>
            <a:endParaRPr lang="tr-TR" sz="1200" dirty="0">
              <a:solidFill>
                <a:schemeClr val="bg1"/>
              </a:solidFill>
            </a:endParaRPr>
          </a:p>
        </p:txBody>
      </p:sp>
    </p:spTree>
    <p:extLst>
      <p:ext uri="{BB962C8B-B14F-4D97-AF65-F5344CB8AC3E}">
        <p14:creationId xmlns:p14="http://schemas.microsoft.com/office/powerpoint/2010/main" val="2130066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19" y="4077072"/>
            <a:ext cx="8280921" cy="1061646"/>
          </a:xfrm>
        </p:spPr>
        <p:txBody>
          <a:bodyPr>
            <a:noAutofit/>
          </a:bodyPr>
          <a:lstStyle/>
          <a:p>
            <a:pPr marL="0" indent="0">
              <a:buNone/>
            </a:pPr>
            <a:r>
              <a:rPr lang="tr-TR" sz="1600" dirty="0" smtClean="0"/>
              <a:t>e)</a:t>
            </a:r>
            <a:r>
              <a:rPr lang="tr-TR" sz="1600" b="1" dirty="0" smtClean="0"/>
              <a:t>Yeni gözlemin sınıfı</a:t>
            </a:r>
            <a:r>
              <a:rPr lang="tr-TR" sz="1600" dirty="0" smtClean="0">
                <a:solidFill>
                  <a:srgbClr val="002060"/>
                </a:solidFill>
              </a:rPr>
              <a:t>: Seçilenler arasında </a:t>
            </a:r>
            <a:r>
              <a:rPr lang="tr-TR" sz="1600" b="1" dirty="0" smtClean="0">
                <a:solidFill>
                  <a:srgbClr val="002060"/>
                </a:solidFill>
              </a:rPr>
              <a:t>EVET’</a:t>
            </a:r>
            <a:r>
              <a:rPr lang="tr-TR" sz="1600" dirty="0" smtClean="0">
                <a:solidFill>
                  <a:srgbClr val="002060"/>
                </a:solidFill>
              </a:rPr>
              <a:t> </a:t>
            </a:r>
            <a:r>
              <a:rPr lang="tr-TR" sz="1600" dirty="0" smtClean="0">
                <a:solidFill>
                  <a:srgbClr val="002060"/>
                </a:solidFill>
              </a:rPr>
              <a:t>lerin</a:t>
            </a:r>
            <a:r>
              <a:rPr lang="tr-TR" sz="1600" dirty="0" smtClean="0">
                <a:solidFill>
                  <a:srgbClr val="002060"/>
                </a:solidFill>
              </a:rPr>
              <a:t> sayısı diğerinden daha fazladır. O halde (7,8,5) gözleminin, yani dönüştürülmüş değerlerle ifade edilir.(0.26, 0.43, 0.07) gözleminin de sınıfı </a:t>
            </a:r>
            <a:r>
              <a:rPr lang="tr-TR" sz="1600" b="1" dirty="0" smtClean="0">
                <a:solidFill>
                  <a:srgbClr val="002060"/>
                </a:solidFill>
              </a:rPr>
              <a:t>EVET</a:t>
            </a:r>
            <a:r>
              <a:rPr lang="tr-TR" sz="1600" dirty="0" smtClean="0">
                <a:solidFill>
                  <a:srgbClr val="002060"/>
                </a:solidFill>
              </a:rPr>
              <a:t> olarak kabul edilir.</a:t>
            </a:r>
            <a:endParaRPr lang="tr-TR" sz="1600" dirty="0">
              <a:solidFill>
                <a:srgbClr val="002060"/>
              </a:solidFill>
            </a:endParaRPr>
          </a:p>
        </p:txBody>
      </p:sp>
      <p:graphicFrame>
        <p:nvGraphicFramePr>
          <p:cNvPr id="4" name="İçerik Yer Tutucusu 3"/>
          <p:cNvGraphicFramePr>
            <a:graphicFrameLocks/>
          </p:cNvGraphicFramePr>
          <p:nvPr>
            <p:extLst>
              <p:ext uri="{D42A27DB-BD31-4B8C-83A1-F6EECF244321}">
                <p14:modId xmlns:p14="http://schemas.microsoft.com/office/powerpoint/2010/main" val="2143736042"/>
              </p:ext>
            </p:extLst>
          </p:nvPr>
        </p:nvGraphicFramePr>
        <p:xfrm>
          <a:off x="251519" y="975716"/>
          <a:ext cx="8496942" cy="2225040"/>
        </p:xfrm>
        <a:graphic>
          <a:graphicData uri="http://schemas.openxmlformats.org/drawingml/2006/table">
            <a:tbl>
              <a:tblPr firstRow="1" bandRow="1">
                <a:tableStyleId>{7DF18680-E054-41AD-8BC1-D1AEF772440D}</a:tableStyleId>
              </a:tblPr>
              <a:tblGrid>
                <a:gridCol w="864094"/>
                <a:gridCol w="792088"/>
                <a:gridCol w="792088"/>
                <a:gridCol w="1080120"/>
                <a:gridCol w="1080120"/>
                <a:gridCol w="3888432"/>
              </a:tblGrid>
              <a:tr h="370840">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X3</a:t>
                      </a:r>
                      <a:endParaRPr lang="tr-TR" sz="1400" dirty="0"/>
                    </a:p>
                  </a:txBody>
                  <a:tcPr/>
                </a:tc>
                <a:tc>
                  <a:txBody>
                    <a:bodyPr/>
                    <a:lstStyle/>
                    <a:p>
                      <a:r>
                        <a:rPr lang="tr-TR" sz="1400" dirty="0" smtClean="0"/>
                        <a:t>Uzaklık</a:t>
                      </a:r>
                      <a:endParaRPr lang="tr-TR" sz="1400" dirty="0"/>
                    </a:p>
                  </a:txBody>
                  <a:tcPr/>
                </a:tc>
                <a:tc>
                  <a:txBody>
                    <a:bodyPr/>
                    <a:lstStyle/>
                    <a:p>
                      <a:r>
                        <a:rPr lang="tr-TR" sz="1400" dirty="0" smtClean="0"/>
                        <a:t>Sıra</a:t>
                      </a:r>
                      <a:endParaRPr lang="tr-TR" sz="1400" dirty="0"/>
                    </a:p>
                  </a:txBody>
                  <a:tcPr/>
                </a:tc>
                <a:tc>
                  <a:txBody>
                    <a:bodyPr/>
                    <a:lstStyle/>
                    <a:p>
                      <a:r>
                        <a:rPr lang="tr-TR" sz="1400" dirty="0" smtClean="0"/>
                        <a:t>K komşunun Y değeri</a:t>
                      </a:r>
                      <a:endParaRPr lang="tr-TR" sz="1400" dirty="0"/>
                    </a:p>
                  </a:txBody>
                  <a:tcPr/>
                </a:tc>
              </a:tr>
              <a:tr h="370840">
                <a:tc>
                  <a:txBody>
                    <a:bodyPr/>
                    <a:lstStyle/>
                    <a:p>
                      <a:r>
                        <a:rPr lang="tr-TR" sz="1400" dirty="0" smtClean="0"/>
                        <a:t>0.47</a:t>
                      </a:r>
                      <a:endParaRPr lang="tr-TR" sz="1400" dirty="0"/>
                    </a:p>
                  </a:txBody>
                  <a:tcPr/>
                </a:tc>
                <a:tc>
                  <a:txBody>
                    <a:bodyPr/>
                    <a:lstStyle/>
                    <a:p>
                      <a:r>
                        <a:rPr lang="tr-TR" sz="1400" dirty="0" smtClean="0"/>
                        <a:t>0.21</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0.98</a:t>
                      </a:r>
                      <a:endParaRPr lang="tr-TR" sz="1400" dirty="0"/>
                    </a:p>
                  </a:txBody>
                  <a:tcPr/>
                </a:tc>
                <a:tc>
                  <a:txBody>
                    <a:bodyPr/>
                    <a:lstStyle/>
                    <a:p>
                      <a:r>
                        <a:rPr lang="tr-TR" sz="1400" dirty="0" smtClean="0"/>
                        <a:t>5</a:t>
                      </a:r>
                      <a:endParaRPr lang="tr-TR" sz="1400" dirty="0"/>
                    </a:p>
                  </a:txBody>
                  <a:tcPr/>
                </a:tc>
                <a:tc>
                  <a:txBody>
                    <a:bodyPr/>
                    <a:lstStyle/>
                    <a:p>
                      <a:endParaRPr lang="tr-TR" sz="1400" dirty="0"/>
                    </a:p>
                  </a:txBody>
                  <a:tcPr/>
                </a:tc>
              </a:tr>
              <a:tr h="370840">
                <a:tc>
                  <a:txBody>
                    <a:bodyPr/>
                    <a:lstStyle/>
                    <a:p>
                      <a:r>
                        <a:rPr lang="tr-TR" sz="1400" dirty="0" smtClean="0"/>
                        <a:t>0.33</a:t>
                      </a:r>
                      <a:endParaRPr lang="tr-TR" sz="1400" dirty="0"/>
                    </a:p>
                  </a:txBody>
                  <a:tcPr>
                    <a:solidFill>
                      <a:schemeClr val="bg2">
                        <a:lumMod val="40000"/>
                        <a:lumOff val="60000"/>
                      </a:schemeClr>
                    </a:solidFill>
                  </a:tcPr>
                </a:tc>
                <a:tc>
                  <a:txBody>
                    <a:bodyPr/>
                    <a:lstStyle/>
                    <a:p>
                      <a:r>
                        <a:rPr lang="tr-TR" sz="1400" dirty="0" smtClean="0"/>
                        <a:t>0.00</a:t>
                      </a:r>
                      <a:endParaRPr lang="tr-TR" sz="1400" dirty="0"/>
                    </a:p>
                  </a:txBody>
                  <a:tcPr>
                    <a:solidFill>
                      <a:schemeClr val="bg2">
                        <a:lumMod val="40000"/>
                        <a:lumOff val="60000"/>
                      </a:schemeClr>
                    </a:solidFill>
                  </a:tcPr>
                </a:tc>
                <a:tc>
                  <a:txBody>
                    <a:bodyPr/>
                    <a:lstStyle/>
                    <a:p>
                      <a:r>
                        <a:rPr lang="tr-TR" sz="1400" dirty="0" smtClean="0"/>
                        <a:t>0.00</a:t>
                      </a:r>
                      <a:endParaRPr lang="tr-TR" sz="1400" dirty="0"/>
                    </a:p>
                  </a:txBody>
                  <a:tcPr>
                    <a:solidFill>
                      <a:schemeClr val="bg2">
                        <a:lumMod val="40000"/>
                        <a:lumOff val="60000"/>
                      </a:schemeClr>
                    </a:solidFill>
                  </a:tcPr>
                </a:tc>
                <a:tc>
                  <a:txBody>
                    <a:bodyPr/>
                    <a:lstStyle/>
                    <a:p>
                      <a:r>
                        <a:rPr lang="tr-TR" sz="1400" dirty="0" smtClean="0"/>
                        <a:t>0.44</a:t>
                      </a:r>
                      <a:endParaRPr lang="tr-TR" sz="1400" dirty="0"/>
                    </a:p>
                  </a:txBody>
                  <a:tcPr>
                    <a:solidFill>
                      <a:schemeClr val="bg2">
                        <a:lumMod val="40000"/>
                        <a:lumOff val="60000"/>
                      </a:schemeClr>
                    </a:solidFill>
                  </a:tcPr>
                </a:tc>
                <a:tc>
                  <a:txBody>
                    <a:bodyPr/>
                    <a:lstStyle/>
                    <a:p>
                      <a:r>
                        <a:rPr lang="tr-TR" sz="1400" dirty="0" smtClean="0"/>
                        <a:t>1</a:t>
                      </a:r>
                      <a:endParaRPr lang="tr-TR" sz="1400" dirty="0"/>
                    </a:p>
                  </a:txBody>
                  <a:tcPr>
                    <a:solidFill>
                      <a:schemeClr val="bg2">
                        <a:lumMod val="40000"/>
                        <a:lumOff val="60000"/>
                      </a:schemeClr>
                    </a:solidFill>
                  </a:tcPr>
                </a:tc>
                <a:tc>
                  <a:txBody>
                    <a:bodyPr/>
                    <a:lstStyle/>
                    <a:p>
                      <a:r>
                        <a:rPr lang="tr-TR" sz="1400" dirty="0" smtClean="0"/>
                        <a:t>HAYIR</a:t>
                      </a:r>
                      <a:endParaRPr lang="tr-TR" sz="1400" dirty="0"/>
                    </a:p>
                  </a:txBody>
                  <a:tcPr>
                    <a:solidFill>
                      <a:schemeClr val="bg2">
                        <a:lumMod val="40000"/>
                        <a:lumOff val="60000"/>
                      </a:schemeClr>
                    </a:solidFill>
                  </a:tcPr>
                </a:tc>
              </a:tr>
              <a:tr h="370840">
                <a:tc>
                  <a:txBody>
                    <a:bodyPr/>
                    <a:lstStyle/>
                    <a:p>
                      <a:r>
                        <a:rPr lang="tr-TR" sz="1400" dirty="0" smtClean="0"/>
                        <a:t>1.00</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0.13</a:t>
                      </a:r>
                      <a:endParaRPr lang="tr-TR" sz="1400" dirty="0"/>
                    </a:p>
                  </a:txBody>
                  <a:tcPr/>
                </a:tc>
                <a:tc>
                  <a:txBody>
                    <a:bodyPr/>
                    <a:lstStyle/>
                    <a:p>
                      <a:r>
                        <a:rPr lang="tr-TR" sz="1400" dirty="0" smtClean="0"/>
                        <a:t>0.93</a:t>
                      </a:r>
                      <a:endParaRPr lang="tr-TR" sz="1400" dirty="0"/>
                    </a:p>
                  </a:txBody>
                  <a:tcPr/>
                </a:tc>
                <a:tc>
                  <a:txBody>
                    <a:bodyPr/>
                    <a:lstStyle/>
                    <a:p>
                      <a:r>
                        <a:rPr lang="tr-TR" sz="1400" dirty="0" smtClean="0"/>
                        <a:t>4</a:t>
                      </a:r>
                      <a:endParaRPr lang="tr-TR" sz="1400" dirty="0"/>
                    </a:p>
                  </a:txBody>
                  <a:tcPr/>
                </a:tc>
                <a:tc>
                  <a:txBody>
                    <a:bodyPr/>
                    <a:lstStyle/>
                    <a:p>
                      <a:endParaRPr lang="tr-TR" sz="1400" dirty="0"/>
                    </a:p>
                  </a:txBody>
                  <a:tcPr/>
                </a:tc>
              </a:tr>
              <a:tr h="370840">
                <a:tc>
                  <a:txBody>
                    <a:bodyPr/>
                    <a:lstStyle/>
                    <a:p>
                      <a:r>
                        <a:rPr lang="tr-TR" sz="1400" dirty="0" smtClean="0"/>
                        <a:t>0.60</a:t>
                      </a:r>
                      <a:endParaRPr lang="tr-TR" sz="1400" dirty="0"/>
                    </a:p>
                  </a:txBody>
                  <a:tcPr>
                    <a:solidFill>
                      <a:schemeClr val="bg2">
                        <a:lumMod val="40000"/>
                        <a:lumOff val="60000"/>
                      </a:schemeClr>
                    </a:solidFill>
                  </a:tcPr>
                </a:tc>
                <a:tc>
                  <a:txBody>
                    <a:bodyPr/>
                    <a:lstStyle/>
                    <a:p>
                      <a:r>
                        <a:rPr lang="tr-TR" sz="1400" dirty="0" smtClean="0"/>
                        <a:t>0.93</a:t>
                      </a:r>
                      <a:endParaRPr lang="tr-TR" sz="1400" dirty="0"/>
                    </a:p>
                  </a:txBody>
                  <a:tcPr>
                    <a:solidFill>
                      <a:schemeClr val="bg2">
                        <a:lumMod val="40000"/>
                        <a:lumOff val="60000"/>
                      </a:schemeClr>
                    </a:solidFill>
                  </a:tcPr>
                </a:tc>
                <a:tc>
                  <a:txBody>
                    <a:bodyPr/>
                    <a:lstStyle/>
                    <a:p>
                      <a:r>
                        <a:rPr lang="tr-TR" sz="1400" dirty="0" smtClean="0"/>
                        <a:t>0.27</a:t>
                      </a:r>
                      <a:endParaRPr lang="tr-TR" sz="1400" dirty="0"/>
                    </a:p>
                  </a:txBody>
                  <a:tcPr>
                    <a:solidFill>
                      <a:schemeClr val="bg2">
                        <a:lumMod val="40000"/>
                        <a:lumOff val="60000"/>
                      </a:schemeClr>
                    </a:solidFill>
                  </a:tcPr>
                </a:tc>
                <a:tc>
                  <a:txBody>
                    <a:bodyPr/>
                    <a:lstStyle/>
                    <a:p>
                      <a:r>
                        <a:rPr lang="tr-TR" sz="1400" dirty="0" smtClean="0"/>
                        <a:t>0.63</a:t>
                      </a:r>
                      <a:endParaRPr lang="tr-TR" sz="1400" dirty="0"/>
                    </a:p>
                  </a:txBody>
                  <a:tcPr>
                    <a:solidFill>
                      <a:schemeClr val="bg2">
                        <a:lumMod val="40000"/>
                        <a:lumOff val="60000"/>
                      </a:schemeClr>
                    </a:solidFill>
                  </a:tcPr>
                </a:tc>
                <a:tc>
                  <a:txBody>
                    <a:bodyPr/>
                    <a:lstStyle/>
                    <a:p>
                      <a:r>
                        <a:rPr lang="tr-TR" sz="1400" dirty="0" smtClean="0"/>
                        <a:t>2</a:t>
                      </a:r>
                      <a:endParaRPr lang="tr-TR" sz="1400" dirty="0"/>
                    </a:p>
                  </a:txBody>
                  <a:tcPr>
                    <a:solidFill>
                      <a:schemeClr val="bg2">
                        <a:lumMod val="40000"/>
                        <a:lumOff val="60000"/>
                      </a:schemeClr>
                    </a:solidFill>
                  </a:tcPr>
                </a:tc>
                <a:tc>
                  <a:txBody>
                    <a:bodyPr/>
                    <a:lstStyle/>
                    <a:p>
                      <a:r>
                        <a:rPr lang="tr-TR" sz="1400" dirty="0" smtClean="0"/>
                        <a:t>EVET</a:t>
                      </a:r>
                      <a:endParaRPr lang="tr-TR" sz="1400" dirty="0"/>
                    </a:p>
                  </a:txBody>
                  <a:tcPr>
                    <a:solidFill>
                      <a:schemeClr val="bg2">
                        <a:lumMod val="40000"/>
                        <a:lumOff val="60000"/>
                      </a:schemeClr>
                    </a:solidFill>
                  </a:tcPr>
                </a:tc>
              </a:tr>
              <a:tr h="370840">
                <a:tc>
                  <a:txBody>
                    <a:bodyPr/>
                    <a:lstStyle/>
                    <a:p>
                      <a:r>
                        <a:rPr lang="tr-TR" sz="1400" dirty="0" smtClean="0"/>
                        <a:t>0.00</a:t>
                      </a:r>
                      <a:endParaRPr lang="tr-TR" sz="1400" dirty="0"/>
                    </a:p>
                  </a:txBody>
                  <a:tcPr>
                    <a:solidFill>
                      <a:schemeClr val="bg2">
                        <a:lumMod val="40000"/>
                        <a:lumOff val="60000"/>
                      </a:schemeClr>
                    </a:solidFill>
                  </a:tcPr>
                </a:tc>
                <a:tc>
                  <a:txBody>
                    <a:bodyPr/>
                    <a:lstStyle/>
                    <a:p>
                      <a:r>
                        <a:rPr lang="tr-TR" sz="1400" dirty="0" smtClean="0"/>
                        <a:t>0.93</a:t>
                      </a:r>
                      <a:endParaRPr lang="tr-TR" sz="1400" dirty="0"/>
                    </a:p>
                  </a:txBody>
                  <a:tcPr>
                    <a:solidFill>
                      <a:schemeClr val="bg2">
                        <a:lumMod val="40000"/>
                        <a:lumOff val="60000"/>
                      </a:schemeClr>
                    </a:solidFill>
                  </a:tcPr>
                </a:tc>
                <a:tc>
                  <a:txBody>
                    <a:bodyPr/>
                    <a:lstStyle/>
                    <a:p>
                      <a:r>
                        <a:rPr lang="tr-TR" sz="1400" dirty="0" smtClean="0"/>
                        <a:t>0.73</a:t>
                      </a:r>
                      <a:endParaRPr lang="tr-TR" sz="1400" dirty="0"/>
                    </a:p>
                  </a:txBody>
                  <a:tcPr>
                    <a:solidFill>
                      <a:schemeClr val="bg2">
                        <a:lumMod val="40000"/>
                        <a:lumOff val="60000"/>
                      </a:schemeClr>
                    </a:solidFill>
                  </a:tcPr>
                </a:tc>
                <a:tc>
                  <a:txBody>
                    <a:bodyPr/>
                    <a:lstStyle/>
                    <a:p>
                      <a:r>
                        <a:rPr lang="tr-TR" sz="1400" dirty="0" smtClean="0"/>
                        <a:t>0.87</a:t>
                      </a:r>
                      <a:endParaRPr lang="tr-TR" sz="1400" dirty="0"/>
                    </a:p>
                  </a:txBody>
                  <a:tcPr>
                    <a:solidFill>
                      <a:schemeClr val="bg2">
                        <a:lumMod val="40000"/>
                        <a:lumOff val="60000"/>
                      </a:schemeClr>
                    </a:solidFill>
                  </a:tcPr>
                </a:tc>
                <a:tc>
                  <a:txBody>
                    <a:bodyPr/>
                    <a:lstStyle/>
                    <a:p>
                      <a:r>
                        <a:rPr lang="tr-TR" sz="1400" dirty="0" smtClean="0"/>
                        <a:t>3</a:t>
                      </a:r>
                      <a:endParaRPr lang="tr-TR" sz="1400" dirty="0"/>
                    </a:p>
                  </a:txBody>
                  <a:tcPr>
                    <a:solidFill>
                      <a:schemeClr val="bg2">
                        <a:lumMod val="40000"/>
                        <a:lumOff val="60000"/>
                      </a:schemeClr>
                    </a:solidFill>
                  </a:tcPr>
                </a:tc>
                <a:tc>
                  <a:txBody>
                    <a:bodyPr/>
                    <a:lstStyle/>
                    <a:p>
                      <a:r>
                        <a:rPr lang="tr-TR" sz="1400" dirty="0" smtClean="0"/>
                        <a:t>EVET</a:t>
                      </a:r>
                      <a:endParaRPr lang="tr-TR" sz="1400" dirty="0"/>
                    </a:p>
                  </a:txBody>
                  <a:tcPr>
                    <a:solidFill>
                      <a:schemeClr val="bg2">
                        <a:lumMod val="40000"/>
                        <a:lumOff val="60000"/>
                      </a:schemeClr>
                    </a:solidFill>
                  </a:tcPr>
                </a:tc>
              </a:tr>
            </a:tbl>
          </a:graphicData>
        </a:graphic>
      </p:graphicFrame>
      <p:sp>
        <p:nvSpPr>
          <p:cNvPr id="5" name="İçerik Yer Tutucusu 2"/>
          <p:cNvSpPr txBox="1">
            <a:spLocks/>
          </p:cNvSpPr>
          <p:nvPr/>
        </p:nvSpPr>
        <p:spPr>
          <a:xfrm>
            <a:off x="251519" y="3338945"/>
            <a:ext cx="7378979" cy="288032"/>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sz="1200" dirty="0" smtClean="0">
                <a:solidFill>
                  <a:schemeClr val="bg1"/>
                </a:solidFill>
              </a:rPr>
              <a:t>Tablo10.Y sınıfına ilişkin ilk 3 değerin belirlenmesi</a:t>
            </a:r>
            <a:endParaRPr lang="tr-TR" sz="1200" dirty="0">
              <a:solidFill>
                <a:schemeClr val="bg1"/>
              </a:solidFill>
            </a:endParaRPr>
          </a:p>
        </p:txBody>
      </p:sp>
    </p:spTree>
    <p:extLst>
      <p:ext uri="{BB962C8B-B14F-4D97-AF65-F5344CB8AC3E}">
        <p14:creationId xmlns:p14="http://schemas.microsoft.com/office/powerpoint/2010/main" val="3321274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24744"/>
            <a:ext cx="7595003" cy="924475"/>
          </a:xfrm>
        </p:spPr>
        <p:txBody>
          <a:bodyPr/>
          <a:lstStyle/>
          <a:p>
            <a:r>
              <a:rPr lang="tr-TR" sz="3600" dirty="0">
                <a:solidFill>
                  <a:srgbClr val="002060"/>
                </a:solidFill>
              </a:rPr>
              <a:t>En Yakın k-komşu Algoritması</a:t>
            </a:r>
            <a:endParaRPr lang="tr-TR" sz="3600" dirty="0"/>
          </a:p>
        </p:txBody>
      </p:sp>
      <p:sp>
        <p:nvSpPr>
          <p:cNvPr id="3" name="İçerik Yer Tutucusu 2"/>
          <p:cNvSpPr>
            <a:spLocks noGrp="1"/>
          </p:cNvSpPr>
          <p:nvPr>
            <p:ph idx="1"/>
          </p:nvPr>
        </p:nvSpPr>
        <p:spPr>
          <a:xfrm>
            <a:off x="395536" y="1268760"/>
            <a:ext cx="8352928" cy="4051437"/>
          </a:xfrm>
        </p:spPr>
        <p:txBody>
          <a:bodyPr/>
          <a:lstStyle/>
          <a:p>
            <a:pPr marL="0" indent="0">
              <a:buNone/>
            </a:pPr>
            <a:r>
              <a:rPr lang="tr-TR" sz="2400" dirty="0" smtClean="0"/>
              <a:t>Bu yöntem, sınıfları belli olan bir örnek kümesindeki gözlem değerlerinden yararlanarak, örneğe katılacak yeni bir gözlemin hangi sınıfa ait olduğunu belirlemek amacıyla kullanılır.</a:t>
            </a:r>
          </a:p>
          <a:p>
            <a:pPr marL="0" indent="0">
              <a:buNone/>
            </a:pPr>
            <a:endParaRPr lang="tr-TR" dirty="0" smtClean="0"/>
          </a:p>
        </p:txBody>
      </p:sp>
    </p:spTree>
    <p:extLst>
      <p:ext uri="{BB962C8B-B14F-4D97-AF65-F5344CB8AC3E}">
        <p14:creationId xmlns:p14="http://schemas.microsoft.com/office/powerpoint/2010/main" val="1648532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7125113" cy="924475"/>
          </a:xfrm>
        </p:spPr>
        <p:txBody>
          <a:bodyPr/>
          <a:lstStyle/>
          <a:p>
            <a:pPr algn="ctr"/>
            <a:r>
              <a:rPr lang="tr-TR" b="1" dirty="0" smtClean="0"/>
              <a:t>Ağırlıklı Oylama</a:t>
            </a:r>
            <a:endParaRPr lang="tr-TR" b="1"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361373" y="1124744"/>
                <a:ext cx="7883035" cy="4896544"/>
              </a:xfrm>
            </p:spPr>
            <p:txBody>
              <a:bodyPr>
                <a:normAutofit/>
              </a:bodyPr>
              <a:lstStyle/>
              <a:p>
                <a:pPr marL="0" indent="0">
                  <a:buNone/>
                </a:pPr>
                <a:r>
                  <a:rPr lang="tr-TR" sz="1600" dirty="0" smtClean="0">
                    <a:solidFill>
                      <a:srgbClr val="002060"/>
                    </a:solidFill>
                  </a:rPr>
                  <a:t>K- algoritması, verilen bir gözleme en yakın komşunun belirlenmesi ve sınıfı yeni bir gözlem değeri için, k gözlem içindeki en fazla tekrar eden sınıfın seçilmesi esasına dayanıyordu. Ancak seçilen bu sınıf, sadece k komşunun göz önüne alınması nedeniyle her zaman uygun olmayabilir. Bu son aşamada k komşu arasında en çok tekrarlanan sınıfı seçme yöntemi yerine ağırlıklı oylama yöntemi uygulanır.</a:t>
                </a:r>
              </a:p>
              <a:p>
                <a:pPr marL="0" indent="0">
                  <a:buNone/>
                </a:pPr>
                <a:r>
                  <a:rPr lang="tr-TR" sz="1600" dirty="0" smtClean="0">
                    <a:solidFill>
                      <a:srgbClr val="002060"/>
                    </a:solidFill>
                  </a:rPr>
                  <a:t>Bu yöntem gözlem değerlerini için aşağıdaki bağıntıya göre ağırlıklı uzunlukların hesaplanması esasına dayanır.</a:t>
                </a:r>
              </a:p>
              <a:p>
                <a:pPr marL="0" indent="0">
                  <a:buNone/>
                </a:pPr>
                <a:r>
                  <a:rPr lang="tr-TR" sz="2000" dirty="0">
                    <a:solidFill>
                      <a:srgbClr val="002060"/>
                    </a:solidFill>
                  </a:rPr>
                  <a:t>d</a:t>
                </a:r>
                <a:r>
                  <a:rPr lang="tr-TR" sz="2000" dirty="0" smtClean="0">
                    <a:solidFill>
                      <a:srgbClr val="002060"/>
                    </a:solidFill>
                  </a:rPr>
                  <a:t>(</a:t>
                </a:r>
                <a:r>
                  <a:rPr lang="tr-TR" sz="2000" dirty="0" smtClean="0">
                    <a:solidFill>
                      <a:srgbClr val="002060"/>
                    </a:solidFill>
                  </a:rPr>
                  <a:t>i,j</a:t>
                </a:r>
                <a:r>
                  <a:rPr lang="tr-TR" sz="2000" dirty="0" smtClean="0">
                    <a:solidFill>
                      <a:srgbClr val="002060"/>
                    </a:solidFill>
                  </a:rPr>
                  <a:t>)’=</a:t>
                </a:r>
                <a14:m>
                  <m:oMath xmlns:m="http://schemas.openxmlformats.org/officeDocument/2006/math">
                    <m:f>
                      <m:fPr>
                        <m:ctrlPr>
                          <a:rPr lang="tr-TR" sz="2400" i="1" smtClean="0">
                            <a:solidFill>
                              <a:srgbClr val="002060"/>
                            </a:solidFill>
                            <a:latin typeface="Cambria Math"/>
                          </a:rPr>
                        </m:ctrlPr>
                      </m:fPr>
                      <m:num>
                        <m:r>
                          <a:rPr lang="tr-TR" sz="2400" b="0" i="1" smtClean="0">
                            <a:solidFill>
                              <a:srgbClr val="002060"/>
                            </a:solidFill>
                            <a:latin typeface="Cambria Math"/>
                          </a:rPr>
                          <m:t>1</m:t>
                        </m:r>
                      </m:num>
                      <m:den>
                        <m:r>
                          <a:rPr lang="tr-TR" sz="2400" b="0" i="1" smtClean="0">
                            <a:solidFill>
                              <a:srgbClr val="002060"/>
                            </a:solidFill>
                            <a:latin typeface="Cambria Math"/>
                          </a:rPr>
                          <m:t>𝑑</m:t>
                        </m:r>
                        <m:d>
                          <m:dPr>
                            <m:ctrlPr>
                              <a:rPr lang="tr-TR" sz="2400" b="0" i="1" smtClean="0">
                                <a:solidFill>
                                  <a:srgbClr val="002060"/>
                                </a:solidFill>
                                <a:latin typeface="Cambria Math"/>
                              </a:rPr>
                            </m:ctrlPr>
                          </m:dPr>
                          <m:e>
                            <m:r>
                              <a:rPr lang="tr-TR" sz="2400" b="0" i="1" smtClean="0">
                                <a:solidFill>
                                  <a:srgbClr val="002060"/>
                                </a:solidFill>
                                <a:latin typeface="Cambria Math"/>
                              </a:rPr>
                              <m:t>𝑖</m:t>
                            </m:r>
                            <m:r>
                              <a:rPr lang="tr-TR" sz="2400" b="0" i="1" smtClean="0">
                                <a:solidFill>
                                  <a:srgbClr val="002060"/>
                                </a:solidFill>
                                <a:latin typeface="Cambria Math"/>
                              </a:rPr>
                              <m:t>,</m:t>
                            </m:r>
                            <m:r>
                              <a:rPr lang="tr-TR" sz="2400" b="0" i="1" smtClean="0">
                                <a:solidFill>
                                  <a:srgbClr val="002060"/>
                                </a:solidFill>
                                <a:latin typeface="Cambria Math"/>
                              </a:rPr>
                              <m:t>𝑗</m:t>
                            </m:r>
                          </m:e>
                        </m:d>
                        <m:r>
                          <a:rPr lang="tr-TR" sz="2400" b="0" i="1" baseline="30000" smtClean="0">
                            <a:solidFill>
                              <a:srgbClr val="002060"/>
                            </a:solidFill>
                            <a:latin typeface="Cambria Math"/>
                          </a:rPr>
                          <m:t>2</m:t>
                        </m:r>
                      </m:den>
                    </m:f>
                  </m:oMath>
                </a14:m>
                <a:endParaRPr lang="tr-TR" sz="2400" dirty="0" smtClean="0">
                  <a:solidFill>
                    <a:srgbClr val="002060"/>
                  </a:solidFill>
                </a:endParaRPr>
              </a:p>
              <a:p>
                <a:pPr marL="0" indent="0">
                  <a:buNone/>
                </a:pPr>
                <a:endParaRPr lang="tr-TR" sz="2400" dirty="0" smtClean="0">
                  <a:solidFill>
                    <a:srgbClr val="002060"/>
                  </a:solidFill>
                </a:endParaRPr>
              </a:p>
              <a:p>
                <a:pPr marL="0" indent="0">
                  <a:buNone/>
                </a:pPr>
                <a:r>
                  <a:rPr lang="tr-TR" sz="1600" dirty="0" smtClean="0">
                    <a:solidFill>
                      <a:srgbClr val="002060"/>
                    </a:solidFill>
                  </a:rPr>
                  <a:t>d (</a:t>
                </a:r>
                <a:r>
                  <a:rPr lang="tr-TR" sz="1600" dirty="0" smtClean="0">
                    <a:solidFill>
                      <a:srgbClr val="002060"/>
                    </a:solidFill>
                  </a:rPr>
                  <a:t>i,j</a:t>
                </a:r>
                <a:r>
                  <a:rPr lang="tr-TR" sz="1600" dirty="0" smtClean="0">
                    <a:solidFill>
                      <a:srgbClr val="002060"/>
                    </a:solidFill>
                  </a:rPr>
                  <a:t>) ifadesi i ve j gözlemleri arasındaki Öklid uzaklığıdır. Her bir sınıf değeri için bu uzaklıkların toplamı hesaplanarak ağırlıklı oylama değeri elde edilir. En büyük ağırlıklı oylama değerine sahip olan sınıf değeri yeni gözlemin ait olduğu sınıf kabul edilir. </a:t>
                </a:r>
                <a:endParaRPr lang="tr-TR" sz="2400" dirty="0">
                  <a:solidFill>
                    <a:srgbClr val="002060"/>
                  </a:solidFill>
                </a:endParaRPr>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361373" y="1124744"/>
                <a:ext cx="7883035" cy="4896544"/>
              </a:xfrm>
              <a:blipFill rotWithShape="1">
                <a:blip r:embed="rId2"/>
                <a:stretch>
                  <a:fillRect l="-773"/>
                </a:stretch>
              </a:blipFill>
            </p:spPr>
            <p:txBody>
              <a:bodyPr/>
              <a:lstStyle/>
              <a:p>
                <a:r>
                  <a:rPr lang="tr-TR">
                    <a:noFill/>
                  </a:rPr>
                  <a:t> </a:t>
                </a:r>
              </a:p>
            </p:txBody>
          </p:sp>
        </mc:Fallback>
      </mc:AlternateContent>
    </p:spTree>
    <p:extLst>
      <p:ext uri="{BB962C8B-B14F-4D97-AF65-F5344CB8AC3E}">
        <p14:creationId xmlns:p14="http://schemas.microsoft.com/office/powerpoint/2010/main" val="3118969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404664"/>
            <a:ext cx="7811027" cy="924475"/>
          </a:xfrm>
        </p:spPr>
        <p:txBody>
          <a:bodyPr/>
          <a:lstStyle/>
          <a:p>
            <a:r>
              <a:rPr lang="tr-TR" sz="2000" b="1" dirty="0">
                <a:solidFill>
                  <a:srgbClr val="002060"/>
                </a:solidFill>
              </a:rPr>
              <a:t>U</a:t>
            </a:r>
            <a:r>
              <a:rPr lang="tr-TR" sz="2000" b="1" dirty="0" smtClean="0">
                <a:solidFill>
                  <a:srgbClr val="002060"/>
                </a:solidFill>
              </a:rPr>
              <a:t>ygulama3</a:t>
            </a:r>
            <a:endParaRPr lang="tr-TR" sz="2000" b="1" dirty="0">
              <a:solidFill>
                <a:srgbClr val="002060"/>
              </a:solidFill>
            </a:endParaRPr>
          </a:p>
        </p:txBody>
      </p:sp>
      <p:sp>
        <p:nvSpPr>
          <p:cNvPr id="3" name="İçerik Yer Tutucusu 2"/>
          <p:cNvSpPr>
            <a:spLocks noGrp="1"/>
          </p:cNvSpPr>
          <p:nvPr>
            <p:ph idx="1"/>
          </p:nvPr>
        </p:nvSpPr>
        <p:spPr>
          <a:xfrm>
            <a:off x="251520" y="1052736"/>
            <a:ext cx="7883035" cy="1296143"/>
          </a:xfrm>
        </p:spPr>
        <p:txBody>
          <a:bodyPr>
            <a:normAutofit/>
          </a:bodyPr>
          <a:lstStyle/>
          <a:p>
            <a:pPr marL="0" indent="0">
              <a:buNone/>
            </a:pPr>
            <a:r>
              <a:rPr lang="tr-TR" sz="1600" dirty="0">
                <a:solidFill>
                  <a:srgbClr val="002060"/>
                </a:solidFill>
              </a:rPr>
              <a:t>Aşağıda verilen gözlem tablosunu göz önüne alalım. Bu gözlemler </a:t>
            </a:r>
            <a:r>
              <a:rPr lang="tr-TR" sz="1600" b="1" dirty="0">
                <a:solidFill>
                  <a:srgbClr val="002060"/>
                </a:solidFill>
              </a:rPr>
              <a:t>X1</a:t>
            </a:r>
            <a:r>
              <a:rPr lang="tr-TR" sz="1600" dirty="0">
                <a:solidFill>
                  <a:srgbClr val="002060"/>
                </a:solidFill>
              </a:rPr>
              <a:t> ve </a:t>
            </a:r>
            <a:r>
              <a:rPr lang="tr-TR" sz="1600" b="1" dirty="0">
                <a:solidFill>
                  <a:srgbClr val="002060"/>
                </a:solidFill>
              </a:rPr>
              <a:t>X2</a:t>
            </a:r>
            <a:r>
              <a:rPr lang="tr-TR" sz="1600" dirty="0">
                <a:solidFill>
                  <a:srgbClr val="002060"/>
                </a:solidFill>
              </a:rPr>
              <a:t> niteliklerinden ve </a:t>
            </a:r>
            <a:r>
              <a:rPr lang="tr-TR" sz="1600" b="1" dirty="0" smtClean="0">
                <a:solidFill>
                  <a:srgbClr val="002060"/>
                </a:solidFill>
              </a:rPr>
              <a:t>CINS </a:t>
            </a:r>
            <a:r>
              <a:rPr lang="tr-TR" sz="1600" dirty="0" smtClean="0">
                <a:solidFill>
                  <a:srgbClr val="002060"/>
                </a:solidFill>
              </a:rPr>
              <a:t>sınıfından </a:t>
            </a:r>
            <a:r>
              <a:rPr lang="tr-TR" sz="1600" dirty="0">
                <a:solidFill>
                  <a:srgbClr val="002060"/>
                </a:solidFill>
              </a:rPr>
              <a:t>oluşmaktadır. Bu gözlem değerlerine bağlı olarak, yeni bir gözlem olan </a:t>
            </a:r>
            <a:r>
              <a:rPr lang="tr-TR" sz="1600" dirty="0" smtClean="0">
                <a:solidFill>
                  <a:srgbClr val="002060"/>
                </a:solidFill>
              </a:rPr>
              <a:t>(0.10, 0.50)  </a:t>
            </a:r>
            <a:r>
              <a:rPr lang="tr-TR" sz="1600" dirty="0">
                <a:solidFill>
                  <a:srgbClr val="002060"/>
                </a:solidFill>
              </a:rPr>
              <a:t>gözleminin hangi sınıfa dahil olduğunu k-en yakın komşu yöntemiyle bulalım</a:t>
            </a:r>
            <a:endParaRPr lang="tr-TR" sz="1600" dirty="0"/>
          </a:p>
        </p:txBody>
      </p:sp>
      <p:graphicFrame>
        <p:nvGraphicFramePr>
          <p:cNvPr id="4" name="Tablo 3"/>
          <p:cNvGraphicFramePr>
            <a:graphicFrameLocks noGrp="1"/>
          </p:cNvGraphicFramePr>
          <p:nvPr>
            <p:extLst>
              <p:ext uri="{D42A27DB-BD31-4B8C-83A1-F6EECF244321}">
                <p14:modId xmlns:p14="http://schemas.microsoft.com/office/powerpoint/2010/main" val="1241542465"/>
              </p:ext>
            </p:extLst>
          </p:nvPr>
        </p:nvGraphicFramePr>
        <p:xfrm>
          <a:off x="395536" y="2492896"/>
          <a:ext cx="7776864" cy="3352800"/>
        </p:xfrm>
        <a:graphic>
          <a:graphicData uri="http://schemas.openxmlformats.org/drawingml/2006/table">
            <a:tbl>
              <a:tblPr firstRow="1" bandRow="1">
                <a:tableStyleId>{5C22544A-7EE6-4342-B048-85BDC9FD1C3A}</a:tableStyleId>
              </a:tblPr>
              <a:tblGrid>
                <a:gridCol w="2592288"/>
                <a:gridCol w="2592288"/>
                <a:gridCol w="2592288"/>
              </a:tblGrid>
              <a:tr h="259358">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CINS</a:t>
                      </a:r>
                      <a:endParaRPr lang="tr-TR" sz="1400" dirty="0"/>
                    </a:p>
                  </a:txBody>
                  <a:tcPr/>
                </a:tc>
              </a:tr>
              <a:tr h="259358">
                <a:tc>
                  <a:txBody>
                    <a:bodyPr/>
                    <a:lstStyle/>
                    <a:p>
                      <a:r>
                        <a:rPr lang="tr-TR" sz="1400" dirty="0" smtClean="0"/>
                        <a:t>0.08</a:t>
                      </a:r>
                      <a:endParaRPr lang="tr-TR" sz="1400" dirty="0"/>
                    </a:p>
                  </a:txBody>
                  <a:tcPr/>
                </a:tc>
                <a:tc>
                  <a:txBody>
                    <a:bodyPr/>
                    <a:lstStyle/>
                    <a:p>
                      <a:r>
                        <a:rPr lang="tr-TR" sz="1400" dirty="0" smtClean="0"/>
                        <a:t>0.20</a:t>
                      </a:r>
                      <a:endParaRPr lang="tr-TR" sz="1400" dirty="0"/>
                    </a:p>
                  </a:txBody>
                  <a:tcPr/>
                </a:tc>
                <a:tc>
                  <a:txBody>
                    <a:bodyPr/>
                    <a:lstStyle/>
                    <a:p>
                      <a:r>
                        <a:rPr lang="tr-TR" sz="1400" dirty="0" smtClean="0"/>
                        <a:t>ERKEK</a:t>
                      </a:r>
                      <a:endParaRPr lang="tr-TR" sz="1400" dirty="0"/>
                    </a:p>
                  </a:txBody>
                  <a:tcPr/>
                </a:tc>
              </a:tr>
              <a:tr h="259358">
                <a:tc>
                  <a:txBody>
                    <a:bodyPr/>
                    <a:lstStyle/>
                    <a:p>
                      <a:r>
                        <a:rPr lang="tr-TR" sz="1400" dirty="0" smtClean="0"/>
                        <a:t>0.07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tc>
              </a:tr>
              <a:tr h="259358">
                <a:tc>
                  <a:txBody>
                    <a:bodyPr/>
                    <a:lstStyle/>
                    <a:p>
                      <a:r>
                        <a:rPr lang="tr-TR" sz="1400" dirty="0" smtClean="0"/>
                        <a:t>0.20</a:t>
                      </a:r>
                      <a:endParaRPr lang="tr-TR" sz="1400" dirty="0"/>
                    </a:p>
                  </a:txBody>
                  <a:tcPr/>
                </a:tc>
                <a:tc>
                  <a:txBody>
                    <a:bodyPr/>
                    <a:lstStyle/>
                    <a:p>
                      <a:r>
                        <a:rPr lang="tr-TR" sz="1400" dirty="0" smtClean="0"/>
                        <a:t>0.09</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tc>
              </a:tr>
              <a:tr h="259358">
                <a:tc>
                  <a:txBody>
                    <a:bodyPr/>
                    <a:lstStyle/>
                    <a:p>
                      <a:r>
                        <a:rPr lang="tr-TR" sz="1400" dirty="0" smtClean="0"/>
                        <a:t>1.00</a:t>
                      </a:r>
                      <a:endParaRPr lang="tr-TR" sz="1400" dirty="0"/>
                    </a:p>
                  </a:txBody>
                  <a:tcPr/>
                </a:tc>
                <a:tc>
                  <a:txBody>
                    <a:bodyPr/>
                    <a:lstStyle/>
                    <a:p>
                      <a:r>
                        <a:rPr lang="tr-TR" sz="1400" dirty="0" smtClean="0"/>
                        <a:t>0.20</a:t>
                      </a:r>
                      <a:endParaRPr lang="tr-TR" sz="1400" dirty="0"/>
                    </a:p>
                  </a:txBody>
                  <a:tcPr/>
                </a:tc>
                <a:tc>
                  <a:txBody>
                    <a:bodyPr/>
                    <a:lstStyle/>
                    <a:p>
                      <a:r>
                        <a:rPr lang="tr-TR" sz="1400" dirty="0" smtClean="0"/>
                        <a:t>KADIN</a:t>
                      </a:r>
                      <a:endParaRPr lang="tr-TR" sz="1400" dirty="0"/>
                    </a:p>
                  </a:txBody>
                  <a:tcPr/>
                </a:tc>
              </a:tr>
              <a:tr h="259358">
                <a:tc>
                  <a:txBody>
                    <a:bodyPr/>
                    <a:lstStyle/>
                    <a:p>
                      <a:r>
                        <a:rPr lang="tr-TR" sz="1400" dirty="0" smtClean="0"/>
                        <a:t>0.05</a:t>
                      </a:r>
                      <a:endParaRPr lang="tr-TR" sz="1400" dirty="0"/>
                    </a:p>
                  </a:txBody>
                  <a:tcPr/>
                </a:tc>
                <a:tc>
                  <a:txBody>
                    <a:bodyPr/>
                    <a:lstStyle/>
                    <a:p>
                      <a:r>
                        <a:rPr lang="tr-TR" sz="1400" dirty="0" smtClean="0"/>
                        <a:t>0.06</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tc>
              </a:tr>
              <a:tr h="259358">
                <a:tc>
                  <a:txBody>
                    <a:bodyPr/>
                    <a:lstStyle/>
                    <a:p>
                      <a:r>
                        <a:rPr lang="tr-TR" sz="1400" dirty="0" smtClean="0"/>
                        <a:t>0.20</a:t>
                      </a:r>
                      <a:endParaRPr lang="tr-TR" sz="1400" dirty="0"/>
                    </a:p>
                  </a:txBody>
                  <a:tcPr/>
                </a:tc>
                <a:tc>
                  <a:txBody>
                    <a:bodyPr/>
                    <a:lstStyle/>
                    <a:p>
                      <a:r>
                        <a:rPr lang="tr-TR" sz="1400" dirty="0" smtClean="0"/>
                        <a:t>0.25</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tc>
              </a:tr>
              <a:tr h="259358">
                <a:tc>
                  <a:txBody>
                    <a:bodyPr/>
                    <a:lstStyle/>
                    <a:p>
                      <a:r>
                        <a:rPr lang="tr-TR" sz="1400" dirty="0" smtClean="0"/>
                        <a:t>0.17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tc>
              </a:tr>
              <a:tr h="259358">
                <a:tc>
                  <a:txBody>
                    <a:bodyPr/>
                    <a:lstStyle/>
                    <a:p>
                      <a:r>
                        <a:rPr lang="tr-TR" sz="1400" dirty="0" smtClean="0"/>
                        <a:t>0.15</a:t>
                      </a:r>
                      <a:endParaRPr lang="tr-TR" sz="1400" dirty="0"/>
                    </a:p>
                  </a:txBody>
                  <a:tcPr/>
                </a:tc>
                <a:tc>
                  <a:txBody>
                    <a:bodyPr/>
                    <a:lstStyle/>
                    <a:p>
                      <a:r>
                        <a:rPr lang="tr-TR" sz="1400" dirty="0" smtClean="0"/>
                        <a:t>0.55</a:t>
                      </a:r>
                      <a:endParaRPr lang="tr-TR" sz="1400" dirty="0"/>
                    </a:p>
                  </a:txBody>
                  <a:tcPr/>
                </a:tc>
                <a:tc>
                  <a:txBody>
                    <a:bodyPr/>
                    <a:lstStyle/>
                    <a:p>
                      <a:r>
                        <a:rPr lang="tr-TR" sz="1400" dirty="0" smtClean="0"/>
                        <a:t>KADIN</a:t>
                      </a:r>
                      <a:endParaRPr lang="tr-TR" sz="1400" dirty="0"/>
                    </a:p>
                  </a:txBody>
                  <a:tcPr/>
                </a:tc>
              </a:tr>
              <a:tr h="259358">
                <a:tc>
                  <a:txBody>
                    <a:bodyPr/>
                    <a:lstStyle/>
                    <a:p>
                      <a:r>
                        <a:rPr lang="tr-TR" sz="1400" dirty="0" smtClean="0"/>
                        <a:t>0.50</a:t>
                      </a:r>
                      <a:endParaRPr lang="tr-TR" sz="1400" dirty="0"/>
                    </a:p>
                  </a:txBody>
                  <a:tcPr/>
                </a:tc>
                <a:tc>
                  <a:txBody>
                    <a:bodyPr/>
                    <a:lstStyle/>
                    <a:p>
                      <a:r>
                        <a:rPr lang="tr-TR" sz="1400" dirty="0" smtClean="0"/>
                        <a:t>0.08</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tc>
              </a:tr>
              <a:tr h="259358">
                <a:tc>
                  <a:txBody>
                    <a:bodyPr/>
                    <a:lstStyle/>
                    <a:p>
                      <a:r>
                        <a:rPr lang="tr-TR" sz="1400" dirty="0" smtClean="0"/>
                        <a:t>0.10</a:t>
                      </a:r>
                      <a:endParaRPr lang="tr-TR" sz="1400" dirty="0"/>
                    </a:p>
                  </a:txBody>
                  <a:tcPr/>
                </a:tc>
                <a:tc>
                  <a:txBody>
                    <a:bodyPr/>
                    <a:lstStyle/>
                    <a:p>
                      <a:r>
                        <a:rPr lang="tr-TR" sz="1400" dirty="0" smtClean="0"/>
                        <a:t>0.06</a:t>
                      </a:r>
                      <a:endParaRPr lang="tr-TR" sz="1400" dirty="0"/>
                    </a:p>
                  </a:txBody>
                  <a:tcPr/>
                </a:tc>
                <a:tc>
                  <a:txBody>
                    <a:bodyPr/>
                    <a:lstStyle/>
                    <a:p>
                      <a:r>
                        <a:rPr lang="tr-TR" sz="1400" dirty="0" smtClean="0"/>
                        <a:t>KADIN</a:t>
                      </a:r>
                      <a:endParaRPr lang="tr-TR" sz="1400" dirty="0"/>
                    </a:p>
                  </a:txBody>
                  <a:tcPr/>
                </a:tc>
              </a:tr>
            </a:tbl>
          </a:graphicData>
        </a:graphic>
      </p:graphicFrame>
      <p:sp>
        <p:nvSpPr>
          <p:cNvPr id="5" name="İçerik Yer Tutucusu 2"/>
          <p:cNvSpPr txBox="1">
            <a:spLocks/>
          </p:cNvSpPr>
          <p:nvPr/>
        </p:nvSpPr>
        <p:spPr>
          <a:xfrm>
            <a:off x="323528" y="5878511"/>
            <a:ext cx="7667011" cy="269558"/>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sz="1200" dirty="0" smtClean="0">
                <a:solidFill>
                  <a:schemeClr val="bg1"/>
                </a:solidFill>
              </a:rPr>
              <a:t>Tablo11.Gözlem değerleri</a:t>
            </a:r>
            <a:endParaRPr lang="tr-TR" sz="1200" dirty="0">
              <a:solidFill>
                <a:schemeClr val="bg1"/>
              </a:solidFill>
            </a:endParaRPr>
          </a:p>
        </p:txBody>
      </p:sp>
    </p:spTree>
    <p:extLst>
      <p:ext uri="{BB962C8B-B14F-4D97-AF65-F5344CB8AC3E}">
        <p14:creationId xmlns:p14="http://schemas.microsoft.com/office/powerpoint/2010/main" val="3244420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260648"/>
            <a:ext cx="7955043" cy="5544616"/>
          </a:xfrm>
        </p:spPr>
        <p:txBody>
          <a:bodyPr/>
          <a:lstStyle/>
          <a:p>
            <a:pPr>
              <a:buFont typeface="+mj-lt"/>
              <a:buAutoNum type="alphaLcParenR"/>
            </a:pPr>
            <a:r>
              <a:rPr lang="tr-TR" b="1" dirty="0"/>
              <a:t>K </a:t>
            </a:r>
            <a:r>
              <a:rPr lang="tr-TR" b="1" dirty="0"/>
              <a:t>nın</a:t>
            </a:r>
            <a:r>
              <a:rPr lang="tr-TR" b="1" dirty="0"/>
              <a:t> belirlenmesi: </a:t>
            </a:r>
            <a:r>
              <a:rPr lang="tr-TR" dirty="0">
                <a:solidFill>
                  <a:srgbClr val="002060"/>
                </a:solidFill>
              </a:rPr>
              <a:t>Algoritmaya başlamadan önce, k-en yakın algoritması için </a:t>
            </a:r>
            <a:r>
              <a:rPr lang="tr-TR" dirty="0" smtClean="0">
                <a:solidFill>
                  <a:srgbClr val="002060"/>
                </a:solidFill>
              </a:rPr>
              <a:t>k=3 </a:t>
            </a:r>
            <a:r>
              <a:rPr lang="tr-TR" dirty="0">
                <a:solidFill>
                  <a:srgbClr val="002060"/>
                </a:solidFill>
              </a:rPr>
              <a:t>olduğunu kabul ediyoruz. Böylece bu problem çerçevesinde verilen </a:t>
            </a:r>
            <a:r>
              <a:rPr lang="tr-TR" dirty="0" smtClean="0">
                <a:solidFill>
                  <a:srgbClr val="002060"/>
                </a:solidFill>
              </a:rPr>
              <a:t>(0.10, 0.50) gözlemine  </a:t>
            </a:r>
            <a:r>
              <a:rPr lang="tr-TR" dirty="0">
                <a:solidFill>
                  <a:srgbClr val="002060"/>
                </a:solidFill>
              </a:rPr>
              <a:t>en yakın </a:t>
            </a:r>
            <a:r>
              <a:rPr lang="tr-TR" dirty="0" smtClean="0">
                <a:solidFill>
                  <a:srgbClr val="002060"/>
                </a:solidFill>
              </a:rPr>
              <a:t>3 </a:t>
            </a:r>
            <a:r>
              <a:rPr lang="tr-TR" dirty="0">
                <a:solidFill>
                  <a:srgbClr val="002060"/>
                </a:solidFill>
              </a:rPr>
              <a:t>komşuyu </a:t>
            </a:r>
            <a:r>
              <a:rPr lang="tr-TR" dirty="0" smtClean="0">
                <a:solidFill>
                  <a:srgbClr val="002060"/>
                </a:solidFill>
              </a:rPr>
              <a:t>arayacağız.</a:t>
            </a:r>
            <a:endParaRPr lang="tr-TR" dirty="0">
              <a:solidFill>
                <a:srgbClr val="002060"/>
              </a:solidFill>
            </a:endParaRPr>
          </a:p>
          <a:p>
            <a:pPr>
              <a:buFont typeface="+mj-lt"/>
              <a:buAutoNum type="alphaLcParenR"/>
            </a:pPr>
            <a:endParaRPr lang="tr-TR" dirty="0">
              <a:solidFill>
                <a:srgbClr val="002060"/>
              </a:solidFill>
            </a:endParaRPr>
          </a:p>
          <a:p>
            <a:pPr>
              <a:buFont typeface="+mj-lt"/>
              <a:buAutoNum type="alphaLcParenR"/>
            </a:pPr>
            <a:r>
              <a:rPr lang="tr-TR" b="1" dirty="0"/>
              <a:t>Uzaklıkların hesaplanması: </a:t>
            </a:r>
            <a:r>
              <a:rPr lang="tr-TR" dirty="0" smtClean="0">
                <a:solidFill>
                  <a:srgbClr val="002060"/>
                </a:solidFill>
              </a:rPr>
              <a:t>(0.10, 0.50) gözlemi ile diğer gözlem  </a:t>
            </a:r>
            <a:r>
              <a:rPr lang="tr-TR" dirty="0">
                <a:solidFill>
                  <a:srgbClr val="002060"/>
                </a:solidFill>
              </a:rPr>
              <a:t>değerinin her birisi arasındaki uzaklıkları hesaplamamız gerekiyor. Uzaklık bağıntısı olarak </a:t>
            </a:r>
            <a:r>
              <a:rPr lang="tr-TR" dirty="0">
                <a:solidFill>
                  <a:srgbClr val="002060"/>
                </a:solidFill>
              </a:rPr>
              <a:t>öklid</a:t>
            </a:r>
            <a:r>
              <a:rPr lang="tr-TR" dirty="0">
                <a:solidFill>
                  <a:srgbClr val="002060"/>
                </a:solidFill>
              </a:rPr>
              <a:t> uzaklık formülünü </a:t>
            </a:r>
            <a:r>
              <a:rPr lang="tr-TR" dirty="0" smtClean="0">
                <a:solidFill>
                  <a:srgbClr val="002060"/>
                </a:solidFill>
              </a:rPr>
              <a:t>kullanarak tablo12 elde edilir.</a:t>
            </a:r>
            <a:endParaRPr lang="tr-TR" dirty="0">
              <a:solidFill>
                <a:srgbClr val="002060"/>
              </a:solidFill>
            </a:endParaRPr>
          </a:p>
          <a:p>
            <a:pPr marL="0" indent="0">
              <a:buNone/>
            </a:pPr>
            <a:endParaRPr lang="tr-TR" dirty="0"/>
          </a:p>
        </p:txBody>
      </p:sp>
    </p:spTree>
    <p:extLst>
      <p:ext uri="{BB962C8B-B14F-4D97-AF65-F5344CB8AC3E}">
        <p14:creationId xmlns:p14="http://schemas.microsoft.com/office/powerpoint/2010/main" val="41215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5157192"/>
            <a:ext cx="8027051" cy="701606"/>
          </a:xfrm>
        </p:spPr>
        <p:txBody>
          <a:bodyPr>
            <a:normAutofit fontScale="77500" lnSpcReduction="20000"/>
          </a:bodyPr>
          <a:lstStyle/>
          <a:p>
            <a:pPr marL="0" indent="0">
              <a:buNone/>
            </a:pPr>
            <a:r>
              <a:rPr lang="tr-TR" dirty="0"/>
              <a:t>c</a:t>
            </a:r>
            <a:r>
              <a:rPr lang="tr-TR" sz="1900" dirty="0"/>
              <a:t>) </a:t>
            </a:r>
            <a:r>
              <a:rPr lang="tr-TR" sz="1900" b="1" dirty="0"/>
              <a:t>En küçük uzaklıkların belirlenmesi</a:t>
            </a:r>
            <a:r>
              <a:rPr lang="tr-TR" sz="1900" dirty="0">
                <a:solidFill>
                  <a:srgbClr val="002060"/>
                </a:solidFill>
              </a:rPr>
              <a:t>: Satırlar sıralanarak, en küçük </a:t>
            </a:r>
            <a:r>
              <a:rPr lang="tr-TR" sz="1900" dirty="0" smtClean="0">
                <a:solidFill>
                  <a:srgbClr val="002060"/>
                </a:solidFill>
              </a:rPr>
              <a:t>k=3 </a:t>
            </a:r>
            <a:r>
              <a:rPr lang="tr-TR" sz="1900" dirty="0">
                <a:solidFill>
                  <a:srgbClr val="002060"/>
                </a:solidFill>
              </a:rPr>
              <a:t>tanesi belirleniyor. Bu </a:t>
            </a:r>
            <a:r>
              <a:rPr lang="tr-TR" sz="1900" dirty="0" smtClean="0">
                <a:solidFill>
                  <a:srgbClr val="002060"/>
                </a:solidFill>
              </a:rPr>
              <a:t>üç </a:t>
            </a:r>
            <a:r>
              <a:rPr lang="tr-TR" sz="1900" dirty="0">
                <a:solidFill>
                  <a:srgbClr val="002060"/>
                </a:solidFill>
              </a:rPr>
              <a:t>nokta </a:t>
            </a:r>
            <a:r>
              <a:rPr lang="tr-TR" sz="1900" dirty="0" smtClean="0">
                <a:solidFill>
                  <a:srgbClr val="002060"/>
                </a:solidFill>
              </a:rPr>
              <a:t>yeni gözlem </a:t>
            </a:r>
            <a:r>
              <a:rPr lang="tr-TR" sz="1900" dirty="0">
                <a:solidFill>
                  <a:srgbClr val="002060"/>
                </a:solidFill>
              </a:rPr>
              <a:t>noktasına en yakın </a:t>
            </a:r>
            <a:r>
              <a:rPr lang="tr-TR" sz="1900" dirty="0" smtClean="0">
                <a:solidFill>
                  <a:srgbClr val="002060"/>
                </a:solidFill>
              </a:rPr>
              <a:t>noktalardır.</a:t>
            </a:r>
            <a:endParaRPr lang="tr-TR" sz="1900" dirty="0">
              <a:solidFill>
                <a:srgbClr val="002060"/>
              </a:solidFill>
            </a:endParaRPr>
          </a:p>
          <a:p>
            <a:pPr marL="0" indent="0">
              <a:buNone/>
            </a:pPr>
            <a:endParaRPr lang="tr-TR"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3231984505"/>
              </p:ext>
            </p:extLst>
          </p:nvPr>
        </p:nvGraphicFramePr>
        <p:xfrm>
          <a:off x="323528" y="836712"/>
          <a:ext cx="7992888" cy="3456387"/>
        </p:xfrm>
        <a:graphic>
          <a:graphicData uri="http://schemas.openxmlformats.org/drawingml/2006/table">
            <a:tbl>
              <a:tblPr firstRow="1" bandRow="1">
                <a:tableStyleId>{5C22544A-7EE6-4342-B048-85BDC9FD1C3A}</a:tableStyleId>
              </a:tblPr>
              <a:tblGrid>
                <a:gridCol w="2664296"/>
                <a:gridCol w="2664296"/>
                <a:gridCol w="2664296"/>
              </a:tblGrid>
              <a:tr h="314217">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Uzaklık</a:t>
                      </a:r>
                      <a:endParaRPr lang="tr-TR" sz="1400" dirty="0"/>
                    </a:p>
                  </a:txBody>
                  <a:tcPr/>
                </a:tc>
              </a:tr>
              <a:tr h="314217">
                <a:tc>
                  <a:txBody>
                    <a:bodyPr/>
                    <a:lstStyle/>
                    <a:p>
                      <a:r>
                        <a:rPr lang="tr-TR" sz="1400" dirty="0" smtClean="0"/>
                        <a:t>0.08</a:t>
                      </a:r>
                      <a:endParaRPr lang="tr-TR" sz="1400" dirty="0"/>
                    </a:p>
                  </a:txBody>
                  <a:tcPr/>
                </a:tc>
                <a:tc>
                  <a:txBody>
                    <a:bodyPr/>
                    <a:lstStyle/>
                    <a:p>
                      <a:r>
                        <a:rPr lang="tr-TR" sz="1400" dirty="0" smtClean="0"/>
                        <a:t>0.20</a:t>
                      </a:r>
                      <a:endParaRPr lang="tr-TR" sz="1400" dirty="0"/>
                    </a:p>
                  </a:txBody>
                  <a:tcPr/>
                </a:tc>
                <a:tc>
                  <a:txBody>
                    <a:bodyPr/>
                    <a:lstStyle/>
                    <a:p>
                      <a:r>
                        <a:rPr lang="tr-TR" sz="1400" dirty="0" smtClean="0"/>
                        <a:t>0.30</a:t>
                      </a:r>
                      <a:endParaRPr lang="tr-TR" sz="1400" dirty="0"/>
                    </a:p>
                  </a:txBody>
                  <a:tcPr/>
                </a:tc>
              </a:tr>
              <a:tr h="314217">
                <a:tc>
                  <a:txBody>
                    <a:bodyPr/>
                    <a:lstStyle/>
                    <a:p>
                      <a:r>
                        <a:rPr lang="tr-TR" sz="1400" dirty="0" smtClean="0"/>
                        <a:t>0.07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r>
              <a:tr h="314217">
                <a:tc>
                  <a:txBody>
                    <a:bodyPr/>
                    <a:lstStyle/>
                    <a:p>
                      <a:r>
                        <a:rPr lang="tr-TR" sz="1400" dirty="0" smtClean="0"/>
                        <a:t>0.20</a:t>
                      </a:r>
                      <a:endParaRPr lang="tr-TR" sz="1400" dirty="0"/>
                    </a:p>
                  </a:txBody>
                  <a:tcPr/>
                </a:tc>
                <a:tc>
                  <a:txBody>
                    <a:bodyPr/>
                    <a:lstStyle/>
                    <a:p>
                      <a:r>
                        <a:rPr lang="tr-TR" sz="1400" dirty="0" smtClean="0"/>
                        <a:t>0.09</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0.42</a:t>
                      </a:r>
                    </a:p>
                  </a:txBody>
                  <a:tcPr/>
                </a:tc>
              </a:tr>
              <a:tr h="314217">
                <a:tc>
                  <a:txBody>
                    <a:bodyPr/>
                    <a:lstStyle/>
                    <a:p>
                      <a:r>
                        <a:rPr lang="tr-TR" sz="1400" dirty="0" smtClean="0"/>
                        <a:t>1.00</a:t>
                      </a:r>
                      <a:endParaRPr lang="tr-TR" sz="1400" dirty="0"/>
                    </a:p>
                  </a:txBody>
                  <a:tcPr/>
                </a:tc>
                <a:tc>
                  <a:txBody>
                    <a:bodyPr/>
                    <a:lstStyle/>
                    <a:p>
                      <a:r>
                        <a:rPr lang="tr-TR" sz="1400" dirty="0" smtClean="0"/>
                        <a:t>0.20</a:t>
                      </a:r>
                      <a:endParaRPr lang="tr-TR" sz="1400" dirty="0"/>
                    </a:p>
                  </a:txBody>
                  <a:tcPr/>
                </a:tc>
                <a:tc>
                  <a:txBody>
                    <a:bodyPr/>
                    <a:lstStyle/>
                    <a:p>
                      <a:r>
                        <a:rPr lang="tr-TR" sz="1400" dirty="0" smtClean="0"/>
                        <a:t>0.95</a:t>
                      </a:r>
                      <a:endParaRPr lang="tr-TR" sz="1400" dirty="0"/>
                    </a:p>
                  </a:txBody>
                  <a:tcPr/>
                </a:tc>
              </a:tr>
              <a:tr h="314217">
                <a:tc>
                  <a:txBody>
                    <a:bodyPr/>
                    <a:lstStyle/>
                    <a:p>
                      <a:r>
                        <a:rPr lang="tr-TR" sz="1400" dirty="0" smtClean="0"/>
                        <a:t>0.05</a:t>
                      </a:r>
                      <a:endParaRPr lang="tr-TR" sz="1400" dirty="0"/>
                    </a:p>
                  </a:txBody>
                  <a:tcPr/>
                </a:tc>
                <a:tc>
                  <a:txBody>
                    <a:bodyPr/>
                    <a:lstStyle/>
                    <a:p>
                      <a:r>
                        <a:rPr lang="tr-TR" sz="1400" dirty="0" smtClean="0"/>
                        <a:t>0.06</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0.44</a:t>
                      </a:r>
                    </a:p>
                  </a:txBody>
                  <a:tcPr/>
                </a:tc>
              </a:tr>
              <a:tr h="314217">
                <a:tc>
                  <a:txBody>
                    <a:bodyPr/>
                    <a:lstStyle/>
                    <a:p>
                      <a:r>
                        <a:rPr lang="tr-TR" sz="1400" dirty="0" smtClean="0"/>
                        <a:t>0.20</a:t>
                      </a:r>
                      <a:endParaRPr lang="tr-TR" sz="1400" dirty="0"/>
                    </a:p>
                  </a:txBody>
                  <a:tcPr/>
                </a:tc>
                <a:tc>
                  <a:txBody>
                    <a:bodyPr/>
                    <a:lstStyle/>
                    <a:p>
                      <a:r>
                        <a:rPr lang="tr-TR" sz="1400" dirty="0" smtClean="0"/>
                        <a:t>0.25</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0.27</a:t>
                      </a:r>
                    </a:p>
                  </a:txBody>
                  <a:tcPr/>
                </a:tc>
              </a:tr>
              <a:tr h="314217">
                <a:tc>
                  <a:txBody>
                    <a:bodyPr/>
                    <a:lstStyle/>
                    <a:p>
                      <a:r>
                        <a:rPr lang="tr-TR" sz="1400" dirty="0" smtClean="0"/>
                        <a:t>0.17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r>
              <a:tr h="314217">
                <a:tc>
                  <a:txBody>
                    <a:bodyPr/>
                    <a:lstStyle/>
                    <a:p>
                      <a:r>
                        <a:rPr lang="tr-TR" sz="1400" dirty="0" smtClean="0"/>
                        <a:t>0.15</a:t>
                      </a:r>
                      <a:endParaRPr lang="tr-TR" sz="1400" dirty="0"/>
                    </a:p>
                  </a:txBody>
                  <a:tcPr/>
                </a:tc>
                <a:tc>
                  <a:txBody>
                    <a:bodyPr/>
                    <a:lstStyle/>
                    <a:p>
                      <a:r>
                        <a:rPr lang="tr-TR" sz="1400" dirty="0" smtClean="0"/>
                        <a:t>0.55</a:t>
                      </a:r>
                      <a:endParaRPr lang="tr-TR" sz="1400" dirty="0"/>
                    </a:p>
                  </a:txBody>
                  <a:tcPr/>
                </a:tc>
                <a:tc>
                  <a:txBody>
                    <a:bodyPr/>
                    <a:lstStyle/>
                    <a:p>
                      <a:r>
                        <a:rPr lang="tr-TR" sz="1400" dirty="0" smtClean="0"/>
                        <a:t>0.07</a:t>
                      </a:r>
                      <a:endParaRPr lang="tr-TR" sz="1400" dirty="0"/>
                    </a:p>
                  </a:txBody>
                  <a:tcPr/>
                </a:tc>
              </a:tr>
              <a:tr h="314217">
                <a:tc>
                  <a:txBody>
                    <a:bodyPr/>
                    <a:lstStyle/>
                    <a:p>
                      <a:r>
                        <a:rPr lang="tr-TR" sz="1400" dirty="0" smtClean="0"/>
                        <a:t>0.50</a:t>
                      </a:r>
                      <a:endParaRPr lang="tr-TR" sz="1400" dirty="0"/>
                    </a:p>
                  </a:txBody>
                  <a:tcPr/>
                </a:tc>
                <a:tc>
                  <a:txBody>
                    <a:bodyPr/>
                    <a:lstStyle/>
                    <a:p>
                      <a:r>
                        <a:rPr lang="tr-TR" sz="1400" dirty="0" smtClean="0"/>
                        <a:t>0.08</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0.58</a:t>
                      </a:r>
                    </a:p>
                  </a:txBody>
                  <a:tcPr/>
                </a:tc>
              </a:tr>
              <a:tr h="314217">
                <a:tc>
                  <a:txBody>
                    <a:bodyPr/>
                    <a:lstStyle/>
                    <a:p>
                      <a:r>
                        <a:rPr lang="tr-TR" sz="1400" dirty="0" smtClean="0"/>
                        <a:t>0.10</a:t>
                      </a:r>
                      <a:endParaRPr lang="tr-TR" sz="1400" dirty="0"/>
                    </a:p>
                  </a:txBody>
                  <a:tcPr/>
                </a:tc>
                <a:tc>
                  <a:txBody>
                    <a:bodyPr/>
                    <a:lstStyle/>
                    <a:p>
                      <a:r>
                        <a:rPr lang="tr-TR" sz="1400" dirty="0" smtClean="0"/>
                        <a:t>0.06</a:t>
                      </a:r>
                      <a:endParaRPr lang="tr-TR" sz="1400" dirty="0"/>
                    </a:p>
                  </a:txBody>
                  <a:tcPr/>
                </a:tc>
                <a:tc>
                  <a:txBody>
                    <a:bodyPr/>
                    <a:lstStyle/>
                    <a:p>
                      <a:r>
                        <a:rPr lang="tr-TR" sz="1400" dirty="0" smtClean="0"/>
                        <a:t>0.44</a:t>
                      </a:r>
                      <a:endParaRPr lang="tr-TR" sz="1400" dirty="0"/>
                    </a:p>
                  </a:txBody>
                  <a:tcPr/>
                </a:tc>
              </a:tr>
            </a:tbl>
          </a:graphicData>
        </a:graphic>
      </p:graphicFrame>
      <p:sp>
        <p:nvSpPr>
          <p:cNvPr id="5" name="İçerik Yer Tutucusu 2"/>
          <p:cNvSpPr txBox="1">
            <a:spLocks/>
          </p:cNvSpPr>
          <p:nvPr/>
        </p:nvSpPr>
        <p:spPr>
          <a:xfrm>
            <a:off x="251520" y="4410345"/>
            <a:ext cx="7992888" cy="341566"/>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sz="1200" dirty="0" smtClean="0">
                <a:solidFill>
                  <a:schemeClr val="bg1"/>
                </a:solidFill>
              </a:rPr>
              <a:t>Tablo12.Gözlem değerlerinin verilen bir (0.10, 0.50) noktasına olan uzaklık</a:t>
            </a:r>
            <a:endParaRPr lang="tr-TR" sz="1200" dirty="0">
              <a:solidFill>
                <a:schemeClr val="bg1"/>
              </a:solidFill>
            </a:endParaRPr>
          </a:p>
        </p:txBody>
      </p:sp>
    </p:spTree>
    <p:extLst>
      <p:ext uri="{BB962C8B-B14F-4D97-AF65-F5344CB8AC3E}">
        <p14:creationId xmlns:p14="http://schemas.microsoft.com/office/powerpoint/2010/main" val="1424095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3834972287"/>
              </p:ext>
            </p:extLst>
          </p:nvPr>
        </p:nvGraphicFramePr>
        <p:xfrm>
          <a:off x="323528" y="836712"/>
          <a:ext cx="8280920" cy="4176469"/>
        </p:xfrm>
        <a:graphic>
          <a:graphicData uri="http://schemas.openxmlformats.org/drawingml/2006/table">
            <a:tbl>
              <a:tblPr firstRow="1" bandRow="1">
                <a:tableStyleId>{5C22544A-7EE6-4342-B048-85BDC9FD1C3A}</a:tableStyleId>
              </a:tblPr>
              <a:tblGrid>
                <a:gridCol w="2070230"/>
                <a:gridCol w="2070230"/>
                <a:gridCol w="2070230"/>
                <a:gridCol w="2070230"/>
              </a:tblGrid>
              <a:tr h="379679">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Uzaklık</a:t>
                      </a:r>
                      <a:endParaRPr lang="tr-TR" sz="1400" dirty="0"/>
                    </a:p>
                  </a:txBody>
                  <a:tcPr/>
                </a:tc>
                <a:tc>
                  <a:txBody>
                    <a:bodyPr/>
                    <a:lstStyle/>
                    <a:p>
                      <a:r>
                        <a:rPr lang="tr-TR" sz="1400" dirty="0" smtClean="0"/>
                        <a:t>Sıra</a:t>
                      </a:r>
                      <a:endParaRPr lang="tr-TR" sz="1400" dirty="0"/>
                    </a:p>
                  </a:txBody>
                  <a:tcPr/>
                </a:tc>
              </a:tr>
              <a:tr h="379679">
                <a:tc>
                  <a:txBody>
                    <a:bodyPr/>
                    <a:lstStyle/>
                    <a:p>
                      <a:r>
                        <a:rPr lang="tr-TR" sz="1400" dirty="0" smtClean="0"/>
                        <a:t>0.08</a:t>
                      </a:r>
                      <a:endParaRPr lang="tr-TR" sz="1400" dirty="0"/>
                    </a:p>
                  </a:txBody>
                  <a:tcPr>
                    <a:solidFill>
                      <a:schemeClr val="bg2">
                        <a:lumMod val="40000"/>
                        <a:lumOff val="60000"/>
                      </a:schemeClr>
                    </a:solidFill>
                  </a:tcPr>
                </a:tc>
                <a:tc>
                  <a:txBody>
                    <a:bodyPr/>
                    <a:lstStyle/>
                    <a:p>
                      <a:r>
                        <a:rPr lang="tr-TR" sz="1400" dirty="0" smtClean="0"/>
                        <a:t>0.20</a:t>
                      </a:r>
                      <a:endParaRPr lang="tr-TR" sz="1400" dirty="0"/>
                    </a:p>
                  </a:txBody>
                  <a:tcPr>
                    <a:solidFill>
                      <a:schemeClr val="bg2">
                        <a:lumMod val="40000"/>
                        <a:lumOff val="60000"/>
                      </a:schemeClr>
                    </a:solidFill>
                  </a:tcPr>
                </a:tc>
                <a:tc>
                  <a:txBody>
                    <a:bodyPr/>
                    <a:lstStyle/>
                    <a:p>
                      <a:r>
                        <a:rPr lang="tr-TR" sz="1400" dirty="0" smtClean="0"/>
                        <a:t>0.30</a:t>
                      </a:r>
                      <a:endParaRPr lang="tr-TR" sz="1400" dirty="0"/>
                    </a:p>
                  </a:txBody>
                  <a:tcPr>
                    <a:solidFill>
                      <a:schemeClr val="bg2">
                        <a:lumMod val="40000"/>
                        <a:lumOff val="60000"/>
                      </a:schemeClr>
                    </a:solidFill>
                  </a:tcPr>
                </a:tc>
                <a:tc>
                  <a:txBody>
                    <a:bodyPr/>
                    <a:lstStyle/>
                    <a:p>
                      <a:r>
                        <a:rPr lang="tr-TR" sz="1400" dirty="0" smtClean="0"/>
                        <a:t>3</a:t>
                      </a:r>
                      <a:endParaRPr lang="tr-TR" sz="1400" dirty="0"/>
                    </a:p>
                  </a:txBody>
                  <a:tcPr>
                    <a:solidFill>
                      <a:schemeClr val="bg2">
                        <a:lumMod val="40000"/>
                        <a:lumOff val="60000"/>
                      </a:schemeClr>
                    </a:solidFill>
                  </a:tcPr>
                </a:tc>
              </a:tr>
              <a:tr h="379679">
                <a:tc>
                  <a:txBody>
                    <a:bodyPr/>
                    <a:lstStyle/>
                    <a:p>
                      <a:r>
                        <a:rPr lang="tr-TR" sz="1400" dirty="0" smtClean="0"/>
                        <a:t>0.07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5</a:t>
                      </a:r>
                    </a:p>
                  </a:txBody>
                  <a:tcPr/>
                </a:tc>
              </a:tr>
              <a:tr h="379679">
                <a:tc>
                  <a:txBody>
                    <a:bodyPr/>
                    <a:lstStyle/>
                    <a:p>
                      <a:r>
                        <a:rPr lang="tr-TR" sz="1400" dirty="0" smtClean="0"/>
                        <a:t>0.20</a:t>
                      </a:r>
                      <a:endParaRPr lang="tr-TR" sz="1400" dirty="0"/>
                    </a:p>
                  </a:txBody>
                  <a:tcPr/>
                </a:tc>
                <a:tc>
                  <a:txBody>
                    <a:bodyPr/>
                    <a:lstStyle/>
                    <a:p>
                      <a:r>
                        <a:rPr lang="tr-TR" sz="1400" dirty="0" smtClean="0"/>
                        <a:t>0.09</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4</a:t>
                      </a:r>
                    </a:p>
                  </a:txBody>
                  <a:tcPr/>
                </a:tc>
              </a:tr>
              <a:tr h="379679">
                <a:tc>
                  <a:txBody>
                    <a:bodyPr/>
                    <a:lstStyle/>
                    <a:p>
                      <a:r>
                        <a:rPr lang="tr-TR" sz="1400" dirty="0" smtClean="0"/>
                        <a:t>1.00</a:t>
                      </a:r>
                      <a:endParaRPr lang="tr-TR" sz="1400" dirty="0"/>
                    </a:p>
                  </a:txBody>
                  <a:tcPr/>
                </a:tc>
                <a:tc>
                  <a:txBody>
                    <a:bodyPr/>
                    <a:lstStyle/>
                    <a:p>
                      <a:r>
                        <a:rPr lang="tr-TR" sz="1400" dirty="0" smtClean="0"/>
                        <a:t>0.20</a:t>
                      </a:r>
                      <a:endParaRPr lang="tr-TR" sz="1400" dirty="0"/>
                    </a:p>
                  </a:txBody>
                  <a:tcPr/>
                </a:tc>
                <a:tc>
                  <a:txBody>
                    <a:bodyPr/>
                    <a:lstStyle/>
                    <a:p>
                      <a:r>
                        <a:rPr lang="tr-TR" sz="1400" dirty="0" smtClean="0"/>
                        <a:t>0.95</a:t>
                      </a:r>
                      <a:endParaRPr lang="tr-TR" sz="1400" dirty="0"/>
                    </a:p>
                  </a:txBody>
                  <a:tcPr/>
                </a:tc>
                <a:tc>
                  <a:txBody>
                    <a:bodyPr/>
                    <a:lstStyle/>
                    <a:p>
                      <a:r>
                        <a:rPr lang="tr-TR" sz="1400" dirty="0" smtClean="0"/>
                        <a:t>10</a:t>
                      </a:r>
                      <a:endParaRPr lang="tr-TR" sz="1400" dirty="0"/>
                    </a:p>
                  </a:txBody>
                  <a:tcPr/>
                </a:tc>
              </a:tr>
              <a:tr h="379679">
                <a:tc>
                  <a:txBody>
                    <a:bodyPr/>
                    <a:lstStyle/>
                    <a:p>
                      <a:r>
                        <a:rPr lang="tr-TR" sz="1400" dirty="0" smtClean="0"/>
                        <a:t>0.05</a:t>
                      </a:r>
                      <a:endParaRPr lang="tr-TR" sz="1400" dirty="0"/>
                    </a:p>
                  </a:txBody>
                  <a:tcPr/>
                </a:tc>
                <a:tc>
                  <a:txBody>
                    <a:bodyPr/>
                    <a:lstStyle/>
                    <a:p>
                      <a:r>
                        <a:rPr lang="tr-TR" sz="1400" dirty="0" smtClean="0"/>
                        <a:t>0.06</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7</a:t>
                      </a:r>
                    </a:p>
                  </a:txBody>
                  <a:tcPr/>
                </a:tc>
              </a:tr>
              <a:tr h="379679">
                <a:tc>
                  <a:txBody>
                    <a:bodyPr/>
                    <a:lstStyle/>
                    <a:p>
                      <a:r>
                        <a:rPr lang="tr-TR" sz="1400" dirty="0" smtClean="0"/>
                        <a:t>0.20</a:t>
                      </a:r>
                      <a:endParaRPr lang="tr-TR" sz="1400" dirty="0"/>
                    </a:p>
                  </a:txBody>
                  <a:tcPr>
                    <a:solidFill>
                      <a:schemeClr val="bg2">
                        <a:lumMod val="40000"/>
                        <a:lumOff val="60000"/>
                      </a:schemeClr>
                    </a:solidFill>
                  </a:tcPr>
                </a:tc>
                <a:tc>
                  <a:txBody>
                    <a:bodyPr/>
                    <a:lstStyle/>
                    <a:p>
                      <a:r>
                        <a:rPr lang="tr-TR" sz="1400" dirty="0" smtClean="0"/>
                        <a:t>0.25</a:t>
                      </a:r>
                      <a:endParaRPr lang="tr-TR" sz="1400" dirty="0"/>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0.27</a:t>
                      </a:r>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2</a:t>
                      </a:r>
                    </a:p>
                  </a:txBody>
                  <a:tcPr>
                    <a:solidFill>
                      <a:schemeClr val="bg2">
                        <a:lumMod val="40000"/>
                        <a:lumOff val="60000"/>
                      </a:schemeClr>
                    </a:solidFill>
                  </a:tcPr>
                </a:tc>
              </a:tr>
              <a:tr h="379679">
                <a:tc>
                  <a:txBody>
                    <a:bodyPr/>
                    <a:lstStyle/>
                    <a:p>
                      <a:r>
                        <a:rPr lang="tr-TR" sz="1400" dirty="0" smtClean="0"/>
                        <a:t>0.17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6</a:t>
                      </a:r>
                    </a:p>
                  </a:txBody>
                  <a:tcPr/>
                </a:tc>
              </a:tr>
              <a:tr h="379679">
                <a:tc>
                  <a:txBody>
                    <a:bodyPr/>
                    <a:lstStyle/>
                    <a:p>
                      <a:r>
                        <a:rPr lang="tr-TR" sz="1400" dirty="0" smtClean="0"/>
                        <a:t>0.15</a:t>
                      </a:r>
                      <a:endParaRPr lang="tr-TR" sz="1400" dirty="0"/>
                    </a:p>
                  </a:txBody>
                  <a:tcPr>
                    <a:solidFill>
                      <a:schemeClr val="bg2">
                        <a:lumMod val="40000"/>
                        <a:lumOff val="60000"/>
                      </a:schemeClr>
                    </a:solidFill>
                  </a:tcPr>
                </a:tc>
                <a:tc>
                  <a:txBody>
                    <a:bodyPr/>
                    <a:lstStyle/>
                    <a:p>
                      <a:r>
                        <a:rPr lang="tr-TR" sz="1400" dirty="0" smtClean="0"/>
                        <a:t>0.55</a:t>
                      </a:r>
                      <a:endParaRPr lang="tr-TR" sz="1400" dirty="0"/>
                    </a:p>
                  </a:txBody>
                  <a:tcPr>
                    <a:solidFill>
                      <a:schemeClr val="bg2">
                        <a:lumMod val="40000"/>
                        <a:lumOff val="60000"/>
                      </a:schemeClr>
                    </a:solidFill>
                  </a:tcPr>
                </a:tc>
                <a:tc>
                  <a:txBody>
                    <a:bodyPr/>
                    <a:lstStyle/>
                    <a:p>
                      <a:r>
                        <a:rPr lang="tr-TR" sz="1400" dirty="0" smtClean="0"/>
                        <a:t>0.07</a:t>
                      </a:r>
                      <a:endParaRPr lang="tr-TR" sz="1400" dirty="0"/>
                    </a:p>
                  </a:txBody>
                  <a:tcPr>
                    <a:solidFill>
                      <a:schemeClr val="bg2">
                        <a:lumMod val="40000"/>
                        <a:lumOff val="60000"/>
                      </a:schemeClr>
                    </a:solidFill>
                  </a:tcPr>
                </a:tc>
                <a:tc>
                  <a:txBody>
                    <a:bodyPr/>
                    <a:lstStyle/>
                    <a:p>
                      <a:r>
                        <a:rPr lang="tr-TR" sz="1400" dirty="0" smtClean="0"/>
                        <a:t>1</a:t>
                      </a:r>
                      <a:endParaRPr lang="tr-TR" sz="1400" dirty="0"/>
                    </a:p>
                  </a:txBody>
                  <a:tcPr>
                    <a:solidFill>
                      <a:schemeClr val="bg2">
                        <a:lumMod val="40000"/>
                        <a:lumOff val="60000"/>
                      </a:schemeClr>
                    </a:solidFill>
                  </a:tcPr>
                </a:tc>
              </a:tr>
              <a:tr h="379679">
                <a:tc>
                  <a:txBody>
                    <a:bodyPr/>
                    <a:lstStyle/>
                    <a:p>
                      <a:r>
                        <a:rPr lang="tr-TR" sz="1400" dirty="0" smtClean="0"/>
                        <a:t>0.50</a:t>
                      </a:r>
                      <a:endParaRPr lang="tr-TR" sz="1400" dirty="0"/>
                    </a:p>
                  </a:txBody>
                  <a:tcPr/>
                </a:tc>
                <a:tc>
                  <a:txBody>
                    <a:bodyPr/>
                    <a:lstStyle/>
                    <a:p>
                      <a:r>
                        <a:rPr lang="tr-TR" sz="1400" dirty="0" smtClean="0"/>
                        <a:t>0.08</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0.58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9</a:t>
                      </a:r>
                    </a:p>
                  </a:txBody>
                  <a:tcPr/>
                </a:tc>
              </a:tr>
              <a:tr h="379679">
                <a:tc>
                  <a:txBody>
                    <a:bodyPr/>
                    <a:lstStyle/>
                    <a:p>
                      <a:r>
                        <a:rPr lang="tr-TR" sz="1400" dirty="0" smtClean="0"/>
                        <a:t>0.10</a:t>
                      </a:r>
                      <a:endParaRPr lang="tr-TR" sz="1400" dirty="0"/>
                    </a:p>
                  </a:txBody>
                  <a:tcPr/>
                </a:tc>
                <a:tc>
                  <a:txBody>
                    <a:bodyPr/>
                    <a:lstStyle/>
                    <a:p>
                      <a:r>
                        <a:rPr lang="tr-TR" sz="1400" dirty="0" smtClean="0"/>
                        <a:t>0.06</a:t>
                      </a:r>
                      <a:endParaRPr lang="tr-TR" sz="1400" dirty="0"/>
                    </a:p>
                  </a:txBody>
                  <a:tcPr/>
                </a:tc>
                <a:tc>
                  <a:txBody>
                    <a:bodyPr/>
                    <a:lstStyle/>
                    <a:p>
                      <a:r>
                        <a:rPr lang="tr-TR" sz="1400" dirty="0" smtClean="0"/>
                        <a:t>0.44</a:t>
                      </a:r>
                      <a:endParaRPr lang="tr-TR" sz="1400" dirty="0"/>
                    </a:p>
                  </a:txBody>
                  <a:tcPr/>
                </a:tc>
                <a:tc>
                  <a:txBody>
                    <a:bodyPr/>
                    <a:lstStyle/>
                    <a:p>
                      <a:r>
                        <a:rPr lang="tr-TR" sz="1400" dirty="0" smtClean="0"/>
                        <a:t>8</a:t>
                      </a:r>
                      <a:endParaRPr lang="tr-TR" sz="1400" dirty="0"/>
                    </a:p>
                  </a:txBody>
                  <a:tcPr/>
                </a:tc>
              </a:tr>
            </a:tbl>
          </a:graphicData>
        </a:graphic>
      </p:graphicFrame>
      <p:sp>
        <p:nvSpPr>
          <p:cNvPr id="5" name="İçerik Yer Tutucusu 2"/>
          <p:cNvSpPr>
            <a:spLocks noGrp="1"/>
          </p:cNvSpPr>
          <p:nvPr>
            <p:ph idx="1"/>
          </p:nvPr>
        </p:nvSpPr>
        <p:spPr>
          <a:xfrm>
            <a:off x="323528" y="5157192"/>
            <a:ext cx="7883035" cy="269558"/>
          </a:xfrm>
        </p:spPr>
        <p:txBody>
          <a:bodyPr>
            <a:noAutofit/>
          </a:bodyPr>
          <a:lstStyle/>
          <a:p>
            <a:pPr marL="0" indent="0">
              <a:buNone/>
            </a:pPr>
            <a:r>
              <a:rPr lang="tr-TR" sz="1200" dirty="0" smtClean="0">
                <a:solidFill>
                  <a:schemeClr val="bg1"/>
                </a:solidFill>
              </a:rPr>
              <a:t>Tablo13. </a:t>
            </a:r>
            <a:r>
              <a:rPr lang="tr-TR" sz="1200" dirty="0" smtClean="0">
                <a:solidFill>
                  <a:schemeClr val="bg1"/>
                </a:solidFill>
              </a:rPr>
              <a:t>Uzaklık göz önüne alınarak k=3 komşu gözlemin belirlenmesi</a:t>
            </a:r>
            <a:endParaRPr lang="tr-TR" sz="1200" dirty="0">
              <a:solidFill>
                <a:schemeClr val="bg1"/>
              </a:solidFill>
            </a:endParaRPr>
          </a:p>
        </p:txBody>
      </p:sp>
    </p:spTree>
    <p:extLst>
      <p:ext uri="{BB962C8B-B14F-4D97-AF65-F5344CB8AC3E}">
        <p14:creationId xmlns:p14="http://schemas.microsoft.com/office/powerpoint/2010/main" val="886053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bru\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62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76672"/>
            <a:ext cx="8136904" cy="1152128"/>
          </a:xfrm>
        </p:spPr>
        <p:txBody>
          <a:bodyPr>
            <a:normAutofit/>
          </a:bodyPr>
          <a:lstStyle/>
          <a:p>
            <a:pPr marL="0" indent="0">
              <a:buNone/>
            </a:pPr>
            <a:r>
              <a:rPr lang="tr-TR" sz="1600" b="1" dirty="0"/>
              <a:t>d)Seçilen satırlara ilişkin sınıfların </a:t>
            </a:r>
            <a:r>
              <a:rPr lang="tr-TR" sz="1600" b="1" dirty="0" smtClean="0"/>
              <a:t>belirlenmesi</a:t>
            </a:r>
            <a:r>
              <a:rPr lang="tr-TR" sz="1600" b="1" dirty="0" smtClean="0">
                <a:sym typeface="Wingdings" pitchFamily="2" charset="2"/>
              </a:rPr>
              <a:t>: </a:t>
            </a:r>
            <a:r>
              <a:rPr lang="tr-TR" sz="1600" dirty="0" smtClean="0">
                <a:solidFill>
                  <a:srgbClr val="002060"/>
                </a:solidFill>
                <a:sym typeface="Wingdings" pitchFamily="2" charset="2"/>
              </a:rPr>
              <a:t>Yeni gözlem noktasına </a:t>
            </a:r>
            <a:r>
              <a:rPr lang="tr-TR" sz="1600" dirty="0">
                <a:solidFill>
                  <a:srgbClr val="002060"/>
                </a:solidFill>
                <a:sym typeface="Wingdings" pitchFamily="2" charset="2"/>
              </a:rPr>
              <a:t>en yakın olan gözlem değerlerinin </a:t>
            </a:r>
            <a:r>
              <a:rPr lang="tr-TR" sz="1600" dirty="0" smtClean="0">
                <a:solidFill>
                  <a:srgbClr val="002060"/>
                </a:solidFill>
                <a:sym typeface="Wingdings" pitchFamily="2" charset="2"/>
              </a:rPr>
              <a:t>CINS </a:t>
            </a:r>
            <a:r>
              <a:rPr lang="tr-TR" sz="1600" dirty="0">
                <a:solidFill>
                  <a:srgbClr val="002060"/>
                </a:solidFill>
                <a:sym typeface="Wingdings" pitchFamily="2" charset="2"/>
              </a:rPr>
              <a:t>sınıfları göz önüne alınır ve içine hangi değerin baskın olduğu araştırılır. Bu </a:t>
            </a:r>
            <a:r>
              <a:rPr lang="tr-TR" sz="1600" dirty="0" smtClean="0">
                <a:solidFill>
                  <a:srgbClr val="002060"/>
                </a:solidFill>
                <a:sym typeface="Wingdings" pitchFamily="2" charset="2"/>
              </a:rPr>
              <a:t>üç </a:t>
            </a:r>
            <a:r>
              <a:rPr lang="tr-TR" sz="1600" dirty="0">
                <a:solidFill>
                  <a:srgbClr val="002060"/>
                </a:solidFill>
                <a:sym typeface="Wingdings" pitchFamily="2" charset="2"/>
              </a:rPr>
              <a:t>sonuç </a:t>
            </a:r>
            <a:r>
              <a:rPr lang="tr-TR" sz="1600" dirty="0" smtClean="0">
                <a:solidFill>
                  <a:srgbClr val="002060"/>
                </a:solidFill>
                <a:sym typeface="Wingdings" pitchFamily="2" charset="2"/>
              </a:rPr>
              <a:t>içinde iki tane </a:t>
            </a:r>
            <a:r>
              <a:rPr lang="tr-TR" sz="1600" b="1" dirty="0" smtClean="0">
                <a:solidFill>
                  <a:srgbClr val="002060"/>
                </a:solidFill>
                <a:sym typeface="Wingdings" pitchFamily="2" charset="2"/>
              </a:rPr>
              <a:t>ERKEK</a:t>
            </a:r>
            <a:r>
              <a:rPr lang="tr-TR" sz="1600" dirty="0" smtClean="0">
                <a:solidFill>
                  <a:srgbClr val="002060"/>
                </a:solidFill>
                <a:sym typeface="Wingdings" pitchFamily="2" charset="2"/>
              </a:rPr>
              <a:t>, bir tane </a:t>
            </a:r>
            <a:r>
              <a:rPr lang="tr-TR" sz="1600" b="1" dirty="0" smtClean="0">
                <a:solidFill>
                  <a:srgbClr val="002060"/>
                </a:solidFill>
                <a:sym typeface="Wingdings" pitchFamily="2" charset="2"/>
              </a:rPr>
              <a:t>KADIN</a:t>
            </a:r>
            <a:r>
              <a:rPr lang="tr-TR" sz="1600" dirty="0" smtClean="0">
                <a:solidFill>
                  <a:srgbClr val="002060"/>
                </a:solidFill>
                <a:sym typeface="Wingdings" pitchFamily="2" charset="2"/>
              </a:rPr>
              <a:t> değeri vardır.</a:t>
            </a:r>
            <a:endParaRPr lang="tr-TR" sz="1600" dirty="0">
              <a:solidFill>
                <a:srgbClr val="00206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376070904"/>
              </p:ext>
            </p:extLst>
          </p:nvPr>
        </p:nvGraphicFramePr>
        <p:xfrm>
          <a:off x="683568" y="1772816"/>
          <a:ext cx="7296470" cy="4079240"/>
        </p:xfrm>
        <a:graphic>
          <a:graphicData uri="http://schemas.openxmlformats.org/drawingml/2006/table">
            <a:tbl>
              <a:tblPr firstRow="1" bandRow="1">
                <a:tableStyleId>{5C22544A-7EE6-4342-B048-85BDC9FD1C3A}</a:tableStyleId>
              </a:tblPr>
              <a:tblGrid>
                <a:gridCol w="864096"/>
                <a:gridCol w="936104"/>
                <a:gridCol w="1152128"/>
                <a:gridCol w="648072"/>
                <a:gridCol w="3696070"/>
              </a:tblGrid>
              <a:tr h="370840">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Uzaklık</a:t>
                      </a:r>
                      <a:endParaRPr lang="tr-TR" sz="1400" dirty="0"/>
                    </a:p>
                  </a:txBody>
                  <a:tcPr/>
                </a:tc>
                <a:tc>
                  <a:txBody>
                    <a:bodyPr/>
                    <a:lstStyle/>
                    <a:p>
                      <a:r>
                        <a:rPr lang="tr-TR" sz="1400" dirty="0" smtClean="0"/>
                        <a:t>Sıra</a:t>
                      </a:r>
                      <a:endParaRPr lang="tr-TR" sz="1400" dirty="0"/>
                    </a:p>
                  </a:txBody>
                  <a:tcPr/>
                </a:tc>
                <a:tc>
                  <a:txBody>
                    <a:bodyPr/>
                    <a:lstStyle/>
                    <a:p>
                      <a:r>
                        <a:rPr lang="tr-TR" sz="1400" dirty="0" smtClean="0"/>
                        <a:t>k komşusunun</a:t>
                      </a:r>
                      <a:r>
                        <a:rPr lang="tr-TR" sz="1400" baseline="0" dirty="0" smtClean="0"/>
                        <a:t> </a:t>
                      </a:r>
                      <a:r>
                        <a:rPr lang="tr-TR" sz="1400" baseline="0" dirty="0" smtClean="0"/>
                        <a:t>CINS </a:t>
                      </a:r>
                      <a:r>
                        <a:rPr lang="tr-TR" sz="1400" baseline="0" dirty="0" smtClean="0"/>
                        <a:t>değeri</a:t>
                      </a:r>
                      <a:endParaRPr lang="tr-TR" sz="1400" dirty="0"/>
                    </a:p>
                  </a:txBody>
                  <a:tcPr/>
                </a:tc>
              </a:tr>
              <a:tr h="370840">
                <a:tc>
                  <a:txBody>
                    <a:bodyPr/>
                    <a:lstStyle/>
                    <a:p>
                      <a:r>
                        <a:rPr lang="tr-TR" sz="1400" dirty="0" smtClean="0"/>
                        <a:t>0.08</a:t>
                      </a:r>
                      <a:endParaRPr lang="tr-TR" sz="1400" dirty="0"/>
                    </a:p>
                  </a:txBody>
                  <a:tcPr>
                    <a:solidFill>
                      <a:schemeClr val="bg2">
                        <a:lumMod val="40000"/>
                        <a:lumOff val="60000"/>
                      </a:schemeClr>
                    </a:solidFill>
                  </a:tcPr>
                </a:tc>
                <a:tc>
                  <a:txBody>
                    <a:bodyPr/>
                    <a:lstStyle/>
                    <a:p>
                      <a:r>
                        <a:rPr lang="tr-TR" sz="1400" dirty="0" smtClean="0"/>
                        <a:t>0.20</a:t>
                      </a:r>
                      <a:endParaRPr lang="tr-TR" sz="1400" dirty="0"/>
                    </a:p>
                  </a:txBody>
                  <a:tcPr>
                    <a:solidFill>
                      <a:schemeClr val="bg2">
                        <a:lumMod val="40000"/>
                        <a:lumOff val="60000"/>
                      </a:schemeClr>
                    </a:solidFill>
                  </a:tcPr>
                </a:tc>
                <a:tc>
                  <a:txBody>
                    <a:bodyPr/>
                    <a:lstStyle/>
                    <a:p>
                      <a:r>
                        <a:rPr lang="tr-TR" sz="1400" dirty="0" smtClean="0"/>
                        <a:t>0.30</a:t>
                      </a:r>
                      <a:endParaRPr lang="tr-TR" sz="1400" dirty="0"/>
                    </a:p>
                  </a:txBody>
                  <a:tcPr>
                    <a:solidFill>
                      <a:schemeClr val="bg2">
                        <a:lumMod val="40000"/>
                        <a:lumOff val="60000"/>
                      </a:schemeClr>
                    </a:solidFill>
                  </a:tcPr>
                </a:tc>
                <a:tc>
                  <a:txBody>
                    <a:bodyPr/>
                    <a:lstStyle/>
                    <a:p>
                      <a:r>
                        <a:rPr lang="tr-TR" sz="1400" dirty="0" smtClean="0"/>
                        <a:t>3</a:t>
                      </a:r>
                      <a:endParaRPr lang="tr-TR" sz="1400" dirty="0"/>
                    </a:p>
                  </a:txBody>
                  <a:tcPr>
                    <a:solidFill>
                      <a:schemeClr val="bg2">
                        <a:lumMod val="40000"/>
                        <a:lumOff val="60000"/>
                      </a:schemeClr>
                    </a:solidFill>
                  </a:tcPr>
                </a:tc>
                <a:tc>
                  <a:txBody>
                    <a:bodyPr/>
                    <a:lstStyle/>
                    <a:p>
                      <a:r>
                        <a:rPr lang="tr-TR" sz="1400" dirty="0" smtClean="0"/>
                        <a:t>ERKEK</a:t>
                      </a:r>
                      <a:endParaRPr lang="tr-TR" sz="1400" dirty="0"/>
                    </a:p>
                  </a:txBody>
                  <a:tcPr>
                    <a:solidFill>
                      <a:schemeClr val="bg2">
                        <a:lumMod val="40000"/>
                        <a:lumOff val="60000"/>
                      </a:schemeClr>
                    </a:solidFill>
                  </a:tcPr>
                </a:tc>
              </a:tr>
              <a:tr h="370840">
                <a:tc>
                  <a:txBody>
                    <a:bodyPr/>
                    <a:lstStyle/>
                    <a:p>
                      <a:r>
                        <a:rPr lang="tr-TR" sz="1400" dirty="0" smtClean="0"/>
                        <a:t>0.07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370840">
                <a:tc>
                  <a:txBody>
                    <a:bodyPr/>
                    <a:lstStyle/>
                    <a:p>
                      <a:r>
                        <a:rPr lang="tr-TR" sz="1400" dirty="0" smtClean="0"/>
                        <a:t>0.20</a:t>
                      </a:r>
                      <a:endParaRPr lang="tr-TR" sz="1400" dirty="0"/>
                    </a:p>
                  </a:txBody>
                  <a:tcPr/>
                </a:tc>
                <a:tc>
                  <a:txBody>
                    <a:bodyPr/>
                    <a:lstStyle/>
                    <a:p>
                      <a:r>
                        <a:rPr lang="tr-TR" sz="1400" dirty="0" smtClean="0"/>
                        <a:t>0.09</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370840">
                <a:tc>
                  <a:txBody>
                    <a:bodyPr/>
                    <a:lstStyle/>
                    <a:p>
                      <a:r>
                        <a:rPr lang="tr-TR" sz="1400" dirty="0" smtClean="0"/>
                        <a:t>1.00</a:t>
                      </a:r>
                      <a:endParaRPr lang="tr-TR" sz="1400" dirty="0"/>
                    </a:p>
                  </a:txBody>
                  <a:tcPr/>
                </a:tc>
                <a:tc>
                  <a:txBody>
                    <a:bodyPr/>
                    <a:lstStyle/>
                    <a:p>
                      <a:r>
                        <a:rPr lang="tr-TR" sz="1400" dirty="0" smtClean="0"/>
                        <a:t>0.20</a:t>
                      </a:r>
                      <a:endParaRPr lang="tr-TR" sz="1400" dirty="0"/>
                    </a:p>
                  </a:txBody>
                  <a:tcPr/>
                </a:tc>
                <a:tc>
                  <a:txBody>
                    <a:bodyPr/>
                    <a:lstStyle/>
                    <a:p>
                      <a:r>
                        <a:rPr lang="tr-TR" sz="1400" dirty="0" smtClean="0"/>
                        <a:t>0.95</a:t>
                      </a:r>
                      <a:endParaRPr lang="tr-TR" sz="1400" dirty="0"/>
                    </a:p>
                  </a:txBody>
                  <a:tcPr/>
                </a:tc>
                <a:tc>
                  <a:txBody>
                    <a:bodyPr/>
                    <a:lstStyle/>
                    <a:p>
                      <a:r>
                        <a:rPr lang="tr-TR" sz="1400" dirty="0" smtClean="0"/>
                        <a:t>10</a:t>
                      </a:r>
                      <a:endParaRPr lang="tr-TR" sz="1400" dirty="0"/>
                    </a:p>
                  </a:txBody>
                  <a:tcPr/>
                </a:tc>
                <a:tc>
                  <a:txBody>
                    <a:bodyPr/>
                    <a:lstStyle/>
                    <a:p>
                      <a:endParaRPr lang="tr-TR" sz="1400" dirty="0"/>
                    </a:p>
                  </a:txBody>
                  <a:tcPr/>
                </a:tc>
              </a:tr>
              <a:tr h="370840">
                <a:tc>
                  <a:txBody>
                    <a:bodyPr/>
                    <a:lstStyle/>
                    <a:p>
                      <a:r>
                        <a:rPr lang="tr-TR" sz="1400" dirty="0" smtClean="0"/>
                        <a:t>0.05</a:t>
                      </a:r>
                      <a:endParaRPr lang="tr-TR" sz="1400" dirty="0"/>
                    </a:p>
                  </a:txBody>
                  <a:tcPr/>
                </a:tc>
                <a:tc>
                  <a:txBody>
                    <a:bodyPr/>
                    <a:lstStyle/>
                    <a:p>
                      <a:r>
                        <a:rPr lang="tr-TR" sz="1400" dirty="0" smtClean="0"/>
                        <a:t>0.06</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7</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370840">
                <a:tc>
                  <a:txBody>
                    <a:bodyPr/>
                    <a:lstStyle/>
                    <a:p>
                      <a:r>
                        <a:rPr lang="tr-TR" sz="1400" dirty="0" smtClean="0"/>
                        <a:t>0.20</a:t>
                      </a:r>
                      <a:endParaRPr lang="tr-TR" sz="1400" dirty="0"/>
                    </a:p>
                  </a:txBody>
                  <a:tcPr>
                    <a:solidFill>
                      <a:schemeClr val="bg2">
                        <a:lumMod val="40000"/>
                        <a:lumOff val="60000"/>
                      </a:schemeClr>
                    </a:solidFill>
                  </a:tcPr>
                </a:tc>
                <a:tc>
                  <a:txBody>
                    <a:bodyPr/>
                    <a:lstStyle/>
                    <a:p>
                      <a:r>
                        <a:rPr lang="tr-TR" sz="1400" dirty="0" smtClean="0"/>
                        <a:t>0.25</a:t>
                      </a:r>
                      <a:endParaRPr lang="tr-TR" sz="1400" dirty="0"/>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0.27</a:t>
                      </a:r>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2</a:t>
                      </a:r>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solidFill>
                      <a:schemeClr val="bg2">
                        <a:lumMod val="40000"/>
                        <a:lumOff val="60000"/>
                      </a:schemeClr>
                    </a:solidFill>
                  </a:tcPr>
                </a:tc>
              </a:tr>
              <a:tr h="370840">
                <a:tc>
                  <a:txBody>
                    <a:bodyPr/>
                    <a:lstStyle/>
                    <a:p>
                      <a:r>
                        <a:rPr lang="tr-TR" sz="1400" dirty="0" smtClean="0"/>
                        <a:t>0.17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370840">
                <a:tc>
                  <a:txBody>
                    <a:bodyPr/>
                    <a:lstStyle/>
                    <a:p>
                      <a:r>
                        <a:rPr lang="tr-TR" sz="1400" dirty="0" smtClean="0"/>
                        <a:t>0.15</a:t>
                      </a:r>
                      <a:endParaRPr lang="tr-TR" sz="1400" dirty="0"/>
                    </a:p>
                  </a:txBody>
                  <a:tcPr>
                    <a:solidFill>
                      <a:schemeClr val="bg2">
                        <a:lumMod val="40000"/>
                        <a:lumOff val="60000"/>
                      </a:schemeClr>
                    </a:solidFill>
                  </a:tcPr>
                </a:tc>
                <a:tc>
                  <a:txBody>
                    <a:bodyPr/>
                    <a:lstStyle/>
                    <a:p>
                      <a:r>
                        <a:rPr lang="tr-TR" sz="1400" dirty="0" smtClean="0"/>
                        <a:t>0.55</a:t>
                      </a:r>
                      <a:endParaRPr lang="tr-TR" sz="1400" dirty="0"/>
                    </a:p>
                  </a:txBody>
                  <a:tcPr>
                    <a:solidFill>
                      <a:schemeClr val="bg2">
                        <a:lumMod val="40000"/>
                        <a:lumOff val="60000"/>
                      </a:schemeClr>
                    </a:solidFill>
                  </a:tcPr>
                </a:tc>
                <a:tc>
                  <a:txBody>
                    <a:bodyPr/>
                    <a:lstStyle/>
                    <a:p>
                      <a:r>
                        <a:rPr lang="tr-TR" sz="1400" dirty="0" smtClean="0"/>
                        <a:t>0.07</a:t>
                      </a:r>
                      <a:endParaRPr lang="tr-TR" sz="1400" dirty="0"/>
                    </a:p>
                  </a:txBody>
                  <a:tcPr>
                    <a:solidFill>
                      <a:schemeClr val="bg2">
                        <a:lumMod val="40000"/>
                        <a:lumOff val="60000"/>
                      </a:schemeClr>
                    </a:solidFill>
                  </a:tcPr>
                </a:tc>
                <a:tc>
                  <a:txBody>
                    <a:bodyPr/>
                    <a:lstStyle/>
                    <a:p>
                      <a:r>
                        <a:rPr lang="tr-TR" sz="1400" dirty="0" smtClean="0"/>
                        <a:t>1</a:t>
                      </a:r>
                      <a:endParaRPr lang="tr-TR" sz="1400" dirty="0"/>
                    </a:p>
                  </a:txBody>
                  <a:tcPr>
                    <a:solidFill>
                      <a:schemeClr val="bg2">
                        <a:lumMod val="40000"/>
                        <a:lumOff val="60000"/>
                      </a:schemeClr>
                    </a:solidFill>
                  </a:tcPr>
                </a:tc>
                <a:tc>
                  <a:txBody>
                    <a:bodyPr/>
                    <a:lstStyle/>
                    <a:p>
                      <a:r>
                        <a:rPr lang="tr-TR" sz="1400" dirty="0" smtClean="0"/>
                        <a:t>KADIN</a:t>
                      </a:r>
                      <a:endParaRPr lang="tr-TR" sz="1400" dirty="0"/>
                    </a:p>
                  </a:txBody>
                  <a:tcPr>
                    <a:solidFill>
                      <a:schemeClr val="bg2">
                        <a:lumMod val="40000"/>
                        <a:lumOff val="60000"/>
                      </a:schemeClr>
                    </a:solidFill>
                  </a:tcPr>
                </a:tc>
              </a:tr>
              <a:tr h="370840">
                <a:tc>
                  <a:txBody>
                    <a:bodyPr/>
                    <a:lstStyle/>
                    <a:p>
                      <a:r>
                        <a:rPr lang="tr-TR" sz="1400" dirty="0" smtClean="0"/>
                        <a:t>0.50</a:t>
                      </a:r>
                      <a:endParaRPr lang="tr-TR" sz="1400" dirty="0"/>
                    </a:p>
                  </a:txBody>
                  <a:tcPr/>
                </a:tc>
                <a:tc>
                  <a:txBody>
                    <a:bodyPr/>
                    <a:lstStyle/>
                    <a:p>
                      <a:r>
                        <a:rPr lang="tr-TR" sz="1400" dirty="0" smtClean="0"/>
                        <a:t>0.08</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0.58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9</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370840">
                <a:tc>
                  <a:txBody>
                    <a:bodyPr/>
                    <a:lstStyle/>
                    <a:p>
                      <a:r>
                        <a:rPr lang="tr-TR" sz="1400" dirty="0" smtClean="0"/>
                        <a:t>0.10</a:t>
                      </a:r>
                      <a:endParaRPr lang="tr-TR" sz="1400" dirty="0"/>
                    </a:p>
                  </a:txBody>
                  <a:tcPr/>
                </a:tc>
                <a:tc>
                  <a:txBody>
                    <a:bodyPr/>
                    <a:lstStyle/>
                    <a:p>
                      <a:r>
                        <a:rPr lang="tr-TR" sz="1400" dirty="0" smtClean="0"/>
                        <a:t>0.06</a:t>
                      </a:r>
                      <a:endParaRPr lang="tr-TR" sz="1400" dirty="0"/>
                    </a:p>
                  </a:txBody>
                  <a:tcPr/>
                </a:tc>
                <a:tc>
                  <a:txBody>
                    <a:bodyPr/>
                    <a:lstStyle/>
                    <a:p>
                      <a:r>
                        <a:rPr lang="tr-TR" sz="1400" dirty="0" smtClean="0"/>
                        <a:t>0.44</a:t>
                      </a:r>
                      <a:endParaRPr lang="tr-TR" sz="1400" dirty="0"/>
                    </a:p>
                  </a:txBody>
                  <a:tcPr/>
                </a:tc>
                <a:tc>
                  <a:txBody>
                    <a:bodyPr/>
                    <a:lstStyle/>
                    <a:p>
                      <a:r>
                        <a:rPr lang="tr-TR" sz="1400" dirty="0" smtClean="0"/>
                        <a:t>8</a:t>
                      </a:r>
                      <a:endParaRPr lang="tr-TR" sz="1400" dirty="0"/>
                    </a:p>
                  </a:txBody>
                  <a:tcPr/>
                </a:tc>
                <a:tc>
                  <a:txBody>
                    <a:bodyPr/>
                    <a:lstStyle/>
                    <a:p>
                      <a:endParaRPr lang="tr-TR" sz="1400" dirty="0"/>
                    </a:p>
                  </a:txBody>
                  <a:tcPr/>
                </a:tc>
              </a:tr>
            </a:tbl>
          </a:graphicData>
        </a:graphic>
      </p:graphicFrame>
      <p:sp>
        <p:nvSpPr>
          <p:cNvPr id="5" name="İçerik Yer Tutucusu 2"/>
          <p:cNvSpPr txBox="1">
            <a:spLocks/>
          </p:cNvSpPr>
          <p:nvPr/>
        </p:nvSpPr>
        <p:spPr>
          <a:xfrm>
            <a:off x="467544" y="5949280"/>
            <a:ext cx="7667011" cy="341566"/>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sz="1200" dirty="0" smtClean="0">
                <a:solidFill>
                  <a:schemeClr val="bg1"/>
                </a:solidFill>
              </a:rPr>
              <a:t>Tablo14. Y sınıfına ilişkin ilk 3 değerin belirlenmesi</a:t>
            </a:r>
            <a:endParaRPr lang="tr-TR" sz="1200" dirty="0">
              <a:solidFill>
                <a:schemeClr val="bg1"/>
              </a:solidFill>
            </a:endParaRPr>
          </a:p>
        </p:txBody>
      </p:sp>
    </p:spTree>
    <p:extLst>
      <p:ext uri="{BB962C8B-B14F-4D97-AF65-F5344CB8AC3E}">
        <p14:creationId xmlns:p14="http://schemas.microsoft.com/office/powerpoint/2010/main" val="276534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251520" y="332656"/>
                <a:ext cx="8640960" cy="6336704"/>
              </a:xfrm>
            </p:spPr>
            <p:txBody>
              <a:bodyPr>
                <a:normAutofit/>
              </a:bodyPr>
              <a:lstStyle/>
              <a:p>
                <a:pPr marL="0" indent="0">
                  <a:buNone/>
                </a:pPr>
                <a:r>
                  <a:rPr lang="tr-TR" sz="1600" b="1" dirty="0" smtClean="0"/>
                  <a:t>e)Ağırlıklı oylama yönteminin uygulanması: </a:t>
                </a:r>
                <a:r>
                  <a:rPr lang="tr-TR" sz="1600" dirty="0" smtClean="0">
                    <a:solidFill>
                      <a:srgbClr val="002060"/>
                    </a:solidFill>
                  </a:rPr>
                  <a:t>Bu aşamada  söz konusu seçme işlemini bir yöntemle,  ağırlıklı oylama yöntemiyle yapmak istiyoruz o halde son tabloya d(</a:t>
                </a:r>
                <a:r>
                  <a:rPr lang="tr-TR" sz="1600" dirty="0" smtClean="0">
                    <a:solidFill>
                      <a:srgbClr val="002060"/>
                    </a:solidFill>
                  </a:rPr>
                  <a:t>i,j</a:t>
                </a:r>
                <a:r>
                  <a:rPr lang="tr-TR" sz="1600" dirty="0" smtClean="0">
                    <a:solidFill>
                      <a:srgbClr val="002060"/>
                    </a:solidFill>
                  </a:rPr>
                  <a:t>) ağırlıklı ortalamaları eklemek gerekiyor.</a:t>
                </a:r>
              </a:p>
              <a:p>
                <a:pPr marL="0" indent="0">
                  <a:buNone/>
                </a:pPr>
                <a:r>
                  <a:rPr lang="tr-TR" sz="1400" dirty="0" smtClean="0">
                    <a:solidFill>
                      <a:srgbClr val="002060"/>
                    </a:solidFill>
                  </a:rPr>
                  <a:t>          </a:t>
                </a:r>
                <a:r>
                  <a:rPr lang="tr-TR" sz="1400" b="1" dirty="0" smtClean="0">
                    <a:solidFill>
                      <a:srgbClr val="002060"/>
                    </a:solidFill>
                  </a:rPr>
                  <a:t>d(</a:t>
                </a:r>
                <a:r>
                  <a:rPr lang="tr-TR" sz="1400" b="1" dirty="0" smtClean="0">
                    <a:solidFill>
                      <a:srgbClr val="002060"/>
                    </a:solidFill>
                  </a:rPr>
                  <a:t>i,j</a:t>
                </a:r>
                <a:r>
                  <a:rPr lang="tr-TR" sz="1400" b="1" dirty="0">
                    <a:solidFill>
                      <a:srgbClr val="002060"/>
                    </a:solidFill>
                  </a:rPr>
                  <a:t>)</a:t>
                </a:r>
                <a:r>
                  <a:rPr lang="tr-TR" sz="2400" b="1" dirty="0">
                    <a:solidFill>
                      <a:srgbClr val="002060"/>
                    </a:solidFill>
                  </a:rPr>
                  <a:t>’</a:t>
                </a:r>
                <a:r>
                  <a:rPr lang="tr-TR" sz="1400" b="1" dirty="0">
                    <a:solidFill>
                      <a:srgbClr val="002060"/>
                    </a:solidFill>
                  </a:rPr>
                  <a:t>=</a:t>
                </a:r>
                <a14:m>
                  <m:oMath xmlns:m="http://schemas.openxmlformats.org/officeDocument/2006/math">
                    <m:f>
                      <m:fPr>
                        <m:ctrlPr>
                          <a:rPr lang="tr-TR" sz="2400" b="1" i="1">
                            <a:solidFill>
                              <a:srgbClr val="002060"/>
                            </a:solidFill>
                            <a:latin typeface="Cambria Math"/>
                          </a:rPr>
                        </m:ctrlPr>
                      </m:fPr>
                      <m:num>
                        <m:r>
                          <a:rPr lang="tr-TR" sz="2400" b="1" i="1">
                            <a:solidFill>
                              <a:srgbClr val="002060"/>
                            </a:solidFill>
                            <a:latin typeface="Cambria Math"/>
                          </a:rPr>
                          <m:t>𝟏</m:t>
                        </m:r>
                      </m:num>
                      <m:den>
                        <m:r>
                          <a:rPr lang="tr-TR" sz="2400" b="1" i="1">
                            <a:solidFill>
                              <a:srgbClr val="002060"/>
                            </a:solidFill>
                            <a:latin typeface="Cambria Math"/>
                          </a:rPr>
                          <m:t>𝒅</m:t>
                        </m:r>
                        <m:d>
                          <m:dPr>
                            <m:ctrlPr>
                              <a:rPr lang="tr-TR" sz="2400" b="1" i="1">
                                <a:solidFill>
                                  <a:srgbClr val="002060"/>
                                </a:solidFill>
                                <a:latin typeface="Cambria Math"/>
                              </a:rPr>
                            </m:ctrlPr>
                          </m:dPr>
                          <m:e>
                            <m:r>
                              <a:rPr lang="tr-TR" sz="2400" b="1" i="1">
                                <a:solidFill>
                                  <a:srgbClr val="002060"/>
                                </a:solidFill>
                                <a:latin typeface="Cambria Math"/>
                              </a:rPr>
                              <m:t>𝒊</m:t>
                            </m:r>
                            <m:r>
                              <a:rPr lang="tr-TR" sz="2400" b="1" i="1">
                                <a:solidFill>
                                  <a:srgbClr val="002060"/>
                                </a:solidFill>
                                <a:latin typeface="Cambria Math"/>
                              </a:rPr>
                              <m:t>,</m:t>
                            </m:r>
                            <m:r>
                              <a:rPr lang="tr-TR" sz="2400" b="1" i="1">
                                <a:solidFill>
                                  <a:srgbClr val="002060"/>
                                </a:solidFill>
                                <a:latin typeface="Cambria Math"/>
                              </a:rPr>
                              <m:t>𝒋</m:t>
                            </m:r>
                          </m:e>
                        </m:d>
                        <m:r>
                          <a:rPr lang="tr-TR" sz="2400" b="1" i="1" baseline="30000">
                            <a:solidFill>
                              <a:srgbClr val="002060"/>
                            </a:solidFill>
                            <a:latin typeface="Cambria Math"/>
                          </a:rPr>
                          <m:t>𝟐</m:t>
                        </m:r>
                      </m:den>
                    </m:f>
                  </m:oMath>
                </a14:m>
                <a:endParaRPr lang="tr-TR" sz="2400" b="1" dirty="0" smtClean="0">
                  <a:solidFill>
                    <a:srgbClr val="002060"/>
                  </a:solidFill>
                </a:endParaRPr>
              </a:p>
              <a:p>
                <a:pPr marL="0" indent="0">
                  <a:buNone/>
                </a:pPr>
                <a:r>
                  <a:rPr lang="tr-TR" sz="1600" dirty="0" smtClean="0">
                    <a:solidFill>
                      <a:srgbClr val="002060"/>
                    </a:solidFill>
                  </a:rPr>
                  <a:t>Bağıntısı kullanılarak aşağıdaki hesaplamalar yapılır. Birinci satır için</a:t>
                </a:r>
              </a:p>
              <a:p>
                <a:pPr marL="0" indent="0">
                  <a:buNone/>
                </a:pPr>
                <a:r>
                  <a:rPr lang="tr-TR" sz="1600" dirty="0">
                    <a:solidFill>
                      <a:srgbClr val="002060"/>
                    </a:solidFill>
                  </a:rPr>
                  <a:t>d</a:t>
                </a:r>
                <a:r>
                  <a:rPr lang="tr-TR" sz="1600" dirty="0" smtClean="0">
                    <a:solidFill>
                      <a:srgbClr val="002060"/>
                    </a:solidFill>
                  </a:rPr>
                  <a:t>(1,yeni gözlem)’=</a:t>
                </a:r>
                <a14:m>
                  <m:oMath xmlns:m="http://schemas.openxmlformats.org/officeDocument/2006/math">
                    <m:f>
                      <m:fPr>
                        <m:ctrlPr>
                          <a:rPr lang="tr-TR" sz="2000" b="1" i="1">
                            <a:solidFill>
                              <a:srgbClr val="002060"/>
                            </a:solidFill>
                            <a:latin typeface="Cambria Math"/>
                          </a:rPr>
                        </m:ctrlPr>
                      </m:fPr>
                      <m:num>
                        <m:r>
                          <a:rPr lang="tr-TR" sz="2000" b="1" i="1">
                            <a:solidFill>
                              <a:srgbClr val="002060"/>
                            </a:solidFill>
                            <a:latin typeface="Cambria Math"/>
                          </a:rPr>
                          <m:t>𝟏</m:t>
                        </m:r>
                      </m:num>
                      <m:den>
                        <m:r>
                          <a:rPr lang="tr-TR" sz="2000" b="1" i="1" smtClean="0">
                            <a:solidFill>
                              <a:srgbClr val="002060"/>
                            </a:solidFill>
                            <a:latin typeface="Cambria Math"/>
                          </a:rPr>
                          <m:t>𝟎</m:t>
                        </m:r>
                        <m:r>
                          <a:rPr lang="tr-TR" sz="2000" b="1" i="1" smtClean="0">
                            <a:solidFill>
                              <a:srgbClr val="002060"/>
                            </a:solidFill>
                            <a:latin typeface="Cambria Math"/>
                          </a:rPr>
                          <m:t>.</m:t>
                        </m:r>
                        <m:r>
                          <a:rPr lang="tr-TR" sz="2000" b="1" i="1" smtClean="0">
                            <a:solidFill>
                              <a:srgbClr val="002060"/>
                            </a:solidFill>
                            <a:latin typeface="Cambria Math"/>
                          </a:rPr>
                          <m:t>𝟑𝟎𝟐</m:t>
                        </m:r>
                      </m:den>
                    </m:f>
                  </m:oMath>
                </a14:m>
                <a:r>
                  <a:rPr lang="tr-TR" sz="1600" dirty="0" smtClean="0">
                    <a:solidFill>
                      <a:srgbClr val="002060"/>
                    </a:solidFill>
                  </a:rPr>
                  <a:t>=11.046</a:t>
                </a:r>
              </a:p>
              <a:p>
                <a:pPr marL="0" indent="0">
                  <a:buNone/>
                </a:pPr>
                <a:r>
                  <a:rPr lang="tr-TR" sz="1600" dirty="0" smtClean="0">
                    <a:solidFill>
                      <a:srgbClr val="002060"/>
                    </a:solidFill>
                  </a:rPr>
                  <a:t>Diğer iki gözlem için benzer hesaplamalar yapılır.</a:t>
                </a:r>
              </a:p>
              <a:p>
                <a:pPr marL="0" indent="0">
                  <a:buNone/>
                </a:pPr>
                <a:r>
                  <a:rPr lang="tr-TR" sz="1600" dirty="0" smtClean="0">
                    <a:solidFill>
                      <a:srgbClr val="002060"/>
                    </a:solidFill>
                  </a:rPr>
                  <a:t>d(6,yeni </a:t>
                </a:r>
                <a:r>
                  <a:rPr lang="tr-TR" sz="1600" dirty="0">
                    <a:solidFill>
                      <a:srgbClr val="002060"/>
                    </a:solidFill>
                  </a:rPr>
                  <a:t>gözlem)’=</a:t>
                </a:r>
                <a14:m>
                  <m:oMath xmlns:m="http://schemas.openxmlformats.org/officeDocument/2006/math">
                    <m:f>
                      <m:fPr>
                        <m:ctrlPr>
                          <a:rPr lang="tr-TR" sz="2000" b="1" i="1">
                            <a:solidFill>
                              <a:srgbClr val="002060"/>
                            </a:solidFill>
                            <a:latin typeface="Cambria Math"/>
                          </a:rPr>
                        </m:ctrlPr>
                      </m:fPr>
                      <m:num>
                        <m:r>
                          <a:rPr lang="tr-TR" sz="2000" b="1" i="1">
                            <a:solidFill>
                              <a:srgbClr val="002060"/>
                            </a:solidFill>
                            <a:latin typeface="Cambria Math"/>
                          </a:rPr>
                          <m:t>𝟏</m:t>
                        </m:r>
                      </m:num>
                      <m:den>
                        <m:r>
                          <a:rPr lang="tr-TR" sz="2000" b="1" i="1">
                            <a:solidFill>
                              <a:srgbClr val="002060"/>
                            </a:solidFill>
                            <a:latin typeface="Cambria Math"/>
                          </a:rPr>
                          <m:t>𝟎</m:t>
                        </m:r>
                        <m:r>
                          <a:rPr lang="tr-TR" sz="2000" b="1" i="1">
                            <a:solidFill>
                              <a:srgbClr val="002060"/>
                            </a:solidFill>
                            <a:latin typeface="Cambria Math"/>
                          </a:rPr>
                          <m:t>.</m:t>
                        </m:r>
                        <m:r>
                          <a:rPr lang="tr-TR" sz="2000" b="1" i="1" smtClean="0">
                            <a:solidFill>
                              <a:srgbClr val="002060"/>
                            </a:solidFill>
                            <a:latin typeface="Cambria Math"/>
                          </a:rPr>
                          <m:t>𝟐𝟕</m:t>
                        </m:r>
                        <m:r>
                          <a:rPr lang="tr-TR" sz="2000" b="1" i="1" baseline="30000" smtClean="0">
                            <a:solidFill>
                              <a:srgbClr val="002060"/>
                            </a:solidFill>
                            <a:latin typeface="Cambria Math"/>
                          </a:rPr>
                          <m:t>𝟐</m:t>
                        </m:r>
                      </m:den>
                    </m:f>
                  </m:oMath>
                </a14:m>
                <a:r>
                  <a:rPr lang="tr-TR" sz="1600" dirty="0">
                    <a:solidFill>
                      <a:srgbClr val="002060"/>
                    </a:solidFill>
                  </a:rPr>
                  <a:t>=</a:t>
                </a:r>
                <a:r>
                  <a:rPr lang="tr-TR" sz="1600" dirty="0" smtClean="0">
                    <a:solidFill>
                      <a:srgbClr val="002060"/>
                    </a:solidFill>
                  </a:rPr>
                  <a:t>13.793</a:t>
                </a:r>
              </a:p>
              <a:p>
                <a:pPr marL="0" indent="0">
                  <a:buNone/>
                </a:pPr>
                <a:r>
                  <a:rPr lang="tr-TR" sz="1600" dirty="0">
                    <a:solidFill>
                      <a:srgbClr val="002060"/>
                    </a:solidFill>
                  </a:rPr>
                  <a:t>d(1,yeni gözlem)’=</a:t>
                </a:r>
                <a14:m>
                  <m:oMath xmlns:m="http://schemas.openxmlformats.org/officeDocument/2006/math">
                    <m:f>
                      <m:fPr>
                        <m:ctrlPr>
                          <a:rPr lang="tr-TR" sz="2000" b="1" i="1">
                            <a:solidFill>
                              <a:srgbClr val="002060"/>
                            </a:solidFill>
                            <a:latin typeface="Cambria Math"/>
                          </a:rPr>
                        </m:ctrlPr>
                      </m:fPr>
                      <m:num>
                        <m:r>
                          <a:rPr lang="tr-TR" sz="2000" b="1" i="1">
                            <a:solidFill>
                              <a:srgbClr val="002060"/>
                            </a:solidFill>
                            <a:latin typeface="Cambria Math"/>
                          </a:rPr>
                          <m:t>𝟏</m:t>
                        </m:r>
                      </m:num>
                      <m:den>
                        <m:r>
                          <a:rPr lang="tr-TR" sz="2000" b="1" i="1">
                            <a:solidFill>
                              <a:srgbClr val="002060"/>
                            </a:solidFill>
                            <a:latin typeface="Cambria Math"/>
                          </a:rPr>
                          <m:t>𝟎</m:t>
                        </m:r>
                        <m:r>
                          <a:rPr lang="tr-TR" sz="2000" b="1" i="1">
                            <a:solidFill>
                              <a:srgbClr val="002060"/>
                            </a:solidFill>
                            <a:latin typeface="Cambria Math"/>
                          </a:rPr>
                          <m:t>.</m:t>
                        </m:r>
                        <m:r>
                          <a:rPr lang="tr-TR" sz="2000" b="1" i="1" smtClean="0">
                            <a:solidFill>
                              <a:srgbClr val="002060"/>
                            </a:solidFill>
                            <a:latin typeface="Cambria Math"/>
                          </a:rPr>
                          <m:t>𝟎𝟕</m:t>
                        </m:r>
                        <m:r>
                          <a:rPr lang="tr-TR" sz="2000" b="1" i="1" baseline="30000" smtClean="0">
                            <a:solidFill>
                              <a:srgbClr val="002060"/>
                            </a:solidFill>
                            <a:latin typeface="Cambria Math"/>
                          </a:rPr>
                          <m:t>𝟐</m:t>
                        </m:r>
                        <m:r>
                          <a:rPr lang="tr-TR" sz="2000" b="1" i="1" baseline="30000" smtClean="0">
                            <a:solidFill>
                              <a:srgbClr val="002060"/>
                            </a:solidFill>
                            <a:latin typeface="Cambria Math"/>
                          </a:rPr>
                          <m:t> </m:t>
                        </m:r>
                      </m:den>
                    </m:f>
                  </m:oMath>
                </a14:m>
                <a:r>
                  <a:rPr lang="tr-TR" sz="1600" dirty="0">
                    <a:solidFill>
                      <a:srgbClr val="002060"/>
                    </a:solidFill>
                  </a:rPr>
                  <a:t>=</a:t>
                </a:r>
                <a:r>
                  <a:rPr lang="tr-TR" sz="1600" dirty="0" smtClean="0">
                    <a:solidFill>
                      <a:srgbClr val="002060"/>
                    </a:solidFill>
                  </a:rPr>
                  <a:t>200</a:t>
                </a:r>
              </a:p>
              <a:p>
                <a:pPr marL="0" indent="0">
                  <a:buNone/>
                </a:pPr>
                <a:r>
                  <a:rPr lang="tr-TR" sz="1600" dirty="0" smtClean="0">
                    <a:solidFill>
                      <a:srgbClr val="002060"/>
                    </a:solidFill>
                  </a:rPr>
                  <a:t>Hesaplanan değerler </a:t>
                </a:r>
                <a:r>
                  <a:rPr lang="tr-TR" sz="1600" b="1" dirty="0" smtClean="0">
                    <a:solidFill>
                      <a:srgbClr val="002060"/>
                    </a:solidFill>
                  </a:rPr>
                  <a:t>tablo15</a:t>
                </a:r>
                <a:r>
                  <a:rPr lang="tr-TR" sz="1600" dirty="0" smtClean="0">
                    <a:solidFill>
                      <a:srgbClr val="002060"/>
                    </a:solidFill>
                  </a:rPr>
                  <a:t> ‘</a:t>
                </a:r>
                <a:r>
                  <a:rPr lang="tr-TR" sz="1600" dirty="0" smtClean="0">
                    <a:solidFill>
                      <a:srgbClr val="002060"/>
                    </a:solidFill>
                  </a:rPr>
                  <a:t>tedir</a:t>
                </a:r>
                <a:r>
                  <a:rPr lang="tr-TR" sz="1600" dirty="0" smtClean="0">
                    <a:solidFill>
                      <a:srgbClr val="002060"/>
                    </a:solidFill>
                  </a:rPr>
                  <a:t>.</a:t>
                </a:r>
              </a:p>
              <a:p>
                <a:pPr marL="0" indent="0">
                  <a:buNone/>
                </a:pPr>
                <a:r>
                  <a:rPr lang="tr-TR" sz="1600" dirty="0" smtClean="0">
                    <a:solidFill>
                      <a:srgbClr val="002060"/>
                    </a:solidFill>
                  </a:rPr>
                  <a:t>Bu durumda </a:t>
                </a:r>
                <a:r>
                  <a:rPr lang="tr-TR" sz="1600" b="1" dirty="0" smtClean="0">
                    <a:solidFill>
                      <a:srgbClr val="002060"/>
                    </a:solidFill>
                  </a:rPr>
                  <a:t>CINS </a:t>
                </a:r>
                <a:r>
                  <a:rPr lang="tr-TR" sz="1600" dirty="0" smtClean="0">
                    <a:solidFill>
                      <a:srgbClr val="002060"/>
                    </a:solidFill>
                  </a:rPr>
                  <a:t>sınıfının </a:t>
                </a:r>
                <a:r>
                  <a:rPr lang="tr-TR" sz="1600" b="1" dirty="0" smtClean="0">
                    <a:solidFill>
                      <a:srgbClr val="002060"/>
                    </a:solidFill>
                  </a:rPr>
                  <a:t>ERKEK</a:t>
                </a:r>
                <a:r>
                  <a:rPr lang="tr-TR" sz="1600" dirty="0" smtClean="0">
                    <a:solidFill>
                      <a:srgbClr val="002060"/>
                    </a:solidFill>
                  </a:rPr>
                  <a:t> değerleri için ağırlıklı oylama değeri hesaplanır.</a:t>
                </a:r>
              </a:p>
              <a:p>
                <a:pPr marL="0" indent="0">
                  <a:buNone/>
                </a:pPr>
                <a:r>
                  <a:rPr lang="tr-TR" sz="1600" dirty="0">
                    <a:solidFill>
                      <a:srgbClr val="002060"/>
                    </a:solidFill>
                  </a:rPr>
                  <a:t>d(1,yeni gözlem</a:t>
                </a:r>
                <a:r>
                  <a:rPr lang="tr-TR" sz="1600" dirty="0" smtClean="0">
                    <a:solidFill>
                      <a:srgbClr val="002060"/>
                    </a:solidFill>
                  </a:rPr>
                  <a:t>)’+d(6,yeni </a:t>
                </a:r>
                <a:r>
                  <a:rPr lang="tr-TR" sz="1600" dirty="0">
                    <a:solidFill>
                      <a:srgbClr val="002060"/>
                    </a:solidFill>
                  </a:rPr>
                  <a:t>gözlem</a:t>
                </a:r>
                <a:r>
                  <a:rPr lang="tr-TR" sz="1600" dirty="0" smtClean="0">
                    <a:solidFill>
                      <a:srgbClr val="002060"/>
                    </a:solidFill>
                  </a:rPr>
                  <a:t>)’=11.046+13.793=24.84</a:t>
                </a:r>
                <a:endParaRPr lang="tr-TR" sz="1600" dirty="0">
                  <a:solidFill>
                    <a:srgbClr val="002060"/>
                  </a:solidFill>
                </a:endParaRPr>
              </a:p>
              <a:p>
                <a:pPr marL="0" indent="0">
                  <a:buNone/>
                </a:pPr>
                <a:endParaRPr lang="tr-TR" sz="1600" dirty="0">
                  <a:solidFill>
                    <a:srgbClr val="002060"/>
                  </a:solidFill>
                </a:endParaRPr>
              </a:p>
              <a:p>
                <a:pPr marL="0" indent="0">
                  <a:buNone/>
                </a:pPr>
                <a:endParaRPr lang="tr-TR" sz="1600" dirty="0" smtClean="0">
                  <a:solidFill>
                    <a:srgbClr val="002060"/>
                  </a:solidFill>
                </a:endParaRPr>
              </a:p>
              <a:p>
                <a:endParaRPr lang="tr-TR" sz="1600" dirty="0">
                  <a:solidFill>
                    <a:srgbClr val="002060"/>
                  </a:solidFill>
                </a:endParaRPr>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251520" y="332656"/>
                <a:ext cx="8640960" cy="6336704"/>
              </a:xfrm>
              <a:blipFill rotWithShape="1">
                <a:blip r:embed="rId2"/>
                <a:stretch>
                  <a:fillRect l="-353" t="-2406"/>
                </a:stretch>
              </a:blipFill>
            </p:spPr>
            <p:txBody>
              <a:bodyPr/>
              <a:lstStyle/>
              <a:p>
                <a:r>
                  <a:rPr lang="tr-TR">
                    <a:noFill/>
                  </a:rPr>
                  <a:t> </a:t>
                </a:r>
              </a:p>
            </p:txBody>
          </p:sp>
        </mc:Fallback>
      </mc:AlternateContent>
    </p:spTree>
    <p:extLst>
      <p:ext uri="{BB962C8B-B14F-4D97-AF65-F5344CB8AC3E}">
        <p14:creationId xmlns:p14="http://schemas.microsoft.com/office/powerpoint/2010/main" val="1398416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2809758751"/>
              </p:ext>
            </p:extLst>
          </p:nvPr>
        </p:nvGraphicFramePr>
        <p:xfrm>
          <a:off x="395536" y="692696"/>
          <a:ext cx="8280920" cy="4824540"/>
        </p:xfrm>
        <a:graphic>
          <a:graphicData uri="http://schemas.openxmlformats.org/drawingml/2006/table">
            <a:tbl>
              <a:tblPr firstRow="1" bandRow="1">
                <a:tableStyleId>{5C22544A-7EE6-4342-B048-85BDC9FD1C3A}</a:tableStyleId>
              </a:tblPr>
              <a:tblGrid>
                <a:gridCol w="970623"/>
                <a:gridCol w="745568"/>
                <a:gridCol w="735511"/>
                <a:gridCol w="653787"/>
                <a:gridCol w="817234"/>
                <a:gridCol w="1981933"/>
                <a:gridCol w="2376264"/>
              </a:tblGrid>
              <a:tr h="591470">
                <a:tc>
                  <a:txBody>
                    <a:bodyPr/>
                    <a:lstStyle/>
                    <a:p>
                      <a:r>
                        <a:rPr lang="tr-TR" sz="1400" dirty="0" smtClean="0"/>
                        <a:t>Gözlem</a:t>
                      </a:r>
                      <a:endParaRPr lang="tr-TR" sz="1400" dirty="0"/>
                    </a:p>
                  </a:txBody>
                  <a:tcPr/>
                </a:tc>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Uzaklık</a:t>
                      </a:r>
                      <a:endParaRPr lang="tr-TR" sz="1400" dirty="0"/>
                    </a:p>
                  </a:txBody>
                  <a:tcPr/>
                </a:tc>
                <a:tc>
                  <a:txBody>
                    <a:bodyPr/>
                    <a:lstStyle/>
                    <a:p>
                      <a:r>
                        <a:rPr lang="tr-TR" sz="1400" dirty="0" smtClean="0"/>
                        <a:t>Sıra</a:t>
                      </a:r>
                      <a:endParaRPr lang="tr-TR" sz="1400" dirty="0"/>
                    </a:p>
                  </a:txBody>
                  <a:tcPr/>
                </a:tc>
                <a:tc>
                  <a:txBody>
                    <a:bodyPr/>
                    <a:lstStyle/>
                    <a:p>
                      <a:r>
                        <a:rPr lang="tr-TR" sz="1400" dirty="0" smtClean="0"/>
                        <a:t>k komşusunun</a:t>
                      </a:r>
                      <a:r>
                        <a:rPr lang="tr-TR" sz="1400" baseline="0" dirty="0" smtClean="0"/>
                        <a:t> CİNS değeri</a:t>
                      </a:r>
                      <a:endParaRPr lang="tr-TR" sz="1400" dirty="0"/>
                    </a:p>
                  </a:txBody>
                  <a:tcPr/>
                </a:tc>
                <a:tc>
                  <a:txBody>
                    <a:bodyPr/>
                    <a:lstStyle/>
                    <a:p>
                      <a:r>
                        <a:rPr lang="tr-TR" sz="1400" dirty="0" smtClean="0"/>
                        <a:t>Ağırlık uzaklık</a:t>
                      </a:r>
                      <a:endParaRPr lang="tr-TR" sz="1400" dirty="0"/>
                    </a:p>
                  </a:txBody>
                  <a:tcPr/>
                </a:tc>
              </a:tr>
              <a:tr h="423307">
                <a:tc>
                  <a:txBody>
                    <a:bodyPr/>
                    <a:lstStyle/>
                    <a:p>
                      <a:r>
                        <a:rPr lang="tr-TR" sz="1400" dirty="0" smtClean="0"/>
                        <a:t>1</a:t>
                      </a:r>
                      <a:endParaRPr lang="tr-TR" sz="1400" dirty="0"/>
                    </a:p>
                  </a:txBody>
                  <a:tcPr>
                    <a:solidFill>
                      <a:schemeClr val="bg2">
                        <a:lumMod val="40000"/>
                        <a:lumOff val="60000"/>
                      </a:schemeClr>
                    </a:solidFill>
                  </a:tcPr>
                </a:tc>
                <a:tc>
                  <a:txBody>
                    <a:bodyPr/>
                    <a:lstStyle/>
                    <a:p>
                      <a:r>
                        <a:rPr lang="tr-TR" sz="1400" dirty="0" smtClean="0"/>
                        <a:t>0.08</a:t>
                      </a:r>
                      <a:endParaRPr lang="tr-TR" sz="1400" dirty="0"/>
                    </a:p>
                  </a:txBody>
                  <a:tcPr>
                    <a:solidFill>
                      <a:schemeClr val="bg2">
                        <a:lumMod val="40000"/>
                        <a:lumOff val="60000"/>
                      </a:schemeClr>
                    </a:solidFill>
                  </a:tcPr>
                </a:tc>
                <a:tc>
                  <a:txBody>
                    <a:bodyPr/>
                    <a:lstStyle/>
                    <a:p>
                      <a:r>
                        <a:rPr lang="tr-TR" sz="1400" dirty="0" smtClean="0"/>
                        <a:t>0.20</a:t>
                      </a:r>
                      <a:endParaRPr lang="tr-TR" sz="1400" dirty="0"/>
                    </a:p>
                  </a:txBody>
                  <a:tcPr>
                    <a:solidFill>
                      <a:schemeClr val="bg2">
                        <a:lumMod val="40000"/>
                        <a:lumOff val="60000"/>
                      </a:schemeClr>
                    </a:solidFill>
                  </a:tcPr>
                </a:tc>
                <a:tc>
                  <a:txBody>
                    <a:bodyPr/>
                    <a:lstStyle/>
                    <a:p>
                      <a:r>
                        <a:rPr lang="tr-TR" sz="1400" dirty="0" smtClean="0"/>
                        <a:t>0.30</a:t>
                      </a:r>
                      <a:endParaRPr lang="tr-TR" sz="1400" dirty="0"/>
                    </a:p>
                  </a:txBody>
                  <a:tcPr>
                    <a:solidFill>
                      <a:schemeClr val="bg2">
                        <a:lumMod val="40000"/>
                        <a:lumOff val="60000"/>
                      </a:schemeClr>
                    </a:solidFill>
                  </a:tcPr>
                </a:tc>
                <a:tc>
                  <a:txBody>
                    <a:bodyPr/>
                    <a:lstStyle/>
                    <a:p>
                      <a:r>
                        <a:rPr lang="tr-TR" sz="1400" dirty="0" smtClean="0"/>
                        <a:t>3</a:t>
                      </a:r>
                      <a:endParaRPr lang="tr-TR" sz="1400" dirty="0"/>
                    </a:p>
                  </a:txBody>
                  <a:tcPr>
                    <a:solidFill>
                      <a:schemeClr val="bg2">
                        <a:lumMod val="40000"/>
                        <a:lumOff val="60000"/>
                      </a:schemeClr>
                    </a:solidFill>
                  </a:tcPr>
                </a:tc>
                <a:tc>
                  <a:txBody>
                    <a:bodyPr/>
                    <a:lstStyle/>
                    <a:p>
                      <a:r>
                        <a:rPr lang="tr-TR" sz="1400" dirty="0" smtClean="0"/>
                        <a:t>ERKEK</a:t>
                      </a:r>
                      <a:endParaRPr lang="tr-TR" sz="1400" dirty="0"/>
                    </a:p>
                  </a:txBody>
                  <a:tcPr>
                    <a:solidFill>
                      <a:schemeClr val="bg2">
                        <a:lumMod val="40000"/>
                        <a:lumOff val="60000"/>
                      </a:schemeClr>
                    </a:solidFill>
                  </a:tcPr>
                </a:tc>
                <a:tc>
                  <a:txBody>
                    <a:bodyPr/>
                    <a:lstStyle/>
                    <a:p>
                      <a:r>
                        <a:rPr lang="tr-TR" sz="1400" dirty="0" smtClean="0"/>
                        <a:t>11.05</a:t>
                      </a:r>
                      <a:endParaRPr lang="tr-TR" sz="1400" dirty="0"/>
                    </a:p>
                  </a:txBody>
                  <a:tcPr>
                    <a:solidFill>
                      <a:schemeClr val="bg2">
                        <a:lumMod val="40000"/>
                        <a:lumOff val="60000"/>
                      </a:schemeClr>
                    </a:solidFill>
                  </a:tcPr>
                </a:tc>
              </a:tr>
              <a:tr h="423307">
                <a:tc>
                  <a:txBody>
                    <a:bodyPr/>
                    <a:lstStyle/>
                    <a:p>
                      <a:r>
                        <a:rPr lang="tr-TR" sz="1400" dirty="0" smtClean="0"/>
                        <a:t>2</a:t>
                      </a:r>
                      <a:endParaRPr lang="tr-TR" sz="1400" dirty="0"/>
                    </a:p>
                  </a:txBody>
                  <a:tcPr/>
                </a:tc>
                <a:tc>
                  <a:txBody>
                    <a:bodyPr/>
                    <a:lstStyle/>
                    <a:p>
                      <a:r>
                        <a:rPr lang="tr-TR" sz="1400" dirty="0" smtClean="0"/>
                        <a:t>0.07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423307">
                <a:tc>
                  <a:txBody>
                    <a:bodyPr/>
                    <a:lstStyle/>
                    <a:p>
                      <a:r>
                        <a:rPr lang="tr-TR" sz="1400" dirty="0" smtClean="0"/>
                        <a:t>3</a:t>
                      </a:r>
                      <a:endParaRPr lang="tr-TR" sz="1400" dirty="0"/>
                    </a:p>
                  </a:txBody>
                  <a:tcPr/>
                </a:tc>
                <a:tc>
                  <a:txBody>
                    <a:bodyPr/>
                    <a:lstStyle/>
                    <a:p>
                      <a:r>
                        <a:rPr lang="tr-TR" sz="1400" dirty="0" smtClean="0"/>
                        <a:t>0.20</a:t>
                      </a:r>
                      <a:endParaRPr lang="tr-TR" sz="1400" dirty="0"/>
                    </a:p>
                  </a:txBody>
                  <a:tcPr/>
                </a:tc>
                <a:tc>
                  <a:txBody>
                    <a:bodyPr/>
                    <a:lstStyle/>
                    <a:p>
                      <a:r>
                        <a:rPr lang="tr-TR" sz="1400" dirty="0" smtClean="0"/>
                        <a:t>0.09</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423307">
                <a:tc>
                  <a:txBody>
                    <a:bodyPr/>
                    <a:lstStyle/>
                    <a:p>
                      <a:r>
                        <a:rPr lang="tr-TR" sz="1400" dirty="0" smtClean="0"/>
                        <a:t>4</a:t>
                      </a:r>
                      <a:endParaRPr lang="tr-TR" sz="1400" dirty="0"/>
                    </a:p>
                  </a:txBody>
                  <a:tcPr/>
                </a:tc>
                <a:tc>
                  <a:txBody>
                    <a:bodyPr/>
                    <a:lstStyle/>
                    <a:p>
                      <a:r>
                        <a:rPr lang="tr-TR" sz="1400" dirty="0" smtClean="0"/>
                        <a:t>1.00</a:t>
                      </a:r>
                      <a:endParaRPr lang="tr-TR" sz="1400" dirty="0"/>
                    </a:p>
                  </a:txBody>
                  <a:tcPr/>
                </a:tc>
                <a:tc>
                  <a:txBody>
                    <a:bodyPr/>
                    <a:lstStyle/>
                    <a:p>
                      <a:r>
                        <a:rPr lang="tr-TR" sz="1400" dirty="0" smtClean="0"/>
                        <a:t>0.20</a:t>
                      </a:r>
                      <a:endParaRPr lang="tr-TR" sz="1400" dirty="0"/>
                    </a:p>
                  </a:txBody>
                  <a:tcPr/>
                </a:tc>
                <a:tc>
                  <a:txBody>
                    <a:bodyPr/>
                    <a:lstStyle/>
                    <a:p>
                      <a:r>
                        <a:rPr lang="tr-TR" sz="1400" dirty="0" smtClean="0"/>
                        <a:t>0.95</a:t>
                      </a:r>
                      <a:endParaRPr lang="tr-TR" sz="1400" dirty="0"/>
                    </a:p>
                  </a:txBody>
                  <a:tcPr/>
                </a:tc>
                <a:tc>
                  <a:txBody>
                    <a:bodyPr/>
                    <a:lstStyle/>
                    <a:p>
                      <a:r>
                        <a:rPr lang="tr-TR" sz="1400" dirty="0" smtClean="0"/>
                        <a:t>10</a:t>
                      </a:r>
                      <a:endParaRPr lang="tr-TR" sz="1400" dirty="0"/>
                    </a:p>
                  </a:txBody>
                  <a:tcPr/>
                </a:tc>
                <a:tc>
                  <a:txBody>
                    <a:bodyPr/>
                    <a:lstStyle/>
                    <a:p>
                      <a:endParaRPr lang="tr-TR" sz="1400" dirty="0"/>
                    </a:p>
                  </a:txBody>
                  <a:tcPr/>
                </a:tc>
                <a:tc>
                  <a:txBody>
                    <a:bodyPr/>
                    <a:lstStyle/>
                    <a:p>
                      <a:endParaRPr lang="tr-TR" sz="1400" dirty="0"/>
                    </a:p>
                  </a:txBody>
                  <a:tcPr/>
                </a:tc>
              </a:tr>
              <a:tr h="423307">
                <a:tc>
                  <a:txBody>
                    <a:bodyPr/>
                    <a:lstStyle/>
                    <a:p>
                      <a:r>
                        <a:rPr lang="tr-TR" sz="1400" dirty="0" smtClean="0"/>
                        <a:t>5</a:t>
                      </a:r>
                      <a:endParaRPr lang="tr-TR" sz="1400" dirty="0"/>
                    </a:p>
                  </a:txBody>
                  <a:tcPr/>
                </a:tc>
                <a:tc>
                  <a:txBody>
                    <a:bodyPr/>
                    <a:lstStyle/>
                    <a:p>
                      <a:r>
                        <a:rPr lang="tr-TR" sz="1400" dirty="0" smtClean="0"/>
                        <a:t>0.05</a:t>
                      </a:r>
                      <a:endParaRPr lang="tr-TR" sz="1400" dirty="0"/>
                    </a:p>
                  </a:txBody>
                  <a:tcPr/>
                </a:tc>
                <a:tc>
                  <a:txBody>
                    <a:bodyPr/>
                    <a:lstStyle/>
                    <a:p>
                      <a:r>
                        <a:rPr lang="tr-TR" sz="1400" dirty="0" smtClean="0"/>
                        <a:t>0.06</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7</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423307">
                <a:tc>
                  <a:txBody>
                    <a:bodyPr/>
                    <a:lstStyle/>
                    <a:p>
                      <a:r>
                        <a:rPr lang="tr-TR" sz="1400" dirty="0" smtClean="0"/>
                        <a:t>6</a:t>
                      </a:r>
                      <a:endParaRPr lang="tr-TR" sz="1400" dirty="0"/>
                    </a:p>
                  </a:txBody>
                  <a:tcPr>
                    <a:solidFill>
                      <a:schemeClr val="bg2">
                        <a:lumMod val="40000"/>
                        <a:lumOff val="60000"/>
                      </a:schemeClr>
                    </a:solidFill>
                  </a:tcPr>
                </a:tc>
                <a:tc>
                  <a:txBody>
                    <a:bodyPr/>
                    <a:lstStyle/>
                    <a:p>
                      <a:r>
                        <a:rPr lang="tr-TR" sz="1400" dirty="0" smtClean="0"/>
                        <a:t>0.20</a:t>
                      </a:r>
                      <a:endParaRPr lang="tr-TR" sz="1400" dirty="0"/>
                    </a:p>
                  </a:txBody>
                  <a:tcPr>
                    <a:solidFill>
                      <a:schemeClr val="bg2">
                        <a:lumMod val="40000"/>
                        <a:lumOff val="60000"/>
                      </a:schemeClr>
                    </a:solidFill>
                  </a:tcPr>
                </a:tc>
                <a:tc>
                  <a:txBody>
                    <a:bodyPr/>
                    <a:lstStyle/>
                    <a:p>
                      <a:r>
                        <a:rPr lang="tr-TR" sz="1400" dirty="0" smtClean="0"/>
                        <a:t>0.25</a:t>
                      </a:r>
                      <a:endParaRPr lang="tr-TR" sz="1400" dirty="0"/>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0.27</a:t>
                      </a:r>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2</a:t>
                      </a:r>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ERKEK</a:t>
                      </a:r>
                    </a:p>
                  </a:txBody>
                  <a:tcPr>
                    <a:solidFill>
                      <a:schemeClr val="bg2">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13.79</a:t>
                      </a:r>
                    </a:p>
                  </a:txBody>
                  <a:tcPr>
                    <a:solidFill>
                      <a:schemeClr val="bg2">
                        <a:lumMod val="40000"/>
                        <a:lumOff val="60000"/>
                      </a:schemeClr>
                    </a:solidFill>
                  </a:tcPr>
                </a:tc>
              </a:tr>
              <a:tr h="423307">
                <a:tc>
                  <a:txBody>
                    <a:bodyPr/>
                    <a:lstStyle/>
                    <a:p>
                      <a:r>
                        <a:rPr lang="tr-TR" sz="1400" dirty="0" smtClean="0"/>
                        <a:t>7</a:t>
                      </a:r>
                      <a:endParaRPr lang="tr-TR" sz="1400" dirty="0"/>
                    </a:p>
                  </a:txBody>
                  <a:tcPr/>
                </a:tc>
                <a:tc>
                  <a:txBody>
                    <a:bodyPr/>
                    <a:lstStyle/>
                    <a:p>
                      <a:r>
                        <a:rPr lang="tr-TR" sz="1400" dirty="0" smtClean="0"/>
                        <a:t>0.17</a:t>
                      </a:r>
                      <a:endParaRPr lang="tr-TR" sz="1400" dirty="0"/>
                    </a:p>
                  </a:txBody>
                  <a:tcPr/>
                </a:tc>
                <a:tc>
                  <a:txBody>
                    <a:bodyPr/>
                    <a:lstStyle/>
                    <a:p>
                      <a:r>
                        <a:rPr lang="tr-TR" sz="1400" dirty="0" smtClean="0"/>
                        <a:t>0.07</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0.43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423307">
                <a:tc>
                  <a:txBody>
                    <a:bodyPr/>
                    <a:lstStyle/>
                    <a:p>
                      <a:r>
                        <a:rPr lang="tr-TR" sz="1400" dirty="0" smtClean="0"/>
                        <a:t>8</a:t>
                      </a:r>
                      <a:endParaRPr lang="tr-TR" sz="1400" dirty="0"/>
                    </a:p>
                  </a:txBody>
                  <a:tcPr>
                    <a:solidFill>
                      <a:schemeClr val="bg2">
                        <a:lumMod val="40000"/>
                        <a:lumOff val="60000"/>
                      </a:schemeClr>
                    </a:solidFill>
                  </a:tcPr>
                </a:tc>
                <a:tc>
                  <a:txBody>
                    <a:bodyPr/>
                    <a:lstStyle/>
                    <a:p>
                      <a:r>
                        <a:rPr lang="tr-TR" sz="1400" dirty="0" smtClean="0"/>
                        <a:t>0.15</a:t>
                      </a:r>
                      <a:endParaRPr lang="tr-TR" sz="1400" dirty="0"/>
                    </a:p>
                  </a:txBody>
                  <a:tcPr>
                    <a:solidFill>
                      <a:schemeClr val="bg2">
                        <a:lumMod val="40000"/>
                        <a:lumOff val="60000"/>
                      </a:schemeClr>
                    </a:solidFill>
                  </a:tcPr>
                </a:tc>
                <a:tc>
                  <a:txBody>
                    <a:bodyPr/>
                    <a:lstStyle/>
                    <a:p>
                      <a:r>
                        <a:rPr lang="tr-TR" sz="1400" dirty="0" smtClean="0"/>
                        <a:t>0.55</a:t>
                      </a:r>
                      <a:endParaRPr lang="tr-TR" sz="1400" dirty="0"/>
                    </a:p>
                  </a:txBody>
                  <a:tcPr>
                    <a:solidFill>
                      <a:schemeClr val="bg2">
                        <a:lumMod val="40000"/>
                        <a:lumOff val="60000"/>
                      </a:schemeClr>
                    </a:solidFill>
                  </a:tcPr>
                </a:tc>
                <a:tc>
                  <a:txBody>
                    <a:bodyPr/>
                    <a:lstStyle/>
                    <a:p>
                      <a:r>
                        <a:rPr lang="tr-TR" sz="1400" dirty="0" smtClean="0"/>
                        <a:t>0.07</a:t>
                      </a:r>
                      <a:endParaRPr lang="tr-TR" sz="1400" dirty="0"/>
                    </a:p>
                  </a:txBody>
                  <a:tcPr>
                    <a:solidFill>
                      <a:schemeClr val="bg2">
                        <a:lumMod val="40000"/>
                        <a:lumOff val="60000"/>
                      </a:schemeClr>
                    </a:solidFill>
                  </a:tcPr>
                </a:tc>
                <a:tc>
                  <a:txBody>
                    <a:bodyPr/>
                    <a:lstStyle/>
                    <a:p>
                      <a:r>
                        <a:rPr lang="tr-TR" sz="1400" dirty="0" smtClean="0"/>
                        <a:t>1</a:t>
                      </a:r>
                      <a:endParaRPr lang="tr-TR" sz="1400" dirty="0"/>
                    </a:p>
                  </a:txBody>
                  <a:tcPr>
                    <a:solidFill>
                      <a:schemeClr val="bg2">
                        <a:lumMod val="40000"/>
                        <a:lumOff val="60000"/>
                      </a:schemeClr>
                    </a:solidFill>
                  </a:tcPr>
                </a:tc>
                <a:tc>
                  <a:txBody>
                    <a:bodyPr/>
                    <a:lstStyle/>
                    <a:p>
                      <a:r>
                        <a:rPr lang="tr-TR" sz="1400" dirty="0" smtClean="0"/>
                        <a:t>KADIN</a:t>
                      </a:r>
                      <a:endParaRPr lang="tr-TR" sz="1400" dirty="0"/>
                    </a:p>
                  </a:txBody>
                  <a:tcPr>
                    <a:solidFill>
                      <a:schemeClr val="bg2">
                        <a:lumMod val="40000"/>
                        <a:lumOff val="60000"/>
                      </a:schemeClr>
                    </a:solidFill>
                  </a:tcPr>
                </a:tc>
                <a:tc>
                  <a:txBody>
                    <a:bodyPr/>
                    <a:lstStyle/>
                    <a:p>
                      <a:r>
                        <a:rPr lang="tr-TR" sz="1400" dirty="0" smtClean="0"/>
                        <a:t>200.00</a:t>
                      </a:r>
                      <a:endParaRPr lang="tr-TR" sz="1400" dirty="0"/>
                    </a:p>
                  </a:txBody>
                  <a:tcPr>
                    <a:solidFill>
                      <a:schemeClr val="bg2">
                        <a:lumMod val="40000"/>
                        <a:lumOff val="60000"/>
                      </a:schemeClr>
                    </a:solidFill>
                  </a:tcPr>
                </a:tc>
              </a:tr>
              <a:tr h="423307">
                <a:tc>
                  <a:txBody>
                    <a:bodyPr/>
                    <a:lstStyle/>
                    <a:p>
                      <a:r>
                        <a:rPr lang="tr-TR" sz="1400" dirty="0" smtClean="0"/>
                        <a:t>9</a:t>
                      </a:r>
                      <a:endParaRPr lang="tr-TR" sz="1400" dirty="0"/>
                    </a:p>
                  </a:txBody>
                  <a:tcPr/>
                </a:tc>
                <a:tc>
                  <a:txBody>
                    <a:bodyPr/>
                    <a:lstStyle/>
                    <a:p>
                      <a:r>
                        <a:rPr lang="tr-TR" sz="1400" dirty="0" smtClean="0"/>
                        <a:t>0.50</a:t>
                      </a:r>
                      <a:endParaRPr lang="tr-TR" sz="1400" dirty="0"/>
                    </a:p>
                  </a:txBody>
                  <a:tcPr/>
                </a:tc>
                <a:tc>
                  <a:txBody>
                    <a:bodyPr/>
                    <a:lstStyle/>
                    <a:p>
                      <a:r>
                        <a:rPr lang="tr-TR" sz="1400" dirty="0" smtClean="0"/>
                        <a:t>0.08</a:t>
                      </a:r>
                      <a:endParaRPr lang="tr-T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0.58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400" dirty="0" smtClean="0"/>
                        <a:t>9</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400" dirty="0" smtClean="0"/>
                    </a:p>
                  </a:txBody>
                  <a:tcPr/>
                </a:tc>
              </a:tr>
              <a:tr h="423307">
                <a:tc>
                  <a:txBody>
                    <a:bodyPr/>
                    <a:lstStyle/>
                    <a:p>
                      <a:r>
                        <a:rPr lang="tr-TR" sz="1400" dirty="0" smtClean="0"/>
                        <a:t>10</a:t>
                      </a:r>
                      <a:endParaRPr lang="tr-TR" sz="1400" dirty="0"/>
                    </a:p>
                  </a:txBody>
                  <a:tcPr/>
                </a:tc>
                <a:tc>
                  <a:txBody>
                    <a:bodyPr/>
                    <a:lstStyle/>
                    <a:p>
                      <a:r>
                        <a:rPr lang="tr-TR" sz="1400" dirty="0" smtClean="0"/>
                        <a:t>0.10</a:t>
                      </a:r>
                      <a:endParaRPr lang="tr-TR" sz="1400" dirty="0"/>
                    </a:p>
                  </a:txBody>
                  <a:tcPr/>
                </a:tc>
                <a:tc>
                  <a:txBody>
                    <a:bodyPr/>
                    <a:lstStyle/>
                    <a:p>
                      <a:r>
                        <a:rPr lang="tr-TR" sz="1400" dirty="0" smtClean="0"/>
                        <a:t>0.06</a:t>
                      </a:r>
                      <a:endParaRPr lang="tr-TR" sz="1400" dirty="0"/>
                    </a:p>
                  </a:txBody>
                  <a:tcPr/>
                </a:tc>
                <a:tc>
                  <a:txBody>
                    <a:bodyPr/>
                    <a:lstStyle/>
                    <a:p>
                      <a:r>
                        <a:rPr lang="tr-TR" sz="1400" dirty="0" smtClean="0"/>
                        <a:t>0.44</a:t>
                      </a:r>
                      <a:endParaRPr lang="tr-TR" sz="1400" dirty="0"/>
                    </a:p>
                  </a:txBody>
                  <a:tcPr/>
                </a:tc>
                <a:tc>
                  <a:txBody>
                    <a:bodyPr/>
                    <a:lstStyle/>
                    <a:p>
                      <a:r>
                        <a:rPr lang="tr-TR" sz="1400" dirty="0" smtClean="0"/>
                        <a:t>8</a:t>
                      </a:r>
                      <a:endParaRPr lang="tr-TR" sz="1400" dirty="0"/>
                    </a:p>
                  </a:txBody>
                  <a:tcPr/>
                </a:tc>
                <a:tc>
                  <a:txBody>
                    <a:bodyPr/>
                    <a:lstStyle/>
                    <a:p>
                      <a:endParaRPr lang="tr-TR" sz="1400" dirty="0"/>
                    </a:p>
                  </a:txBody>
                  <a:tcPr/>
                </a:tc>
                <a:tc>
                  <a:txBody>
                    <a:bodyPr/>
                    <a:lstStyle/>
                    <a:p>
                      <a:endParaRPr lang="tr-TR" sz="1400" dirty="0"/>
                    </a:p>
                  </a:txBody>
                  <a:tcPr/>
                </a:tc>
              </a:tr>
            </a:tbl>
          </a:graphicData>
        </a:graphic>
      </p:graphicFrame>
      <p:sp>
        <p:nvSpPr>
          <p:cNvPr id="5" name="İçerik Yer Tutucusu 2"/>
          <p:cNvSpPr>
            <a:spLocks noGrp="1"/>
          </p:cNvSpPr>
          <p:nvPr>
            <p:ph idx="1"/>
          </p:nvPr>
        </p:nvSpPr>
        <p:spPr>
          <a:xfrm>
            <a:off x="395536" y="5607714"/>
            <a:ext cx="7811027" cy="341566"/>
          </a:xfrm>
        </p:spPr>
        <p:txBody>
          <a:bodyPr>
            <a:noAutofit/>
          </a:bodyPr>
          <a:lstStyle/>
          <a:p>
            <a:pPr marL="0" indent="0">
              <a:buNone/>
            </a:pPr>
            <a:r>
              <a:rPr lang="tr-TR" sz="1200" dirty="0" smtClean="0">
                <a:solidFill>
                  <a:schemeClr val="bg1"/>
                </a:solidFill>
              </a:rPr>
              <a:t>Tablo15.Ağırlık uzaklık değerleri</a:t>
            </a:r>
            <a:endParaRPr lang="tr-TR" sz="1200" dirty="0">
              <a:solidFill>
                <a:schemeClr val="bg1"/>
              </a:solidFill>
            </a:endParaRPr>
          </a:p>
        </p:txBody>
      </p:sp>
    </p:spTree>
    <p:extLst>
      <p:ext uri="{BB962C8B-B14F-4D97-AF65-F5344CB8AC3E}">
        <p14:creationId xmlns:p14="http://schemas.microsoft.com/office/powerpoint/2010/main" val="3620082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196753"/>
            <a:ext cx="7992888" cy="4662046"/>
          </a:xfrm>
        </p:spPr>
        <p:txBody>
          <a:bodyPr>
            <a:normAutofit/>
          </a:bodyPr>
          <a:lstStyle/>
          <a:p>
            <a:r>
              <a:rPr lang="tr-TR" sz="1600" dirty="0" smtClean="0">
                <a:solidFill>
                  <a:srgbClr val="002060"/>
                </a:solidFill>
              </a:rPr>
              <a:t>Elde edilen sonuçlara göre şöyle bir yorum yapılır: </a:t>
            </a:r>
            <a:r>
              <a:rPr lang="tr-TR" sz="1600" b="1" dirty="0" smtClean="0">
                <a:solidFill>
                  <a:srgbClr val="002060"/>
                </a:solidFill>
              </a:rPr>
              <a:t>KADIN</a:t>
            </a:r>
            <a:r>
              <a:rPr lang="tr-TR" sz="1600" dirty="0" smtClean="0">
                <a:solidFill>
                  <a:srgbClr val="002060"/>
                </a:solidFill>
              </a:rPr>
              <a:t> değeri için elde edilen ağırlıklı oylama değeri </a:t>
            </a:r>
            <a:r>
              <a:rPr lang="tr-TR" sz="1600" b="1" dirty="0" smtClean="0">
                <a:solidFill>
                  <a:srgbClr val="002060"/>
                </a:solidFill>
              </a:rPr>
              <a:t>ERKEK</a:t>
            </a:r>
            <a:r>
              <a:rPr lang="tr-TR" sz="1600" dirty="0" smtClean="0">
                <a:solidFill>
                  <a:srgbClr val="002060"/>
                </a:solidFill>
              </a:rPr>
              <a:t> değeri için elde edilenden daha büyük olduğundan, yeni gözlem değerinin </a:t>
            </a:r>
            <a:r>
              <a:rPr lang="tr-TR" sz="1600" b="1" dirty="0" smtClean="0">
                <a:solidFill>
                  <a:srgbClr val="002060"/>
                </a:solidFill>
              </a:rPr>
              <a:t>KADIN</a:t>
            </a:r>
            <a:r>
              <a:rPr lang="tr-TR" sz="1600" dirty="0" smtClean="0">
                <a:solidFill>
                  <a:srgbClr val="002060"/>
                </a:solidFill>
              </a:rPr>
              <a:t> sınıfına ait olduğu anlaşılır.</a:t>
            </a:r>
          </a:p>
          <a:p>
            <a:pPr marL="0" indent="0">
              <a:buNone/>
            </a:pPr>
            <a:endParaRPr lang="tr-TR" sz="1600" dirty="0" smtClean="0">
              <a:solidFill>
                <a:srgbClr val="002060"/>
              </a:solidFill>
            </a:endParaRPr>
          </a:p>
          <a:p>
            <a:r>
              <a:rPr lang="tr-TR" sz="1600" dirty="0" smtClean="0">
                <a:solidFill>
                  <a:srgbClr val="002060"/>
                </a:solidFill>
              </a:rPr>
              <a:t>Görüldüğü gibi, aynı veriler üzerinde farklı bir seçme yöntemi uygulanmış ve farklı bir sonuç </a:t>
            </a:r>
            <a:r>
              <a:rPr lang="tr-TR" sz="1600" dirty="0">
                <a:solidFill>
                  <a:srgbClr val="002060"/>
                </a:solidFill>
              </a:rPr>
              <a:t>e</a:t>
            </a:r>
            <a:r>
              <a:rPr lang="tr-TR" sz="1600" dirty="0" smtClean="0">
                <a:solidFill>
                  <a:srgbClr val="002060"/>
                </a:solidFill>
              </a:rPr>
              <a:t>lde edilmiştir. Ağırlıklı oylama aslında gözlem değerlerinin tümüne uygulanarak bir sonuca ulaşılabilir. Ancak çok sayıda veri kümelerde işlemi yavaşlatır.</a:t>
            </a:r>
            <a:endParaRPr lang="tr-TR" sz="1600" dirty="0">
              <a:solidFill>
                <a:srgbClr val="002060"/>
              </a:solidFill>
            </a:endParaRPr>
          </a:p>
        </p:txBody>
      </p:sp>
    </p:spTree>
    <p:extLst>
      <p:ext uri="{BB962C8B-B14F-4D97-AF65-F5344CB8AC3E}">
        <p14:creationId xmlns:p14="http://schemas.microsoft.com/office/powerpoint/2010/main" val="94829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539552" y="764704"/>
                <a:ext cx="7848872" cy="5472608"/>
              </a:xfrm>
            </p:spPr>
            <p:txBody>
              <a:bodyPr>
                <a:normAutofit/>
              </a:bodyPr>
              <a:lstStyle/>
              <a:p>
                <a:pPr marL="0" indent="0">
                  <a:buNone/>
                </a:pPr>
                <a:r>
                  <a:rPr lang="tr-TR" dirty="0" smtClean="0"/>
                  <a:t>Bu yöntem örnek kümedeki gözlemlerin her birinin , sonradan belirlenen bir gözlem değerine olan uzaklıklarının hesaplanması ve </a:t>
                </a:r>
                <a:r>
                  <a:rPr lang="tr-TR" dirty="0">
                    <a:solidFill>
                      <a:srgbClr val="002060"/>
                    </a:solidFill>
                  </a:rPr>
                  <a:t>en küçük uzaklığa </a:t>
                </a:r>
                <a:r>
                  <a:rPr lang="tr-TR" dirty="0"/>
                  <a:t>sahip sayıda gözlemin seçilmesi esasına </a:t>
                </a:r>
                <a:r>
                  <a:rPr lang="tr-TR" dirty="0" smtClean="0"/>
                  <a:t>dayanmaktadır. </a:t>
                </a:r>
              </a:p>
              <a:p>
                <a:pPr marL="0" indent="0">
                  <a:buNone/>
                </a:pPr>
                <a:r>
                  <a:rPr lang="tr-TR" dirty="0" smtClean="0"/>
                  <a:t>Uzaklıkların hesaplanmasında ve j noktaları için aşağıdaki </a:t>
                </a:r>
                <a:r>
                  <a:rPr lang="tr-TR" dirty="0" smtClean="0">
                    <a:solidFill>
                      <a:srgbClr val="002060"/>
                    </a:solidFill>
                  </a:rPr>
                  <a:t>Öklid uzaklık formülü </a:t>
                </a:r>
                <a:r>
                  <a:rPr lang="tr-TR" dirty="0" smtClean="0"/>
                  <a:t>kullanılabilir.</a:t>
                </a:r>
              </a:p>
              <a:p>
                <a:pPr marL="0" indent="0">
                  <a:buNone/>
                </a:pPr>
                <a:endParaRPr lang="tr-TR" dirty="0" smtClean="0"/>
              </a:p>
              <a:p>
                <a:pPr marL="0" indent="0">
                  <a:buNone/>
                </a:pPr>
                <a:r>
                  <a:rPr lang="tr-TR" sz="2800" dirty="0" smtClean="0">
                    <a:solidFill>
                      <a:srgbClr val="002060"/>
                    </a:solidFill>
                  </a:rPr>
                  <a:t>          D(</a:t>
                </a:r>
                <a:r>
                  <a:rPr lang="tr-TR" sz="2800" dirty="0" smtClean="0">
                    <a:solidFill>
                      <a:srgbClr val="002060"/>
                    </a:solidFill>
                  </a:rPr>
                  <a:t>i,j</a:t>
                </a:r>
                <a:r>
                  <a:rPr lang="tr-TR" sz="2800" dirty="0" smtClean="0">
                    <a:solidFill>
                      <a:srgbClr val="002060"/>
                    </a:solidFill>
                  </a:rPr>
                  <a:t>)=</a:t>
                </a:r>
                <a14:m>
                  <m:oMath xmlns:m="http://schemas.openxmlformats.org/officeDocument/2006/math">
                    <m:rad>
                      <m:radPr>
                        <m:ctrlPr>
                          <a:rPr lang="tr-TR" sz="2800" i="1" smtClean="0">
                            <a:solidFill>
                              <a:srgbClr val="002060"/>
                            </a:solidFill>
                            <a:latin typeface="Cambria Math"/>
                          </a:rPr>
                        </m:ctrlPr>
                      </m:radPr>
                      <m:deg>
                        <m:r>
                          <a:rPr lang="tr-TR" sz="2800" i="1" smtClean="0">
                            <a:solidFill>
                              <a:srgbClr val="002060"/>
                            </a:solidFill>
                            <a:latin typeface="Cambria Math"/>
                          </a:rPr>
                          <m:t>2</m:t>
                        </m:r>
                      </m:deg>
                      <m:e>
                        <m:nary>
                          <m:naryPr>
                            <m:chr m:val="∑"/>
                            <m:ctrlPr>
                              <a:rPr lang="tr-TR" sz="2800" i="1" smtClean="0">
                                <a:solidFill>
                                  <a:srgbClr val="002060"/>
                                </a:solidFill>
                                <a:latin typeface="Cambria Math"/>
                              </a:rPr>
                            </m:ctrlPr>
                          </m:naryPr>
                          <m:sub>
                            <m:r>
                              <m:rPr>
                                <m:brk m:alnAt="23"/>
                              </m:rPr>
                              <a:rPr lang="tr-TR" sz="2800" b="0" i="1" smtClean="0">
                                <a:solidFill>
                                  <a:srgbClr val="002060"/>
                                </a:solidFill>
                                <a:latin typeface="Cambria Math"/>
                              </a:rPr>
                              <m:t>𝑘</m:t>
                            </m:r>
                            <m:r>
                              <a:rPr lang="tr-TR" sz="2800" b="0" i="1" smtClean="0">
                                <a:solidFill>
                                  <a:srgbClr val="002060"/>
                                </a:solidFill>
                                <a:latin typeface="Cambria Math"/>
                              </a:rPr>
                              <m:t>=1</m:t>
                            </m:r>
                          </m:sub>
                          <m:sup>
                            <m:r>
                              <a:rPr lang="tr-TR" sz="2800" b="0" i="1" smtClean="0">
                                <a:solidFill>
                                  <a:srgbClr val="002060"/>
                                </a:solidFill>
                                <a:latin typeface="Cambria Math"/>
                              </a:rPr>
                              <m:t>𝑝</m:t>
                            </m:r>
                          </m:sup>
                          <m:e>
                            <m:d>
                              <m:dPr>
                                <m:ctrlPr>
                                  <a:rPr lang="tr-TR" sz="2800" b="0" i="1" smtClean="0">
                                    <a:solidFill>
                                      <a:srgbClr val="002060"/>
                                    </a:solidFill>
                                    <a:latin typeface="Cambria Math"/>
                                  </a:rPr>
                                </m:ctrlPr>
                              </m:dPr>
                              <m:e>
                                <m:r>
                                  <a:rPr lang="tr-TR" sz="2800" b="0" i="1" smtClean="0">
                                    <a:solidFill>
                                      <a:srgbClr val="002060"/>
                                    </a:solidFill>
                                    <a:latin typeface="Cambria Math"/>
                                  </a:rPr>
                                  <m:t>𝑥</m:t>
                                </m:r>
                                <m:r>
                                  <a:rPr lang="tr-TR" sz="2800" b="0" i="1" baseline="-25000" smtClean="0">
                                    <a:solidFill>
                                      <a:srgbClr val="002060"/>
                                    </a:solidFill>
                                    <a:latin typeface="Cambria Math"/>
                                  </a:rPr>
                                  <m:t>𝑖𝑘</m:t>
                                </m:r>
                                <m:r>
                                  <a:rPr lang="tr-TR" sz="2800" b="0" i="1" smtClean="0">
                                    <a:solidFill>
                                      <a:srgbClr val="002060"/>
                                    </a:solidFill>
                                    <a:latin typeface="Cambria Math"/>
                                  </a:rPr>
                                  <m:t>−</m:t>
                                </m:r>
                                <m:r>
                                  <a:rPr lang="tr-TR" sz="2800" b="0" i="1" smtClean="0">
                                    <a:solidFill>
                                      <a:srgbClr val="002060"/>
                                    </a:solidFill>
                                    <a:latin typeface="Cambria Math"/>
                                  </a:rPr>
                                  <m:t>𝑥𝑗</m:t>
                                </m:r>
                                <m:r>
                                  <a:rPr lang="tr-TR" sz="2800" b="0" i="1" baseline="-25000" smtClean="0">
                                    <a:solidFill>
                                      <a:srgbClr val="002060"/>
                                    </a:solidFill>
                                    <a:latin typeface="Cambria Math"/>
                                  </a:rPr>
                                  <m:t>𝑘</m:t>
                                </m:r>
                              </m:e>
                            </m:d>
                            <m:r>
                              <a:rPr lang="tr-TR" sz="2800" b="0" i="1" baseline="30000" smtClean="0">
                                <a:solidFill>
                                  <a:srgbClr val="002060"/>
                                </a:solidFill>
                                <a:latin typeface="Cambria Math"/>
                              </a:rPr>
                              <m:t>2</m:t>
                            </m:r>
                          </m:e>
                        </m:nary>
                      </m:e>
                    </m:rad>
                  </m:oMath>
                </a14:m>
                <a:endParaRPr lang="tr-TR" sz="2800" dirty="0" smtClean="0"/>
              </a:p>
              <a:p>
                <a:pPr marL="0" indent="0">
                  <a:buNone/>
                </a:pPr>
                <a:endParaRPr lang="tr-TR" sz="2800" dirty="0" smtClean="0"/>
              </a:p>
              <a:p>
                <a:pPr marL="0" indent="0">
                  <a:buNone/>
                </a:pPr>
                <a:r>
                  <a:rPr lang="tr-TR" dirty="0" smtClean="0"/>
                  <a:t>Yukarıdaki denklemde </a:t>
                </a:r>
                <a:r>
                  <a:rPr lang="tr-TR" dirty="0" smtClean="0"/>
                  <a:t>görüldüğü </a:t>
                </a:r>
                <a:r>
                  <a:rPr lang="tr-TR" dirty="0" smtClean="0"/>
                  <a:t>gibi, gözlem değerleri arasında bir     noktasına en yakın k=3 komşu belirlenmiştir.</a:t>
                </a:r>
                <a:endParaRPr lang="tr-TR" dirty="0"/>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539552" y="764704"/>
                <a:ext cx="7848872" cy="5472608"/>
              </a:xfrm>
              <a:blipFill rotWithShape="1">
                <a:blip r:embed="rId2"/>
                <a:stretch>
                  <a:fillRect l="-699" r="-1476"/>
                </a:stretch>
              </a:blipFill>
            </p:spPr>
            <p:txBody>
              <a:bodyPr/>
              <a:lstStyle/>
              <a:p>
                <a:r>
                  <a:rPr lang="tr-TR">
                    <a:noFill/>
                  </a:rPr>
                  <a:t> </a:t>
                </a:r>
              </a:p>
            </p:txBody>
          </p:sp>
        </mc:Fallback>
      </mc:AlternateContent>
      <p:sp>
        <p:nvSpPr>
          <p:cNvPr id="4" name="İkizkenar Üçgen 3"/>
          <p:cNvSpPr/>
          <p:nvPr/>
        </p:nvSpPr>
        <p:spPr>
          <a:xfrm>
            <a:off x="1043608" y="5308377"/>
            <a:ext cx="265176" cy="36004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965034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bru\Desktop\veri  m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7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332656"/>
            <a:ext cx="7125113" cy="593036"/>
          </a:xfrm>
        </p:spPr>
        <p:txBody>
          <a:bodyPr/>
          <a:lstStyle/>
          <a:p>
            <a:r>
              <a:rPr lang="tr-TR" dirty="0" smtClean="0">
                <a:solidFill>
                  <a:srgbClr val="002060"/>
                </a:solidFill>
              </a:rPr>
              <a:t>En yakın k- komşu Algoritması</a:t>
            </a:r>
            <a:endParaRPr lang="tr-TR" dirty="0">
              <a:solidFill>
                <a:srgbClr val="002060"/>
              </a:solidFill>
            </a:endParaRPr>
          </a:p>
        </p:txBody>
      </p:sp>
      <p:sp>
        <p:nvSpPr>
          <p:cNvPr id="3" name="İçerik Yer Tutucusu 2"/>
          <p:cNvSpPr>
            <a:spLocks noGrp="1"/>
          </p:cNvSpPr>
          <p:nvPr>
            <p:ph idx="1"/>
          </p:nvPr>
        </p:nvSpPr>
        <p:spPr>
          <a:xfrm>
            <a:off x="251520" y="1484784"/>
            <a:ext cx="8424936" cy="5166102"/>
          </a:xfrm>
        </p:spPr>
        <p:txBody>
          <a:bodyPr>
            <a:normAutofit/>
          </a:bodyPr>
          <a:lstStyle/>
          <a:p>
            <a:pPr marL="0" indent="0">
              <a:buNone/>
            </a:pPr>
            <a:r>
              <a:rPr lang="tr-TR" dirty="0" smtClean="0"/>
              <a:t>En yakın komşu algoritması, gözlem değerlerinden oluşan bir küme için aşağıdaki işlemler yapılır.</a:t>
            </a:r>
          </a:p>
          <a:p>
            <a:pPr marL="0" indent="0">
              <a:buNone/>
            </a:pPr>
            <a:endParaRPr lang="tr-TR" dirty="0" smtClean="0"/>
          </a:p>
          <a:p>
            <a:r>
              <a:rPr lang="tr-TR" dirty="0" smtClean="0"/>
              <a:t>K parametresi belirlenir. Bu parametre verilen bir noktaya en yakın komşuların sayısıdır.</a:t>
            </a:r>
          </a:p>
          <a:p>
            <a:r>
              <a:rPr lang="tr-TR" dirty="0" smtClean="0"/>
              <a:t>Bu algoritma verilen bir noktaya en yakın komşuları belirleyeceği için , söz konusu nokta ile diğer tüm noktalar arasındaki uzaklıklar tek tek hesaplanır.</a:t>
            </a:r>
          </a:p>
          <a:p>
            <a:r>
              <a:rPr lang="tr-TR" dirty="0" smtClean="0"/>
              <a:t>Yukarıda hesaplanan uzaklıklar göre satırlar sıralanır ve bunlar arasından en küçük olan k tanesi seçilir.</a:t>
            </a:r>
          </a:p>
          <a:p>
            <a:r>
              <a:rPr lang="tr-TR" dirty="0" smtClean="0"/>
              <a:t>Seçilen satırların hangi kategoriye ait oldukları belirlenir ve en çok tekrarlanan kategori değeri seçilir.</a:t>
            </a:r>
          </a:p>
          <a:p>
            <a:r>
              <a:rPr lang="tr-TR" dirty="0" smtClean="0"/>
              <a:t>Seçilen kategori, tahmin edilmesi beklenen gözlem değerinin kategorisi olarak kabul edilir.</a:t>
            </a:r>
          </a:p>
          <a:p>
            <a:endParaRPr lang="tr-TR" dirty="0" smtClean="0"/>
          </a:p>
          <a:p>
            <a:pPr marL="0" indent="0">
              <a:buNone/>
            </a:pPr>
            <a:endParaRPr lang="tr-TR" dirty="0" smtClean="0"/>
          </a:p>
          <a:p>
            <a:endParaRPr lang="tr-TR" dirty="0"/>
          </a:p>
        </p:txBody>
      </p:sp>
    </p:spTree>
    <p:extLst>
      <p:ext uri="{BB962C8B-B14F-4D97-AF65-F5344CB8AC3E}">
        <p14:creationId xmlns:p14="http://schemas.microsoft.com/office/powerpoint/2010/main" val="445685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764704"/>
            <a:ext cx="7125113" cy="216024"/>
          </a:xfrm>
        </p:spPr>
        <p:txBody>
          <a:bodyPr/>
          <a:lstStyle/>
          <a:p>
            <a:r>
              <a:rPr lang="tr-TR" sz="1800" b="1" dirty="0" smtClean="0">
                <a:solidFill>
                  <a:srgbClr val="002060"/>
                </a:solidFill>
              </a:rPr>
              <a:t>Uygulama 1</a:t>
            </a:r>
            <a:r>
              <a:rPr lang="tr-TR" dirty="0" smtClean="0"/>
              <a:t/>
            </a:r>
            <a:br>
              <a:rPr lang="tr-TR" dirty="0" smtClean="0"/>
            </a:br>
            <a:endParaRPr lang="tr-TR" dirty="0"/>
          </a:p>
        </p:txBody>
      </p:sp>
      <p:sp>
        <p:nvSpPr>
          <p:cNvPr id="3" name="İçerik Yer Tutucusu 2"/>
          <p:cNvSpPr>
            <a:spLocks noGrp="1"/>
          </p:cNvSpPr>
          <p:nvPr>
            <p:ph idx="1"/>
          </p:nvPr>
        </p:nvSpPr>
        <p:spPr>
          <a:xfrm>
            <a:off x="323528" y="476672"/>
            <a:ext cx="8424936" cy="1800200"/>
          </a:xfrm>
        </p:spPr>
        <p:txBody>
          <a:bodyPr>
            <a:normAutofit/>
          </a:bodyPr>
          <a:lstStyle/>
          <a:p>
            <a:pPr marL="0" indent="0">
              <a:buNone/>
            </a:pPr>
            <a:r>
              <a:rPr lang="tr-TR" sz="1600" dirty="0">
                <a:solidFill>
                  <a:srgbClr val="002060"/>
                </a:solidFill>
              </a:rPr>
              <a:t>Aşağıda verilen gözlem tablosunu göz önüne alalım. Bu gözlemler </a:t>
            </a:r>
            <a:r>
              <a:rPr lang="tr-TR" sz="1600" b="1" dirty="0">
                <a:solidFill>
                  <a:srgbClr val="002060"/>
                </a:solidFill>
              </a:rPr>
              <a:t>X1</a:t>
            </a:r>
            <a:r>
              <a:rPr lang="tr-TR" sz="1600" dirty="0">
                <a:solidFill>
                  <a:srgbClr val="002060"/>
                </a:solidFill>
              </a:rPr>
              <a:t> ve </a:t>
            </a:r>
            <a:r>
              <a:rPr lang="tr-TR" sz="1600" b="1" dirty="0">
                <a:solidFill>
                  <a:srgbClr val="002060"/>
                </a:solidFill>
              </a:rPr>
              <a:t>X2</a:t>
            </a:r>
            <a:r>
              <a:rPr lang="tr-TR" sz="1600" dirty="0">
                <a:solidFill>
                  <a:srgbClr val="002060"/>
                </a:solidFill>
              </a:rPr>
              <a:t> niteliklerinden ve </a:t>
            </a:r>
            <a:r>
              <a:rPr lang="tr-TR" sz="1600" b="1" dirty="0">
                <a:solidFill>
                  <a:srgbClr val="002060"/>
                </a:solidFill>
              </a:rPr>
              <a:t>Y </a:t>
            </a:r>
            <a:r>
              <a:rPr lang="tr-TR" sz="1600" dirty="0">
                <a:solidFill>
                  <a:srgbClr val="002060"/>
                </a:solidFill>
              </a:rPr>
              <a:t>sınıfından </a:t>
            </a:r>
            <a:r>
              <a:rPr lang="tr-TR" sz="1600" dirty="0" smtClean="0">
                <a:solidFill>
                  <a:srgbClr val="002060"/>
                </a:solidFill>
              </a:rPr>
              <a:t>oluşmaktadır. Bu </a:t>
            </a:r>
            <a:r>
              <a:rPr lang="tr-TR" sz="1600" dirty="0">
                <a:solidFill>
                  <a:srgbClr val="002060"/>
                </a:solidFill>
              </a:rPr>
              <a:t>gözlem değerlerine bağlı olarak, yeni bir gözlem olan X1=8, X2=4 değerinin yani (8,4) gözleminin hangi sınıfa dahil olduğunu k-en yakın komşu yöntemiyle </a:t>
            </a:r>
            <a:r>
              <a:rPr lang="tr-TR" sz="1600" dirty="0" smtClean="0">
                <a:solidFill>
                  <a:srgbClr val="002060"/>
                </a:solidFill>
              </a:rPr>
              <a:t>bulalım.</a:t>
            </a:r>
            <a:endParaRPr lang="tr-TR" sz="1600" dirty="0"/>
          </a:p>
        </p:txBody>
      </p:sp>
      <p:graphicFrame>
        <p:nvGraphicFramePr>
          <p:cNvPr id="5" name="İçerik Yer Tutucusu 4"/>
          <p:cNvGraphicFramePr>
            <a:graphicFrameLocks/>
          </p:cNvGraphicFramePr>
          <p:nvPr>
            <p:extLst>
              <p:ext uri="{D42A27DB-BD31-4B8C-83A1-F6EECF244321}">
                <p14:modId xmlns:p14="http://schemas.microsoft.com/office/powerpoint/2010/main" val="922803750"/>
              </p:ext>
            </p:extLst>
          </p:nvPr>
        </p:nvGraphicFramePr>
        <p:xfrm>
          <a:off x="485916" y="2204864"/>
          <a:ext cx="7848873" cy="3352800"/>
        </p:xfrm>
        <a:graphic>
          <a:graphicData uri="http://schemas.openxmlformats.org/drawingml/2006/table">
            <a:tbl>
              <a:tblPr firstRow="1" bandRow="1">
                <a:tableStyleId>{93296810-A885-4BE3-A3E7-6D5BEEA58F35}</a:tableStyleId>
              </a:tblPr>
              <a:tblGrid>
                <a:gridCol w="2616291"/>
                <a:gridCol w="2616291"/>
                <a:gridCol w="2616291"/>
              </a:tblGrid>
              <a:tr h="277038">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Y</a:t>
                      </a:r>
                      <a:endParaRPr lang="tr-TR" sz="1400" dirty="0"/>
                    </a:p>
                  </a:txBody>
                  <a:tcPr/>
                </a:tc>
              </a:tr>
              <a:tr h="253952">
                <a:tc>
                  <a:txBody>
                    <a:bodyPr/>
                    <a:lstStyle/>
                    <a:p>
                      <a:r>
                        <a:rPr lang="tr-TR" sz="1400" dirty="0" smtClean="0"/>
                        <a:t>2</a:t>
                      </a:r>
                      <a:endParaRPr lang="tr-TR" sz="1400" dirty="0"/>
                    </a:p>
                  </a:txBody>
                  <a:tcPr/>
                </a:tc>
                <a:tc>
                  <a:txBody>
                    <a:bodyPr/>
                    <a:lstStyle/>
                    <a:p>
                      <a:r>
                        <a:rPr lang="tr-TR" sz="1400" dirty="0" smtClean="0"/>
                        <a:t>4</a:t>
                      </a:r>
                      <a:endParaRPr lang="tr-TR" sz="1400" dirty="0"/>
                    </a:p>
                  </a:txBody>
                  <a:tcPr/>
                </a:tc>
                <a:tc>
                  <a:txBody>
                    <a:bodyPr/>
                    <a:lstStyle/>
                    <a:p>
                      <a:r>
                        <a:rPr lang="tr-TR" sz="1400" dirty="0" smtClean="0"/>
                        <a:t>KÖTÜ</a:t>
                      </a:r>
                      <a:endParaRPr lang="tr-TR" sz="1400" dirty="0"/>
                    </a:p>
                  </a:txBody>
                  <a:tcPr/>
                </a:tc>
              </a:tr>
              <a:tr h="277038">
                <a:tc>
                  <a:txBody>
                    <a:bodyPr/>
                    <a:lstStyle/>
                    <a:p>
                      <a:r>
                        <a:rPr lang="tr-TR" sz="1400" dirty="0" smtClean="0"/>
                        <a:t>3</a:t>
                      </a:r>
                      <a:endParaRPr lang="tr-TR" sz="1400" dirty="0"/>
                    </a:p>
                  </a:txBody>
                  <a:tcPr/>
                </a:tc>
                <a:tc>
                  <a:txBody>
                    <a:bodyPr/>
                    <a:lstStyle/>
                    <a:p>
                      <a:r>
                        <a:rPr lang="tr-TR" sz="1400" dirty="0" smtClean="0"/>
                        <a:t>6</a:t>
                      </a:r>
                      <a:endParaRPr lang="tr-TR" sz="1400" dirty="0"/>
                    </a:p>
                  </a:txBody>
                  <a:tcPr/>
                </a:tc>
                <a:tc>
                  <a:txBody>
                    <a:bodyPr/>
                    <a:lstStyle/>
                    <a:p>
                      <a:r>
                        <a:rPr lang="tr-TR" sz="1400" dirty="0" smtClean="0"/>
                        <a:t>İYİ</a:t>
                      </a:r>
                      <a:endParaRPr lang="tr-TR" sz="1400" dirty="0"/>
                    </a:p>
                  </a:txBody>
                  <a:tcPr/>
                </a:tc>
              </a:tr>
              <a:tr h="277038">
                <a:tc>
                  <a:txBody>
                    <a:bodyPr/>
                    <a:lstStyle/>
                    <a:p>
                      <a:r>
                        <a:rPr lang="tr-TR" sz="1400" dirty="0" smtClean="0"/>
                        <a:t>3</a:t>
                      </a:r>
                      <a:endParaRPr lang="tr-TR" sz="1400" dirty="0"/>
                    </a:p>
                  </a:txBody>
                  <a:tcPr/>
                </a:tc>
                <a:tc>
                  <a:txBody>
                    <a:bodyPr/>
                    <a:lstStyle/>
                    <a:p>
                      <a:r>
                        <a:rPr lang="tr-TR" sz="1400" dirty="0" smtClean="0"/>
                        <a:t>4</a:t>
                      </a:r>
                      <a:endParaRPr lang="tr-TR" sz="1400" dirty="0"/>
                    </a:p>
                  </a:txBody>
                  <a:tcPr/>
                </a:tc>
                <a:tc>
                  <a:txBody>
                    <a:bodyPr/>
                    <a:lstStyle/>
                    <a:p>
                      <a:r>
                        <a:rPr lang="tr-TR" sz="1400" dirty="0" smtClean="0"/>
                        <a:t>İYİ</a:t>
                      </a:r>
                      <a:endParaRPr lang="tr-TR" sz="1400" dirty="0"/>
                    </a:p>
                  </a:txBody>
                  <a:tcPr/>
                </a:tc>
              </a:tr>
              <a:tr h="277038">
                <a:tc>
                  <a:txBody>
                    <a:bodyPr/>
                    <a:lstStyle/>
                    <a:p>
                      <a:r>
                        <a:rPr lang="tr-TR" sz="1400" dirty="0" smtClean="0"/>
                        <a:t>4</a:t>
                      </a:r>
                      <a:endParaRPr lang="tr-TR" sz="1400" dirty="0"/>
                    </a:p>
                  </a:txBody>
                  <a:tcPr/>
                </a:tc>
                <a:tc>
                  <a:txBody>
                    <a:bodyPr/>
                    <a:lstStyle/>
                    <a:p>
                      <a:r>
                        <a:rPr lang="tr-TR" sz="1400" dirty="0" smtClean="0"/>
                        <a:t>10</a:t>
                      </a:r>
                      <a:endParaRPr lang="tr-TR" sz="1400" dirty="0"/>
                    </a:p>
                  </a:txBody>
                  <a:tcPr/>
                </a:tc>
                <a:tc>
                  <a:txBody>
                    <a:bodyPr/>
                    <a:lstStyle/>
                    <a:p>
                      <a:r>
                        <a:rPr lang="tr-TR" sz="1400" dirty="0" smtClean="0"/>
                        <a:t>KÖTÜ</a:t>
                      </a:r>
                      <a:endParaRPr lang="tr-TR" sz="1400" dirty="0"/>
                    </a:p>
                  </a:txBody>
                  <a:tcPr/>
                </a:tc>
              </a:tr>
              <a:tr h="277038">
                <a:tc>
                  <a:txBody>
                    <a:bodyPr/>
                    <a:lstStyle/>
                    <a:p>
                      <a:r>
                        <a:rPr lang="tr-TR" sz="1400" dirty="0" smtClean="0"/>
                        <a:t>5</a:t>
                      </a:r>
                      <a:endParaRPr lang="tr-TR" sz="1400" dirty="0"/>
                    </a:p>
                  </a:txBody>
                  <a:tcPr/>
                </a:tc>
                <a:tc>
                  <a:txBody>
                    <a:bodyPr/>
                    <a:lstStyle/>
                    <a:p>
                      <a:r>
                        <a:rPr lang="tr-TR" sz="1400" dirty="0" smtClean="0"/>
                        <a:t>8</a:t>
                      </a:r>
                      <a:endParaRPr lang="tr-TR" sz="1400" dirty="0"/>
                    </a:p>
                  </a:txBody>
                  <a:tcPr/>
                </a:tc>
                <a:tc>
                  <a:txBody>
                    <a:bodyPr/>
                    <a:lstStyle/>
                    <a:p>
                      <a:r>
                        <a:rPr lang="tr-TR" sz="1400" dirty="0" smtClean="0"/>
                        <a:t>KÖTÜ</a:t>
                      </a:r>
                      <a:endParaRPr lang="tr-TR" sz="1400" dirty="0"/>
                    </a:p>
                  </a:txBody>
                  <a:tcPr/>
                </a:tc>
              </a:tr>
              <a:tr h="277038">
                <a:tc>
                  <a:txBody>
                    <a:bodyPr/>
                    <a:lstStyle/>
                    <a:p>
                      <a:r>
                        <a:rPr lang="tr-TR" sz="1400" dirty="0" smtClean="0"/>
                        <a:t>6</a:t>
                      </a:r>
                      <a:endParaRPr lang="tr-TR" sz="1400" dirty="0"/>
                    </a:p>
                  </a:txBody>
                  <a:tcPr/>
                </a:tc>
                <a:tc>
                  <a:txBody>
                    <a:bodyPr/>
                    <a:lstStyle/>
                    <a:p>
                      <a:r>
                        <a:rPr lang="tr-TR" sz="1400" dirty="0" smtClean="0"/>
                        <a:t>3</a:t>
                      </a:r>
                      <a:endParaRPr lang="tr-TR" sz="1400" dirty="0"/>
                    </a:p>
                  </a:txBody>
                  <a:tcPr/>
                </a:tc>
                <a:tc>
                  <a:txBody>
                    <a:bodyPr/>
                    <a:lstStyle/>
                    <a:p>
                      <a:r>
                        <a:rPr lang="tr-TR" sz="1400" dirty="0" smtClean="0"/>
                        <a:t>İYİ</a:t>
                      </a:r>
                      <a:endParaRPr lang="tr-TR" sz="1400" dirty="0"/>
                    </a:p>
                  </a:txBody>
                  <a:tcPr/>
                </a:tc>
              </a:tr>
              <a:tr h="277038">
                <a:tc>
                  <a:txBody>
                    <a:bodyPr/>
                    <a:lstStyle/>
                    <a:p>
                      <a:r>
                        <a:rPr lang="tr-TR" sz="1400" dirty="0" smtClean="0"/>
                        <a:t>7</a:t>
                      </a:r>
                      <a:endParaRPr lang="tr-TR" sz="1400" dirty="0"/>
                    </a:p>
                  </a:txBody>
                  <a:tcPr/>
                </a:tc>
                <a:tc>
                  <a:txBody>
                    <a:bodyPr/>
                    <a:lstStyle/>
                    <a:p>
                      <a:r>
                        <a:rPr lang="tr-TR" sz="1400" dirty="0" smtClean="0"/>
                        <a:t>9</a:t>
                      </a:r>
                      <a:endParaRPr lang="tr-TR" sz="1400" dirty="0"/>
                    </a:p>
                  </a:txBody>
                  <a:tcPr/>
                </a:tc>
                <a:tc>
                  <a:txBody>
                    <a:bodyPr/>
                    <a:lstStyle/>
                    <a:p>
                      <a:r>
                        <a:rPr lang="tr-TR" sz="1400" dirty="0" smtClean="0"/>
                        <a:t>İYİ</a:t>
                      </a:r>
                      <a:endParaRPr lang="tr-TR" sz="1400" dirty="0"/>
                    </a:p>
                  </a:txBody>
                  <a:tcPr/>
                </a:tc>
              </a:tr>
              <a:tr h="277038">
                <a:tc>
                  <a:txBody>
                    <a:bodyPr/>
                    <a:lstStyle/>
                    <a:p>
                      <a:r>
                        <a:rPr lang="tr-TR" sz="1400" dirty="0" smtClean="0"/>
                        <a:t>9</a:t>
                      </a:r>
                      <a:endParaRPr lang="tr-TR" sz="1400" dirty="0"/>
                    </a:p>
                  </a:txBody>
                  <a:tcPr/>
                </a:tc>
                <a:tc>
                  <a:txBody>
                    <a:bodyPr/>
                    <a:lstStyle/>
                    <a:p>
                      <a:r>
                        <a:rPr lang="tr-TR" sz="1400" dirty="0" smtClean="0"/>
                        <a:t>7</a:t>
                      </a:r>
                      <a:endParaRPr lang="tr-TR" sz="1400" dirty="0"/>
                    </a:p>
                  </a:txBody>
                  <a:tcPr/>
                </a:tc>
                <a:tc>
                  <a:txBody>
                    <a:bodyPr/>
                    <a:lstStyle/>
                    <a:p>
                      <a:r>
                        <a:rPr lang="tr-TR" sz="1400" dirty="0" smtClean="0"/>
                        <a:t>KÖTÜ</a:t>
                      </a:r>
                      <a:endParaRPr lang="tr-TR" sz="1400" dirty="0"/>
                    </a:p>
                  </a:txBody>
                  <a:tcPr/>
                </a:tc>
              </a:tr>
              <a:tr h="277038">
                <a:tc>
                  <a:txBody>
                    <a:bodyPr/>
                    <a:lstStyle/>
                    <a:p>
                      <a:r>
                        <a:rPr lang="tr-TR" sz="1400" dirty="0" smtClean="0"/>
                        <a:t>11</a:t>
                      </a:r>
                      <a:endParaRPr lang="tr-TR" sz="1400" dirty="0"/>
                    </a:p>
                  </a:txBody>
                  <a:tcPr/>
                </a:tc>
                <a:tc>
                  <a:txBody>
                    <a:bodyPr/>
                    <a:lstStyle/>
                    <a:p>
                      <a:r>
                        <a:rPr lang="tr-TR" sz="1400" dirty="0" smtClean="0"/>
                        <a:t>7</a:t>
                      </a:r>
                      <a:endParaRPr lang="tr-TR" sz="1400" dirty="0"/>
                    </a:p>
                  </a:txBody>
                  <a:tcPr/>
                </a:tc>
                <a:tc>
                  <a:txBody>
                    <a:bodyPr/>
                    <a:lstStyle/>
                    <a:p>
                      <a:r>
                        <a:rPr lang="tr-TR" sz="1400" dirty="0" smtClean="0"/>
                        <a:t>KÖTÜ</a:t>
                      </a:r>
                      <a:endParaRPr lang="tr-TR" sz="1400" dirty="0"/>
                    </a:p>
                  </a:txBody>
                  <a:tcPr/>
                </a:tc>
              </a:tr>
              <a:tr h="277038">
                <a:tc>
                  <a:txBody>
                    <a:bodyPr/>
                    <a:lstStyle/>
                    <a:p>
                      <a:r>
                        <a:rPr lang="tr-TR" sz="1400" dirty="0" smtClean="0"/>
                        <a:t>10</a:t>
                      </a:r>
                      <a:endParaRPr lang="tr-TR" sz="1400" dirty="0"/>
                    </a:p>
                  </a:txBody>
                  <a:tcPr/>
                </a:tc>
                <a:tc>
                  <a:txBody>
                    <a:bodyPr/>
                    <a:lstStyle/>
                    <a:p>
                      <a:r>
                        <a:rPr lang="tr-TR" sz="1400" dirty="0" smtClean="0"/>
                        <a:t>2</a:t>
                      </a:r>
                      <a:endParaRPr lang="tr-TR" sz="1400" dirty="0"/>
                    </a:p>
                  </a:txBody>
                  <a:tcPr/>
                </a:tc>
                <a:tc>
                  <a:txBody>
                    <a:bodyPr/>
                    <a:lstStyle/>
                    <a:p>
                      <a:r>
                        <a:rPr lang="tr-TR" sz="1400" dirty="0" smtClean="0"/>
                        <a:t>KÖTÜ</a:t>
                      </a:r>
                      <a:endParaRPr lang="tr-TR" sz="1400" dirty="0"/>
                    </a:p>
                  </a:txBody>
                  <a:tcPr/>
                </a:tc>
              </a:tr>
            </a:tbl>
          </a:graphicData>
        </a:graphic>
      </p:graphicFrame>
      <p:sp>
        <p:nvSpPr>
          <p:cNvPr id="6" name="Metin kutusu 5"/>
          <p:cNvSpPr txBox="1"/>
          <p:nvPr/>
        </p:nvSpPr>
        <p:spPr>
          <a:xfrm>
            <a:off x="467544" y="5805264"/>
            <a:ext cx="7200800" cy="276999"/>
          </a:xfrm>
          <a:prstGeom prst="rect">
            <a:avLst/>
          </a:prstGeom>
          <a:noFill/>
        </p:spPr>
        <p:txBody>
          <a:bodyPr wrap="square" rtlCol="0">
            <a:spAutoFit/>
          </a:bodyPr>
          <a:lstStyle/>
          <a:p>
            <a:r>
              <a:rPr lang="tr-TR" sz="1200" dirty="0" smtClean="0">
                <a:solidFill>
                  <a:schemeClr val="bg1"/>
                </a:solidFill>
              </a:rPr>
              <a:t>Tablo1. Gözlem değerleri</a:t>
            </a:r>
            <a:endParaRPr lang="tr-TR" sz="1200" dirty="0">
              <a:solidFill>
                <a:schemeClr val="bg1"/>
              </a:solidFill>
            </a:endParaRPr>
          </a:p>
        </p:txBody>
      </p:sp>
    </p:spTree>
    <p:extLst>
      <p:ext uri="{BB962C8B-B14F-4D97-AF65-F5344CB8AC3E}">
        <p14:creationId xmlns:p14="http://schemas.microsoft.com/office/powerpoint/2010/main" val="3523219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251520" y="764704"/>
                <a:ext cx="8280920" cy="5472607"/>
              </a:xfrm>
            </p:spPr>
            <p:txBody>
              <a:bodyPr>
                <a:normAutofit/>
              </a:bodyPr>
              <a:lstStyle/>
              <a:p>
                <a:pPr>
                  <a:buFont typeface="+mj-lt"/>
                  <a:buAutoNum type="alphaLcParenR"/>
                </a:pPr>
                <a:r>
                  <a:rPr lang="tr-TR" b="1" dirty="0" smtClean="0">
                    <a:solidFill>
                      <a:srgbClr val="002060"/>
                    </a:solidFill>
                  </a:rPr>
                  <a:t>K </a:t>
                </a:r>
                <a:r>
                  <a:rPr lang="tr-TR" b="1" dirty="0" smtClean="0">
                    <a:solidFill>
                      <a:srgbClr val="002060"/>
                    </a:solidFill>
                  </a:rPr>
                  <a:t>nın</a:t>
                </a:r>
                <a:r>
                  <a:rPr lang="tr-TR" b="1" dirty="0" smtClean="0">
                    <a:solidFill>
                      <a:srgbClr val="002060"/>
                    </a:solidFill>
                  </a:rPr>
                  <a:t> belirlenmesi: </a:t>
                </a:r>
                <a:r>
                  <a:rPr lang="tr-TR" dirty="0" smtClean="0"/>
                  <a:t>Algoritmaya başlamadan önce, k-en yakın algoritması için k=4 olduğunu kabul ediyoruz. Böylece bu problem çerçevesinde verilen (8,4) noktasına en yakın 4 komşuyu arayacağımızı belirttik.</a:t>
                </a:r>
              </a:p>
              <a:p>
                <a:pPr>
                  <a:buFont typeface="+mj-lt"/>
                  <a:buAutoNum type="alphaLcParenR"/>
                </a:pPr>
                <a:endParaRPr lang="tr-TR" dirty="0" smtClean="0"/>
              </a:p>
              <a:p>
                <a:pPr>
                  <a:buFont typeface="+mj-lt"/>
                  <a:buAutoNum type="alphaLcParenR"/>
                </a:pPr>
                <a:r>
                  <a:rPr lang="tr-TR" b="1" dirty="0" smtClean="0">
                    <a:solidFill>
                      <a:srgbClr val="002060"/>
                    </a:solidFill>
                  </a:rPr>
                  <a:t>Uzaklıkların hesaplanması: </a:t>
                </a:r>
                <a:r>
                  <a:rPr lang="tr-TR" dirty="0" smtClean="0"/>
                  <a:t>(8,4) noktası ile gözlem değerinin her birisi arasındaki uzaklıkları hesaplamamız gerekiyor. Uzaklık bağıntısı olarak </a:t>
                </a:r>
                <a:r>
                  <a:rPr lang="tr-TR" dirty="0" smtClean="0"/>
                  <a:t>Öklid </a:t>
                </a:r>
                <a:r>
                  <a:rPr lang="tr-TR" dirty="0" smtClean="0"/>
                  <a:t>uzaklık formülünü kullanıyoruz. Öklid bağıntısı,</a:t>
                </a:r>
              </a:p>
              <a:p>
                <a:pPr marL="0" indent="0">
                  <a:buNone/>
                </a:pPr>
                <a:endParaRPr lang="tr-TR" dirty="0" smtClean="0"/>
              </a:p>
              <a:p>
                <a:pPr marL="0" indent="0">
                  <a:buNone/>
                </a:pPr>
                <a:r>
                  <a:rPr lang="tr-TR" b="1" dirty="0" smtClean="0">
                    <a:solidFill>
                      <a:srgbClr val="002060"/>
                    </a:solidFill>
                  </a:rPr>
                  <a:t>                      D(</a:t>
                </a:r>
                <a:r>
                  <a:rPr lang="tr-TR" b="1" dirty="0" smtClean="0">
                    <a:solidFill>
                      <a:srgbClr val="002060"/>
                    </a:solidFill>
                  </a:rPr>
                  <a:t>i,j</a:t>
                </a:r>
                <a:r>
                  <a:rPr lang="tr-TR" b="1" dirty="0">
                    <a:solidFill>
                      <a:srgbClr val="002060"/>
                    </a:solidFill>
                  </a:rPr>
                  <a:t>)=</a:t>
                </a:r>
                <a14:m>
                  <m:oMath xmlns:m="http://schemas.openxmlformats.org/officeDocument/2006/math">
                    <m:rad>
                      <m:radPr>
                        <m:ctrlPr>
                          <a:rPr lang="tr-TR" b="1" i="1">
                            <a:solidFill>
                              <a:srgbClr val="002060"/>
                            </a:solidFill>
                            <a:latin typeface="Cambria Math"/>
                          </a:rPr>
                        </m:ctrlPr>
                      </m:radPr>
                      <m:deg>
                        <m:r>
                          <a:rPr lang="tr-TR" b="1" i="1">
                            <a:solidFill>
                              <a:srgbClr val="002060"/>
                            </a:solidFill>
                            <a:latin typeface="Cambria Math"/>
                          </a:rPr>
                          <m:t>𝟐</m:t>
                        </m:r>
                      </m:deg>
                      <m:e>
                        <m:nary>
                          <m:naryPr>
                            <m:chr m:val="∑"/>
                            <m:ctrlPr>
                              <a:rPr lang="tr-TR" b="1" i="1">
                                <a:solidFill>
                                  <a:srgbClr val="002060"/>
                                </a:solidFill>
                                <a:latin typeface="Cambria Math"/>
                              </a:rPr>
                            </m:ctrlPr>
                          </m:naryPr>
                          <m:sub>
                            <m:r>
                              <m:rPr>
                                <m:brk m:alnAt="23"/>
                              </m:rPr>
                              <a:rPr lang="tr-TR" b="1" i="1">
                                <a:solidFill>
                                  <a:srgbClr val="002060"/>
                                </a:solidFill>
                                <a:latin typeface="Cambria Math"/>
                              </a:rPr>
                              <m:t>𝒌</m:t>
                            </m:r>
                            <m:r>
                              <a:rPr lang="tr-TR" b="1" i="1">
                                <a:solidFill>
                                  <a:srgbClr val="002060"/>
                                </a:solidFill>
                                <a:latin typeface="Cambria Math"/>
                              </a:rPr>
                              <m:t>=</m:t>
                            </m:r>
                            <m:r>
                              <a:rPr lang="tr-TR" b="1" i="1">
                                <a:solidFill>
                                  <a:srgbClr val="002060"/>
                                </a:solidFill>
                                <a:latin typeface="Cambria Math"/>
                              </a:rPr>
                              <m:t>𝟏</m:t>
                            </m:r>
                          </m:sub>
                          <m:sup>
                            <m:r>
                              <a:rPr lang="tr-TR" b="1" i="1">
                                <a:solidFill>
                                  <a:srgbClr val="002060"/>
                                </a:solidFill>
                                <a:latin typeface="Cambria Math"/>
                              </a:rPr>
                              <m:t>𝒑</m:t>
                            </m:r>
                          </m:sup>
                          <m:e>
                            <m:d>
                              <m:dPr>
                                <m:ctrlPr>
                                  <a:rPr lang="tr-TR" b="1" i="1">
                                    <a:solidFill>
                                      <a:srgbClr val="002060"/>
                                    </a:solidFill>
                                    <a:latin typeface="Cambria Math"/>
                                  </a:rPr>
                                </m:ctrlPr>
                              </m:dPr>
                              <m:e>
                                <m:r>
                                  <a:rPr lang="tr-TR" b="1" i="1">
                                    <a:solidFill>
                                      <a:srgbClr val="002060"/>
                                    </a:solidFill>
                                    <a:latin typeface="Cambria Math"/>
                                  </a:rPr>
                                  <m:t>𝒙</m:t>
                                </m:r>
                                <m:r>
                                  <a:rPr lang="tr-TR" b="1" i="1" baseline="-25000">
                                    <a:solidFill>
                                      <a:srgbClr val="002060"/>
                                    </a:solidFill>
                                    <a:latin typeface="Cambria Math"/>
                                  </a:rPr>
                                  <m:t>𝒊𝒌</m:t>
                                </m:r>
                                <m:r>
                                  <a:rPr lang="tr-TR" b="1" i="1">
                                    <a:solidFill>
                                      <a:srgbClr val="002060"/>
                                    </a:solidFill>
                                    <a:latin typeface="Cambria Math"/>
                                  </a:rPr>
                                  <m:t>−</m:t>
                                </m:r>
                                <m:r>
                                  <a:rPr lang="tr-TR" b="1" i="1">
                                    <a:solidFill>
                                      <a:srgbClr val="002060"/>
                                    </a:solidFill>
                                    <a:latin typeface="Cambria Math"/>
                                  </a:rPr>
                                  <m:t>𝒙𝒋</m:t>
                                </m:r>
                                <m:r>
                                  <a:rPr lang="tr-TR" b="1" i="1" baseline="-25000">
                                    <a:solidFill>
                                      <a:srgbClr val="002060"/>
                                    </a:solidFill>
                                    <a:latin typeface="Cambria Math"/>
                                  </a:rPr>
                                  <m:t>𝒌</m:t>
                                </m:r>
                              </m:e>
                            </m:d>
                            <m:r>
                              <a:rPr lang="tr-TR" b="1" i="1" baseline="30000">
                                <a:solidFill>
                                  <a:srgbClr val="002060"/>
                                </a:solidFill>
                                <a:latin typeface="Cambria Math"/>
                              </a:rPr>
                              <m:t>𝟐</m:t>
                            </m:r>
                          </m:e>
                        </m:nary>
                      </m:e>
                    </m:rad>
                  </m:oMath>
                </a14:m>
                <a:endParaRPr lang="tr-TR" b="1" dirty="0" smtClean="0"/>
              </a:p>
              <a:p>
                <a:pPr marL="0" indent="0">
                  <a:buNone/>
                </a:pPr>
                <a:r>
                  <a:rPr lang="tr-TR" dirty="0" smtClean="0"/>
                  <a:t>biçiminde olduğuna göre birinci gözlem olan (2,4) noktası ile (8,4) noktası arasındaki uzaklık şu şekilde hesaplanır :</a:t>
                </a:r>
              </a:p>
              <a:p>
                <a:pPr marL="0" indent="0">
                  <a:buNone/>
                </a:pPr>
                <a:r>
                  <a:rPr lang="tr-TR" dirty="0" smtClean="0">
                    <a:solidFill>
                      <a:srgbClr val="002060"/>
                    </a:solidFill>
                  </a:rPr>
                  <a:t>                    D(</a:t>
                </a:r>
                <a:r>
                  <a:rPr lang="tr-TR" dirty="0" smtClean="0">
                    <a:solidFill>
                      <a:srgbClr val="002060"/>
                    </a:solidFill>
                  </a:rPr>
                  <a:t>i,j</a:t>
                </a:r>
                <a:r>
                  <a:rPr lang="tr-TR" dirty="0" smtClean="0">
                    <a:solidFill>
                      <a:srgbClr val="002060"/>
                    </a:solidFill>
                  </a:rPr>
                  <a:t>)=</a:t>
                </a:r>
                <a14:m>
                  <m:oMath xmlns:m="http://schemas.openxmlformats.org/officeDocument/2006/math">
                    <m:rad>
                      <m:radPr>
                        <m:degHide m:val="on"/>
                        <m:ctrlPr>
                          <a:rPr lang="tr-TR" i="1" smtClean="0">
                            <a:solidFill>
                              <a:srgbClr val="002060"/>
                            </a:solidFill>
                            <a:latin typeface="Cambria Math"/>
                          </a:rPr>
                        </m:ctrlPr>
                      </m:radPr>
                      <m:deg/>
                      <m:e>
                        <m:d>
                          <m:dPr>
                            <m:ctrlPr>
                              <a:rPr lang="tr-TR" b="0" i="1" smtClean="0">
                                <a:solidFill>
                                  <a:srgbClr val="002060"/>
                                </a:solidFill>
                                <a:latin typeface="Cambria Math"/>
                              </a:rPr>
                            </m:ctrlPr>
                          </m:dPr>
                          <m:e>
                            <m:r>
                              <a:rPr lang="tr-TR" b="0" i="1" smtClean="0">
                                <a:solidFill>
                                  <a:srgbClr val="002060"/>
                                </a:solidFill>
                                <a:latin typeface="Cambria Math"/>
                              </a:rPr>
                              <m:t>2−8</m:t>
                            </m:r>
                          </m:e>
                        </m:d>
                        <m:r>
                          <a:rPr lang="tr-TR" b="0" i="1" baseline="30000" smtClean="0">
                            <a:solidFill>
                              <a:srgbClr val="002060"/>
                            </a:solidFill>
                            <a:latin typeface="Cambria Math"/>
                          </a:rPr>
                          <m:t>2</m:t>
                        </m:r>
                        <m:r>
                          <a:rPr lang="tr-TR" b="0" i="1" smtClean="0">
                            <a:solidFill>
                              <a:srgbClr val="002060"/>
                            </a:solidFill>
                            <a:latin typeface="Cambria Math"/>
                          </a:rPr>
                          <m:t>+</m:t>
                        </m:r>
                        <m:d>
                          <m:dPr>
                            <m:ctrlPr>
                              <a:rPr lang="tr-TR" b="0" i="1" smtClean="0">
                                <a:solidFill>
                                  <a:srgbClr val="002060"/>
                                </a:solidFill>
                                <a:latin typeface="Cambria Math"/>
                              </a:rPr>
                            </m:ctrlPr>
                          </m:dPr>
                          <m:e>
                            <m:r>
                              <a:rPr lang="tr-TR" b="0" i="1" smtClean="0">
                                <a:solidFill>
                                  <a:srgbClr val="002060"/>
                                </a:solidFill>
                                <a:latin typeface="Cambria Math"/>
                              </a:rPr>
                              <m:t>4−4</m:t>
                            </m:r>
                          </m:e>
                        </m:d>
                        <m:r>
                          <a:rPr lang="tr-TR" b="0" i="1" baseline="30000" smtClean="0">
                            <a:solidFill>
                              <a:srgbClr val="002060"/>
                            </a:solidFill>
                            <a:latin typeface="Cambria Math"/>
                          </a:rPr>
                          <m:t>2</m:t>
                        </m:r>
                      </m:e>
                    </m:rad>
                  </m:oMath>
                </a14:m>
                <a:r>
                  <a:rPr lang="tr-TR" dirty="0" smtClean="0">
                    <a:solidFill>
                      <a:srgbClr val="002060"/>
                    </a:solidFill>
                  </a:rPr>
                  <a:t> =6.00</a:t>
                </a:r>
              </a:p>
              <a:p>
                <a:pPr marL="0" indent="0">
                  <a:buNone/>
                </a:pPr>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251520" y="764704"/>
                <a:ext cx="8280920" cy="5472607"/>
              </a:xfrm>
              <a:blipFill rotWithShape="1">
                <a:blip r:embed="rId2"/>
                <a:stretch>
                  <a:fillRect l="-589" t="-1114" r="-221"/>
                </a:stretch>
              </a:blipFill>
            </p:spPr>
            <p:txBody>
              <a:bodyPr/>
              <a:lstStyle/>
              <a:p>
                <a:r>
                  <a:rPr lang="tr-TR">
                    <a:noFill/>
                  </a:rPr>
                  <a:t> </a:t>
                </a:r>
              </a:p>
            </p:txBody>
          </p:sp>
        </mc:Fallback>
      </mc:AlternateContent>
    </p:spTree>
    <p:extLst>
      <p:ext uri="{BB962C8B-B14F-4D97-AF65-F5344CB8AC3E}">
        <p14:creationId xmlns:p14="http://schemas.microsoft.com/office/powerpoint/2010/main" val="2157476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İçerik Yer Tutucusu 2"/>
              <p:cNvSpPr>
                <a:spLocks noGrp="1"/>
              </p:cNvSpPr>
              <p:nvPr>
                <p:ph idx="1"/>
              </p:nvPr>
            </p:nvSpPr>
            <p:spPr>
              <a:xfrm>
                <a:off x="107504" y="764704"/>
                <a:ext cx="8784976" cy="5544616"/>
              </a:xfrm>
            </p:spPr>
            <p:txBody>
              <a:bodyPr>
                <a:normAutofit fontScale="92500" lnSpcReduction="10000"/>
              </a:bodyPr>
              <a:lstStyle/>
              <a:p>
                <a:pPr marL="0" indent="0">
                  <a:buNone/>
                </a:pPr>
                <a:r>
                  <a:rPr lang="tr-TR" dirty="0" smtClean="0"/>
                  <a:t>Benzer biçimde diğer gözlemlerin her birinin (8,4) noktasına olan uzaklıkları tek tek hesaplanır.</a:t>
                </a:r>
              </a:p>
              <a:p>
                <a:pPr marL="0" indent="0">
                  <a:buNone/>
                </a:pPr>
                <a:endParaRPr lang="tr-TR" dirty="0" smtClean="0"/>
              </a:p>
              <a:p>
                <a:pPr>
                  <a:buFont typeface="Wingdings" pitchFamily="2" charset="2"/>
                  <a:buChar char="ü"/>
                </a:pPr>
                <a:r>
                  <a:rPr lang="tr-TR" dirty="0" smtClean="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3−</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6</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=5,39</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3</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4</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=5.00</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4</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10</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=7.21</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5</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8</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=5.00</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6</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3</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=2.24</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7</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9</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=5.10</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9</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7</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=3.16</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11</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7</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=4.24</a:t>
                </a:r>
              </a:p>
              <a:p>
                <a:pPr>
                  <a:buFont typeface="Wingdings" pitchFamily="2" charset="2"/>
                  <a:buChar char="ü"/>
                </a:pPr>
                <a:r>
                  <a:rPr lang="tr-TR" dirty="0">
                    <a:solidFill>
                      <a:srgbClr val="002060"/>
                    </a:solidFill>
                  </a:rPr>
                  <a:t>D(</a:t>
                </a:r>
                <a:r>
                  <a:rPr lang="tr-TR" dirty="0">
                    <a:solidFill>
                      <a:srgbClr val="002060"/>
                    </a:solidFill>
                  </a:rPr>
                  <a:t>i,j</a:t>
                </a:r>
                <a:r>
                  <a:rPr lang="tr-TR" dirty="0">
                    <a:solidFill>
                      <a:srgbClr val="002060"/>
                    </a:solidFill>
                  </a:rPr>
                  <a:t>)=</a:t>
                </a:r>
                <a14:m>
                  <m:oMath xmlns:m="http://schemas.openxmlformats.org/officeDocument/2006/math">
                    <m:rad>
                      <m:radPr>
                        <m:degHide m:val="on"/>
                        <m:ctrlPr>
                          <a:rPr lang="tr-TR" i="1">
                            <a:solidFill>
                              <a:srgbClr val="002060"/>
                            </a:solidFill>
                            <a:latin typeface="Cambria Math"/>
                          </a:rPr>
                        </m:ctrlPr>
                      </m:radPr>
                      <m:deg/>
                      <m:e>
                        <m:d>
                          <m:dPr>
                            <m:ctrlPr>
                              <a:rPr lang="tr-TR" i="1">
                                <a:solidFill>
                                  <a:srgbClr val="002060"/>
                                </a:solidFill>
                                <a:latin typeface="Cambria Math"/>
                              </a:rPr>
                            </m:ctrlPr>
                          </m:dPr>
                          <m:e>
                            <m:r>
                              <a:rPr lang="tr-TR" b="0" i="1" smtClean="0">
                                <a:solidFill>
                                  <a:srgbClr val="002060"/>
                                </a:solidFill>
                                <a:latin typeface="Cambria Math"/>
                              </a:rPr>
                              <m:t>10</m:t>
                            </m:r>
                            <m:r>
                              <a:rPr lang="tr-TR" i="1">
                                <a:solidFill>
                                  <a:srgbClr val="002060"/>
                                </a:solidFill>
                                <a:latin typeface="Cambria Math"/>
                              </a:rPr>
                              <m:t>−8</m:t>
                            </m:r>
                          </m:e>
                        </m:d>
                        <m:r>
                          <a:rPr lang="tr-TR" i="1" baseline="30000">
                            <a:solidFill>
                              <a:srgbClr val="002060"/>
                            </a:solidFill>
                            <a:latin typeface="Cambria Math"/>
                          </a:rPr>
                          <m:t>2</m:t>
                        </m:r>
                        <m:r>
                          <a:rPr lang="tr-TR" i="1">
                            <a:solidFill>
                              <a:srgbClr val="002060"/>
                            </a:solidFill>
                            <a:latin typeface="Cambria Math"/>
                          </a:rPr>
                          <m:t>+</m:t>
                        </m:r>
                        <m:d>
                          <m:dPr>
                            <m:ctrlPr>
                              <a:rPr lang="tr-TR" i="1">
                                <a:solidFill>
                                  <a:srgbClr val="002060"/>
                                </a:solidFill>
                                <a:latin typeface="Cambria Math"/>
                              </a:rPr>
                            </m:ctrlPr>
                          </m:dPr>
                          <m:e>
                            <m:r>
                              <a:rPr lang="tr-TR" b="0" i="1" smtClean="0">
                                <a:solidFill>
                                  <a:srgbClr val="002060"/>
                                </a:solidFill>
                                <a:latin typeface="Cambria Math"/>
                              </a:rPr>
                              <m:t>2</m:t>
                            </m:r>
                            <m:r>
                              <a:rPr lang="tr-TR" i="1">
                                <a:solidFill>
                                  <a:srgbClr val="002060"/>
                                </a:solidFill>
                                <a:latin typeface="Cambria Math"/>
                              </a:rPr>
                              <m:t>−4</m:t>
                            </m:r>
                          </m:e>
                        </m:d>
                        <m:r>
                          <a:rPr lang="tr-TR" i="1" baseline="30000">
                            <a:solidFill>
                              <a:srgbClr val="002060"/>
                            </a:solidFill>
                            <a:latin typeface="Cambria Math"/>
                          </a:rPr>
                          <m:t>2</m:t>
                        </m:r>
                      </m:e>
                    </m:rad>
                  </m:oMath>
                </a14:m>
                <a:r>
                  <a:rPr lang="tr-TR" dirty="0">
                    <a:solidFill>
                      <a:srgbClr val="002060"/>
                    </a:solidFill>
                  </a:rPr>
                  <a:t> </a:t>
                </a:r>
                <a:r>
                  <a:rPr lang="tr-TR" dirty="0" smtClean="0">
                    <a:solidFill>
                      <a:srgbClr val="002060"/>
                    </a:solidFill>
                  </a:rPr>
                  <a:t>=2.83</a:t>
                </a:r>
              </a:p>
              <a:p>
                <a:pPr marL="0" indent="0">
                  <a:buNone/>
                </a:pPr>
                <a:endParaRPr lang="tr-TR" dirty="0" smtClean="0">
                  <a:solidFill>
                    <a:srgbClr val="002060"/>
                  </a:solidFill>
                </a:endParaRPr>
              </a:p>
              <a:p>
                <a:pPr marL="0" indent="0">
                  <a:buNone/>
                </a:pPr>
                <a:r>
                  <a:rPr lang="tr-TR" dirty="0" smtClean="0"/>
                  <a:t>Hesaplanan değerler tablo üzerine yerleştirilir.</a:t>
                </a:r>
                <a:endParaRPr lang="tr-TR" dirty="0"/>
              </a:p>
              <a:p>
                <a:pPr marL="0" indent="0">
                  <a:buNone/>
                </a:pPr>
                <a:endParaRPr lang="tr-TR" dirty="0">
                  <a:solidFill>
                    <a:srgbClr val="002060"/>
                  </a:solidFill>
                </a:endParaRPr>
              </a:p>
              <a:p>
                <a:pPr marL="0" indent="0">
                  <a:buNone/>
                </a:pPr>
                <a:endParaRPr lang="tr-TR" dirty="0">
                  <a:solidFill>
                    <a:srgbClr val="002060"/>
                  </a:solidFill>
                </a:endParaRPr>
              </a:p>
            </p:txBody>
          </p:sp>
        </mc:Choice>
        <mc:Fallback>
          <p:sp>
            <p:nvSpPr>
              <p:cNvPr id="3" name="İçerik Yer Tutucusu 2"/>
              <p:cNvSpPr>
                <a:spLocks noGrp="1" noRot="1" noChangeAspect="1" noMove="1" noResize="1" noEditPoints="1" noAdjustHandles="1" noChangeArrowheads="1" noChangeShapeType="1" noTextEdit="1"/>
              </p:cNvSpPr>
              <p:nvPr>
                <p:ph idx="1"/>
              </p:nvPr>
            </p:nvSpPr>
            <p:spPr>
              <a:xfrm>
                <a:off x="107504" y="764704"/>
                <a:ext cx="8784976" cy="5544616"/>
              </a:xfrm>
              <a:blipFill rotWithShape="1">
                <a:blip r:embed="rId2"/>
                <a:stretch>
                  <a:fillRect l="-486" t="-6264"/>
                </a:stretch>
              </a:blipFill>
            </p:spPr>
            <p:txBody>
              <a:bodyPr/>
              <a:lstStyle/>
              <a:p>
                <a:r>
                  <a:rPr lang="tr-TR">
                    <a:noFill/>
                  </a:rPr>
                  <a:t> </a:t>
                </a:r>
              </a:p>
            </p:txBody>
          </p:sp>
        </mc:Fallback>
      </mc:AlternateContent>
    </p:spTree>
    <p:extLst>
      <p:ext uri="{BB962C8B-B14F-4D97-AF65-F5344CB8AC3E}">
        <p14:creationId xmlns:p14="http://schemas.microsoft.com/office/powerpoint/2010/main" val="21393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4653136"/>
            <a:ext cx="7739019" cy="1008112"/>
          </a:xfrm>
        </p:spPr>
        <p:txBody>
          <a:bodyPr/>
          <a:lstStyle/>
          <a:p>
            <a:pPr marL="0" indent="0">
              <a:buNone/>
            </a:pPr>
            <a:r>
              <a:rPr lang="tr-TR" dirty="0" smtClean="0"/>
              <a:t>c) </a:t>
            </a:r>
            <a:r>
              <a:rPr lang="tr-TR" b="1" dirty="0" smtClean="0">
                <a:solidFill>
                  <a:srgbClr val="002060"/>
                </a:solidFill>
              </a:rPr>
              <a:t>En küçük uzaklıkların belirlenmesi</a:t>
            </a:r>
            <a:r>
              <a:rPr lang="tr-TR" dirty="0" smtClean="0"/>
              <a:t>: Satırlar sıralanarak, en küçük k=4 tanesi belirleniyor. Bu dört nokta verilen (8,4) noktasına en yakın gözlem değerleridir.</a:t>
            </a:r>
            <a:endParaRPr lang="tr-TR" dirty="0"/>
          </a:p>
        </p:txBody>
      </p:sp>
      <p:graphicFrame>
        <p:nvGraphicFramePr>
          <p:cNvPr id="4" name="İçerik Yer Tutucusu 4"/>
          <p:cNvGraphicFramePr>
            <a:graphicFrameLocks/>
          </p:cNvGraphicFramePr>
          <p:nvPr>
            <p:extLst>
              <p:ext uri="{D42A27DB-BD31-4B8C-83A1-F6EECF244321}">
                <p14:modId xmlns:p14="http://schemas.microsoft.com/office/powerpoint/2010/main" val="483131768"/>
              </p:ext>
            </p:extLst>
          </p:nvPr>
        </p:nvGraphicFramePr>
        <p:xfrm>
          <a:off x="395536" y="404664"/>
          <a:ext cx="7632849" cy="3672405"/>
        </p:xfrm>
        <a:graphic>
          <a:graphicData uri="http://schemas.openxmlformats.org/drawingml/2006/table">
            <a:tbl>
              <a:tblPr firstRow="1" bandRow="1">
                <a:tableStyleId>{93296810-A885-4BE3-A3E7-6D5BEEA58F35}</a:tableStyleId>
              </a:tblPr>
              <a:tblGrid>
                <a:gridCol w="2544283"/>
                <a:gridCol w="2544283"/>
                <a:gridCol w="2544283"/>
              </a:tblGrid>
              <a:tr h="333855">
                <a:tc>
                  <a:txBody>
                    <a:bodyPr/>
                    <a:lstStyle/>
                    <a:p>
                      <a:r>
                        <a:rPr lang="tr-TR" sz="1400" dirty="0" smtClean="0"/>
                        <a:t>X1</a:t>
                      </a:r>
                      <a:endParaRPr lang="tr-TR" sz="1400" dirty="0"/>
                    </a:p>
                  </a:txBody>
                  <a:tcPr/>
                </a:tc>
                <a:tc>
                  <a:txBody>
                    <a:bodyPr/>
                    <a:lstStyle/>
                    <a:p>
                      <a:r>
                        <a:rPr lang="tr-TR" sz="1400" dirty="0" smtClean="0"/>
                        <a:t>X2</a:t>
                      </a:r>
                      <a:endParaRPr lang="tr-TR" sz="1400" dirty="0"/>
                    </a:p>
                  </a:txBody>
                  <a:tcPr/>
                </a:tc>
                <a:tc>
                  <a:txBody>
                    <a:bodyPr/>
                    <a:lstStyle/>
                    <a:p>
                      <a:r>
                        <a:rPr lang="tr-TR" sz="1400" dirty="0" smtClean="0"/>
                        <a:t>Uzaklık</a:t>
                      </a:r>
                      <a:endParaRPr lang="tr-TR" sz="1400" dirty="0"/>
                    </a:p>
                  </a:txBody>
                  <a:tcPr/>
                </a:tc>
              </a:tr>
              <a:tr h="333855">
                <a:tc>
                  <a:txBody>
                    <a:bodyPr/>
                    <a:lstStyle/>
                    <a:p>
                      <a:r>
                        <a:rPr lang="tr-TR" sz="1400" dirty="0" smtClean="0"/>
                        <a:t>2</a:t>
                      </a:r>
                      <a:endParaRPr lang="tr-TR" sz="1400" dirty="0"/>
                    </a:p>
                  </a:txBody>
                  <a:tcPr/>
                </a:tc>
                <a:tc>
                  <a:txBody>
                    <a:bodyPr/>
                    <a:lstStyle/>
                    <a:p>
                      <a:r>
                        <a:rPr lang="tr-TR" sz="1400" dirty="0" smtClean="0"/>
                        <a:t>4</a:t>
                      </a:r>
                      <a:endParaRPr lang="tr-TR" sz="1400" dirty="0"/>
                    </a:p>
                  </a:txBody>
                  <a:tcPr/>
                </a:tc>
                <a:tc>
                  <a:txBody>
                    <a:bodyPr/>
                    <a:lstStyle/>
                    <a:p>
                      <a:r>
                        <a:rPr lang="tr-TR" sz="1400" dirty="0" smtClean="0"/>
                        <a:t>6.00</a:t>
                      </a:r>
                      <a:endParaRPr lang="tr-TR" sz="1400" dirty="0"/>
                    </a:p>
                  </a:txBody>
                  <a:tcPr/>
                </a:tc>
              </a:tr>
              <a:tr h="333855">
                <a:tc>
                  <a:txBody>
                    <a:bodyPr/>
                    <a:lstStyle/>
                    <a:p>
                      <a:r>
                        <a:rPr lang="tr-TR" sz="1400" dirty="0" smtClean="0"/>
                        <a:t>3</a:t>
                      </a:r>
                      <a:endParaRPr lang="tr-TR" sz="1400" dirty="0"/>
                    </a:p>
                  </a:txBody>
                  <a:tcPr/>
                </a:tc>
                <a:tc>
                  <a:txBody>
                    <a:bodyPr/>
                    <a:lstStyle/>
                    <a:p>
                      <a:r>
                        <a:rPr lang="tr-TR" sz="1400" dirty="0" smtClean="0"/>
                        <a:t>6</a:t>
                      </a:r>
                      <a:endParaRPr lang="tr-TR" sz="1400" dirty="0"/>
                    </a:p>
                  </a:txBody>
                  <a:tcPr/>
                </a:tc>
                <a:tc>
                  <a:txBody>
                    <a:bodyPr/>
                    <a:lstStyle/>
                    <a:p>
                      <a:r>
                        <a:rPr lang="tr-TR" sz="1400" dirty="0" smtClean="0"/>
                        <a:t>5.39</a:t>
                      </a:r>
                      <a:endParaRPr lang="tr-TR" sz="1400" dirty="0"/>
                    </a:p>
                  </a:txBody>
                  <a:tcPr/>
                </a:tc>
              </a:tr>
              <a:tr h="333855">
                <a:tc>
                  <a:txBody>
                    <a:bodyPr/>
                    <a:lstStyle/>
                    <a:p>
                      <a:r>
                        <a:rPr lang="tr-TR" sz="1400" dirty="0" smtClean="0"/>
                        <a:t>3</a:t>
                      </a:r>
                      <a:endParaRPr lang="tr-TR" sz="1400" dirty="0"/>
                    </a:p>
                  </a:txBody>
                  <a:tcPr/>
                </a:tc>
                <a:tc>
                  <a:txBody>
                    <a:bodyPr/>
                    <a:lstStyle/>
                    <a:p>
                      <a:r>
                        <a:rPr lang="tr-TR" sz="1400" dirty="0" smtClean="0"/>
                        <a:t>4</a:t>
                      </a:r>
                      <a:endParaRPr lang="tr-TR" sz="1400" dirty="0"/>
                    </a:p>
                  </a:txBody>
                  <a:tcPr/>
                </a:tc>
                <a:tc>
                  <a:txBody>
                    <a:bodyPr/>
                    <a:lstStyle/>
                    <a:p>
                      <a:r>
                        <a:rPr lang="tr-TR" sz="1400" dirty="0" smtClean="0"/>
                        <a:t>5.00</a:t>
                      </a:r>
                      <a:endParaRPr lang="tr-TR" sz="1400" dirty="0"/>
                    </a:p>
                  </a:txBody>
                  <a:tcPr/>
                </a:tc>
              </a:tr>
              <a:tr h="333855">
                <a:tc>
                  <a:txBody>
                    <a:bodyPr/>
                    <a:lstStyle/>
                    <a:p>
                      <a:r>
                        <a:rPr lang="tr-TR" sz="1400" dirty="0" smtClean="0"/>
                        <a:t>4</a:t>
                      </a:r>
                      <a:endParaRPr lang="tr-TR" sz="1400" dirty="0"/>
                    </a:p>
                  </a:txBody>
                  <a:tcPr/>
                </a:tc>
                <a:tc>
                  <a:txBody>
                    <a:bodyPr/>
                    <a:lstStyle/>
                    <a:p>
                      <a:r>
                        <a:rPr lang="tr-TR" sz="1400" dirty="0" smtClean="0"/>
                        <a:t>10</a:t>
                      </a:r>
                      <a:endParaRPr lang="tr-TR" sz="1400" dirty="0"/>
                    </a:p>
                  </a:txBody>
                  <a:tcPr/>
                </a:tc>
                <a:tc>
                  <a:txBody>
                    <a:bodyPr/>
                    <a:lstStyle/>
                    <a:p>
                      <a:r>
                        <a:rPr lang="tr-TR" sz="1400" dirty="0" smtClean="0"/>
                        <a:t>7.21</a:t>
                      </a:r>
                      <a:endParaRPr lang="tr-TR" sz="1400" dirty="0"/>
                    </a:p>
                  </a:txBody>
                  <a:tcPr/>
                </a:tc>
              </a:tr>
              <a:tr h="333855">
                <a:tc>
                  <a:txBody>
                    <a:bodyPr/>
                    <a:lstStyle/>
                    <a:p>
                      <a:r>
                        <a:rPr lang="tr-TR" sz="1400" dirty="0" smtClean="0"/>
                        <a:t>5</a:t>
                      </a:r>
                      <a:endParaRPr lang="tr-TR" sz="1400" dirty="0"/>
                    </a:p>
                  </a:txBody>
                  <a:tcPr/>
                </a:tc>
                <a:tc>
                  <a:txBody>
                    <a:bodyPr/>
                    <a:lstStyle/>
                    <a:p>
                      <a:r>
                        <a:rPr lang="tr-TR" sz="1400" dirty="0" smtClean="0"/>
                        <a:t>8</a:t>
                      </a:r>
                      <a:endParaRPr lang="tr-TR" sz="1400" dirty="0"/>
                    </a:p>
                  </a:txBody>
                  <a:tcPr/>
                </a:tc>
                <a:tc>
                  <a:txBody>
                    <a:bodyPr/>
                    <a:lstStyle/>
                    <a:p>
                      <a:r>
                        <a:rPr lang="tr-TR" sz="1400" dirty="0" smtClean="0"/>
                        <a:t>5.00</a:t>
                      </a:r>
                      <a:endParaRPr lang="tr-TR" sz="1400" dirty="0"/>
                    </a:p>
                  </a:txBody>
                  <a:tcPr/>
                </a:tc>
              </a:tr>
              <a:tr h="333855">
                <a:tc>
                  <a:txBody>
                    <a:bodyPr/>
                    <a:lstStyle/>
                    <a:p>
                      <a:r>
                        <a:rPr lang="tr-TR" sz="1400" dirty="0" smtClean="0"/>
                        <a:t>6</a:t>
                      </a:r>
                      <a:endParaRPr lang="tr-TR" sz="1400" dirty="0"/>
                    </a:p>
                  </a:txBody>
                  <a:tcPr/>
                </a:tc>
                <a:tc>
                  <a:txBody>
                    <a:bodyPr/>
                    <a:lstStyle/>
                    <a:p>
                      <a:r>
                        <a:rPr lang="tr-TR" sz="1400" dirty="0" smtClean="0"/>
                        <a:t>3</a:t>
                      </a:r>
                      <a:endParaRPr lang="tr-TR" sz="1400" dirty="0"/>
                    </a:p>
                  </a:txBody>
                  <a:tcPr/>
                </a:tc>
                <a:tc>
                  <a:txBody>
                    <a:bodyPr/>
                    <a:lstStyle/>
                    <a:p>
                      <a:r>
                        <a:rPr lang="tr-TR" sz="1400" dirty="0" smtClean="0"/>
                        <a:t>2.24</a:t>
                      </a:r>
                      <a:endParaRPr lang="tr-TR" sz="1400" dirty="0"/>
                    </a:p>
                  </a:txBody>
                  <a:tcPr/>
                </a:tc>
              </a:tr>
              <a:tr h="333855">
                <a:tc>
                  <a:txBody>
                    <a:bodyPr/>
                    <a:lstStyle/>
                    <a:p>
                      <a:r>
                        <a:rPr lang="tr-TR" sz="1400" dirty="0" smtClean="0"/>
                        <a:t>7</a:t>
                      </a:r>
                      <a:endParaRPr lang="tr-TR" sz="1400" dirty="0"/>
                    </a:p>
                  </a:txBody>
                  <a:tcPr/>
                </a:tc>
                <a:tc>
                  <a:txBody>
                    <a:bodyPr/>
                    <a:lstStyle/>
                    <a:p>
                      <a:r>
                        <a:rPr lang="tr-TR" sz="1400" dirty="0" smtClean="0"/>
                        <a:t>9</a:t>
                      </a:r>
                      <a:endParaRPr lang="tr-TR" sz="1400" dirty="0"/>
                    </a:p>
                  </a:txBody>
                  <a:tcPr/>
                </a:tc>
                <a:tc>
                  <a:txBody>
                    <a:bodyPr/>
                    <a:lstStyle/>
                    <a:p>
                      <a:r>
                        <a:rPr lang="tr-TR" sz="1400" dirty="0" smtClean="0"/>
                        <a:t>5.10</a:t>
                      </a:r>
                      <a:endParaRPr lang="tr-TR" sz="1400" dirty="0"/>
                    </a:p>
                  </a:txBody>
                  <a:tcPr/>
                </a:tc>
              </a:tr>
              <a:tr h="333855">
                <a:tc>
                  <a:txBody>
                    <a:bodyPr/>
                    <a:lstStyle/>
                    <a:p>
                      <a:r>
                        <a:rPr lang="tr-TR" sz="1400" dirty="0" smtClean="0"/>
                        <a:t>9</a:t>
                      </a:r>
                      <a:endParaRPr lang="tr-TR" sz="1400" dirty="0"/>
                    </a:p>
                  </a:txBody>
                  <a:tcPr/>
                </a:tc>
                <a:tc>
                  <a:txBody>
                    <a:bodyPr/>
                    <a:lstStyle/>
                    <a:p>
                      <a:r>
                        <a:rPr lang="tr-TR" sz="1400" dirty="0" smtClean="0"/>
                        <a:t>7</a:t>
                      </a:r>
                      <a:endParaRPr lang="tr-TR" sz="1400" dirty="0"/>
                    </a:p>
                  </a:txBody>
                  <a:tcPr/>
                </a:tc>
                <a:tc>
                  <a:txBody>
                    <a:bodyPr/>
                    <a:lstStyle/>
                    <a:p>
                      <a:r>
                        <a:rPr lang="tr-TR" sz="1400" dirty="0" smtClean="0"/>
                        <a:t>3.16</a:t>
                      </a:r>
                      <a:endParaRPr lang="tr-TR" sz="1400" dirty="0"/>
                    </a:p>
                  </a:txBody>
                  <a:tcPr/>
                </a:tc>
              </a:tr>
              <a:tr h="333855">
                <a:tc>
                  <a:txBody>
                    <a:bodyPr/>
                    <a:lstStyle/>
                    <a:p>
                      <a:r>
                        <a:rPr lang="tr-TR" sz="1400" dirty="0" smtClean="0"/>
                        <a:t>11</a:t>
                      </a:r>
                      <a:endParaRPr lang="tr-TR" sz="1400" dirty="0"/>
                    </a:p>
                  </a:txBody>
                  <a:tcPr/>
                </a:tc>
                <a:tc>
                  <a:txBody>
                    <a:bodyPr/>
                    <a:lstStyle/>
                    <a:p>
                      <a:r>
                        <a:rPr lang="tr-TR" sz="1400" dirty="0" smtClean="0"/>
                        <a:t>7</a:t>
                      </a:r>
                      <a:endParaRPr lang="tr-TR" sz="1400" dirty="0"/>
                    </a:p>
                  </a:txBody>
                  <a:tcPr/>
                </a:tc>
                <a:tc>
                  <a:txBody>
                    <a:bodyPr/>
                    <a:lstStyle/>
                    <a:p>
                      <a:r>
                        <a:rPr lang="tr-TR" sz="1400" dirty="0" smtClean="0"/>
                        <a:t>4.24</a:t>
                      </a:r>
                      <a:endParaRPr lang="tr-TR" sz="1400" dirty="0"/>
                    </a:p>
                  </a:txBody>
                  <a:tcPr/>
                </a:tc>
              </a:tr>
              <a:tr h="333855">
                <a:tc>
                  <a:txBody>
                    <a:bodyPr/>
                    <a:lstStyle/>
                    <a:p>
                      <a:r>
                        <a:rPr lang="tr-TR" sz="1400" dirty="0" smtClean="0"/>
                        <a:t>10</a:t>
                      </a:r>
                      <a:endParaRPr lang="tr-TR" sz="1400" dirty="0"/>
                    </a:p>
                  </a:txBody>
                  <a:tcPr/>
                </a:tc>
                <a:tc>
                  <a:txBody>
                    <a:bodyPr/>
                    <a:lstStyle/>
                    <a:p>
                      <a:r>
                        <a:rPr lang="tr-TR" sz="1400" dirty="0" smtClean="0"/>
                        <a:t>2</a:t>
                      </a:r>
                      <a:endParaRPr lang="tr-TR" sz="1400" dirty="0"/>
                    </a:p>
                  </a:txBody>
                  <a:tcPr/>
                </a:tc>
                <a:tc>
                  <a:txBody>
                    <a:bodyPr/>
                    <a:lstStyle/>
                    <a:p>
                      <a:r>
                        <a:rPr lang="tr-TR" sz="1400" dirty="0" smtClean="0"/>
                        <a:t>2.83</a:t>
                      </a:r>
                      <a:endParaRPr lang="tr-TR" sz="1400" dirty="0"/>
                    </a:p>
                  </a:txBody>
                  <a:tcPr/>
                </a:tc>
              </a:tr>
            </a:tbl>
          </a:graphicData>
        </a:graphic>
      </p:graphicFrame>
      <p:sp>
        <p:nvSpPr>
          <p:cNvPr id="5" name="İçerik Yer Tutucusu 2"/>
          <p:cNvSpPr txBox="1">
            <a:spLocks/>
          </p:cNvSpPr>
          <p:nvPr/>
        </p:nvSpPr>
        <p:spPr>
          <a:xfrm>
            <a:off x="395536" y="4149080"/>
            <a:ext cx="7125112" cy="269558"/>
          </a:xfrm>
          <a:prstGeom prst="rect">
            <a:avLst/>
          </a:prstGeom>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Clr>
                <a:schemeClr val="tx2"/>
              </a:buClr>
              <a:buSzPct val="101000"/>
              <a:buFont typeface="Courier New" pitchFamily="49" charset="0"/>
              <a:buChar char="o"/>
              <a:defRPr sz="1200" kern="1200">
                <a:solidFill>
                  <a:schemeClr val="tx1"/>
                </a:solidFill>
                <a:latin typeface="+mn-lt"/>
                <a:ea typeface="+mn-ea"/>
                <a:cs typeface="+mn-cs"/>
              </a:defRPr>
            </a:lvl6pPr>
            <a:lvl7pPr marL="29718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7pPr>
            <a:lvl8pPr marL="34290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8pPr>
            <a:lvl9pPr marL="3886200" indent="-228600" algn="l" defTabSz="457200" rtl="0" eaLnBrk="1" latinLnBrk="0" hangingPunct="1">
              <a:spcBef>
                <a:spcPct val="20000"/>
              </a:spcBef>
              <a:buClr>
                <a:schemeClr val="tx2"/>
              </a:buClr>
              <a:buFont typeface="Courier New" pitchFamily="49" charset="0"/>
              <a:buChar char="o"/>
              <a:defRPr sz="1200" kern="1200" baseline="0">
                <a:solidFill>
                  <a:schemeClr val="tx1"/>
                </a:solidFill>
                <a:latin typeface="+mn-lt"/>
                <a:ea typeface="+mn-ea"/>
                <a:cs typeface="+mn-cs"/>
              </a:defRPr>
            </a:lvl9pPr>
          </a:lstStyle>
          <a:p>
            <a:pPr marL="0" indent="0">
              <a:buFont typeface="Wingdings 2" charset="2"/>
              <a:buNone/>
            </a:pPr>
            <a:r>
              <a:rPr lang="tr-TR" dirty="0" smtClean="0">
                <a:solidFill>
                  <a:schemeClr val="bg1"/>
                </a:solidFill>
              </a:rPr>
              <a:t>Tablo2. Gözlem değerlerinin verilen bir(8,4) noktasına olan uzaklıkları</a:t>
            </a:r>
            <a:endParaRPr lang="tr-TR" dirty="0">
              <a:solidFill>
                <a:schemeClr val="bg1"/>
              </a:solidFill>
            </a:endParaRPr>
          </a:p>
        </p:txBody>
      </p:sp>
    </p:spTree>
    <p:extLst>
      <p:ext uri="{BB962C8B-B14F-4D97-AF65-F5344CB8AC3E}">
        <p14:creationId xmlns:p14="http://schemas.microsoft.com/office/powerpoint/2010/main" val="3465166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Kış</Template>
  <TotalTime>248</TotalTime>
  <Words>2195</Words>
  <Application>Microsoft Office PowerPoint</Application>
  <PresentationFormat>Ekran Gösterisi (4:3)</PresentationFormat>
  <Paragraphs>636</Paragraphs>
  <Slides>29</Slides>
  <Notes>0</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Winter</vt:lpstr>
      <vt:lpstr>BELLEK TABANLI SINIFLANDIRMA</vt:lpstr>
      <vt:lpstr>En Yakın k-komşu Algoritması</vt:lpstr>
      <vt:lpstr>PowerPoint Sunusu</vt:lpstr>
      <vt:lpstr>PowerPoint Sunusu</vt:lpstr>
      <vt:lpstr>En yakın k- komşu Algoritması</vt:lpstr>
      <vt:lpstr>Uygulama 1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Ağırlıklı Oylama</vt:lpstr>
      <vt:lpstr>Uygulama3</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BELLEK TABANLI SINIFLANDIRMA</dc:title>
  <dc:creator>ebru</dc:creator>
  <cp:lastModifiedBy>ebru</cp:lastModifiedBy>
  <cp:revision>149</cp:revision>
  <dcterms:created xsi:type="dcterms:W3CDTF">2013-03-21T20:47:52Z</dcterms:created>
  <dcterms:modified xsi:type="dcterms:W3CDTF">2013-03-22T22:37:35Z</dcterms:modified>
</cp:coreProperties>
</file>