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33"/>
  </p:notesMasterIdLst>
  <p:sldIdLst>
    <p:sldId id="256" r:id="rId2"/>
    <p:sldId id="259" r:id="rId3"/>
    <p:sldId id="257" r:id="rId4"/>
    <p:sldId id="260" r:id="rId5"/>
    <p:sldId id="261" r:id="rId6"/>
    <p:sldId id="262" r:id="rId7"/>
    <p:sldId id="263" r:id="rId8"/>
    <p:sldId id="264" r:id="rId9"/>
    <p:sldId id="265" r:id="rId10"/>
    <p:sldId id="266"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5" r:id="rId27"/>
    <p:sldId id="287" r:id="rId28"/>
    <p:sldId id="288" r:id="rId29"/>
    <p:sldId id="289" r:id="rId30"/>
    <p:sldId id="290" r:id="rId31"/>
    <p:sldId id="291"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2" autoAdjust="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E9DBB0-F97B-42EA-9FE1-28DF4F1B6C7F}" type="datetimeFigureOut">
              <a:rPr lang="tr-TR" smtClean="0"/>
              <a:pPr/>
              <a:t>28.03.2013</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28C81-6203-4FD4-9CC8-0F2FA1FCEC9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BCB28C81-6203-4FD4-9CC8-0F2FA1FCEC9E}" type="slidenum">
              <a:rPr lang="tr-TR" smtClean="0"/>
              <a:pPr/>
              <a:t>8</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3593A7ED-54EB-4BB2-97FA-ACDF9AE0F952}" type="datetime1">
              <a:rPr lang="tr-TR" smtClean="0"/>
              <a:pPr/>
              <a:t>28.03.2013</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B1DEFA8C-F947-479F-BE07-76B6B3F80BF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8F153B9-F26E-4D01-A67E-4F7BEC5B31ED}" type="datetime1">
              <a:rPr lang="tr-TR" smtClean="0"/>
              <a:pPr/>
              <a:t>28.03.2013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795628BF-5B0A-47FC-819B-0E259B43E5EC}" type="datetime1">
              <a:rPr lang="tr-TR" smtClean="0"/>
              <a:pPr/>
              <a:t>28.03.2013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A5702CF3-0BBC-4FAD-AC0A-0DB434B65B7C}" type="datetime1">
              <a:rPr lang="tr-TR" smtClean="0"/>
              <a:pPr/>
              <a:t>28.03.2013</a:t>
            </a:fld>
            <a:endParaRPr lang="tr-TR"/>
          </a:p>
        </p:txBody>
      </p:sp>
      <p:sp>
        <p:nvSpPr>
          <p:cNvPr id="9" name="8 Slayt Numarası Yer Tutucusu"/>
          <p:cNvSpPr>
            <a:spLocks noGrp="1"/>
          </p:cNvSpPr>
          <p:nvPr>
            <p:ph type="sldNum" sz="quarter" idx="15"/>
          </p:nvPr>
        </p:nvSpPr>
        <p:spPr/>
        <p:txBody>
          <a:bodyPr rtlCol="0"/>
          <a:lstStyle/>
          <a:p>
            <a:fld id="{B1DEFA8C-F947-479F-BE07-76B6B3F80BF1}"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61ED26BE-3365-45D8-B7B3-DE3D46147EDA}" type="datetime1">
              <a:rPr lang="tr-TR" smtClean="0"/>
              <a:pPr/>
              <a:t>28.03.2013</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3A0C5E64-E2F1-46A6-80A6-4F39DC961406}" type="datetime1">
              <a:rPr lang="tr-TR" smtClean="0"/>
              <a:pPr/>
              <a:t>28.03.2013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0A89B289-84C6-4C1B-A336-A8ECD2E91068}" type="datetime1">
              <a:rPr lang="tr-TR" smtClean="0"/>
              <a:pPr/>
              <a:t>28.03.2013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0B847F94-2AD8-4EAD-8695-5420BEDDB0BD}" type="datetime1">
              <a:rPr lang="tr-TR" smtClean="0"/>
              <a:pPr/>
              <a:t>28.03.2013</a:t>
            </a:fld>
            <a:endParaRPr lang="tr-TR"/>
          </a:p>
        </p:txBody>
      </p:sp>
      <p:sp>
        <p:nvSpPr>
          <p:cNvPr id="7" name="6 Slayt Numarası Yer Tutucusu"/>
          <p:cNvSpPr>
            <a:spLocks noGrp="1"/>
          </p:cNvSpPr>
          <p:nvPr>
            <p:ph type="sldNum" sz="quarter" idx="11"/>
          </p:nvPr>
        </p:nvSpPr>
        <p:spPr/>
        <p:txBody>
          <a:bodyPr rtlCol="0"/>
          <a:lstStyle/>
          <a:p>
            <a:fld id="{B1DEFA8C-F947-479F-BE07-76B6B3F80BF1}"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03188593-A1A8-4BB6-AF84-999922F4614E}" type="datetime1">
              <a:rPr lang="tr-TR" smtClean="0"/>
              <a:pPr/>
              <a:t>28.03.2013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D0AA5F24-2B7C-4BBB-B893-C8BA0A1FBCB1}" type="datetime1">
              <a:rPr lang="tr-TR" smtClean="0"/>
              <a:pPr/>
              <a:t>28.03.2013</a:t>
            </a:fld>
            <a:endParaRPr lang="tr-TR"/>
          </a:p>
        </p:txBody>
      </p:sp>
      <p:sp>
        <p:nvSpPr>
          <p:cNvPr id="22" name="21 Slayt Numarası Yer Tutucusu"/>
          <p:cNvSpPr>
            <a:spLocks noGrp="1"/>
          </p:cNvSpPr>
          <p:nvPr>
            <p:ph type="sldNum" sz="quarter" idx="15"/>
          </p:nvPr>
        </p:nvSpPr>
        <p:spPr/>
        <p:txBody>
          <a:bodyPr rtlCol="0"/>
          <a:lstStyle/>
          <a:p>
            <a:fld id="{B1DEFA8C-F947-479F-BE07-76B6B3F80BF1}"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81600358-3E80-4148-976A-E5C7BE193C60}" type="datetime1">
              <a:rPr lang="tr-TR" smtClean="0"/>
              <a:pPr/>
              <a:t>28.03.2013</a:t>
            </a:fld>
            <a:endParaRPr lang="tr-TR"/>
          </a:p>
        </p:txBody>
      </p:sp>
      <p:sp>
        <p:nvSpPr>
          <p:cNvPr id="18" name="17 Slayt Numarası Yer Tutucusu"/>
          <p:cNvSpPr>
            <a:spLocks noGrp="1"/>
          </p:cNvSpPr>
          <p:nvPr>
            <p:ph type="sldNum" sz="quarter" idx="11"/>
          </p:nvPr>
        </p:nvSpPr>
        <p:spPr/>
        <p:txBody>
          <a:bodyPr rtlCol="0"/>
          <a:lstStyle/>
          <a:p>
            <a:fld id="{B1DEFA8C-F947-479F-BE07-76B6B3F80BF1}"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AAD976A-508C-45AB-BD4A-4C905AF994B9}" type="datetime1">
              <a:rPr lang="tr-TR" smtClean="0"/>
              <a:pPr/>
              <a:t>28.03.2013</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2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image" Target="../media/image57.jpeg"/><Relationship Id="rId5" Type="http://schemas.openxmlformats.org/officeDocument/2006/relationships/image" Target="../media/image56.jpeg"/><Relationship Id="rId4" Type="http://schemas.openxmlformats.org/officeDocument/2006/relationships/image" Target="../media/image55.jpeg"/></Relationships>
</file>

<file path=ppt/slides/_rels/slide28.xml.rels><?xml version="1.0" encoding="UTF-8" standalone="yes"?>
<Relationships xmlns="http://schemas.openxmlformats.org/package/2006/relationships"><Relationship Id="rId3" Type="http://schemas.openxmlformats.org/officeDocument/2006/relationships/image" Target="../media/image59.jpeg"/><Relationship Id="rId7" Type="http://schemas.openxmlformats.org/officeDocument/2006/relationships/image" Target="../media/image63.jpeg"/><Relationship Id="rId2" Type="http://schemas.openxmlformats.org/officeDocument/2006/relationships/image" Target="../media/image58.jpeg"/><Relationship Id="rId1" Type="http://schemas.openxmlformats.org/officeDocument/2006/relationships/slideLayout" Target="../slideLayouts/slideLayout2.xml"/><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jpeg"/></Relationships>
</file>

<file path=ppt/slides/_rels/slide2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64.jpeg"/><Relationship Id="rId1" Type="http://schemas.openxmlformats.org/officeDocument/2006/relationships/slideLayout" Target="../slideLayouts/slideLayout2.xml"/><Relationship Id="rId4" Type="http://schemas.openxmlformats.org/officeDocument/2006/relationships/image" Target="../media/image65.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1371600" y="1556792"/>
            <a:ext cx="7772400" cy="2664296"/>
          </a:xfrm>
        </p:spPr>
        <p:txBody>
          <a:bodyPr>
            <a:normAutofit/>
          </a:bodyPr>
          <a:lstStyle/>
          <a:p>
            <a:pPr algn="ctr"/>
            <a:r>
              <a:rPr lang="tr-TR" dirty="0" smtClean="0"/>
              <a:t>6.BÖLÜM</a:t>
            </a:r>
            <a:br>
              <a:rPr lang="tr-TR" dirty="0" smtClean="0"/>
            </a:br>
            <a:r>
              <a:rPr lang="tr-TR" dirty="0" smtClean="0"/>
              <a:t/>
            </a:r>
            <a:br>
              <a:rPr lang="tr-TR" dirty="0" smtClean="0"/>
            </a:br>
            <a:r>
              <a:rPr lang="tr-TR" dirty="0" smtClean="0"/>
              <a:t/>
            </a:r>
            <a:br>
              <a:rPr lang="tr-TR" dirty="0" smtClean="0"/>
            </a:br>
            <a:r>
              <a:rPr lang="tr-TR" sz="6600" dirty="0" smtClean="0"/>
              <a:t>KÜMELEME</a:t>
            </a:r>
            <a:endParaRPr lang="tr-TR" sz="6600" dirty="0"/>
          </a:p>
        </p:txBody>
      </p:sp>
      <p:sp>
        <p:nvSpPr>
          <p:cNvPr id="3" name="2 Alt Başlık"/>
          <p:cNvSpPr>
            <a:spLocks noGrp="1"/>
          </p:cNvSpPr>
          <p:nvPr>
            <p:ph type="subTitle" idx="1"/>
          </p:nvPr>
        </p:nvSpPr>
        <p:spPr/>
        <p:txBody>
          <a:bodyPr/>
          <a:lstStyle/>
          <a:p>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sz="quarter" idx="1"/>
          </p:nvPr>
        </p:nvSpPr>
        <p:spPr>
          <a:xfrm>
            <a:off x="179512" y="-216024"/>
            <a:ext cx="8964488" cy="6669360"/>
          </a:xfrm>
        </p:spPr>
        <p:txBody>
          <a:bodyPr>
            <a:normAutofit/>
          </a:bodyPr>
          <a:lstStyle/>
          <a:p>
            <a:pPr>
              <a:buNone/>
            </a:pPr>
            <a:endParaRPr lang="tr-TR" sz="1600" b="1" u="sng" dirty="0" smtClean="0"/>
          </a:p>
          <a:p>
            <a:pPr>
              <a:buNone/>
            </a:pPr>
            <a:endParaRPr lang="tr-TR" sz="1600" b="1" u="sng" dirty="0" smtClean="0"/>
          </a:p>
          <a:p>
            <a:pPr>
              <a:buNone/>
            </a:pPr>
            <a:r>
              <a:rPr lang="tr-TR" sz="1600" b="1" u="sng" dirty="0" smtClean="0"/>
              <a:t>Manhattan Uzaklığı</a:t>
            </a:r>
          </a:p>
          <a:p>
            <a:pPr>
              <a:buNone/>
            </a:pPr>
            <a:r>
              <a:rPr lang="tr-TR" sz="1550" dirty="0" smtClean="0"/>
              <a:t>Örnekteki veriler kullanılarak 3 değişken için Manhattan uzaklığı aşağıdaki gibi hesaplanır:</a:t>
            </a:r>
          </a:p>
          <a:p>
            <a:pPr>
              <a:buNone/>
            </a:pPr>
            <a:endParaRPr lang="tr-TR" sz="1550" dirty="0" smtClean="0"/>
          </a:p>
          <a:p>
            <a:pPr>
              <a:buNone/>
            </a:pPr>
            <a:endParaRPr lang="tr-TR" sz="1550" dirty="0" smtClean="0"/>
          </a:p>
          <a:p>
            <a:pPr>
              <a:buNone/>
            </a:pPr>
            <a:r>
              <a:rPr lang="tr-TR" sz="1550" dirty="0" smtClean="0"/>
              <a:t>İkinci gözlem ile birinci gözlem arasındaki Manhattan uzaklığı aşağıdaki gibidir:</a:t>
            </a:r>
          </a:p>
          <a:p>
            <a:pPr>
              <a:buNone/>
            </a:pPr>
            <a:endParaRPr lang="tr-TR" sz="1550" dirty="0" smtClean="0"/>
          </a:p>
          <a:p>
            <a:pPr>
              <a:buNone/>
            </a:pPr>
            <a:endParaRPr lang="tr-TR" sz="1550" dirty="0" smtClean="0"/>
          </a:p>
          <a:p>
            <a:pPr>
              <a:buNone/>
            </a:pPr>
            <a:r>
              <a:rPr lang="tr-TR" sz="1550" dirty="0" smtClean="0"/>
              <a:t>Üçüncü gözlem ile ikinci gözlem arasındaki Manhattan uzaklığı aşağıdaki gibidir:</a:t>
            </a:r>
          </a:p>
          <a:p>
            <a:pPr>
              <a:buNone/>
            </a:pPr>
            <a:endParaRPr lang="tr-TR" sz="1550" dirty="0" smtClean="0"/>
          </a:p>
          <a:p>
            <a:pPr>
              <a:buNone/>
            </a:pPr>
            <a:endParaRPr lang="tr-TR" sz="1550" dirty="0" smtClean="0"/>
          </a:p>
          <a:p>
            <a:pPr>
              <a:buNone/>
            </a:pPr>
            <a:r>
              <a:rPr lang="tr-TR" sz="1550" dirty="0" smtClean="0"/>
              <a:t>Tüm gözlemlerin birbirlerine olan uzaklıkları hesaplandığında aşağıdaki sonuçlar elde edilir:</a:t>
            </a:r>
          </a:p>
          <a:p>
            <a:pPr>
              <a:buNone/>
            </a:pPr>
            <a:endParaRPr lang="tr-TR" sz="1550" dirty="0" smtClean="0"/>
          </a:p>
          <a:p>
            <a:pPr>
              <a:buNone/>
            </a:pPr>
            <a:endParaRPr lang="tr-TR" sz="1550" dirty="0" smtClean="0"/>
          </a:p>
          <a:p>
            <a:pPr>
              <a:buNone/>
            </a:pPr>
            <a:endParaRPr lang="tr-TR" sz="1550" dirty="0"/>
          </a:p>
        </p:txBody>
      </p:sp>
      <p:pic>
        <p:nvPicPr>
          <p:cNvPr id="3074" name="Picture 2" descr="C:\Users\GEVAŞLI-065\Desktop\Ekran Alıntısı\17.JPG"/>
          <p:cNvPicPr>
            <a:picLocks noChangeAspect="1" noChangeArrowheads="1"/>
          </p:cNvPicPr>
          <p:nvPr/>
        </p:nvPicPr>
        <p:blipFill>
          <a:blip r:embed="rId2" cstate="print"/>
          <a:srcRect/>
          <a:stretch>
            <a:fillRect/>
          </a:stretch>
        </p:blipFill>
        <p:spPr bwMode="auto">
          <a:xfrm>
            <a:off x="1043608" y="1041365"/>
            <a:ext cx="4968552" cy="515427"/>
          </a:xfrm>
          <a:prstGeom prst="rect">
            <a:avLst/>
          </a:prstGeom>
          <a:noFill/>
        </p:spPr>
      </p:pic>
      <p:pic>
        <p:nvPicPr>
          <p:cNvPr id="3075" name="Picture 3" descr="C:\Users\GEVAŞLI-065\Desktop\Ekran Alıntısı\18.JPG"/>
          <p:cNvPicPr>
            <a:picLocks noChangeAspect="1" noChangeArrowheads="1"/>
          </p:cNvPicPr>
          <p:nvPr/>
        </p:nvPicPr>
        <p:blipFill>
          <a:blip r:embed="rId3" cstate="print"/>
          <a:srcRect/>
          <a:stretch>
            <a:fillRect/>
          </a:stretch>
        </p:blipFill>
        <p:spPr bwMode="auto">
          <a:xfrm>
            <a:off x="1763688" y="2034969"/>
            <a:ext cx="3528392" cy="457927"/>
          </a:xfrm>
          <a:prstGeom prst="rect">
            <a:avLst/>
          </a:prstGeom>
          <a:noFill/>
        </p:spPr>
      </p:pic>
      <p:pic>
        <p:nvPicPr>
          <p:cNvPr id="3076" name="Picture 4" descr="C:\Users\GEVAŞLI-065\Desktop\Ekran Alıntısı\19.JPG"/>
          <p:cNvPicPr>
            <a:picLocks noChangeAspect="1" noChangeArrowheads="1"/>
          </p:cNvPicPr>
          <p:nvPr/>
        </p:nvPicPr>
        <p:blipFill>
          <a:blip r:embed="rId4" cstate="print"/>
          <a:srcRect/>
          <a:stretch>
            <a:fillRect/>
          </a:stretch>
        </p:blipFill>
        <p:spPr bwMode="auto">
          <a:xfrm>
            <a:off x="1691680" y="2924945"/>
            <a:ext cx="3684187" cy="432047"/>
          </a:xfrm>
          <a:prstGeom prst="rect">
            <a:avLst/>
          </a:prstGeom>
          <a:noFill/>
        </p:spPr>
      </p:pic>
      <p:pic>
        <p:nvPicPr>
          <p:cNvPr id="3077" name="Picture 5" descr="C:\Users\GEVAŞLI-065\Desktop\Ekran Alıntısı\20.JPG"/>
          <p:cNvPicPr>
            <a:picLocks noChangeAspect="1" noChangeArrowheads="1"/>
          </p:cNvPicPr>
          <p:nvPr/>
        </p:nvPicPr>
        <p:blipFill>
          <a:blip r:embed="rId5" cstate="print"/>
          <a:srcRect/>
          <a:stretch>
            <a:fillRect/>
          </a:stretch>
        </p:blipFill>
        <p:spPr bwMode="auto">
          <a:xfrm rot="-60000">
            <a:off x="1691680" y="4045737"/>
            <a:ext cx="4680520" cy="2246899"/>
          </a:xfrm>
          <a:prstGeom prst="rect">
            <a:avLst/>
          </a:prstGeom>
          <a:noFill/>
        </p:spPr>
      </p:pic>
      <p:sp>
        <p:nvSpPr>
          <p:cNvPr id="7" name="6 Slayt Numarası Yer Tutucusu"/>
          <p:cNvSpPr>
            <a:spLocks noGrp="1"/>
          </p:cNvSpPr>
          <p:nvPr>
            <p:ph type="sldNum" sz="quarter" idx="15"/>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sz="quarter" idx="1"/>
          </p:nvPr>
        </p:nvSpPr>
        <p:spPr>
          <a:xfrm>
            <a:off x="0" y="171400"/>
            <a:ext cx="9144000" cy="6858000"/>
          </a:xfrm>
        </p:spPr>
        <p:txBody>
          <a:bodyPr>
            <a:normAutofit/>
          </a:bodyPr>
          <a:lstStyle/>
          <a:p>
            <a:pPr>
              <a:buNone/>
            </a:pPr>
            <a:r>
              <a:rPr lang="tr-TR" sz="1600" b="1" u="sng" dirty="0" err="1" smtClean="0"/>
              <a:t>Minkowski</a:t>
            </a:r>
            <a:r>
              <a:rPr lang="tr-TR" sz="1600" b="1" u="sng" dirty="0" smtClean="0"/>
              <a:t> Uzaklığı</a:t>
            </a:r>
          </a:p>
          <a:p>
            <a:pPr>
              <a:buNone/>
            </a:pPr>
            <a:r>
              <a:rPr lang="tr-TR" sz="1550" dirty="0" smtClean="0"/>
              <a:t>Örnekteki veriler kullanılarak 3 değişken için </a:t>
            </a:r>
            <a:r>
              <a:rPr lang="tr-TR" sz="1550" dirty="0" err="1" smtClean="0"/>
              <a:t>Minkowski</a:t>
            </a:r>
            <a:r>
              <a:rPr lang="tr-TR" sz="1550" dirty="0" smtClean="0"/>
              <a:t> uzaklığı aşağıdaki gibi hesaplanır:</a:t>
            </a:r>
          </a:p>
          <a:p>
            <a:pPr>
              <a:buNone/>
            </a:pPr>
            <a:endParaRPr lang="tr-TR" sz="1550" dirty="0" smtClean="0"/>
          </a:p>
          <a:p>
            <a:pPr>
              <a:buNone/>
            </a:pPr>
            <a:endParaRPr lang="tr-TR" sz="1550" dirty="0" smtClean="0"/>
          </a:p>
          <a:p>
            <a:pPr>
              <a:buNone/>
            </a:pPr>
            <a:r>
              <a:rPr lang="tr-TR" sz="1550" dirty="0" smtClean="0"/>
              <a:t>m=3 varsayımı altında ikinci gözlem ile birinci gözlem arasındaki </a:t>
            </a:r>
            <a:r>
              <a:rPr lang="tr-TR" sz="1550" dirty="0" err="1" smtClean="0"/>
              <a:t>Minkowski</a:t>
            </a:r>
            <a:r>
              <a:rPr lang="tr-TR" sz="1550" dirty="0" smtClean="0"/>
              <a:t> uzaklığı:</a:t>
            </a:r>
          </a:p>
          <a:p>
            <a:pPr>
              <a:buNone/>
            </a:pPr>
            <a:endParaRPr lang="tr-TR" sz="1550" dirty="0" smtClean="0"/>
          </a:p>
          <a:p>
            <a:pPr>
              <a:buNone/>
            </a:pPr>
            <a:endParaRPr lang="tr-TR" sz="1550" dirty="0" smtClean="0"/>
          </a:p>
          <a:p>
            <a:pPr>
              <a:buNone/>
            </a:pPr>
            <a:endParaRPr lang="tr-TR" sz="1550" dirty="0" smtClean="0"/>
          </a:p>
          <a:p>
            <a:pPr>
              <a:buNone/>
            </a:pPr>
            <a:endParaRPr lang="tr-TR" sz="1550" dirty="0" smtClean="0"/>
          </a:p>
          <a:p>
            <a:pPr>
              <a:buNone/>
            </a:pPr>
            <a:r>
              <a:rPr lang="tr-TR" sz="1550" dirty="0" smtClean="0"/>
              <a:t>m=3 varsayımı altında üçüncü gözlem ile ikinci gözlem arasındaki </a:t>
            </a:r>
            <a:r>
              <a:rPr lang="tr-TR" sz="1550" dirty="0" err="1" smtClean="0"/>
              <a:t>Minkowski</a:t>
            </a:r>
            <a:r>
              <a:rPr lang="tr-TR" sz="1550" dirty="0" smtClean="0"/>
              <a:t> uzaklığı:</a:t>
            </a:r>
          </a:p>
          <a:p>
            <a:pPr>
              <a:buNone/>
            </a:pPr>
            <a:endParaRPr lang="tr-TR" sz="1550" dirty="0" smtClean="0"/>
          </a:p>
          <a:p>
            <a:pPr>
              <a:buNone/>
            </a:pPr>
            <a:endParaRPr lang="tr-TR" sz="1550" dirty="0" smtClean="0"/>
          </a:p>
          <a:p>
            <a:pPr>
              <a:buNone/>
            </a:pPr>
            <a:endParaRPr lang="tr-TR" sz="1550" dirty="0" smtClean="0"/>
          </a:p>
          <a:p>
            <a:pPr>
              <a:buNone/>
            </a:pPr>
            <a:endParaRPr lang="tr-TR" sz="1550" dirty="0" smtClean="0"/>
          </a:p>
          <a:p>
            <a:pPr>
              <a:buNone/>
            </a:pPr>
            <a:r>
              <a:rPr lang="tr-TR" sz="1550" dirty="0" smtClean="0"/>
              <a:t>Tüm gözlem arasındaki uzaklıklar hesaplandığında aşağıdaki sonuçlar elde edilir:</a:t>
            </a:r>
          </a:p>
          <a:p>
            <a:pPr>
              <a:buNone/>
            </a:pPr>
            <a:endParaRPr lang="tr-TR" sz="1550" dirty="0" smtClean="0"/>
          </a:p>
          <a:p>
            <a:pPr>
              <a:buNone/>
            </a:pPr>
            <a:endParaRPr lang="tr-TR" sz="1550" dirty="0" smtClean="0"/>
          </a:p>
          <a:p>
            <a:pPr>
              <a:buNone/>
            </a:pPr>
            <a:endParaRPr lang="tr-TR" sz="1550" dirty="0" smtClean="0"/>
          </a:p>
          <a:p>
            <a:pPr>
              <a:buNone/>
            </a:pPr>
            <a:endParaRPr lang="tr-TR" sz="1550" dirty="0" smtClean="0"/>
          </a:p>
          <a:p>
            <a:pPr>
              <a:buNone/>
            </a:pPr>
            <a:endParaRPr lang="tr-TR" sz="1550" dirty="0" smtClean="0"/>
          </a:p>
          <a:p>
            <a:pPr>
              <a:buNone/>
            </a:pPr>
            <a:endParaRPr lang="tr-TR" sz="1550" dirty="0" smtClean="0"/>
          </a:p>
          <a:p>
            <a:pPr>
              <a:buNone/>
            </a:pPr>
            <a:endParaRPr lang="tr-TR" sz="1600" b="1" u="sng" dirty="0"/>
          </a:p>
        </p:txBody>
      </p:sp>
      <p:pic>
        <p:nvPicPr>
          <p:cNvPr id="4098" name="Picture 2" descr="C:\Users\GEVAŞLI-065\Desktop\Ekran Alıntısı\21.JPG"/>
          <p:cNvPicPr>
            <a:picLocks noChangeAspect="1" noChangeArrowheads="1"/>
          </p:cNvPicPr>
          <p:nvPr/>
        </p:nvPicPr>
        <p:blipFill>
          <a:blip r:embed="rId2" cstate="print"/>
          <a:srcRect/>
          <a:stretch>
            <a:fillRect/>
          </a:stretch>
        </p:blipFill>
        <p:spPr bwMode="auto">
          <a:xfrm>
            <a:off x="1331641" y="848306"/>
            <a:ext cx="4896544" cy="636478"/>
          </a:xfrm>
          <a:prstGeom prst="rect">
            <a:avLst/>
          </a:prstGeom>
          <a:noFill/>
        </p:spPr>
      </p:pic>
      <p:pic>
        <p:nvPicPr>
          <p:cNvPr id="4099" name="Picture 3" descr="C:\Users\GEVAŞLI-065\Desktop\Ekran Alıntısı\22.JPG"/>
          <p:cNvPicPr>
            <a:picLocks noChangeAspect="1" noChangeArrowheads="1"/>
          </p:cNvPicPr>
          <p:nvPr/>
        </p:nvPicPr>
        <p:blipFill>
          <a:blip r:embed="rId3" cstate="print"/>
          <a:srcRect/>
          <a:stretch>
            <a:fillRect/>
          </a:stretch>
        </p:blipFill>
        <p:spPr bwMode="auto">
          <a:xfrm>
            <a:off x="1619672" y="1815667"/>
            <a:ext cx="4464496" cy="1109277"/>
          </a:xfrm>
          <a:prstGeom prst="rect">
            <a:avLst/>
          </a:prstGeom>
          <a:noFill/>
        </p:spPr>
      </p:pic>
      <p:pic>
        <p:nvPicPr>
          <p:cNvPr id="4100" name="Picture 4" descr="C:\Users\GEVAŞLI-065\Desktop\Ekran Alıntısı\23.JPG"/>
          <p:cNvPicPr>
            <a:picLocks noChangeAspect="1" noChangeArrowheads="1"/>
          </p:cNvPicPr>
          <p:nvPr/>
        </p:nvPicPr>
        <p:blipFill>
          <a:blip r:embed="rId4" cstate="print"/>
          <a:srcRect/>
          <a:stretch>
            <a:fillRect/>
          </a:stretch>
        </p:blipFill>
        <p:spPr bwMode="auto">
          <a:xfrm>
            <a:off x="1547665" y="3365314"/>
            <a:ext cx="4320480" cy="1071798"/>
          </a:xfrm>
          <a:prstGeom prst="rect">
            <a:avLst/>
          </a:prstGeom>
          <a:noFill/>
        </p:spPr>
      </p:pic>
      <p:pic>
        <p:nvPicPr>
          <p:cNvPr id="4101" name="Picture 5" descr="C:\Users\GEVAŞLI-065\Desktop\Ekran Alıntısı\24.JPG"/>
          <p:cNvPicPr>
            <a:picLocks noChangeAspect="1" noChangeArrowheads="1"/>
          </p:cNvPicPr>
          <p:nvPr/>
        </p:nvPicPr>
        <p:blipFill>
          <a:blip r:embed="rId5" cstate="print"/>
          <a:srcRect/>
          <a:stretch>
            <a:fillRect/>
          </a:stretch>
        </p:blipFill>
        <p:spPr bwMode="auto">
          <a:xfrm rot="-60000">
            <a:off x="1924044" y="4915212"/>
            <a:ext cx="4032448" cy="1907745"/>
          </a:xfrm>
          <a:prstGeom prst="rect">
            <a:avLst/>
          </a:prstGeom>
          <a:noFill/>
        </p:spPr>
      </p:pic>
      <p:sp>
        <p:nvSpPr>
          <p:cNvPr id="7" name="6 Slayt Numarası Yer Tutucusu"/>
          <p:cNvSpPr>
            <a:spLocks noGrp="1"/>
          </p:cNvSpPr>
          <p:nvPr>
            <p:ph type="sldNum" sz="quarter" idx="15"/>
          </p:nvPr>
        </p:nvSpPr>
        <p:spPr/>
        <p:txBody>
          <a:bodyPr/>
          <a:lstStyle/>
          <a:p>
            <a:fld id="{B1DEFA8C-F947-479F-BE07-76B6B3F80BF1}"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323528" y="58614"/>
            <a:ext cx="8229600" cy="562074"/>
          </a:xfrm>
        </p:spPr>
        <p:txBody>
          <a:bodyPr>
            <a:noAutofit/>
          </a:bodyPr>
          <a:lstStyle/>
          <a:p>
            <a:r>
              <a:rPr lang="tr-TR" sz="2800" dirty="0" smtClean="0">
                <a:solidFill>
                  <a:schemeClr val="tx1"/>
                </a:solidFill>
                <a:latin typeface="+mn-lt"/>
              </a:rPr>
              <a:t>6.3.Hiyerarşik Kümeleme</a:t>
            </a:r>
            <a:endParaRPr lang="tr-TR" sz="2800" dirty="0">
              <a:solidFill>
                <a:schemeClr val="tx1"/>
              </a:solidFill>
              <a:latin typeface="+mn-lt"/>
            </a:endParaRPr>
          </a:p>
        </p:txBody>
      </p:sp>
      <p:sp>
        <p:nvSpPr>
          <p:cNvPr id="2" name="1 İçerik Yer Tutucusu"/>
          <p:cNvSpPr>
            <a:spLocks noGrp="1"/>
          </p:cNvSpPr>
          <p:nvPr>
            <p:ph sz="quarter" idx="1"/>
          </p:nvPr>
        </p:nvSpPr>
        <p:spPr>
          <a:xfrm>
            <a:off x="179512" y="548680"/>
            <a:ext cx="8964488" cy="6093296"/>
          </a:xfrm>
        </p:spPr>
        <p:txBody>
          <a:bodyPr>
            <a:normAutofit lnSpcReduction="10000"/>
          </a:bodyPr>
          <a:lstStyle/>
          <a:p>
            <a:pPr>
              <a:buNone/>
            </a:pPr>
            <a:r>
              <a:rPr lang="tr-TR" sz="1600" dirty="0" smtClean="0"/>
              <a:t>Kümelerin bir ana küme olarak ele alınması ve sonra aşamalı olarak içerdiği alt</a:t>
            </a:r>
          </a:p>
          <a:p>
            <a:pPr>
              <a:buNone/>
            </a:pPr>
            <a:r>
              <a:rPr lang="tr-TR" sz="1600" dirty="0" smtClean="0"/>
              <a:t>kümelere ayrılması veya ayrı ayrı ele alınan kümelerin aşamalı olarak bir küme</a:t>
            </a:r>
          </a:p>
          <a:p>
            <a:pPr>
              <a:buNone/>
            </a:pPr>
            <a:r>
              <a:rPr lang="tr-TR" sz="1600" dirty="0" smtClean="0"/>
              <a:t>biçiminde birleştirilmesi esasına dayanır.</a:t>
            </a:r>
          </a:p>
          <a:p>
            <a:pPr>
              <a:buNone/>
            </a:pPr>
            <a:endParaRPr lang="tr-TR" sz="1600" dirty="0" smtClean="0"/>
          </a:p>
          <a:p>
            <a:pPr>
              <a:buNone/>
            </a:pPr>
            <a:r>
              <a:rPr lang="tr-TR" sz="2000" b="1" u="sng" dirty="0" smtClean="0"/>
              <a:t>6.3.1.Birleştirici Hiyerarşik Yöntemler</a:t>
            </a:r>
          </a:p>
          <a:p>
            <a:pPr>
              <a:buNone/>
            </a:pPr>
            <a:r>
              <a:rPr lang="tr-TR" sz="1600" dirty="0" smtClean="0"/>
              <a:t>Ayrı ayrı ele alınan kümelerin aşamalı olarak birleştirilmesini sağlayan yöntemlerdir. </a:t>
            </a:r>
          </a:p>
          <a:p>
            <a:pPr>
              <a:buNone/>
            </a:pPr>
            <a:r>
              <a:rPr lang="tr-TR" sz="1600" dirty="0" smtClean="0"/>
              <a:t>Bu yöntemlerden aşağıda belirtilenleri ele alarak inceleyeceğiz:</a:t>
            </a:r>
          </a:p>
          <a:p>
            <a:pPr>
              <a:buNone/>
            </a:pPr>
            <a:r>
              <a:rPr lang="tr-TR" sz="1600" dirty="0" smtClean="0"/>
              <a:t>		A) En yakın komşu algoritması</a:t>
            </a:r>
          </a:p>
          <a:p>
            <a:pPr>
              <a:buNone/>
            </a:pPr>
            <a:r>
              <a:rPr lang="tr-TR" sz="1600" dirty="0" smtClean="0"/>
              <a:t>		B) En uzak komşu algoritması</a:t>
            </a:r>
          </a:p>
          <a:p>
            <a:pPr>
              <a:buNone/>
            </a:pPr>
            <a:r>
              <a:rPr lang="tr-TR" sz="1600" b="1" u="sng" dirty="0" smtClean="0"/>
              <a:t>A) En Yakın Komşu Algoritması</a:t>
            </a:r>
          </a:p>
          <a:p>
            <a:pPr>
              <a:buNone/>
            </a:pPr>
            <a:r>
              <a:rPr lang="tr-TR" sz="1600" dirty="0" smtClean="0"/>
              <a:t>Başlangıçta tüm gözlem değerleri birer küme olarak değerlendirilir.Adım adım bu</a:t>
            </a:r>
          </a:p>
          <a:p>
            <a:pPr>
              <a:buNone/>
            </a:pPr>
            <a:r>
              <a:rPr lang="tr-TR" sz="1600" dirty="0" smtClean="0"/>
              <a:t>kümeler birleştirilerek yeni kümeler elde edilir.</a:t>
            </a:r>
          </a:p>
          <a:p>
            <a:pPr>
              <a:buNone/>
            </a:pPr>
            <a:r>
              <a:rPr lang="tr-TR" sz="1600" dirty="0" smtClean="0"/>
              <a:t>Bu yöntemde öncelikle komşular arasındaki uzaklıklar belirlenir.i ve j gözlem noktaları</a:t>
            </a:r>
          </a:p>
          <a:p>
            <a:pPr>
              <a:buNone/>
            </a:pPr>
            <a:r>
              <a:rPr lang="tr-TR" sz="1600" dirty="0" smtClean="0"/>
              <a:t>arasındaki uzaklıkların hesaplanmasında </a:t>
            </a:r>
            <a:r>
              <a:rPr lang="tr-TR" sz="1600" dirty="0" err="1" smtClean="0"/>
              <a:t>öklit</a:t>
            </a:r>
            <a:r>
              <a:rPr lang="tr-TR" sz="1600" dirty="0" smtClean="0"/>
              <a:t> bağıntısı kullanılabilir.</a:t>
            </a:r>
          </a:p>
          <a:p>
            <a:pPr>
              <a:buNone/>
            </a:pPr>
            <a:endParaRPr lang="tr-TR" sz="1600" dirty="0" smtClean="0"/>
          </a:p>
          <a:p>
            <a:pPr>
              <a:buNone/>
            </a:pPr>
            <a:endParaRPr lang="tr-TR" sz="1600" dirty="0" smtClean="0"/>
          </a:p>
          <a:p>
            <a:pPr>
              <a:buNone/>
            </a:pPr>
            <a:endParaRPr lang="tr-TR" sz="1600" dirty="0" smtClean="0"/>
          </a:p>
          <a:p>
            <a:pPr>
              <a:buNone/>
            </a:pPr>
            <a:r>
              <a:rPr lang="tr-TR" sz="1600" dirty="0" smtClean="0"/>
              <a:t>Uzaklıklar göz önüne alınarak </a:t>
            </a:r>
            <a:r>
              <a:rPr lang="tr-TR" sz="1600" dirty="0" err="1" smtClean="0"/>
              <a:t>Min</a:t>
            </a:r>
            <a:r>
              <a:rPr lang="tr-TR" sz="1600" dirty="0" smtClean="0"/>
              <a:t>  d(</a:t>
            </a:r>
            <a:r>
              <a:rPr lang="tr-TR" sz="1600" i="1" dirty="0" smtClean="0"/>
              <a:t>i,j </a:t>
            </a:r>
            <a:r>
              <a:rPr lang="tr-TR" sz="1600" dirty="0" smtClean="0"/>
              <a:t>) seçilir.Söz konusu uzaklıkla ilgili satırlar</a:t>
            </a:r>
          </a:p>
          <a:p>
            <a:pPr>
              <a:buNone/>
            </a:pPr>
            <a:r>
              <a:rPr lang="tr-TR" sz="1600" dirty="0" smtClean="0"/>
              <a:t>birleştirilerek yeni bir küme elde edilir.Bu duruma göre uzaklıkların yeniden</a:t>
            </a:r>
          </a:p>
          <a:p>
            <a:pPr>
              <a:buNone/>
            </a:pPr>
            <a:r>
              <a:rPr lang="tr-TR" sz="1600" dirty="0" smtClean="0"/>
              <a:t>hesaplanması gerekir</a:t>
            </a:r>
          </a:p>
          <a:p>
            <a:pPr>
              <a:buNone/>
            </a:pPr>
            <a:endParaRPr lang="tr-TR" sz="1600" dirty="0"/>
          </a:p>
        </p:txBody>
      </p:sp>
      <p:pic>
        <p:nvPicPr>
          <p:cNvPr id="5122" name="Picture 2" descr="C:\Users\GEVAŞLI-065\Desktop\Ekran Alıntısı\25.JPG"/>
          <p:cNvPicPr>
            <a:picLocks noChangeAspect="1" noChangeArrowheads="1"/>
          </p:cNvPicPr>
          <p:nvPr/>
        </p:nvPicPr>
        <p:blipFill>
          <a:blip r:embed="rId2" cstate="print"/>
          <a:srcRect/>
          <a:stretch>
            <a:fillRect/>
          </a:stretch>
        </p:blipFill>
        <p:spPr bwMode="auto">
          <a:xfrm>
            <a:off x="2555776" y="4725144"/>
            <a:ext cx="2698707" cy="720080"/>
          </a:xfrm>
          <a:prstGeom prst="rect">
            <a:avLst/>
          </a:prstGeom>
          <a:noFill/>
        </p:spPr>
      </p:pic>
      <p:sp>
        <p:nvSpPr>
          <p:cNvPr id="5" name="4 Slayt Numarası Yer Tutucusu"/>
          <p:cNvSpPr>
            <a:spLocks noGrp="1"/>
          </p:cNvSpPr>
          <p:nvPr>
            <p:ph type="sldNum" sz="quarter" idx="15"/>
          </p:nvPr>
        </p:nvSpPr>
        <p:spPr/>
        <p:txBody>
          <a:bodyPr/>
          <a:lstStyle/>
          <a:p>
            <a:fld id="{B1DEFA8C-F947-479F-BE07-76B6B3F80BF1}"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sz="quarter" idx="1"/>
          </p:nvPr>
        </p:nvSpPr>
        <p:spPr>
          <a:xfrm>
            <a:off x="323528" y="0"/>
            <a:ext cx="8496944" cy="4873752"/>
          </a:xfrm>
        </p:spPr>
        <p:txBody>
          <a:bodyPr>
            <a:normAutofit/>
          </a:bodyPr>
          <a:lstStyle/>
          <a:p>
            <a:pPr algn="just">
              <a:spcBef>
                <a:spcPts val="0"/>
              </a:spcBef>
              <a:buNone/>
            </a:pPr>
            <a:r>
              <a:rPr lang="tr-TR" sz="1800" dirty="0" smtClean="0"/>
              <a:t>Birden fazla gözlem değerine sahip olan iki küme arasındaki uzaklığın</a:t>
            </a:r>
          </a:p>
          <a:p>
            <a:pPr algn="just">
              <a:spcBef>
                <a:spcPts val="0"/>
              </a:spcBef>
              <a:buNone/>
            </a:pPr>
            <a:r>
              <a:rPr lang="tr-TR" sz="1800" dirty="0" smtClean="0"/>
              <a:t>belirlenmesi gerektiğinde farklı bir yol izlenir.İki kümenin içerdiği gözlemler</a:t>
            </a:r>
          </a:p>
          <a:p>
            <a:pPr algn="just">
              <a:spcBef>
                <a:spcPts val="0"/>
              </a:spcBef>
              <a:buNone/>
            </a:pPr>
            <a:r>
              <a:rPr lang="tr-TR" sz="1800" dirty="0" smtClean="0"/>
              <a:t>arasında </a:t>
            </a:r>
            <a:r>
              <a:rPr lang="tr-TR" sz="1800" b="1" dirty="0" smtClean="0"/>
              <a:t>“birbirine en yakın olanların uzaklığı” </a:t>
            </a:r>
            <a:r>
              <a:rPr lang="tr-TR" sz="1800" dirty="0" smtClean="0"/>
              <a:t>iki kümenin birbirine</a:t>
            </a:r>
          </a:p>
          <a:p>
            <a:pPr algn="just">
              <a:spcBef>
                <a:spcPts val="0"/>
              </a:spcBef>
              <a:buNone/>
            </a:pPr>
            <a:r>
              <a:rPr lang="tr-TR" sz="1800" dirty="0" smtClean="0"/>
              <a:t>olan uzaklığı olarak ifade edilir.</a:t>
            </a:r>
          </a:p>
          <a:p>
            <a:pPr algn="just"/>
            <a:endParaRPr lang="tr-TR" sz="1800" dirty="0" smtClean="0"/>
          </a:p>
          <a:p>
            <a:pPr algn="just"/>
            <a:endParaRPr lang="tr-TR" sz="1800" dirty="0" smtClean="0"/>
          </a:p>
          <a:p>
            <a:pPr algn="just"/>
            <a:endParaRPr lang="tr-TR" sz="1800" dirty="0" smtClean="0"/>
          </a:p>
          <a:p>
            <a:pPr algn="just"/>
            <a:endParaRPr lang="tr-TR" sz="1800" dirty="0" smtClean="0"/>
          </a:p>
          <a:p>
            <a:pPr algn="just"/>
            <a:endParaRPr lang="tr-TR" sz="1800" dirty="0" smtClean="0"/>
          </a:p>
          <a:p>
            <a:pPr algn="just"/>
            <a:endParaRPr lang="tr-TR" sz="1800" dirty="0" smtClean="0"/>
          </a:p>
          <a:p>
            <a:pPr algn="just"/>
            <a:endParaRPr lang="tr-TR" sz="1800" dirty="0" smtClean="0"/>
          </a:p>
          <a:p>
            <a:pPr algn="just">
              <a:buNone/>
            </a:pPr>
            <a:r>
              <a:rPr lang="tr-TR" sz="1800" b="1" u="sng" dirty="0" smtClean="0"/>
              <a:t>ÖRNEK</a:t>
            </a:r>
          </a:p>
          <a:p>
            <a:pPr>
              <a:spcBef>
                <a:spcPts val="0"/>
              </a:spcBef>
              <a:buNone/>
            </a:pPr>
            <a:r>
              <a:rPr lang="tr-TR" sz="1800" dirty="0" smtClean="0"/>
              <a:t>Aşağıdaki tabloda verilen 5 adet gözlemi göz önüne alalım.Bu veriler üzerinde</a:t>
            </a:r>
          </a:p>
          <a:p>
            <a:pPr>
              <a:spcBef>
                <a:spcPts val="0"/>
              </a:spcBef>
              <a:buNone/>
            </a:pPr>
            <a:r>
              <a:rPr lang="tr-TR" sz="1800" b="1" u="sng" dirty="0" smtClean="0"/>
              <a:t>en yakın komşu algoritması</a:t>
            </a:r>
            <a:r>
              <a:rPr lang="tr-TR" sz="1800" dirty="0" smtClean="0"/>
              <a:t>nı kullanarak kümeleme işlemlerini yapmak</a:t>
            </a:r>
          </a:p>
          <a:p>
            <a:pPr>
              <a:spcBef>
                <a:spcPts val="0"/>
              </a:spcBef>
              <a:buNone/>
            </a:pPr>
            <a:r>
              <a:rPr lang="tr-TR" sz="1800" dirty="0" smtClean="0"/>
              <a:t>istiyoruz.</a:t>
            </a:r>
          </a:p>
          <a:p>
            <a:pPr algn="just"/>
            <a:endParaRPr lang="tr-TR" sz="1800" dirty="0"/>
          </a:p>
        </p:txBody>
      </p:sp>
      <p:pic>
        <p:nvPicPr>
          <p:cNvPr id="1026" name="Picture 2" descr="C:\Users\GEVAŞLI-065\Desktop\Ekran Alıntısı\26.JPG"/>
          <p:cNvPicPr>
            <a:picLocks noChangeAspect="1" noChangeArrowheads="1"/>
          </p:cNvPicPr>
          <p:nvPr/>
        </p:nvPicPr>
        <p:blipFill>
          <a:blip r:embed="rId2" cstate="print"/>
          <a:srcRect/>
          <a:stretch>
            <a:fillRect/>
          </a:stretch>
        </p:blipFill>
        <p:spPr bwMode="auto">
          <a:xfrm rot="60000">
            <a:off x="2720624" y="1223587"/>
            <a:ext cx="3096344" cy="2414441"/>
          </a:xfrm>
          <a:prstGeom prst="rect">
            <a:avLst/>
          </a:prstGeom>
          <a:noFill/>
        </p:spPr>
      </p:pic>
      <p:pic>
        <p:nvPicPr>
          <p:cNvPr id="5" name="Picture 2" descr="C:\Users\GEVAŞLI-065\Desktop\Ekran Alıntısı\27.JPG"/>
          <p:cNvPicPr>
            <a:picLocks noChangeAspect="1" noChangeArrowheads="1"/>
          </p:cNvPicPr>
          <p:nvPr/>
        </p:nvPicPr>
        <p:blipFill>
          <a:blip r:embed="rId3" cstate="print"/>
          <a:srcRect/>
          <a:stretch>
            <a:fillRect/>
          </a:stretch>
        </p:blipFill>
        <p:spPr bwMode="auto">
          <a:xfrm>
            <a:off x="2555776" y="4509120"/>
            <a:ext cx="3762898" cy="2276872"/>
          </a:xfrm>
          <a:prstGeom prst="rect">
            <a:avLst/>
          </a:prstGeom>
          <a:noFill/>
        </p:spPr>
      </p:pic>
      <p:sp>
        <p:nvSpPr>
          <p:cNvPr id="6" name="5 Slayt Numarası Yer Tutucusu"/>
          <p:cNvSpPr>
            <a:spLocks noGrp="1"/>
          </p:cNvSpPr>
          <p:nvPr>
            <p:ph type="sldNum" sz="quarter" idx="15"/>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GEVAŞLI-065\Desktop\Ekran Alıntısı\28.JPG"/>
          <p:cNvPicPr>
            <a:picLocks noGrp="1" noChangeAspect="1" noChangeArrowheads="1"/>
          </p:cNvPicPr>
          <p:nvPr>
            <p:ph sz="quarter" idx="1"/>
          </p:nvPr>
        </p:nvPicPr>
        <p:blipFill>
          <a:blip r:embed="rId2" cstate="print"/>
          <a:srcRect/>
          <a:stretch>
            <a:fillRect/>
          </a:stretch>
        </p:blipFill>
        <p:spPr bwMode="auto">
          <a:xfrm>
            <a:off x="395536" y="2060848"/>
            <a:ext cx="2888948" cy="4725144"/>
          </a:xfrm>
          <a:prstGeom prst="rect">
            <a:avLst/>
          </a:prstGeom>
          <a:noFill/>
        </p:spPr>
      </p:pic>
      <p:sp>
        <p:nvSpPr>
          <p:cNvPr id="6" name="5 Slayt Numarası Yer Tutucusu"/>
          <p:cNvSpPr>
            <a:spLocks noGrp="1"/>
          </p:cNvSpPr>
          <p:nvPr>
            <p:ph type="sldNum" sz="quarter" idx="15"/>
          </p:nvPr>
        </p:nvSpPr>
        <p:spPr/>
        <p:txBody>
          <a:bodyPr/>
          <a:lstStyle/>
          <a:p>
            <a:fld id="{B1DEFA8C-F947-479F-BE07-76B6B3F80BF1}" type="slidenum">
              <a:rPr lang="tr-TR" smtClean="0"/>
              <a:pPr/>
              <a:t>14</a:t>
            </a:fld>
            <a:endParaRPr lang="tr-TR"/>
          </a:p>
        </p:txBody>
      </p:sp>
      <p:sp>
        <p:nvSpPr>
          <p:cNvPr id="13" name="12 Metin kutusu"/>
          <p:cNvSpPr txBox="1"/>
          <p:nvPr/>
        </p:nvSpPr>
        <p:spPr>
          <a:xfrm>
            <a:off x="0" y="0"/>
            <a:ext cx="8748464" cy="2031325"/>
          </a:xfrm>
          <a:prstGeom prst="rect">
            <a:avLst/>
          </a:prstGeom>
          <a:noFill/>
        </p:spPr>
        <p:txBody>
          <a:bodyPr wrap="square" rtlCol="0">
            <a:spAutoFit/>
          </a:bodyPr>
          <a:lstStyle/>
          <a:p>
            <a:r>
              <a:rPr lang="tr-TR" b="1" u="sng" dirty="0" smtClean="0"/>
              <a:t>ADIM 1 :</a:t>
            </a:r>
            <a:r>
              <a:rPr lang="tr-TR" dirty="0" smtClean="0"/>
              <a:t>Öncelikle uzaklık tablosunun (matrisinin) hesaplanması gerekiyor. Bunun için </a:t>
            </a:r>
            <a:r>
              <a:rPr lang="tr-TR" dirty="0" err="1" smtClean="0"/>
              <a:t>Öklit</a:t>
            </a:r>
            <a:r>
              <a:rPr lang="tr-TR" dirty="0" smtClean="0"/>
              <a:t> uzantı ölçüsünü kullanalım.</a:t>
            </a:r>
          </a:p>
          <a:p>
            <a:endParaRPr lang="tr-TR" dirty="0" smtClean="0"/>
          </a:p>
          <a:p>
            <a:endParaRPr lang="tr-TR" dirty="0" smtClean="0"/>
          </a:p>
          <a:p>
            <a:endParaRPr lang="tr-TR" dirty="0" smtClean="0"/>
          </a:p>
          <a:p>
            <a:r>
              <a:rPr lang="tr-TR" dirty="0" smtClean="0"/>
              <a:t>Bu formül yardımıyla aşağıdaki hesaplamalar yapılır daha sonra gözlemlere ilişkin uzaklıklar matrisi çıkartılır.</a:t>
            </a:r>
          </a:p>
        </p:txBody>
      </p:sp>
      <p:pic>
        <p:nvPicPr>
          <p:cNvPr id="14" name="Picture 2" descr="C:\Users\GEVAŞLI-065\Desktop\Ekran Alıntısı\25.JPG"/>
          <p:cNvPicPr>
            <a:picLocks noChangeAspect="1" noChangeArrowheads="1"/>
          </p:cNvPicPr>
          <p:nvPr/>
        </p:nvPicPr>
        <p:blipFill>
          <a:blip r:embed="rId3" cstate="print"/>
          <a:srcRect/>
          <a:stretch>
            <a:fillRect/>
          </a:stretch>
        </p:blipFill>
        <p:spPr bwMode="auto">
          <a:xfrm>
            <a:off x="2771800" y="620688"/>
            <a:ext cx="2698707" cy="720080"/>
          </a:xfrm>
          <a:prstGeom prst="rect">
            <a:avLst/>
          </a:prstGeom>
          <a:noFill/>
        </p:spPr>
      </p:pic>
      <p:pic>
        <p:nvPicPr>
          <p:cNvPr id="1027" name="Picture 3" descr="C:\Users\GEVAŞLI-065\Desktop\Ekran Alıntısı\29.JPG"/>
          <p:cNvPicPr>
            <a:picLocks noChangeAspect="1" noChangeArrowheads="1"/>
          </p:cNvPicPr>
          <p:nvPr/>
        </p:nvPicPr>
        <p:blipFill>
          <a:blip r:embed="rId4" cstate="print"/>
          <a:srcRect/>
          <a:stretch>
            <a:fillRect/>
          </a:stretch>
        </p:blipFill>
        <p:spPr bwMode="auto">
          <a:xfrm rot="-60000">
            <a:off x="4016034" y="2677912"/>
            <a:ext cx="4718883" cy="2344317"/>
          </a:xfrm>
          <a:prstGeom prst="rect">
            <a:avLst/>
          </a:prstGeom>
          <a:noFill/>
        </p:spPr>
      </p:pic>
      <p:cxnSp>
        <p:nvCxnSpPr>
          <p:cNvPr id="8" name="7 Düz Ok Bağlayıcısı"/>
          <p:cNvCxnSpPr/>
          <p:nvPr/>
        </p:nvCxnSpPr>
        <p:spPr>
          <a:xfrm>
            <a:off x="3347864" y="4005064"/>
            <a:ext cx="57606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sz="quarter" idx="1"/>
          </p:nvPr>
        </p:nvSpPr>
        <p:spPr>
          <a:xfrm>
            <a:off x="0" y="0"/>
            <a:ext cx="8676456" cy="6858000"/>
          </a:xfrm>
        </p:spPr>
        <p:txBody>
          <a:bodyPr>
            <a:normAutofit/>
          </a:bodyPr>
          <a:lstStyle/>
          <a:p>
            <a:pPr algn="just">
              <a:buNone/>
            </a:pPr>
            <a:r>
              <a:rPr lang="tr-TR" sz="1800" b="1" u="sng" dirty="0" smtClean="0"/>
              <a:t>ADIM 2: </a:t>
            </a:r>
            <a:r>
              <a:rPr lang="tr-TR" sz="1800" dirty="0" smtClean="0"/>
              <a:t>Uzaklıklar tablosunda </a:t>
            </a:r>
            <a:r>
              <a:rPr lang="tr-TR" sz="1800" i="1" dirty="0" err="1" smtClean="0"/>
              <a:t>Min</a:t>
            </a:r>
            <a:r>
              <a:rPr lang="tr-TR" sz="1800" i="1" dirty="0" smtClean="0"/>
              <a:t> d(i,j) </a:t>
            </a:r>
            <a:r>
              <a:rPr lang="tr-TR" sz="1800" dirty="0" smtClean="0"/>
              <a:t>hücresinin belirlenmesi gerekiyor.Tablo incelendiğinde </a:t>
            </a:r>
            <a:r>
              <a:rPr lang="tr-TR" sz="1800" i="1" dirty="0" err="1" smtClean="0"/>
              <a:t>Min</a:t>
            </a:r>
            <a:r>
              <a:rPr lang="tr-TR" sz="1800" i="1" dirty="0" smtClean="0"/>
              <a:t> d(i,j)</a:t>
            </a:r>
            <a:r>
              <a:rPr lang="tr-TR" sz="1800" dirty="0" smtClean="0"/>
              <a:t>=1.41 olduğu görülür.O halde bu değerin ilgili olduğu 1 ve 3 numaralı gözlemler ele alınır.Bu iki değer birleştirilerek (1,3) kümesi elde edilir.Şimdi elde edilen bu kümeye göre uzaklıklar matrisini yeniden gözden geçirelim.Bu amaçla (1,3) kümesi ile 2,4 ve 5 numaralı gözlemler arasındaki uzaklıkları belirleyelim.</a:t>
            </a:r>
          </a:p>
          <a:p>
            <a:pPr algn="just">
              <a:buNone/>
            </a:pPr>
            <a:endParaRPr lang="tr-TR" sz="1800" b="1" u="sng" dirty="0" smtClean="0"/>
          </a:p>
          <a:p>
            <a:pPr algn="just">
              <a:buNone/>
            </a:pPr>
            <a:endParaRPr lang="tr-TR" sz="1800" b="1" u="sng" dirty="0" smtClean="0"/>
          </a:p>
          <a:p>
            <a:pPr algn="just">
              <a:buNone/>
            </a:pPr>
            <a:endParaRPr lang="tr-TR" sz="1800" b="1" u="sng" dirty="0" smtClean="0"/>
          </a:p>
          <a:p>
            <a:pPr algn="just">
              <a:buNone/>
            </a:pPr>
            <a:endParaRPr lang="tr-TR" sz="1800" b="1" u="sng" dirty="0" smtClean="0"/>
          </a:p>
          <a:p>
            <a:pPr algn="just">
              <a:buNone/>
            </a:pPr>
            <a:endParaRPr lang="tr-TR" sz="1800" b="1" u="sng" dirty="0" smtClean="0"/>
          </a:p>
          <a:p>
            <a:pPr algn="just">
              <a:buNone/>
            </a:pPr>
            <a:endParaRPr lang="tr-TR" sz="1800" b="1" u="sng" dirty="0" smtClean="0"/>
          </a:p>
          <a:p>
            <a:pPr algn="just">
              <a:buNone/>
            </a:pPr>
            <a:endParaRPr lang="tr-TR" sz="1800" b="1" u="sng" dirty="0" smtClean="0"/>
          </a:p>
          <a:p>
            <a:pPr algn="just">
              <a:buNone/>
            </a:pPr>
            <a:r>
              <a:rPr lang="tr-TR" sz="1800" dirty="0" smtClean="0"/>
              <a:t>  Yapılan hesaplamalar ile yeni uzaklıklar tablosu aşağıdaki gibi olur</a:t>
            </a: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15</a:t>
            </a:fld>
            <a:endParaRPr lang="tr-TR"/>
          </a:p>
        </p:txBody>
      </p:sp>
      <p:pic>
        <p:nvPicPr>
          <p:cNvPr id="2050" name="Picture 2" descr="C:\Users\GEVAŞLI-065\Desktop\Ekran Alıntısı\30.JPG"/>
          <p:cNvPicPr>
            <a:picLocks noChangeAspect="1" noChangeArrowheads="1"/>
          </p:cNvPicPr>
          <p:nvPr/>
        </p:nvPicPr>
        <p:blipFill>
          <a:blip r:embed="rId2" cstate="print"/>
          <a:srcRect/>
          <a:stretch>
            <a:fillRect/>
          </a:stretch>
        </p:blipFill>
        <p:spPr bwMode="auto">
          <a:xfrm rot="-60000">
            <a:off x="845462" y="1760342"/>
            <a:ext cx="6840760" cy="2108329"/>
          </a:xfrm>
          <a:prstGeom prst="rect">
            <a:avLst/>
          </a:prstGeom>
          <a:noFill/>
        </p:spPr>
      </p:pic>
      <p:pic>
        <p:nvPicPr>
          <p:cNvPr id="2051" name="Picture 3" descr="C:\Users\GEVAŞLI-065\Desktop\Ekran Alıntısı\31.JPG"/>
          <p:cNvPicPr>
            <a:picLocks noChangeAspect="1" noChangeArrowheads="1"/>
          </p:cNvPicPr>
          <p:nvPr/>
        </p:nvPicPr>
        <p:blipFill>
          <a:blip r:embed="rId3" cstate="print"/>
          <a:srcRect/>
          <a:stretch>
            <a:fillRect/>
          </a:stretch>
        </p:blipFill>
        <p:spPr bwMode="auto">
          <a:xfrm rot="-60000">
            <a:off x="1638582" y="4612930"/>
            <a:ext cx="4481477" cy="220613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676456" cy="6858000"/>
          </a:xfrm>
        </p:spPr>
        <p:txBody>
          <a:bodyPr>
            <a:normAutofit/>
          </a:bodyPr>
          <a:lstStyle/>
          <a:p>
            <a:pPr algn="just">
              <a:buNone/>
            </a:pPr>
            <a:r>
              <a:rPr lang="tr-TR" sz="1800" b="1" u="sng" dirty="0" smtClean="0"/>
              <a:t>ADIM 3: </a:t>
            </a:r>
            <a:r>
              <a:rPr lang="tr-TR" sz="1800" dirty="0" smtClean="0"/>
              <a:t> Uzaklıklar tablosu incelendiğinde </a:t>
            </a:r>
            <a:r>
              <a:rPr lang="tr-TR" sz="1800" i="1" dirty="0" err="1" smtClean="0"/>
              <a:t>Min</a:t>
            </a:r>
            <a:r>
              <a:rPr lang="tr-TR" sz="1800" i="1" dirty="0" smtClean="0"/>
              <a:t> d(i,j)</a:t>
            </a:r>
            <a:r>
              <a:rPr lang="tr-TR" sz="1800" dirty="0" smtClean="0"/>
              <a:t>=2,24 olarak hesaplanır.O halde bu değerin ilgili olduğu 4 ve 5 kümeleri birleştirilerek (4,5) biçiminde bir küme oluşturulacaktır.Elde edilen (4,5) kümesinin diğer (1,3) ve 2 gözlemi ile olan uzaklıklarını belirlemek gerekiyor. </a:t>
            </a:r>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r>
              <a:rPr lang="tr-TR" sz="1800" dirty="0" smtClean="0"/>
              <a:t>Bu durumda uzaklıklar tablosu aşağıdaki gibi olur:</a:t>
            </a: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16</a:t>
            </a:fld>
            <a:endParaRPr lang="tr-TR"/>
          </a:p>
        </p:txBody>
      </p:sp>
      <p:pic>
        <p:nvPicPr>
          <p:cNvPr id="3074" name="Picture 2" descr="C:\Users\GEVAŞLI-065\Desktop\Ekran Alıntısı\32.JPG"/>
          <p:cNvPicPr>
            <a:picLocks noChangeAspect="1" noChangeArrowheads="1"/>
          </p:cNvPicPr>
          <p:nvPr/>
        </p:nvPicPr>
        <p:blipFill>
          <a:blip r:embed="rId2" cstate="print"/>
          <a:srcRect/>
          <a:stretch>
            <a:fillRect/>
          </a:stretch>
        </p:blipFill>
        <p:spPr bwMode="auto">
          <a:xfrm>
            <a:off x="1907704" y="4509120"/>
            <a:ext cx="4608512" cy="2023425"/>
          </a:xfrm>
          <a:prstGeom prst="rect">
            <a:avLst/>
          </a:prstGeom>
          <a:noFill/>
        </p:spPr>
      </p:pic>
      <p:pic>
        <p:nvPicPr>
          <p:cNvPr id="3075" name="Picture 3" descr="C:\Users\GEVAŞLI-065\Desktop\Ekran Alıntısı\33.JPG"/>
          <p:cNvPicPr>
            <a:picLocks noChangeAspect="1" noChangeArrowheads="1"/>
          </p:cNvPicPr>
          <p:nvPr/>
        </p:nvPicPr>
        <p:blipFill>
          <a:blip r:embed="rId3" cstate="print"/>
          <a:srcRect/>
          <a:stretch>
            <a:fillRect/>
          </a:stretch>
        </p:blipFill>
        <p:spPr bwMode="auto">
          <a:xfrm>
            <a:off x="1259632" y="1268760"/>
            <a:ext cx="6048672" cy="247032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a:bodyPr>
          <a:lstStyle/>
          <a:p>
            <a:pPr>
              <a:buNone/>
            </a:pPr>
            <a:r>
              <a:rPr lang="tr-TR" sz="1800" b="1" u="sng" dirty="0" smtClean="0"/>
              <a:t>ADIM 4: </a:t>
            </a:r>
            <a:r>
              <a:rPr lang="tr-TR" sz="1800" dirty="0" smtClean="0"/>
              <a:t>Uzaklıklar  tablosu incelendiğinde </a:t>
            </a:r>
            <a:r>
              <a:rPr lang="tr-TR" sz="1800" dirty="0" err="1" smtClean="0"/>
              <a:t>Min</a:t>
            </a:r>
            <a:r>
              <a:rPr lang="tr-TR" sz="1800" dirty="0" smtClean="0"/>
              <a:t> d(i,j)=2.83 olduğu görülür.O halde bu uzaklık ile ilgili 2 gözlemi ile (1,3) kümesi birleştirilecektir.Elde edilen (1,2,3) kümesi ile (4,5) kümesi arasındaki uzaklığı belirlemek için kümeler içindeki her bir değeri eşliyoruz ve aralarında en küçük olanı belirliyoruz.</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r>
              <a:rPr lang="tr-TR" sz="1800" dirty="0" smtClean="0"/>
              <a:t>Yeni uzaklık değerini de içeren uzaklıklar tablosu şu şekildedir:</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17</a:t>
            </a:fld>
            <a:endParaRPr lang="tr-TR"/>
          </a:p>
        </p:txBody>
      </p:sp>
      <p:pic>
        <p:nvPicPr>
          <p:cNvPr id="4098" name="Picture 2" descr="C:\Users\GEVAŞLI-065\Desktop\Ekran Alıntısı\34.JPG"/>
          <p:cNvPicPr>
            <a:picLocks noChangeAspect="1" noChangeArrowheads="1"/>
          </p:cNvPicPr>
          <p:nvPr/>
        </p:nvPicPr>
        <p:blipFill>
          <a:blip r:embed="rId2" cstate="print"/>
          <a:srcRect/>
          <a:stretch>
            <a:fillRect/>
          </a:stretch>
        </p:blipFill>
        <p:spPr bwMode="auto">
          <a:xfrm>
            <a:off x="2555776" y="1412776"/>
            <a:ext cx="3168352" cy="2569971"/>
          </a:xfrm>
          <a:prstGeom prst="rect">
            <a:avLst/>
          </a:prstGeom>
          <a:noFill/>
        </p:spPr>
      </p:pic>
      <p:pic>
        <p:nvPicPr>
          <p:cNvPr id="4099" name="Picture 3" descr="C:\Users\GEVAŞLI-065\Desktop\Ekran Alıntısı\35.JPG"/>
          <p:cNvPicPr>
            <a:picLocks noChangeAspect="1" noChangeArrowheads="1"/>
          </p:cNvPicPr>
          <p:nvPr/>
        </p:nvPicPr>
        <p:blipFill>
          <a:blip r:embed="rId3" cstate="print"/>
          <a:srcRect/>
          <a:stretch>
            <a:fillRect/>
          </a:stretch>
        </p:blipFill>
        <p:spPr bwMode="auto">
          <a:xfrm>
            <a:off x="1979712" y="4869160"/>
            <a:ext cx="4392488" cy="150053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820472" cy="6858000"/>
          </a:xfrm>
        </p:spPr>
        <p:txBody>
          <a:bodyPr>
            <a:normAutofit/>
          </a:bodyPr>
          <a:lstStyle/>
          <a:p>
            <a:pPr algn="just">
              <a:buNone/>
            </a:pPr>
            <a:r>
              <a:rPr lang="tr-TR" sz="1800" b="1" u="sng" dirty="0" smtClean="0"/>
              <a:t>ADIM 5: </a:t>
            </a:r>
            <a:r>
              <a:rPr lang="tr-TR" sz="1800" dirty="0" smtClean="0"/>
              <a:t>Elde edilen iki küme birleştirilerek sonuç küme bulunur.Bu küme (1,2,3,4,5) gözlemlerinden oluşan kümedir.Uzaklık düzeyi göz önüne alınarak kümeler şu şekilde belirlenmiştir.</a:t>
            </a:r>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18</a:t>
            </a:fld>
            <a:endParaRPr lang="tr-TR"/>
          </a:p>
        </p:txBody>
      </p:sp>
      <p:pic>
        <p:nvPicPr>
          <p:cNvPr id="5122" name="Picture 2" descr="C:\Users\GEVAŞLI-065\Desktop\Ekran Alıntısı\36.JPG"/>
          <p:cNvPicPr>
            <a:picLocks noChangeAspect="1" noChangeArrowheads="1"/>
          </p:cNvPicPr>
          <p:nvPr/>
        </p:nvPicPr>
        <p:blipFill>
          <a:blip r:embed="rId2" cstate="print"/>
          <a:srcRect/>
          <a:stretch>
            <a:fillRect/>
          </a:stretch>
        </p:blipFill>
        <p:spPr bwMode="auto">
          <a:xfrm>
            <a:off x="2411759" y="980728"/>
            <a:ext cx="3140535" cy="2016224"/>
          </a:xfrm>
          <a:prstGeom prst="rect">
            <a:avLst/>
          </a:prstGeom>
          <a:noFill/>
        </p:spPr>
      </p:pic>
      <p:pic>
        <p:nvPicPr>
          <p:cNvPr id="5123" name="Picture 3" descr="C:\Users\GEVAŞLI-065\Desktop\Ekran Alıntısı\37.JPG"/>
          <p:cNvPicPr>
            <a:picLocks noChangeAspect="1" noChangeArrowheads="1"/>
          </p:cNvPicPr>
          <p:nvPr/>
        </p:nvPicPr>
        <p:blipFill>
          <a:blip r:embed="rId3" cstate="print"/>
          <a:srcRect/>
          <a:stretch>
            <a:fillRect/>
          </a:stretch>
        </p:blipFill>
        <p:spPr bwMode="auto">
          <a:xfrm rot="-60000">
            <a:off x="2843808" y="3140968"/>
            <a:ext cx="2529408" cy="349712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332656"/>
            <a:ext cx="8748464" cy="6525344"/>
          </a:xfrm>
        </p:spPr>
        <p:txBody>
          <a:bodyPr/>
          <a:lstStyle/>
          <a:p>
            <a:pPr>
              <a:buNone/>
            </a:pPr>
            <a:r>
              <a:rPr lang="tr-TR" sz="2000" b="1" u="sng" dirty="0" smtClean="0"/>
              <a:t>B) En Uzak Komşu Algoritması</a:t>
            </a:r>
          </a:p>
          <a:p>
            <a:pPr algn="just">
              <a:buNone/>
            </a:pPr>
            <a:r>
              <a:rPr lang="tr-TR" sz="1800" dirty="0" smtClean="0"/>
              <a:t>Yöntem yakın komşu algoritmasına çok benzer;ancak bu kez kümeler</a:t>
            </a:r>
          </a:p>
          <a:p>
            <a:pPr algn="just">
              <a:buNone/>
            </a:pPr>
            <a:r>
              <a:rPr lang="tr-TR" sz="1800" dirty="0" smtClean="0"/>
              <a:t>arasındaki uzaklık belirlenirken iki kümenin </a:t>
            </a:r>
            <a:r>
              <a:rPr lang="tr-TR" sz="1800" b="1" dirty="0" smtClean="0"/>
              <a:t>birbirine en uzak elemanları</a:t>
            </a:r>
          </a:p>
          <a:p>
            <a:pPr algn="just">
              <a:buNone/>
            </a:pPr>
            <a:r>
              <a:rPr lang="tr-TR" sz="1800" dirty="0" smtClean="0"/>
              <a:t>arasındaki mesafe küme arasındaki uzunluk olarak tayin edilir.</a:t>
            </a: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19</a:t>
            </a:fld>
            <a:endParaRPr lang="tr-TR"/>
          </a:p>
        </p:txBody>
      </p:sp>
      <p:pic>
        <p:nvPicPr>
          <p:cNvPr id="1026" name="Picture 2" descr="C:\Users\GEVAŞLI-065\Desktop\Ekran Alıntısı\38.JPG"/>
          <p:cNvPicPr>
            <a:picLocks noChangeAspect="1" noChangeArrowheads="1"/>
          </p:cNvPicPr>
          <p:nvPr/>
        </p:nvPicPr>
        <p:blipFill>
          <a:blip r:embed="rId2" cstate="print"/>
          <a:srcRect/>
          <a:stretch>
            <a:fillRect/>
          </a:stretch>
        </p:blipFill>
        <p:spPr bwMode="auto">
          <a:xfrm rot="-60000">
            <a:off x="1369307" y="2108981"/>
            <a:ext cx="5554009" cy="436510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44624"/>
            <a:ext cx="7467600" cy="922114"/>
          </a:xfrm>
        </p:spPr>
        <p:txBody>
          <a:bodyPr/>
          <a:lstStyle/>
          <a:p>
            <a:r>
              <a:rPr lang="tr-TR" b="1" dirty="0" smtClean="0"/>
              <a:t>İÇERİK</a:t>
            </a:r>
            <a:endParaRPr lang="tr-TR" b="1" dirty="0"/>
          </a:p>
        </p:txBody>
      </p:sp>
      <p:sp>
        <p:nvSpPr>
          <p:cNvPr id="2" name="1 İçerik Yer Tutucusu"/>
          <p:cNvSpPr>
            <a:spLocks noGrp="1"/>
          </p:cNvSpPr>
          <p:nvPr>
            <p:ph sz="quarter" idx="1"/>
          </p:nvPr>
        </p:nvSpPr>
        <p:spPr>
          <a:xfrm>
            <a:off x="457200" y="1268760"/>
            <a:ext cx="7571184" cy="5328592"/>
          </a:xfrm>
        </p:spPr>
        <p:txBody>
          <a:bodyPr>
            <a:normAutofit fontScale="92500" lnSpcReduction="10000"/>
          </a:bodyPr>
          <a:lstStyle/>
          <a:p>
            <a:r>
              <a:rPr lang="tr-TR" dirty="0" smtClean="0"/>
              <a:t>6.1. Kümeleme Çözümlemesi</a:t>
            </a:r>
          </a:p>
          <a:p>
            <a:endParaRPr lang="tr-TR" dirty="0" smtClean="0"/>
          </a:p>
          <a:p>
            <a:r>
              <a:rPr lang="tr-TR" dirty="0" smtClean="0"/>
              <a:t>6.2. Uzaklık Ölçüleri</a:t>
            </a:r>
          </a:p>
          <a:p>
            <a:pPr>
              <a:buNone/>
            </a:pPr>
            <a:r>
              <a:rPr lang="tr-TR" dirty="0" smtClean="0"/>
              <a:t>		</a:t>
            </a:r>
            <a:r>
              <a:rPr lang="tr-TR" i="1" dirty="0" smtClean="0"/>
              <a:t>6.2.1. </a:t>
            </a:r>
            <a:r>
              <a:rPr lang="tr-TR" i="1" dirty="0" err="1" smtClean="0"/>
              <a:t>Öklit</a:t>
            </a:r>
            <a:r>
              <a:rPr lang="tr-TR" i="1" dirty="0" smtClean="0"/>
              <a:t> Uzaklığı</a:t>
            </a:r>
          </a:p>
          <a:p>
            <a:pPr>
              <a:buNone/>
            </a:pPr>
            <a:r>
              <a:rPr lang="tr-TR" i="1" dirty="0" smtClean="0"/>
              <a:t>		6.2.2. Manhattan Uzaklığı</a:t>
            </a:r>
          </a:p>
          <a:p>
            <a:pPr>
              <a:buNone/>
            </a:pPr>
            <a:r>
              <a:rPr lang="tr-TR" i="1" dirty="0" smtClean="0"/>
              <a:t>		6.2.3. </a:t>
            </a:r>
            <a:r>
              <a:rPr lang="tr-TR" i="1" dirty="0" err="1" smtClean="0"/>
              <a:t>Minkowski</a:t>
            </a:r>
            <a:r>
              <a:rPr lang="tr-TR" i="1" dirty="0" smtClean="0"/>
              <a:t> Uzaklığı</a:t>
            </a:r>
          </a:p>
          <a:p>
            <a:pPr>
              <a:buNone/>
            </a:pPr>
            <a:endParaRPr lang="tr-TR" i="1" dirty="0" smtClean="0"/>
          </a:p>
          <a:p>
            <a:r>
              <a:rPr lang="tr-TR" dirty="0" smtClean="0"/>
              <a:t>6.3. Hiyerarşik Kümeleme</a:t>
            </a:r>
          </a:p>
          <a:p>
            <a:pPr>
              <a:buNone/>
            </a:pPr>
            <a:r>
              <a:rPr lang="tr-TR" sz="2400" dirty="0" smtClean="0"/>
              <a:t>		</a:t>
            </a:r>
            <a:r>
              <a:rPr lang="tr-TR" sz="2400" i="1" dirty="0" smtClean="0"/>
              <a:t>6.3.1. En Yakın Komşu Algoritması</a:t>
            </a:r>
          </a:p>
          <a:p>
            <a:pPr>
              <a:buNone/>
            </a:pPr>
            <a:r>
              <a:rPr lang="tr-TR" sz="2400" i="1" dirty="0" smtClean="0"/>
              <a:t>		6.3.2. En Uzak Komşu Algoritması</a:t>
            </a:r>
          </a:p>
          <a:p>
            <a:pPr>
              <a:buNone/>
            </a:pPr>
            <a:endParaRPr lang="tr-TR" sz="2400" i="1" dirty="0" smtClean="0"/>
          </a:p>
          <a:p>
            <a:r>
              <a:rPr lang="tr-TR" sz="2400" dirty="0" smtClean="0"/>
              <a:t>6.4. Hiyerarşik Olmayan Kümeleme</a:t>
            </a:r>
          </a:p>
          <a:p>
            <a:pPr>
              <a:buNone/>
            </a:pPr>
            <a:r>
              <a:rPr lang="tr-TR" sz="2400" dirty="0" smtClean="0"/>
              <a:t>		</a:t>
            </a:r>
            <a:r>
              <a:rPr lang="tr-TR" sz="2400" i="1" dirty="0" smtClean="0"/>
              <a:t>6.4.1. k-Ortalamalar Yöntemi</a:t>
            </a:r>
          </a:p>
          <a:p>
            <a:pPr lvl="1">
              <a:buNone/>
            </a:pPr>
            <a:endParaRPr lang="tr-TR" dirty="0" smtClean="0"/>
          </a:p>
          <a:p>
            <a:pPr lvl="1">
              <a:buNone/>
            </a:pPr>
            <a:endParaRPr lang="tr-TR" dirty="0" smtClean="0"/>
          </a:p>
          <a:p>
            <a:pPr lvl="1"/>
            <a:endParaRPr lang="tr-TR" dirty="0" smtClean="0"/>
          </a:p>
          <a:p>
            <a:pPr lvl="1">
              <a:buNone/>
            </a:pPr>
            <a:endParaRPr lang="tr-TR" dirty="0" smtClean="0"/>
          </a:p>
          <a:p>
            <a:pPr lvl="1">
              <a:buNone/>
            </a:pPr>
            <a:endParaRPr lang="tr-TR" dirty="0" smtClean="0"/>
          </a:p>
          <a:p>
            <a:pPr lvl="1"/>
            <a:endParaRPr lang="tr-TR" dirty="0" smtClean="0"/>
          </a:p>
          <a:p>
            <a:pPr lvl="1">
              <a:buNone/>
            </a:pPr>
            <a:endParaRPr lang="tr-TR" dirty="0" smtClean="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a:bodyPr>
          <a:lstStyle/>
          <a:p>
            <a:pPr>
              <a:buNone/>
            </a:pPr>
            <a:r>
              <a:rPr lang="tr-TR" sz="1800" b="1" dirty="0" smtClean="0"/>
              <a:t>ÖRNEK</a:t>
            </a:r>
          </a:p>
          <a:p>
            <a:pPr algn="just">
              <a:spcBef>
                <a:spcPts val="0"/>
              </a:spcBef>
              <a:buNone/>
            </a:pPr>
            <a:r>
              <a:rPr lang="tr-TR" sz="1800" dirty="0" smtClean="0"/>
              <a:t>Aşağıdaki gözlem değerlerini göz önüne alalım.Bu kez kümeleme analizini “en uzak komşu algoritmasına” göre yapacağız.</a:t>
            </a:r>
          </a:p>
          <a:p>
            <a:pPr algn="just">
              <a:spcBef>
                <a:spcPts val="0"/>
              </a:spcBef>
              <a:buNone/>
            </a:pPr>
            <a:endParaRPr lang="tr-TR" sz="1800" dirty="0" smtClean="0"/>
          </a:p>
          <a:p>
            <a:pPr algn="just">
              <a:spcBef>
                <a:spcPts val="0"/>
              </a:spcBef>
              <a:buNone/>
            </a:pPr>
            <a:endParaRPr lang="tr-TR" sz="1800" dirty="0" smtClean="0"/>
          </a:p>
          <a:p>
            <a:pPr algn="just">
              <a:spcBef>
                <a:spcPts val="0"/>
              </a:spcBef>
              <a:buNone/>
            </a:pPr>
            <a:endParaRPr lang="tr-TR" sz="1800" dirty="0" smtClean="0"/>
          </a:p>
          <a:p>
            <a:pPr algn="just">
              <a:spcBef>
                <a:spcPts val="0"/>
              </a:spcBef>
              <a:buNone/>
            </a:pPr>
            <a:endParaRPr lang="tr-TR" sz="1800" dirty="0" smtClean="0"/>
          </a:p>
          <a:p>
            <a:pPr algn="just">
              <a:spcBef>
                <a:spcPts val="0"/>
              </a:spcBef>
              <a:buNone/>
            </a:pPr>
            <a:endParaRPr lang="tr-TR" sz="1800" dirty="0" smtClean="0"/>
          </a:p>
          <a:p>
            <a:pPr algn="just">
              <a:spcBef>
                <a:spcPts val="0"/>
              </a:spcBef>
              <a:buNone/>
            </a:pPr>
            <a:endParaRPr lang="tr-TR" sz="1800" dirty="0" smtClean="0"/>
          </a:p>
          <a:p>
            <a:pPr algn="just">
              <a:spcBef>
                <a:spcPts val="0"/>
              </a:spcBef>
              <a:buNone/>
            </a:pPr>
            <a:endParaRPr lang="tr-TR" sz="1800" dirty="0" smtClean="0"/>
          </a:p>
          <a:p>
            <a:pPr algn="just">
              <a:spcBef>
                <a:spcPts val="0"/>
              </a:spcBef>
              <a:buNone/>
            </a:pPr>
            <a:endParaRPr lang="tr-TR" sz="1800" dirty="0" smtClean="0"/>
          </a:p>
          <a:p>
            <a:pPr algn="just">
              <a:spcBef>
                <a:spcPts val="0"/>
              </a:spcBef>
              <a:buNone/>
            </a:pPr>
            <a:r>
              <a:rPr lang="tr-TR" sz="1600" b="1" u="sng" dirty="0" smtClean="0"/>
              <a:t>ADIM 1: </a:t>
            </a:r>
            <a:r>
              <a:rPr lang="tr-TR" sz="1600" dirty="0" smtClean="0"/>
              <a:t>Öncelikle </a:t>
            </a:r>
            <a:r>
              <a:rPr lang="tr-TR" sz="1600" dirty="0" err="1" smtClean="0"/>
              <a:t>Öklit</a:t>
            </a:r>
            <a:r>
              <a:rPr lang="tr-TR" sz="1600" dirty="0" smtClean="0"/>
              <a:t> uzaklık bağıntısını kullanarak gözlemler arasındaki uzaklıkları belirliyoruz.Bu amaçla aşağıdaki hesaplamalar yapılır:</a:t>
            </a:r>
            <a:endParaRPr lang="tr-TR" sz="16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20</a:t>
            </a:fld>
            <a:endParaRPr lang="tr-TR" dirty="0"/>
          </a:p>
        </p:txBody>
      </p:sp>
      <p:pic>
        <p:nvPicPr>
          <p:cNvPr id="2050" name="Picture 2" descr="C:\Users\GEVAŞLI-065\Desktop\Ekran Alıntısı\39.JPG"/>
          <p:cNvPicPr>
            <a:picLocks noChangeAspect="1" noChangeArrowheads="1"/>
          </p:cNvPicPr>
          <p:nvPr/>
        </p:nvPicPr>
        <p:blipFill>
          <a:blip r:embed="rId2" cstate="print"/>
          <a:srcRect/>
          <a:stretch>
            <a:fillRect/>
          </a:stretch>
        </p:blipFill>
        <p:spPr bwMode="auto">
          <a:xfrm rot="-60000">
            <a:off x="2195736" y="862932"/>
            <a:ext cx="3024336" cy="2254647"/>
          </a:xfrm>
          <a:prstGeom prst="rect">
            <a:avLst/>
          </a:prstGeom>
          <a:noFill/>
        </p:spPr>
      </p:pic>
      <p:pic>
        <p:nvPicPr>
          <p:cNvPr id="1026" name="Picture 2" descr="C:\Users\GEVAŞLI-065\Desktop\Ekran Alıntısı\40.JPG"/>
          <p:cNvPicPr>
            <a:picLocks noChangeAspect="1" noChangeArrowheads="1"/>
          </p:cNvPicPr>
          <p:nvPr/>
        </p:nvPicPr>
        <p:blipFill>
          <a:blip r:embed="rId3" cstate="print"/>
          <a:srcRect/>
          <a:stretch>
            <a:fillRect/>
          </a:stretch>
        </p:blipFill>
        <p:spPr bwMode="auto">
          <a:xfrm>
            <a:off x="539552" y="3717032"/>
            <a:ext cx="3240360" cy="1564857"/>
          </a:xfrm>
          <a:prstGeom prst="rect">
            <a:avLst/>
          </a:prstGeom>
          <a:noFill/>
        </p:spPr>
      </p:pic>
      <p:pic>
        <p:nvPicPr>
          <p:cNvPr id="1028" name="Picture 4" descr="C:\Users\GEVAŞLI-065\Desktop\Ekran Alıntısı\41.JPG"/>
          <p:cNvPicPr>
            <a:picLocks noChangeAspect="1" noChangeArrowheads="1"/>
          </p:cNvPicPr>
          <p:nvPr/>
        </p:nvPicPr>
        <p:blipFill>
          <a:blip r:embed="rId4" cstate="print"/>
          <a:srcRect/>
          <a:stretch>
            <a:fillRect/>
          </a:stretch>
        </p:blipFill>
        <p:spPr bwMode="auto">
          <a:xfrm>
            <a:off x="539552" y="5517232"/>
            <a:ext cx="3292955" cy="1051272"/>
          </a:xfrm>
          <a:prstGeom prst="rect">
            <a:avLst/>
          </a:prstGeom>
          <a:noFill/>
        </p:spPr>
      </p:pic>
      <p:pic>
        <p:nvPicPr>
          <p:cNvPr id="1029" name="Picture 5" descr="C:\Users\GEVAŞLI-065\Desktop\Ekran Alıntısı\42.JPG"/>
          <p:cNvPicPr>
            <a:picLocks noChangeAspect="1" noChangeArrowheads="1"/>
          </p:cNvPicPr>
          <p:nvPr/>
        </p:nvPicPr>
        <p:blipFill>
          <a:blip r:embed="rId5" cstate="print"/>
          <a:srcRect/>
          <a:stretch>
            <a:fillRect/>
          </a:stretch>
        </p:blipFill>
        <p:spPr bwMode="auto">
          <a:xfrm>
            <a:off x="4283968" y="3573016"/>
            <a:ext cx="3358789" cy="299695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79512" y="0"/>
            <a:ext cx="8568952" cy="6669360"/>
          </a:xfrm>
        </p:spPr>
        <p:txBody>
          <a:bodyPr>
            <a:normAutofit/>
          </a:bodyPr>
          <a:lstStyle/>
          <a:p>
            <a:pPr>
              <a:buNone/>
            </a:pPr>
            <a:r>
              <a:rPr lang="tr-TR" sz="1800" dirty="0" smtClean="0"/>
              <a:t>Gözlemlere ilişkin uzaklık matrisi şu şekilde olacaktır:</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lgn="just">
              <a:buNone/>
            </a:pPr>
            <a:endParaRPr lang="tr-TR" sz="1800" b="1" u="sng" dirty="0" smtClean="0"/>
          </a:p>
          <a:p>
            <a:pPr algn="just">
              <a:buNone/>
            </a:pPr>
            <a:r>
              <a:rPr lang="tr-TR" sz="1800" b="1" u="sng" dirty="0" smtClean="0"/>
              <a:t>ADIM 2: </a:t>
            </a:r>
            <a:r>
              <a:rPr lang="tr-TR" sz="1800" dirty="0" smtClean="0"/>
              <a:t>Uzaklıklar tablosunda </a:t>
            </a:r>
            <a:r>
              <a:rPr lang="tr-TR" sz="1800" dirty="0" err="1" smtClean="0"/>
              <a:t>Min</a:t>
            </a:r>
            <a:r>
              <a:rPr lang="tr-TR" sz="1800" dirty="0" smtClean="0"/>
              <a:t> d(i,j)=1.41 olduğu görülür.Bu değere sahip iki hücre bulunmaktadır.Bu değere sahip (1,4) ve (2,3) hücreleri bulunmaktadır.Herhangi birini seçebiliriz. Biz 1 ve 4 numaralı gözlemleri ele alarak (1,4) kümesini oluşturalım.(1,4) kümesi ile  2,3 ve 5 numaralı gözlemler arasındaki uzaklıkları hesaplayarak  </a:t>
            </a:r>
            <a:r>
              <a:rPr lang="tr-TR" sz="1800" b="1" dirty="0" smtClean="0"/>
              <a:t>birbirine en uzak olan gözlemler </a:t>
            </a:r>
            <a:r>
              <a:rPr lang="tr-TR" sz="1800" dirty="0" smtClean="0"/>
              <a:t>seçilir.</a:t>
            </a: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21</a:t>
            </a:fld>
            <a:endParaRPr lang="tr-TR"/>
          </a:p>
        </p:txBody>
      </p:sp>
      <p:pic>
        <p:nvPicPr>
          <p:cNvPr id="1026" name="Picture 2" descr="C:\Users\GEVAŞLI-065\Desktop\Ekran Alıntısı\43.JPG"/>
          <p:cNvPicPr>
            <a:picLocks noChangeAspect="1" noChangeArrowheads="1"/>
          </p:cNvPicPr>
          <p:nvPr/>
        </p:nvPicPr>
        <p:blipFill>
          <a:blip r:embed="rId2" cstate="print"/>
          <a:srcRect/>
          <a:stretch>
            <a:fillRect/>
          </a:stretch>
        </p:blipFill>
        <p:spPr bwMode="auto">
          <a:xfrm>
            <a:off x="2555776" y="332656"/>
            <a:ext cx="3600400" cy="2134258"/>
          </a:xfrm>
          <a:prstGeom prst="rect">
            <a:avLst/>
          </a:prstGeom>
          <a:noFill/>
        </p:spPr>
      </p:pic>
      <p:pic>
        <p:nvPicPr>
          <p:cNvPr id="1027" name="Picture 3" descr="C:\Users\GEVAŞLI-065\Desktop\Ekran Alıntısı\44.JPG"/>
          <p:cNvPicPr>
            <a:picLocks noChangeAspect="1" noChangeArrowheads="1"/>
          </p:cNvPicPr>
          <p:nvPr/>
        </p:nvPicPr>
        <p:blipFill>
          <a:blip r:embed="rId3" cstate="print"/>
          <a:srcRect/>
          <a:stretch>
            <a:fillRect/>
          </a:stretch>
        </p:blipFill>
        <p:spPr bwMode="auto">
          <a:xfrm>
            <a:off x="2483768" y="3852852"/>
            <a:ext cx="3816424" cy="300514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a:bodyPr>
          <a:lstStyle/>
          <a:p>
            <a:pPr>
              <a:buNone/>
            </a:pPr>
            <a:r>
              <a:rPr lang="tr-TR" sz="1800" dirty="0" smtClean="0"/>
              <a:t>Hesaplamalar yapıldığında uzaklık tablosu aşağıdaki gibi olur:</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r>
              <a:rPr lang="tr-TR" sz="1800" b="1" u="sng" dirty="0" smtClean="0"/>
              <a:t>ADIM 3: </a:t>
            </a:r>
            <a:r>
              <a:rPr lang="tr-TR" sz="1800" dirty="0" smtClean="0"/>
              <a:t>Uzaklıklar tablosunda </a:t>
            </a:r>
            <a:r>
              <a:rPr lang="tr-TR" sz="1800" dirty="0" err="1" smtClean="0"/>
              <a:t>Min</a:t>
            </a:r>
            <a:r>
              <a:rPr lang="tr-TR" sz="1800" dirty="0" smtClean="0"/>
              <a:t> d(i,j)=1.41 olduğu görülür.O halde 2 ve 3 gözlemleri birleştirilerek bir küme oluşturulur.Elde (2,3) kümesinin diğer (1,4) kümesi ve 5 gözlemleri arasındaki uzaklıklar hesaplandığında aşağıdaki gibi yeni uzaklıklar tablosu çıkartılır.</a:t>
            </a:r>
          </a:p>
          <a:p>
            <a:pPr>
              <a:buNone/>
            </a:pP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22</a:t>
            </a:fld>
            <a:endParaRPr lang="tr-TR"/>
          </a:p>
        </p:txBody>
      </p:sp>
      <p:pic>
        <p:nvPicPr>
          <p:cNvPr id="2050" name="Picture 2" descr="C:\Users\GEVAŞLI-065\Desktop\Ekran Alıntısı\45.JPG"/>
          <p:cNvPicPr>
            <a:picLocks noChangeAspect="1" noChangeArrowheads="1"/>
          </p:cNvPicPr>
          <p:nvPr/>
        </p:nvPicPr>
        <p:blipFill>
          <a:blip r:embed="rId2" cstate="print"/>
          <a:srcRect/>
          <a:stretch>
            <a:fillRect/>
          </a:stretch>
        </p:blipFill>
        <p:spPr bwMode="auto">
          <a:xfrm>
            <a:off x="1619672" y="404664"/>
            <a:ext cx="4035806" cy="1944216"/>
          </a:xfrm>
          <a:prstGeom prst="rect">
            <a:avLst/>
          </a:prstGeom>
          <a:noFill/>
        </p:spPr>
      </p:pic>
      <p:pic>
        <p:nvPicPr>
          <p:cNvPr id="6" name="5 Resim" descr="46.JPG"/>
          <p:cNvPicPr>
            <a:picLocks noChangeAspect="1"/>
          </p:cNvPicPr>
          <p:nvPr/>
        </p:nvPicPr>
        <p:blipFill>
          <a:blip r:embed="rId3" cstate="print"/>
          <a:stretch>
            <a:fillRect/>
          </a:stretch>
        </p:blipFill>
        <p:spPr>
          <a:xfrm rot="-60000">
            <a:off x="125332" y="3978139"/>
            <a:ext cx="5184576" cy="2088232"/>
          </a:xfrm>
          <a:prstGeom prst="rect">
            <a:avLst/>
          </a:prstGeom>
        </p:spPr>
      </p:pic>
      <p:pic>
        <p:nvPicPr>
          <p:cNvPr id="2051" name="Picture 3" descr="C:\Users\GEVAŞLI-065\Desktop\Ekran Alıntısı\47.JPG"/>
          <p:cNvPicPr>
            <a:picLocks noChangeAspect="1" noChangeArrowheads="1"/>
          </p:cNvPicPr>
          <p:nvPr/>
        </p:nvPicPr>
        <p:blipFill>
          <a:blip r:embed="rId4" cstate="print"/>
          <a:srcRect/>
          <a:stretch>
            <a:fillRect/>
          </a:stretch>
        </p:blipFill>
        <p:spPr bwMode="auto">
          <a:xfrm rot="-60000">
            <a:off x="5494660" y="3888687"/>
            <a:ext cx="3183760" cy="188159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a:bodyPr>
          <a:lstStyle/>
          <a:p>
            <a:pPr>
              <a:buNone/>
            </a:pPr>
            <a:r>
              <a:rPr lang="tr-TR" sz="1800" b="1" u="sng" dirty="0" smtClean="0"/>
              <a:t>ADIM 4:  </a:t>
            </a:r>
            <a:r>
              <a:rPr lang="tr-TR" sz="1800" dirty="0" smtClean="0"/>
              <a:t>Uzaklıklar tablosunda </a:t>
            </a:r>
            <a:r>
              <a:rPr lang="tr-TR" sz="1800" dirty="0" err="1" smtClean="0"/>
              <a:t>Min</a:t>
            </a:r>
            <a:r>
              <a:rPr lang="tr-TR" sz="1800" dirty="0" smtClean="0"/>
              <a:t> d(i,j)=2.24 olduğu görülür. O halde 5 gözlemi ile (1,4) birleştirilerek (1,4,5) adında yeni bir küme oluşturulur.Elde (1,4,5) kümesi ile (2,3) kümesi arasındaki uzaklığı belirlemek için küme içindeki her bir değeri eşliyoruz ve aralarında en büyük olanı belirliyoruz.</a:t>
            </a:r>
          </a:p>
          <a:p>
            <a:pPr>
              <a:buNone/>
            </a:pPr>
            <a:endParaRPr lang="tr-TR" sz="1800" b="1" u="sng" dirty="0" smtClean="0"/>
          </a:p>
          <a:p>
            <a:pPr>
              <a:buNone/>
            </a:pPr>
            <a:endParaRPr lang="tr-TR" sz="1800" b="1" u="sng" dirty="0" smtClean="0"/>
          </a:p>
          <a:p>
            <a:pPr>
              <a:buNone/>
            </a:pPr>
            <a:endParaRPr lang="tr-TR" sz="1800" b="1" u="sng" dirty="0" smtClean="0"/>
          </a:p>
          <a:p>
            <a:pPr>
              <a:buNone/>
            </a:pPr>
            <a:endParaRPr lang="tr-TR" sz="1800" b="1" u="sng" dirty="0" smtClean="0"/>
          </a:p>
          <a:p>
            <a:pPr>
              <a:buNone/>
            </a:pPr>
            <a:endParaRPr lang="tr-TR" sz="1800" b="1" u="sng" dirty="0" smtClean="0"/>
          </a:p>
          <a:p>
            <a:pPr>
              <a:buNone/>
            </a:pPr>
            <a:endParaRPr lang="tr-TR" sz="1800" b="1" u="sng" dirty="0" smtClean="0"/>
          </a:p>
          <a:p>
            <a:pPr>
              <a:buNone/>
            </a:pPr>
            <a:endParaRPr lang="tr-TR" sz="1800" b="1" u="sng" dirty="0" smtClean="0"/>
          </a:p>
          <a:p>
            <a:pPr>
              <a:buNone/>
            </a:pPr>
            <a:r>
              <a:rPr lang="tr-TR" sz="1800" b="1" u="sng" dirty="0" smtClean="0"/>
              <a:t>ADIM 5: </a:t>
            </a:r>
            <a:r>
              <a:rPr lang="tr-TR" sz="1800" dirty="0" smtClean="0"/>
              <a:t> Elde edilen son iki küme birleştirilerek sonuç küme elde edilir.Bu küme (1,2,3,4,5) gözlemlerinden oluşan kümedir.Uzaklık düzeyi göz önüne alınarak kümeler şu şekilde belirlenmiştir:</a:t>
            </a: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23</a:t>
            </a:fld>
            <a:endParaRPr lang="tr-TR"/>
          </a:p>
        </p:txBody>
      </p:sp>
      <p:pic>
        <p:nvPicPr>
          <p:cNvPr id="3074" name="Picture 2" descr="C:\Users\GEVAŞLI-065\Desktop\Ekran Alıntısı\48.JPG"/>
          <p:cNvPicPr>
            <a:picLocks noChangeAspect="1" noChangeArrowheads="1"/>
          </p:cNvPicPr>
          <p:nvPr/>
        </p:nvPicPr>
        <p:blipFill>
          <a:blip r:embed="rId2" cstate="print"/>
          <a:srcRect/>
          <a:stretch>
            <a:fillRect/>
          </a:stretch>
        </p:blipFill>
        <p:spPr bwMode="auto">
          <a:xfrm rot="-60000">
            <a:off x="754889" y="1341567"/>
            <a:ext cx="2573506" cy="2254078"/>
          </a:xfrm>
          <a:prstGeom prst="rect">
            <a:avLst/>
          </a:prstGeom>
          <a:noFill/>
        </p:spPr>
      </p:pic>
      <p:pic>
        <p:nvPicPr>
          <p:cNvPr id="3075" name="Picture 3" descr="C:\Users\GEVAŞLI-065\Desktop\Ekran Alıntısı\49.JPG"/>
          <p:cNvPicPr>
            <a:picLocks noChangeAspect="1" noChangeArrowheads="1"/>
          </p:cNvPicPr>
          <p:nvPr/>
        </p:nvPicPr>
        <p:blipFill>
          <a:blip r:embed="rId3" cstate="print"/>
          <a:srcRect/>
          <a:stretch>
            <a:fillRect/>
          </a:stretch>
        </p:blipFill>
        <p:spPr bwMode="auto">
          <a:xfrm rot="-60000">
            <a:off x="4727923" y="1652630"/>
            <a:ext cx="2742976" cy="1388504"/>
          </a:xfrm>
          <a:prstGeom prst="rect">
            <a:avLst/>
          </a:prstGeom>
          <a:noFill/>
        </p:spPr>
      </p:pic>
      <p:cxnSp>
        <p:nvCxnSpPr>
          <p:cNvPr id="10" name="9 Düz Ok Bağlayıcısı"/>
          <p:cNvCxnSpPr/>
          <p:nvPr/>
        </p:nvCxnSpPr>
        <p:spPr>
          <a:xfrm>
            <a:off x="3707904" y="2276872"/>
            <a:ext cx="7920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3076" name="Picture 4" descr="C:\Users\GEVAŞLI-065\Desktop\Ekran Alıntısı\50.JPG"/>
          <p:cNvPicPr>
            <a:picLocks noChangeAspect="1" noChangeArrowheads="1"/>
          </p:cNvPicPr>
          <p:nvPr/>
        </p:nvPicPr>
        <p:blipFill>
          <a:blip r:embed="rId4" cstate="print"/>
          <a:srcRect/>
          <a:stretch>
            <a:fillRect/>
          </a:stretch>
        </p:blipFill>
        <p:spPr bwMode="auto">
          <a:xfrm rot="-60000">
            <a:off x="559419" y="4481648"/>
            <a:ext cx="3168352" cy="2304255"/>
          </a:xfrm>
          <a:prstGeom prst="rect">
            <a:avLst/>
          </a:prstGeom>
          <a:noFill/>
        </p:spPr>
      </p:pic>
      <p:cxnSp>
        <p:nvCxnSpPr>
          <p:cNvPr id="12" name="11 Düz Ok Bağlayıcısı"/>
          <p:cNvCxnSpPr/>
          <p:nvPr/>
        </p:nvCxnSpPr>
        <p:spPr>
          <a:xfrm>
            <a:off x="3851920" y="5949280"/>
            <a:ext cx="7920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8" name="17 Grup"/>
          <p:cNvGrpSpPr/>
          <p:nvPr/>
        </p:nvGrpSpPr>
        <p:grpSpPr>
          <a:xfrm>
            <a:off x="5148064" y="4509120"/>
            <a:ext cx="2160240" cy="2160240"/>
            <a:chOff x="5220072" y="4437112"/>
            <a:chExt cx="2592288" cy="2420888"/>
          </a:xfrm>
        </p:grpSpPr>
        <p:sp>
          <p:nvSpPr>
            <p:cNvPr id="13" name="12 Oval"/>
            <p:cNvSpPr/>
            <p:nvPr/>
          </p:nvSpPr>
          <p:spPr>
            <a:xfrm>
              <a:off x="5220072" y="4437112"/>
              <a:ext cx="2592288" cy="24208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14" name="13 Oval"/>
            <p:cNvSpPr/>
            <p:nvPr/>
          </p:nvSpPr>
          <p:spPr>
            <a:xfrm>
              <a:off x="5372560" y="5229200"/>
              <a:ext cx="864096" cy="11521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2</a:t>
              </a:r>
            </a:p>
            <a:p>
              <a:pPr algn="ctr"/>
              <a:endParaRPr lang="tr-TR" dirty="0" smtClean="0"/>
            </a:p>
            <a:p>
              <a:pPr algn="ctr"/>
              <a:r>
                <a:rPr lang="tr-TR" dirty="0" smtClean="0"/>
                <a:t>3</a:t>
              </a:r>
              <a:endParaRPr lang="tr-TR" dirty="0"/>
            </a:p>
          </p:txBody>
        </p:sp>
        <p:sp>
          <p:nvSpPr>
            <p:cNvPr id="15" name="14 Oval"/>
            <p:cNvSpPr/>
            <p:nvPr/>
          </p:nvSpPr>
          <p:spPr>
            <a:xfrm>
              <a:off x="6287485" y="4653136"/>
              <a:ext cx="1296144" cy="18722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r-TR" dirty="0" smtClean="0"/>
            </a:p>
            <a:p>
              <a:pPr algn="ctr"/>
              <a:endParaRPr lang="tr-TR" dirty="0" smtClean="0"/>
            </a:p>
            <a:p>
              <a:pPr algn="ctr"/>
              <a:endParaRPr lang="tr-TR" dirty="0" smtClean="0"/>
            </a:p>
            <a:p>
              <a:pPr algn="ctr"/>
              <a:endParaRPr lang="tr-TR" dirty="0" smtClean="0"/>
            </a:p>
            <a:p>
              <a:pPr algn="ctr"/>
              <a:r>
                <a:rPr lang="tr-TR" dirty="0" smtClean="0"/>
                <a:t>5</a:t>
              </a:r>
              <a:endParaRPr lang="tr-TR" dirty="0"/>
            </a:p>
          </p:txBody>
        </p:sp>
        <p:sp>
          <p:nvSpPr>
            <p:cNvPr id="17" name="16 Oval"/>
            <p:cNvSpPr/>
            <p:nvPr/>
          </p:nvSpPr>
          <p:spPr>
            <a:xfrm>
              <a:off x="6592460" y="4941168"/>
              <a:ext cx="720080" cy="9361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1</a:t>
              </a:r>
            </a:p>
            <a:p>
              <a:pPr algn="ctr"/>
              <a:endParaRPr lang="tr-TR" dirty="0" smtClean="0"/>
            </a:p>
            <a:p>
              <a:pPr algn="ctr"/>
              <a:r>
                <a:rPr lang="tr-TR" dirty="0" smtClean="0"/>
                <a:t>4</a:t>
              </a:r>
              <a:endParaRPr lang="tr-TR" dirty="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188640"/>
            <a:ext cx="8748464" cy="6669360"/>
          </a:xfrm>
        </p:spPr>
        <p:txBody>
          <a:bodyPr>
            <a:normAutofit fontScale="92500" lnSpcReduction="20000"/>
          </a:bodyPr>
          <a:lstStyle/>
          <a:p>
            <a:pPr>
              <a:buNone/>
            </a:pPr>
            <a:r>
              <a:rPr lang="tr-TR" sz="1900" b="1" dirty="0" smtClean="0"/>
              <a:t>6.4. HİYERARŞİK OLMAYAN KÜMELEME</a:t>
            </a:r>
          </a:p>
          <a:p>
            <a:pPr>
              <a:buNone/>
            </a:pPr>
            <a:r>
              <a:rPr lang="tr-TR" sz="1900" b="1" u="sng" dirty="0" smtClean="0"/>
              <a:t>6.4.1. k-Ortalamalar Yöntemi</a:t>
            </a:r>
          </a:p>
          <a:p>
            <a:pPr algn="just">
              <a:buNone/>
            </a:pPr>
            <a:r>
              <a:rPr lang="tr-TR" sz="1700" dirty="0" smtClean="0"/>
              <a:t>	Bu yöntemde daha başlangıçta belli sayıdaki küme için toplam ortalama hatayı minimize etmek amaçlanır.N boyutlu uzayda N örnekli kümelerin verildiğini varsayalım.Bu uzay { C</a:t>
            </a:r>
            <a:r>
              <a:rPr lang="tr-TR" sz="1700" baseline="-25000" dirty="0" smtClean="0"/>
              <a:t>1</a:t>
            </a:r>
            <a:r>
              <a:rPr lang="tr-TR" sz="1700" dirty="0" smtClean="0"/>
              <a:t>,C</a:t>
            </a:r>
            <a:r>
              <a:rPr lang="tr-TR" sz="1700" baseline="-25000" dirty="0" smtClean="0"/>
              <a:t>2</a:t>
            </a:r>
            <a:r>
              <a:rPr lang="tr-TR" sz="1700" dirty="0" smtClean="0"/>
              <a:t>,…..,</a:t>
            </a:r>
            <a:r>
              <a:rPr lang="tr-TR" sz="1700" dirty="0" err="1" smtClean="0"/>
              <a:t>C</a:t>
            </a:r>
            <a:r>
              <a:rPr lang="tr-TR" sz="1700" baseline="-25000" dirty="0" err="1" smtClean="0"/>
              <a:t>k</a:t>
            </a:r>
            <a:r>
              <a:rPr lang="tr-TR" sz="1700" dirty="0" smtClean="0"/>
              <a:t>} biçiminde K kümeye ayrılsın. </a:t>
            </a:r>
          </a:p>
          <a:p>
            <a:pPr algn="just">
              <a:buNone/>
            </a:pPr>
            <a:r>
              <a:rPr lang="tr-TR" sz="1700" dirty="0" smtClean="0"/>
              <a:t>O zaman                                       olmak üzere </a:t>
            </a:r>
            <a:r>
              <a:rPr lang="tr-TR" sz="1700" dirty="0" err="1" smtClean="0"/>
              <a:t>C</a:t>
            </a:r>
            <a:r>
              <a:rPr lang="tr-TR" sz="1700" baseline="-25000" dirty="0" err="1" smtClean="0"/>
              <a:t>k</a:t>
            </a:r>
            <a:r>
              <a:rPr lang="tr-TR" sz="1700" baseline="-25000" dirty="0" smtClean="0"/>
              <a:t> </a:t>
            </a:r>
            <a:r>
              <a:rPr lang="tr-TR" sz="1700" dirty="0" smtClean="0"/>
              <a:t>kümesinin ortalama vektörü </a:t>
            </a:r>
            <a:r>
              <a:rPr lang="tr-TR" sz="1700" dirty="0" err="1" smtClean="0"/>
              <a:t>M</a:t>
            </a:r>
            <a:r>
              <a:rPr lang="tr-TR" sz="1700" baseline="-25000" dirty="0" err="1" smtClean="0"/>
              <a:t>k</a:t>
            </a:r>
            <a:r>
              <a:rPr lang="tr-TR" sz="1700" dirty="0" smtClean="0"/>
              <a:t> şu şekilde</a:t>
            </a:r>
          </a:p>
          <a:p>
            <a:pPr algn="just">
              <a:buNone/>
            </a:pPr>
            <a:r>
              <a:rPr lang="tr-TR" sz="1700" dirty="0" smtClean="0"/>
              <a:t>hesaplanır. </a:t>
            </a:r>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r>
              <a:rPr lang="tr-TR" sz="1700" dirty="0" smtClean="0"/>
              <a:t>	Burada </a:t>
            </a:r>
            <a:r>
              <a:rPr lang="tr-TR" sz="1700" dirty="0" err="1" smtClean="0"/>
              <a:t>X</a:t>
            </a:r>
            <a:r>
              <a:rPr lang="tr-TR" sz="1700" baseline="-25000" dirty="0" err="1" smtClean="0"/>
              <a:t>k</a:t>
            </a:r>
            <a:r>
              <a:rPr lang="tr-TR" sz="1700" dirty="0" smtClean="0"/>
              <a:t> değeri </a:t>
            </a:r>
            <a:r>
              <a:rPr lang="tr-TR" sz="1700" dirty="0" err="1" smtClean="0"/>
              <a:t>C</a:t>
            </a:r>
            <a:r>
              <a:rPr lang="tr-TR" sz="1700" baseline="-25000" dirty="0" err="1" smtClean="0"/>
              <a:t>k</a:t>
            </a:r>
            <a:r>
              <a:rPr lang="tr-TR" sz="1700" dirty="0" smtClean="0"/>
              <a:t> kümesine ait i. örnektir.</a:t>
            </a:r>
            <a:r>
              <a:rPr lang="tr-TR" sz="1700" dirty="0" err="1" smtClean="0"/>
              <a:t>C</a:t>
            </a:r>
            <a:r>
              <a:rPr lang="tr-TR" sz="1700" baseline="-25000" dirty="0" err="1" smtClean="0"/>
              <a:t>k</a:t>
            </a:r>
            <a:r>
              <a:rPr lang="tr-TR" sz="1700" dirty="0" smtClean="0"/>
              <a:t> kümesi için kare-hata, her bir </a:t>
            </a:r>
            <a:r>
              <a:rPr lang="tr-TR" sz="1700" dirty="0" err="1" smtClean="0"/>
              <a:t>C</a:t>
            </a:r>
            <a:r>
              <a:rPr lang="tr-TR" sz="1700" baseline="-25000" dirty="0" err="1" smtClean="0"/>
              <a:t>k</a:t>
            </a:r>
            <a:r>
              <a:rPr lang="tr-TR" sz="1700" dirty="0" smtClean="0"/>
              <a:t> değeri ile onun merkezi arasındaki </a:t>
            </a:r>
            <a:r>
              <a:rPr lang="tr-TR" sz="1700" dirty="0" err="1" smtClean="0"/>
              <a:t>Öklit</a:t>
            </a:r>
            <a:r>
              <a:rPr lang="tr-TR" sz="1700" dirty="0" smtClean="0"/>
              <a:t> uzaklıkların toplamıdır.Bu hataya </a:t>
            </a:r>
            <a:r>
              <a:rPr lang="tr-TR" sz="1700" b="1" dirty="0" smtClean="0"/>
              <a:t>“küme içi değişme” </a:t>
            </a:r>
            <a:r>
              <a:rPr lang="tr-TR" sz="1700" dirty="0" smtClean="0"/>
              <a:t>adı da verilir.Küme içi değişmeler şu şekilde hesaplanır:</a:t>
            </a:r>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r>
              <a:rPr lang="tr-TR" sz="1700" dirty="0" smtClean="0"/>
              <a:t>	K kümesini içeren bütün kümeler uzayı için kare-hata,küme içindeki değişmelerin </a:t>
            </a:r>
          </a:p>
          <a:p>
            <a:pPr algn="just">
              <a:spcBef>
                <a:spcPts val="300"/>
              </a:spcBef>
              <a:buNone/>
            </a:pPr>
            <a:r>
              <a:rPr lang="tr-TR" sz="1700" dirty="0" smtClean="0"/>
              <a:t>     toplamıdır.O halde söz konusu kare-hata değeri şu şekilde hesaplanır</a:t>
            </a:r>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endParaRPr lang="tr-TR" sz="1700" dirty="0" smtClean="0"/>
          </a:p>
          <a:p>
            <a:pPr algn="just">
              <a:spcBef>
                <a:spcPts val="300"/>
              </a:spcBef>
              <a:buNone/>
            </a:pPr>
            <a:r>
              <a:rPr lang="tr-TR" sz="1700" dirty="0" smtClean="0"/>
              <a:t>	Kare-hata kümeleme yönteminin amacı, verilen K değeri için E</a:t>
            </a:r>
            <a:r>
              <a:rPr lang="tr-TR" sz="1700" baseline="-25000" dirty="0" smtClean="0"/>
              <a:t>k</a:t>
            </a:r>
            <a:r>
              <a:rPr lang="tr-TR" sz="1700" baseline="30000" dirty="0" smtClean="0"/>
              <a:t>2</a:t>
            </a:r>
            <a:r>
              <a:rPr lang="tr-TR" sz="1700" dirty="0" smtClean="0"/>
              <a:t> değerini minimize</a:t>
            </a:r>
          </a:p>
          <a:p>
            <a:pPr algn="just">
              <a:spcBef>
                <a:spcPts val="300"/>
              </a:spcBef>
              <a:buNone/>
            </a:pPr>
            <a:r>
              <a:rPr lang="tr-TR" sz="1700" dirty="0" smtClean="0"/>
              <a:t> 	eden K kümelerini bulmaktır.O halde k-ortalama algoritmasında E</a:t>
            </a:r>
            <a:r>
              <a:rPr lang="tr-TR" sz="1700" baseline="-25000" dirty="0" smtClean="0"/>
              <a:t>k</a:t>
            </a:r>
            <a:r>
              <a:rPr lang="tr-TR" sz="1700" baseline="30000" dirty="0" smtClean="0"/>
              <a:t>2  </a:t>
            </a:r>
            <a:r>
              <a:rPr lang="tr-TR" sz="1700" dirty="0" smtClean="0"/>
              <a:t>değerinin bir önceki </a:t>
            </a:r>
            <a:r>
              <a:rPr lang="tr-TR" sz="1700" dirty="0" err="1" smtClean="0"/>
              <a:t>iterasyona</a:t>
            </a:r>
            <a:r>
              <a:rPr lang="tr-TR" sz="1700" dirty="0" smtClean="0"/>
              <a:t> göre azalması gerekir.</a:t>
            </a:r>
          </a:p>
          <a:p>
            <a:pPr algn="just">
              <a:spcBef>
                <a:spcPts val="0"/>
              </a:spcBef>
              <a:buNone/>
            </a:pPr>
            <a:endParaRPr lang="tr-TR" sz="1800" dirty="0" smtClean="0"/>
          </a:p>
          <a:p>
            <a:pPr algn="just">
              <a:buNone/>
            </a:pPr>
            <a:endParaRPr lang="tr-TR" sz="1800" dirty="0" smtClean="0"/>
          </a:p>
          <a:p>
            <a:pPr algn="just">
              <a:buNone/>
            </a:pPr>
            <a:endParaRPr lang="tr-TR" sz="1800" dirty="0" smtClean="0"/>
          </a:p>
          <a:p>
            <a:pPr algn="just">
              <a:buNone/>
            </a:pP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24</a:t>
            </a:fld>
            <a:endParaRPr lang="tr-TR" dirty="0"/>
          </a:p>
        </p:txBody>
      </p:sp>
      <p:pic>
        <p:nvPicPr>
          <p:cNvPr id="1028" name="Picture 4" descr="C:\Users\GEVAŞLI-065\Desktop\Ekran Alıntısı\52.JPG"/>
          <p:cNvPicPr>
            <a:picLocks noChangeAspect="1" noChangeArrowheads="1"/>
          </p:cNvPicPr>
          <p:nvPr/>
        </p:nvPicPr>
        <p:blipFill>
          <a:blip r:embed="rId2" cstate="print"/>
          <a:srcRect/>
          <a:stretch>
            <a:fillRect/>
          </a:stretch>
        </p:blipFill>
        <p:spPr bwMode="auto">
          <a:xfrm>
            <a:off x="3131840" y="1772816"/>
            <a:ext cx="1944216" cy="814616"/>
          </a:xfrm>
          <a:prstGeom prst="rect">
            <a:avLst/>
          </a:prstGeom>
          <a:noFill/>
        </p:spPr>
      </p:pic>
      <p:pic>
        <p:nvPicPr>
          <p:cNvPr id="1029" name="Picture 5" descr="C:\Users\GEVAŞLI-065\Desktop\Ekran Alıntısı\53.JPG"/>
          <p:cNvPicPr>
            <a:picLocks noChangeAspect="1" noChangeArrowheads="1"/>
          </p:cNvPicPr>
          <p:nvPr/>
        </p:nvPicPr>
        <p:blipFill>
          <a:blip r:embed="rId3" cstate="print"/>
          <a:srcRect/>
          <a:stretch>
            <a:fillRect/>
          </a:stretch>
        </p:blipFill>
        <p:spPr bwMode="auto">
          <a:xfrm>
            <a:off x="3059832" y="3501008"/>
            <a:ext cx="2235894" cy="792088"/>
          </a:xfrm>
          <a:prstGeom prst="rect">
            <a:avLst/>
          </a:prstGeom>
          <a:noFill/>
        </p:spPr>
      </p:pic>
      <p:pic>
        <p:nvPicPr>
          <p:cNvPr id="1030" name="Picture 6" descr="C:\Users\GEVAŞLI-065\Desktop\Ekran Alıntısı\54.JPG"/>
          <p:cNvPicPr>
            <a:picLocks noChangeAspect="1" noChangeArrowheads="1"/>
          </p:cNvPicPr>
          <p:nvPr/>
        </p:nvPicPr>
        <p:blipFill>
          <a:blip r:embed="rId4" cstate="print"/>
          <a:srcRect/>
          <a:stretch>
            <a:fillRect/>
          </a:stretch>
        </p:blipFill>
        <p:spPr bwMode="auto">
          <a:xfrm>
            <a:off x="3419872" y="4941168"/>
            <a:ext cx="1512168" cy="850595"/>
          </a:xfrm>
          <a:prstGeom prst="rect">
            <a:avLst/>
          </a:prstGeom>
          <a:noFill/>
        </p:spPr>
      </p:pic>
      <p:pic>
        <p:nvPicPr>
          <p:cNvPr id="1031" name="Picture 7" descr="C:\Users\GEVAŞLI-065\Desktop\Ekran Alıntısı\51.JPG"/>
          <p:cNvPicPr>
            <a:picLocks noChangeAspect="1" noChangeArrowheads="1"/>
          </p:cNvPicPr>
          <p:nvPr/>
        </p:nvPicPr>
        <p:blipFill>
          <a:blip r:embed="rId5" cstate="print"/>
          <a:srcRect/>
          <a:stretch>
            <a:fillRect/>
          </a:stretch>
        </p:blipFill>
        <p:spPr bwMode="auto">
          <a:xfrm>
            <a:off x="1187624" y="1412776"/>
            <a:ext cx="1797325" cy="28803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676456" cy="5949280"/>
          </a:xfrm>
        </p:spPr>
        <p:txBody>
          <a:bodyPr>
            <a:normAutofit lnSpcReduction="10000"/>
          </a:bodyPr>
          <a:lstStyle/>
          <a:p>
            <a:pPr>
              <a:buNone/>
            </a:pPr>
            <a:endParaRPr lang="tr-TR" sz="1800" b="1" dirty="0" smtClean="0"/>
          </a:p>
          <a:p>
            <a:pPr>
              <a:buNone/>
            </a:pPr>
            <a:r>
              <a:rPr lang="tr-TR" sz="1800" b="1" dirty="0" smtClean="0"/>
              <a:t>Algoritma</a:t>
            </a:r>
          </a:p>
          <a:p>
            <a:pPr>
              <a:buNone/>
            </a:pPr>
            <a:endParaRPr lang="tr-TR" sz="1800" dirty="0" smtClean="0"/>
          </a:p>
          <a:p>
            <a:pPr algn="just">
              <a:buNone/>
            </a:pPr>
            <a:r>
              <a:rPr lang="tr-TR" sz="1800" dirty="0" smtClean="0"/>
              <a:t>	K-ortalama algoritmasına başlamadan önce k küme sayısının belirlenmesi gerekir. Söz konusu k değeri belirlendikten sonra her bir kümeye gözlem değerleri atanır ve böylece {C</a:t>
            </a:r>
            <a:r>
              <a:rPr lang="tr-TR" sz="1800" baseline="-25000" dirty="0" smtClean="0"/>
              <a:t>1</a:t>
            </a:r>
            <a:r>
              <a:rPr lang="tr-TR" sz="1800" dirty="0" smtClean="0"/>
              <a:t>,C</a:t>
            </a:r>
            <a:r>
              <a:rPr lang="tr-TR" sz="1800" baseline="-25000" dirty="0" smtClean="0"/>
              <a:t>2</a:t>
            </a:r>
            <a:r>
              <a:rPr lang="tr-TR" sz="1800" dirty="0" smtClean="0"/>
              <a:t>,….,</a:t>
            </a:r>
            <a:r>
              <a:rPr lang="tr-TR" sz="1800" dirty="0" err="1" smtClean="0"/>
              <a:t>C</a:t>
            </a:r>
            <a:r>
              <a:rPr lang="tr-TR" sz="1800" baseline="-25000" dirty="0" err="1" smtClean="0"/>
              <a:t>k</a:t>
            </a:r>
            <a:r>
              <a:rPr lang="tr-TR" sz="1800" dirty="0" smtClean="0"/>
              <a:t>} kümeleri belirlenmiş olur.Ardından aşağıdaki işlemler gerçekleştirilir:</a:t>
            </a:r>
          </a:p>
          <a:p>
            <a:pPr algn="just">
              <a:buNone/>
            </a:pPr>
            <a:endParaRPr lang="tr-TR" sz="1800" dirty="0" smtClean="0"/>
          </a:p>
          <a:p>
            <a:pPr marL="342900" indent="-342900" algn="just">
              <a:buClr>
                <a:schemeClr val="tx1"/>
              </a:buClr>
              <a:buSzPct val="100000"/>
              <a:buAutoNum type="alphaLcParenR"/>
            </a:pPr>
            <a:r>
              <a:rPr lang="tr-TR" sz="1800" dirty="0" smtClean="0"/>
              <a:t>Her bir kümenin merkezi belirlenir.Bu merkezler M</a:t>
            </a:r>
            <a:r>
              <a:rPr lang="tr-TR" sz="1800" baseline="-25000" dirty="0" smtClean="0"/>
              <a:t>1</a:t>
            </a:r>
            <a:r>
              <a:rPr lang="tr-TR" sz="1800" dirty="0" smtClean="0"/>
              <a:t>,M</a:t>
            </a:r>
            <a:r>
              <a:rPr lang="tr-TR" sz="1800" baseline="-25000" dirty="0" smtClean="0"/>
              <a:t>2</a:t>
            </a:r>
            <a:r>
              <a:rPr lang="tr-TR" sz="1800" dirty="0" smtClean="0"/>
              <a:t>,..,</a:t>
            </a:r>
            <a:r>
              <a:rPr lang="tr-TR" sz="1800" dirty="0" err="1" smtClean="0"/>
              <a:t>M</a:t>
            </a:r>
            <a:r>
              <a:rPr lang="tr-TR" sz="1800" baseline="-25000" dirty="0" err="1" smtClean="0"/>
              <a:t>k</a:t>
            </a:r>
            <a:r>
              <a:rPr lang="tr-TR" sz="1800" dirty="0" smtClean="0"/>
              <a:t> biçimindedir.</a:t>
            </a:r>
          </a:p>
          <a:p>
            <a:pPr marL="342900" indent="-342900" algn="just">
              <a:buClr>
                <a:schemeClr val="tx1"/>
              </a:buClr>
              <a:buSzPct val="100000"/>
              <a:buAutoNum type="alphaLcParenR"/>
            </a:pPr>
            <a:endParaRPr lang="tr-TR" sz="1800" dirty="0" smtClean="0"/>
          </a:p>
          <a:p>
            <a:pPr marL="342900" indent="-342900" algn="just">
              <a:buClr>
                <a:schemeClr val="tx1"/>
              </a:buClr>
              <a:buSzPct val="100000"/>
              <a:buAutoNum type="alphaLcParenR"/>
            </a:pPr>
            <a:r>
              <a:rPr lang="tr-TR" sz="1800" dirty="0" smtClean="0"/>
              <a:t>e</a:t>
            </a:r>
            <a:r>
              <a:rPr lang="tr-TR" sz="1800" baseline="-25000" dirty="0" smtClean="0"/>
              <a:t>1</a:t>
            </a:r>
            <a:r>
              <a:rPr lang="tr-TR" sz="1800" dirty="0" smtClean="0"/>
              <a:t>,e</a:t>
            </a:r>
            <a:r>
              <a:rPr lang="tr-TR" sz="1800" baseline="-25000" dirty="0" smtClean="0"/>
              <a:t>2</a:t>
            </a:r>
            <a:r>
              <a:rPr lang="tr-TR" sz="1800" dirty="0" smtClean="0"/>
              <a:t>,…,e</a:t>
            </a:r>
            <a:r>
              <a:rPr lang="tr-TR" sz="1800" baseline="-25000" dirty="0" smtClean="0"/>
              <a:t>k</a:t>
            </a:r>
            <a:r>
              <a:rPr lang="tr-TR" sz="1800" dirty="0" smtClean="0"/>
              <a:t> küme içi değişmeler hesaplanır.Bu değişmelerin toplamı olan E</a:t>
            </a:r>
            <a:r>
              <a:rPr lang="tr-TR" sz="1800" baseline="-25000" dirty="0" smtClean="0"/>
              <a:t>k</a:t>
            </a:r>
            <a:r>
              <a:rPr lang="tr-TR" sz="1800" baseline="30000" dirty="0" smtClean="0"/>
              <a:t>2 </a:t>
            </a:r>
            <a:r>
              <a:rPr lang="tr-TR" sz="1800" dirty="0" smtClean="0"/>
              <a:t>değeri bulunur.</a:t>
            </a:r>
          </a:p>
          <a:p>
            <a:pPr marL="342900" indent="-342900" algn="just">
              <a:buClr>
                <a:schemeClr val="tx1"/>
              </a:buClr>
              <a:buSzPct val="100000"/>
              <a:buAutoNum type="alphaLcParenR"/>
            </a:pPr>
            <a:endParaRPr lang="tr-TR" sz="1800" dirty="0" smtClean="0"/>
          </a:p>
          <a:p>
            <a:pPr marL="342900" indent="-342900" algn="just">
              <a:buClr>
                <a:schemeClr val="tx1"/>
              </a:buClr>
              <a:buSzPct val="100000"/>
              <a:buAutoNum type="alphaLcParenR"/>
            </a:pPr>
            <a:r>
              <a:rPr lang="tr-TR" sz="1800" dirty="0" err="1" smtClean="0"/>
              <a:t>M</a:t>
            </a:r>
            <a:r>
              <a:rPr lang="tr-TR" sz="1800" baseline="-25000" dirty="0" err="1" smtClean="0"/>
              <a:t>k</a:t>
            </a:r>
            <a:r>
              <a:rPr lang="tr-TR" sz="1800" dirty="0" smtClean="0"/>
              <a:t> merkez değerleri ile gözlem değerleri arasındaki uzaklıklar hesaplanır.Bu gözlem değeri hangi merkeze yakın ise, o merkez ile ilgili küme içine dahil edilir.</a:t>
            </a:r>
          </a:p>
          <a:p>
            <a:pPr marL="342900" indent="-342900" algn="just">
              <a:buClr>
                <a:schemeClr val="tx1"/>
              </a:buClr>
              <a:buSzPct val="100000"/>
              <a:buAutoNum type="alphaLcParenR"/>
            </a:pPr>
            <a:endParaRPr lang="tr-TR" sz="1800" dirty="0" smtClean="0"/>
          </a:p>
          <a:p>
            <a:pPr marL="342900" indent="-342900" algn="just">
              <a:buClr>
                <a:schemeClr val="tx1"/>
              </a:buClr>
              <a:buSzPct val="100000"/>
              <a:buAutoNum type="alphaLcParenR"/>
            </a:pPr>
            <a:r>
              <a:rPr lang="tr-TR" sz="1800" dirty="0" smtClean="0"/>
              <a:t>Yukarıdaki b ve c adımları, kümelerde herhangi bir değişiklik olmayıncaya dek sürdürülür.</a:t>
            </a: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a:bodyPr>
          <a:lstStyle/>
          <a:p>
            <a:pPr>
              <a:buNone/>
            </a:pPr>
            <a:r>
              <a:rPr lang="tr-TR" sz="1800" b="1" u="sng" dirty="0" smtClean="0"/>
              <a:t>ÖRNEK:</a:t>
            </a:r>
          </a:p>
          <a:p>
            <a:pPr>
              <a:buNone/>
            </a:pPr>
            <a:r>
              <a:rPr lang="tr-TR" sz="1800" dirty="0" smtClean="0"/>
              <a:t>	Aşağıdaki gözlem değerlerini göz önüne alalım.Bu gözlem değerlerine            k-ortalamalar yöntemini uygulayarak kümelemek istiyoruz.</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r>
              <a:rPr lang="tr-TR" sz="1800" dirty="0" smtClean="0"/>
              <a:t>	Kümelerin sayısına başlangıçta k=2 biçiminde karar veriyoruz.Başlangıçta tesadüfi olarak aşağıdaki iki kümeyi belirliyoruz.</a:t>
            </a:r>
          </a:p>
          <a:p>
            <a:pPr>
              <a:buNone/>
            </a:pPr>
            <a:r>
              <a:rPr lang="tr-TR" sz="1800" dirty="0" smtClean="0"/>
              <a:t>			C</a:t>
            </a:r>
            <a:r>
              <a:rPr lang="tr-TR" sz="1800" baseline="-25000" dirty="0" smtClean="0"/>
              <a:t>1</a:t>
            </a:r>
            <a:r>
              <a:rPr lang="tr-TR" sz="1800" dirty="0" smtClean="0"/>
              <a:t>={X</a:t>
            </a:r>
            <a:r>
              <a:rPr lang="tr-TR" sz="1800" baseline="-25000" dirty="0" smtClean="0"/>
              <a:t>1</a:t>
            </a:r>
            <a:r>
              <a:rPr lang="tr-TR" sz="1800" dirty="0" smtClean="0"/>
              <a:t>,X</a:t>
            </a:r>
            <a:r>
              <a:rPr lang="tr-TR" sz="1800" baseline="-25000" dirty="0" smtClean="0"/>
              <a:t>2</a:t>
            </a:r>
            <a:r>
              <a:rPr lang="tr-TR" sz="1800" dirty="0" smtClean="0"/>
              <a:t>,X</a:t>
            </a:r>
            <a:r>
              <a:rPr lang="tr-TR" sz="1800" baseline="-25000" dirty="0" smtClean="0"/>
              <a:t>4</a:t>
            </a:r>
            <a:r>
              <a:rPr lang="tr-TR" sz="1800" dirty="0" smtClean="0"/>
              <a:t>}</a:t>
            </a:r>
          </a:p>
          <a:p>
            <a:pPr>
              <a:buNone/>
            </a:pPr>
            <a:r>
              <a:rPr lang="tr-TR" sz="1800" dirty="0" smtClean="0"/>
              <a:t>			C</a:t>
            </a:r>
            <a:r>
              <a:rPr lang="tr-TR" sz="1800" baseline="-25000" dirty="0" smtClean="0"/>
              <a:t>2</a:t>
            </a:r>
            <a:r>
              <a:rPr lang="tr-TR" sz="1800" dirty="0" smtClean="0"/>
              <a:t>={X</a:t>
            </a:r>
            <a:r>
              <a:rPr lang="tr-TR" sz="1800" baseline="-25000" dirty="0" smtClean="0"/>
              <a:t>3</a:t>
            </a:r>
            <a:r>
              <a:rPr lang="tr-TR" sz="1800" dirty="0" smtClean="0"/>
              <a:t>,X</a:t>
            </a:r>
            <a:r>
              <a:rPr lang="tr-TR" sz="1800" baseline="-25000" dirty="0" smtClean="0"/>
              <a:t>5</a:t>
            </a:r>
            <a:r>
              <a:rPr lang="tr-TR" sz="1800" dirty="0" smtClean="0"/>
              <a:t>}</a:t>
            </a:r>
          </a:p>
          <a:p>
            <a:pPr>
              <a:buNone/>
            </a:pPr>
            <a:r>
              <a:rPr lang="tr-TR" sz="1800" dirty="0" smtClean="0"/>
              <a:t>	Bu kümeleri de içeren gözlem değerlerini aşağıdaki tablo üzerinde topluca gösteriyoruz.</a:t>
            </a: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26</a:t>
            </a:fld>
            <a:endParaRPr lang="tr-TR"/>
          </a:p>
        </p:txBody>
      </p:sp>
      <p:pic>
        <p:nvPicPr>
          <p:cNvPr id="2050" name="Picture 2" descr="C:\Users\GEVAŞLI-065\Desktop\Ekran Alıntısı\55.JPG"/>
          <p:cNvPicPr>
            <a:picLocks noChangeAspect="1" noChangeArrowheads="1"/>
          </p:cNvPicPr>
          <p:nvPr/>
        </p:nvPicPr>
        <p:blipFill>
          <a:blip r:embed="rId2" cstate="print"/>
          <a:srcRect/>
          <a:stretch>
            <a:fillRect/>
          </a:stretch>
        </p:blipFill>
        <p:spPr bwMode="auto">
          <a:xfrm>
            <a:off x="2339752" y="1124744"/>
            <a:ext cx="2808311" cy="1932102"/>
          </a:xfrm>
          <a:prstGeom prst="rect">
            <a:avLst/>
          </a:prstGeom>
          <a:noFill/>
        </p:spPr>
      </p:pic>
      <p:pic>
        <p:nvPicPr>
          <p:cNvPr id="2051" name="Picture 3" descr="C:\Users\GEVAŞLI-065\Desktop\Ekran Alıntısı\56.JPG"/>
          <p:cNvPicPr>
            <a:picLocks noChangeAspect="1" noChangeArrowheads="1"/>
          </p:cNvPicPr>
          <p:nvPr/>
        </p:nvPicPr>
        <p:blipFill>
          <a:blip r:embed="rId3" cstate="print"/>
          <a:srcRect/>
          <a:stretch>
            <a:fillRect/>
          </a:stretch>
        </p:blipFill>
        <p:spPr bwMode="auto">
          <a:xfrm rot="-60000">
            <a:off x="2141797" y="4729932"/>
            <a:ext cx="3294858" cy="209947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lnSpcReduction="10000"/>
          </a:bodyPr>
          <a:lstStyle/>
          <a:p>
            <a:pPr>
              <a:buNone/>
            </a:pPr>
            <a:r>
              <a:rPr lang="tr-TR" sz="1800" b="1" u="sng" dirty="0" smtClean="0"/>
              <a:t>ADIM 1:</a:t>
            </a:r>
          </a:p>
          <a:p>
            <a:pPr>
              <a:buNone/>
            </a:pPr>
            <a:r>
              <a:rPr lang="tr-TR" sz="1800" dirty="0" smtClean="0"/>
              <a:t>İki kümenin merkezleri şu şekilde             Küme içi değişmeler şu şekilde </a:t>
            </a:r>
          </a:p>
          <a:p>
            <a:pPr>
              <a:buNone/>
            </a:pPr>
            <a:r>
              <a:rPr lang="tr-TR" sz="1800" dirty="0" smtClean="0"/>
              <a:t>hesaplanır:			             hesaplanır:</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r>
              <a:rPr lang="tr-TR" sz="1800" dirty="0" smtClean="0"/>
              <a:t>	Toplam kare hata aşağıdaki gibi hesaplanır:</a:t>
            </a:r>
          </a:p>
          <a:p>
            <a:pPr>
              <a:buNone/>
            </a:pPr>
            <a:endParaRPr lang="tr-TR" sz="1800" dirty="0" smtClean="0"/>
          </a:p>
          <a:p>
            <a:pPr>
              <a:buNone/>
            </a:pPr>
            <a:endParaRPr lang="tr-TR" sz="1800" dirty="0" smtClean="0"/>
          </a:p>
          <a:p>
            <a:pPr>
              <a:buNone/>
            </a:pPr>
            <a:endParaRPr lang="tr-TR" sz="1800" dirty="0" smtClean="0"/>
          </a:p>
          <a:p>
            <a:pPr>
              <a:buNone/>
            </a:pPr>
            <a:r>
              <a:rPr lang="tr-TR" sz="1800" dirty="0" smtClean="0"/>
              <a:t>	Gözlemlerin M</a:t>
            </a:r>
            <a:r>
              <a:rPr lang="tr-TR" sz="1800" baseline="-25000" dirty="0" smtClean="0"/>
              <a:t>1</a:t>
            </a:r>
            <a:r>
              <a:rPr lang="tr-TR" sz="1800" dirty="0" smtClean="0"/>
              <a:t> ve M</a:t>
            </a:r>
            <a:r>
              <a:rPr lang="tr-TR" sz="1800" baseline="-25000" dirty="0" smtClean="0"/>
              <a:t>2</a:t>
            </a:r>
            <a:r>
              <a:rPr lang="tr-TR" sz="1800" dirty="0" smtClean="0"/>
              <a:t> merkezlerinden olan uzaklıkların minimum olması istendiğinden aşağıdaki hesaplamalar yapılır:</a:t>
            </a:r>
          </a:p>
          <a:p>
            <a:pPr>
              <a:buNone/>
            </a:pPr>
            <a:endParaRPr lang="tr-TR" sz="1800" dirty="0" smtClean="0"/>
          </a:p>
          <a:p>
            <a:pPr>
              <a:buNone/>
            </a:pPr>
            <a:endParaRPr lang="tr-TR" sz="1800" dirty="0" smtClean="0"/>
          </a:p>
          <a:p>
            <a:pPr>
              <a:buNone/>
            </a:pPr>
            <a:endParaRPr lang="tr-TR" sz="1800" dirty="0" smtClean="0"/>
          </a:p>
          <a:p>
            <a:pPr>
              <a:buNone/>
            </a:pPr>
            <a:r>
              <a:rPr lang="tr-TR" sz="1800" dirty="0" smtClean="0"/>
              <a:t>	d(M</a:t>
            </a:r>
            <a:r>
              <a:rPr lang="tr-TR" sz="1800" baseline="-25000" dirty="0" smtClean="0"/>
              <a:t>1</a:t>
            </a:r>
            <a:r>
              <a:rPr lang="tr-TR" sz="1800" dirty="0" smtClean="0"/>
              <a:t>,X</a:t>
            </a:r>
            <a:r>
              <a:rPr lang="tr-TR" sz="1800" baseline="-25000" dirty="0" smtClean="0"/>
              <a:t>1</a:t>
            </a:r>
            <a:r>
              <a:rPr lang="tr-TR" sz="1800" dirty="0" smtClean="0"/>
              <a:t>) &lt; d(M</a:t>
            </a:r>
            <a:r>
              <a:rPr lang="tr-TR" sz="1800" baseline="-25000" dirty="0" smtClean="0"/>
              <a:t>2</a:t>
            </a:r>
            <a:r>
              <a:rPr lang="tr-TR" sz="1800" dirty="0" smtClean="0"/>
              <a:t>,X</a:t>
            </a:r>
            <a:r>
              <a:rPr lang="tr-TR" sz="1800" baseline="-25000" dirty="0" smtClean="0"/>
              <a:t>1</a:t>
            </a:r>
            <a:r>
              <a:rPr lang="tr-TR" sz="1800" dirty="0" smtClean="0"/>
              <a:t>) </a:t>
            </a:r>
            <a:r>
              <a:rPr lang="tr-TR" sz="1800" smtClean="0"/>
              <a:t>olduğundan M</a:t>
            </a:r>
            <a:r>
              <a:rPr lang="tr-TR" sz="1800" baseline="-25000" smtClean="0"/>
              <a:t>1</a:t>
            </a:r>
            <a:r>
              <a:rPr lang="tr-TR" sz="1800" smtClean="0"/>
              <a:t> </a:t>
            </a:r>
            <a:r>
              <a:rPr lang="tr-TR" sz="1800" dirty="0" smtClean="0"/>
              <a:t>merkezinin X</a:t>
            </a:r>
            <a:r>
              <a:rPr lang="tr-TR" sz="1800" baseline="-25000" dirty="0" smtClean="0"/>
              <a:t>1</a:t>
            </a:r>
            <a:r>
              <a:rPr lang="tr-TR" sz="1800" dirty="0" smtClean="0"/>
              <a:t> gözlem değerine daha yakın olduğu anlaşılır.O halde  X</a:t>
            </a:r>
            <a:r>
              <a:rPr lang="tr-TR" sz="1800" baseline="-25000" dirty="0" smtClean="0"/>
              <a:t>1</a:t>
            </a:r>
            <a:r>
              <a:rPr lang="tr-TR" dirty="0" smtClean="0"/>
              <a:t>  </a:t>
            </a:r>
            <a:r>
              <a:rPr lang="tr-TR" sz="1800" dirty="0" smtClean="0"/>
              <a:t>C</a:t>
            </a:r>
            <a:r>
              <a:rPr lang="tr-TR" sz="1800" baseline="-25000" dirty="0" smtClean="0"/>
              <a:t>1</a:t>
            </a:r>
            <a:r>
              <a:rPr lang="tr-TR" sz="1800" dirty="0" smtClean="0"/>
              <a:t> olarak kabul edilir.</a:t>
            </a:r>
          </a:p>
          <a:p>
            <a:pPr>
              <a:buNone/>
            </a:pPr>
            <a:r>
              <a:rPr lang="tr-TR" sz="1800" dirty="0" smtClean="0"/>
              <a:t> </a:t>
            </a: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27</a:t>
            </a:fld>
            <a:endParaRPr lang="tr-TR"/>
          </a:p>
        </p:txBody>
      </p:sp>
      <p:pic>
        <p:nvPicPr>
          <p:cNvPr id="1026" name="Picture 2" descr="C:\Users\GEVAŞLI-065\Desktop\Ekran Alıntısı\57.JPG"/>
          <p:cNvPicPr>
            <a:picLocks noChangeAspect="1" noChangeArrowheads="1"/>
          </p:cNvPicPr>
          <p:nvPr/>
        </p:nvPicPr>
        <p:blipFill>
          <a:blip r:embed="rId2" cstate="print"/>
          <a:srcRect/>
          <a:stretch>
            <a:fillRect/>
          </a:stretch>
        </p:blipFill>
        <p:spPr bwMode="auto">
          <a:xfrm>
            <a:off x="395536" y="980728"/>
            <a:ext cx="2232248" cy="1858056"/>
          </a:xfrm>
          <a:prstGeom prst="rect">
            <a:avLst/>
          </a:prstGeom>
          <a:noFill/>
        </p:spPr>
      </p:pic>
      <p:pic>
        <p:nvPicPr>
          <p:cNvPr id="1027" name="Picture 3" descr="C:\Users\GEVAŞLI-065\Desktop\Ekran Alıntısı\58.JPG"/>
          <p:cNvPicPr>
            <a:picLocks noChangeAspect="1" noChangeArrowheads="1"/>
          </p:cNvPicPr>
          <p:nvPr/>
        </p:nvPicPr>
        <p:blipFill>
          <a:blip r:embed="rId3" cstate="print"/>
          <a:srcRect/>
          <a:stretch>
            <a:fillRect/>
          </a:stretch>
        </p:blipFill>
        <p:spPr bwMode="auto">
          <a:xfrm>
            <a:off x="3779912" y="1052736"/>
            <a:ext cx="4779620" cy="1728192"/>
          </a:xfrm>
          <a:prstGeom prst="rect">
            <a:avLst/>
          </a:prstGeom>
          <a:noFill/>
        </p:spPr>
      </p:pic>
      <p:pic>
        <p:nvPicPr>
          <p:cNvPr id="1028" name="Picture 4" descr="C:\Users\GEVAŞLI-065\Desktop\Ekran Alıntısı\59.JPG"/>
          <p:cNvPicPr>
            <a:picLocks noChangeAspect="1" noChangeArrowheads="1"/>
          </p:cNvPicPr>
          <p:nvPr/>
        </p:nvPicPr>
        <p:blipFill>
          <a:blip r:embed="rId4" cstate="print"/>
          <a:srcRect/>
          <a:stretch>
            <a:fillRect/>
          </a:stretch>
        </p:blipFill>
        <p:spPr bwMode="auto">
          <a:xfrm>
            <a:off x="2483768" y="3212976"/>
            <a:ext cx="2016223" cy="1017963"/>
          </a:xfrm>
          <a:prstGeom prst="rect">
            <a:avLst/>
          </a:prstGeom>
          <a:noFill/>
        </p:spPr>
      </p:pic>
      <p:pic>
        <p:nvPicPr>
          <p:cNvPr id="2" name="Picture 2" descr="C:\Users\GEVAŞLI-065\Desktop\Ekran Alıntısı\60.JPG"/>
          <p:cNvPicPr>
            <a:picLocks noChangeAspect="1" noChangeArrowheads="1"/>
          </p:cNvPicPr>
          <p:nvPr/>
        </p:nvPicPr>
        <p:blipFill>
          <a:blip r:embed="rId5" cstate="print"/>
          <a:srcRect/>
          <a:stretch>
            <a:fillRect/>
          </a:stretch>
        </p:blipFill>
        <p:spPr bwMode="auto">
          <a:xfrm>
            <a:off x="467544" y="4797152"/>
            <a:ext cx="3384376" cy="762306"/>
          </a:xfrm>
          <a:prstGeom prst="rect">
            <a:avLst/>
          </a:prstGeom>
          <a:noFill/>
        </p:spPr>
      </p:pic>
      <p:pic>
        <p:nvPicPr>
          <p:cNvPr id="5" name="Picture 3" descr="C:\Users\GEVAŞLI-065\Desktop\Ekran Alıntısı\61.JPG"/>
          <p:cNvPicPr>
            <a:picLocks noChangeAspect="1" noChangeArrowheads="1"/>
          </p:cNvPicPr>
          <p:nvPr/>
        </p:nvPicPr>
        <p:blipFill>
          <a:blip r:embed="rId6" cstate="print"/>
          <a:srcRect/>
          <a:stretch>
            <a:fillRect/>
          </a:stretch>
        </p:blipFill>
        <p:spPr bwMode="auto">
          <a:xfrm>
            <a:off x="4788024" y="4797152"/>
            <a:ext cx="3168352" cy="704078"/>
          </a:xfrm>
          <a:prstGeom prst="rect">
            <a:avLst/>
          </a:prstGeom>
          <a:noFill/>
        </p:spPr>
      </p:pic>
      <p:cxnSp>
        <p:nvCxnSpPr>
          <p:cNvPr id="12" name="11 Düz Ok Bağlayıcısı"/>
          <p:cNvCxnSpPr/>
          <p:nvPr/>
        </p:nvCxnSpPr>
        <p:spPr>
          <a:xfrm>
            <a:off x="2915816" y="1844824"/>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a:bodyPr>
          <a:lstStyle/>
          <a:p>
            <a:pPr>
              <a:buNone/>
            </a:pPr>
            <a:r>
              <a:rPr lang="tr-TR" sz="1600" dirty="0" smtClean="0"/>
              <a:t>Tüm gözlem değerleri için hesaplanarak aşağıdaki tablo elde edilir:</a:t>
            </a:r>
          </a:p>
          <a:p>
            <a:pPr>
              <a:buNone/>
            </a:pPr>
            <a:endParaRPr lang="tr-TR" sz="1600" dirty="0" smtClean="0"/>
          </a:p>
          <a:p>
            <a:pPr>
              <a:buNone/>
            </a:pPr>
            <a:endParaRPr lang="tr-TR" sz="1600" dirty="0" smtClean="0"/>
          </a:p>
          <a:p>
            <a:pPr>
              <a:buNone/>
            </a:pPr>
            <a:endParaRPr lang="tr-TR" sz="1600" dirty="0" smtClean="0"/>
          </a:p>
          <a:p>
            <a:pPr>
              <a:buNone/>
            </a:pPr>
            <a:endParaRPr lang="tr-TR" sz="1600" dirty="0" smtClean="0"/>
          </a:p>
          <a:p>
            <a:pPr>
              <a:buNone/>
            </a:pPr>
            <a:endParaRPr lang="tr-TR" sz="1600" dirty="0" smtClean="0"/>
          </a:p>
          <a:p>
            <a:pPr>
              <a:buNone/>
            </a:pPr>
            <a:endParaRPr lang="tr-TR" sz="1600" dirty="0" smtClean="0"/>
          </a:p>
          <a:p>
            <a:pPr>
              <a:spcBef>
                <a:spcPts val="0"/>
              </a:spcBef>
              <a:buNone/>
            </a:pPr>
            <a:endParaRPr lang="tr-TR" sz="1600" b="1" u="sng" dirty="0" smtClean="0"/>
          </a:p>
          <a:p>
            <a:pPr>
              <a:spcBef>
                <a:spcPts val="0"/>
              </a:spcBef>
              <a:buNone/>
            </a:pPr>
            <a:r>
              <a:rPr lang="tr-TR" sz="1600" b="1" u="sng" dirty="0" smtClean="0"/>
              <a:t>ADIM 2:</a:t>
            </a:r>
          </a:p>
          <a:p>
            <a:pPr>
              <a:buNone/>
            </a:pPr>
            <a:r>
              <a:rPr lang="tr-TR" sz="1600" dirty="0" smtClean="0"/>
              <a:t>Yukarıdaki iki kümenin merkezleri 		 Küme içi değişmeler şu şekilde </a:t>
            </a:r>
          </a:p>
          <a:p>
            <a:pPr>
              <a:buNone/>
            </a:pPr>
            <a:r>
              <a:rPr lang="tr-TR" sz="1600" dirty="0" smtClean="0"/>
              <a:t>şu şekilde hesaplanır:			 hesaplanır:</a:t>
            </a:r>
          </a:p>
          <a:p>
            <a:pPr>
              <a:buNone/>
            </a:pPr>
            <a:endParaRPr lang="tr-TR" sz="1600" dirty="0" smtClean="0"/>
          </a:p>
          <a:p>
            <a:pPr>
              <a:buNone/>
            </a:pPr>
            <a:endParaRPr lang="tr-TR" sz="1600" dirty="0" smtClean="0"/>
          </a:p>
          <a:p>
            <a:pPr>
              <a:buNone/>
            </a:pPr>
            <a:endParaRPr lang="tr-TR" sz="1600" dirty="0" smtClean="0"/>
          </a:p>
          <a:p>
            <a:pPr>
              <a:buNone/>
            </a:pPr>
            <a:endParaRPr lang="tr-TR" sz="1600" dirty="0" smtClean="0"/>
          </a:p>
          <a:p>
            <a:pPr>
              <a:buNone/>
            </a:pPr>
            <a:endParaRPr lang="tr-TR" sz="1600" dirty="0" smtClean="0"/>
          </a:p>
          <a:p>
            <a:pPr>
              <a:buNone/>
            </a:pPr>
            <a:r>
              <a:rPr lang="tr-TR" sz="1600" dirty="0" smtClean="0"/>
              <a:t>Toplam kare hata aşağıdaki gibi hesaplanır:</a:t>
            </a:r>
          </a:p>
          <a:p>
            <a:pPr>
              <a:buNone/>
            </a:pPr>
            <a:endParaRPr lang="tr-TR" sz="1600" dirty="0" smtClean="0"/>
          </a:p>
          <a:p>
            <a:pPr>
              <a:buNone/>
            </a:pPr>
            <a:endParaRPr lang="tr-TR" sz="1600" dirty="0" smtClean="0"/>
          </a:p>
          <a:p>
            <a:pPr>
              <a:buNone/>
            </a:pPr>
            <a:endParaRPr lang="tr-TR" sz="1600" dirty="0" smtClean="0"/>
          </a:p>
          <a:p>
            <a:pPr>
              <a:buNone/>
            </a:pPr>
            <a:r>
              <a:rPr lang="tr-TR" sz="1600" dirty="0" smtClean="0"/>
              <a:t>	Bu değer bir önceki </a:t>
            </a:r>
            <a:r>
              <a:rPr lang="tr-TR" sz="1600" dirty="0" err="1" smtClean="0"/>
              <a:t>iterasyonda</a:t>
            </a:r>
            <a:r>
              <a:rPr lang="tr-TR" sz="1600" dirty="0" smtClean="0"/>
              <a:t> elde edilen E</a:t>
            </a:r>
            <a:r>
              <a:rPr lang="tr-TR" sz="1600" baseline="30000" dirty="0" smtClean="0"/>
              <a:t>2</a:t>
            </a:r>
            <a:r>
              <a:rPr lang="tr-TR" sz="1600" dirty="0" smtClean="0"/>
              <a:t>=69.17  değerinden daha küçük olduğu anlaşılır</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28</a:t>
            </a:fld>
            <a:endParaRPr lang="tr-TR"/>
          </a:p>
        </p:txBody>
      </p:sp>
      <p:pic>
        <p:nvPicPr>
          <p:cNvPr id="2050" name="Picture 2" descr="C:\Users\GEVAŞLI-065\Desktop\Ekran Alıntısı\62.JPG"/>
          <p:cNvPicPr>
            <a:picLocks noChangeAspect="1" noChangeArrowheads="1"/>
          </p:cNvPicPr>
          <p:nvPr/>
        </p:nvPicPr>
        <p:blipFill>
          <a:blip r:embed="rId2" cstate="print"/>
          <a:srcRect/>
          <a:stretch>
            <a:fillRect/>
          </a:stretch>
        </p:blipFill>
        <p:spPr bwMode="auto">
          <a:xfrm rot="60000">
            <a:off x="197969" y="359748"/>
            <a:ext cx="5166029" cy="2160240"/>
          </a:xfrm>
          <a:prstGeom prst="rect">
            <a:avLst/>
          </a:prstGeom>
          <a:noFill/>
        </p:spPr>
      </p:pic>
      <p:cxnSp>
        <p:nvCxnSpPr>
          <p:cNvPr id="10" name="9 Düz Ok Bağlayıcısı"/>
          <p:cNvCxnSpPr/>
          <p:nvPr/>
        </p:nvCxnSpPr>
        <p:spPr>
          <a:xfrm>
            <a:off x="5724128" y="1700808"/>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2051" name="Picture 3" descr="C:\Users\GEVAŞLI-065\Desktop\Ekran Alıntısı\63.JPG"/>
          <p:cNvPicPr>
            <a:picLocks noChangeAspect="1" noChangeArrowheads="1"/>
          </p:cNvPicPr>
          <p:nvPr/>
        </p:nvPicPr>
        <p:blipFill>
          <a:blip r:embed="rId3" cstate="print"/>
          <a:srcRect/>
          <a:stretch>
            <a:fillRect/>
          </a:stretch>
        </p:blipFill>
        <p:spPr bwMode="auto">
          <a:xfrm>
            <a:off x="6660232" y="1340768"/>
            <a:ext cx="1562574" cy="720080"/>
          </a:xfrm>
          <a:prstGeom prst="rect">
            <a:avLst/>
          </a:prstGeom>
          <a:noFill/>
        </p:spPr>
      </p:pic>
      <p:pic>
        <p:nvPicPr>
          <p:cNvPr id="2052" name="Picture 4" descr="C:\Users\GEVAŞLI-065\Desktop\Ekran Alıntısı\64.JPG"/>
          <p:cNvPicPr>
            <a:picLocks noChangeAspect="1" noChangeArrowheads="1"/>
          </p:cNvPicPr>
          <p:nvPr/>
        </p:nvPicPr>
        <p:blipFill>
          <a:blip r:embed="rId4" cstate="print"/>
          <a:srcRect/>
          <a:stretch>
            <a:fillRect/>
          </a:stretch>
        </p:blipFill>
        <p:spPr bwMode="auto">
          <a:xfrm>
            <a:off x="539552" y="3356992"/>
            <a:ext cx="2088232" cy="1673028"/>
          </a:xfrm>
          <a:prstGeom prst="rect">
            <a:avLst/>
          </a:prstGeom>
          <a:noFill/>
        </p:spPr>
      </p:pic>
      <p:pic>
        <p:nvPicPr>
          <p:cNvPr id="2053" name="Picture 5" descr="C:\Users\GEVAŞLI-065\Desktop\Ekran Alıntısı\65.JPG"/>
          <p:cNvPicPr>
            <a:picLocks noChangeAspect="1" noChangeArrowheads="1"/>
          </p:cNvPicPr>
          <p:nvPr/>
        </p:nvPicPr>
        <p:blipFill>
          <a:blip r:embed="rId5" cstate="print"/>
          <a:srcRect/>
          <a:stretch>
            <a:fillRect/>
          </a:stretch>
        </p:blipFill>
        <p:spPr bwMode="auto">
          <a:xfrm>
            <a:off x="4211960" y="3356992"/>
            <a:ext cx="4211960" cy="1012676"/>
          </a:xfrm>
          <a:prstGeom prst="rect">
            <a:avLst/>
          </a:prstGeom>
          <a:noFill/>
        </p:spPr>
      </p:pic>
      <p:pic>
        <p:nvPicPr>
          <p:cNvPr id="2054" name="Picture 6" descr="C:\Users\GEVAŞLI-065\Desktop\Ekran Alıntısı\66.JPG"/>
          <p:cNvPicPr>
            <a:picLocks noChangeAspect="1" noChangeArrowheads="1"/>
          </p:cNvPicPr>
          <p:nvPr/>
        </p:nvPicPr>
        <p:blipFill>
          <a:blip r:embed="rId6" cstate="print"/>
          <a:srcRect/>
          <a:stretch>
            <a:fillRect/>
          </a:stretch>
        </p:blipFill>
        <p:spPr bwMode="auto">
          <a:xfrm>
            <a:off x="4355976" y="4509119"/>
            <a:ext cx="4392488" cy="599588"/>
          </a:xfrm>
          <a:prstGeom prst="rect">
            <a:avLst/>
          </a:prstGeom>
          <a:noFill/>
        </p:spPr>
      </p:pic>
      <p:pic>
        <p:nvPicPr>
          <p:cNvPr id="1026" name="Picture 2" descr="C:\Users\GEVAŞLI-065\Desktop\Ekran Alıntısı\67.JPG"/>
          <p:cNvPicPr>
            <a:picLocks noChangeAspect="1" noChangeArrowheads="1"/>
          </p:cNvPicPr>
          <p:nvPr/>
        </p:nvPicPr>
        <p:blipFill>
          <a:blip r:embed="rId7" cstate="print"/>
          <a:srcRect/>
          <a:stretch>
            <a:fillRect/>
          </a:stretch>
        </p:blipFill>
        <p:spPr bwMode="auto">
          <a:xfrm>
            <a:off x="2411760" y="5301207"/>
            <a:ext cx="1584176" cy="1000111"/>
          </a:xfrm>
          <a:prstGeom prst="rect">
            <a:avLst/>
          </a:prstGeom>
          <a:noFill/>
        </p:spPr>
      </p:pic>
      <p:cxnSp>
        <p:nvCxnSpPr>
          <p:cNvPr id="11" name="10 Düz Ok Bağlayıcısı"/>
          <p:cNvCxnSpPr/>
          <p:nvPr/>
        </p:nvCxnSpPr>
        <p:spPr>
          <a:xfrm>
            <a:off x="3131840" y="4221088"/>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892480" cy="6858000"/>
          </a:xfrm>
        </p:spPr>
        <p:txBody>
          <a:bodyPr>
            <a:normAutofit/>
          </a:bodyPr>
          <a:lstStyle/>
          <a:p>
            <a:pPr>
              <a:buNone/>
            </a:pPr>
            <a:r>
              <a:rPr lang="tr-TR" sz="1800" dirty="0" smtClean="0"/>
              <a:t>	M</a:t>
            </a:r>
            <a:r>
              <a:rPr lang="tr-TR" sz="1800" baseline="-25000" dirty="0" smtClean="0"/>
              <a:t>1</a:t>
            </a:r>
            <a:r>
              <a:rPr lang="tr-TR" sz="1800" dirty="0" smtClean="0"/>
              <a:t> ve M</a:t>
            </a:r>
            <a:r>
              <a:rPr lang="tr-TR" sz="1800" baseline="-25000" dirty="0" smtClean="0"/>
              <a:t>2</a:t>
            </a:r>
            <a:r>
              <a:rPr lang="tr-TR" sz="1800" dirty="0" smtClean="0"/>
              <a:t> merkezinden gözlem değerlerine olan uzaklıklar hesaplandığında aşağıdaki tablo elde edilir.</a:t>
            </a:r>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endParaRPr lang="tr-TR" sz="1800" dirty="0" smtClean="0"/>
          </a:p>
          <a:p>
            <a:pPr>
              <a:buNone/>
            </a:pPr>
            <a:r>
              <a:rPr lang="tr-TR" sz="1800" dirty="0" smtClean="0"/>
              <a:t>	Kümelerde önceki adıma göre herhangi bir değişme olmadığına göre </a:t>
            </a:r>
            <a:r>
              <a:rPr lang="tr-TR" sz="1800" dirty="0" err="1" smtClean="0"/>
              <a:t>iterasyona</a:t>
            </a:r>
            <a:r>
              <a:rPr lang="tr-TR" sz="1800" dirty="0" smtClean="0"/>
              <a:t> burada son verilir.Elde edilen kümeler aşağıdaki şekilde gösterilmiştir.</a:t>
            </a:r>
          </a:p>
          <a:p>
            <a:pPr>
              <a:buNone/>
            </a:pP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29</a:t>
            </a:fld>
            <a:endParaRPr lang="tr-TR"/>
          </a:p>
        </p:txBody>
      </p:sp>
      <p:pic>
        <p:nvPicPr>
          <p:cNvPr id="2050" name="Picture 2" descr="C:\Users\GEVAŞLI-065\Desktop\Ekran Alıntısı\68.JPG"/>
          <p:cNvPicPr>
            <a:picLocks noChangeAspect="1" noChangeArrowheads="1"/>
          </p:cNvPicPr>
          <p:nvPr/>
        </p:nvPicPr>
        <p:blipFill>
          <a:blip r:embed="rId2" cstate="print"/>
          <a:srcRect/>
          <a:stretch>
            <a:fillRect/>
          </a:stretch>
        </p:blipFill>
        <p:spPr bwMode="auto">
          <a:xfrm>
            <a:off x="179512" y="908720"/>
            <a:ext cx="6275958" cy="2616664"/>
          </a:xfrm>
          <a:prstGeom prst="rect">
            <a:avLst/>
          </a:prstGeom>
          <a:noFill/>
        </p:spPr>
      </p:pic>
      <p:cxnSp>
        <p:nvCxnSpPr>
          <p:cNvPr id="5" name="4 Düz Ok Bağlayıcısı"/>
          <p:cNvCxnSpPr/>
          <p:nvPr/>
        </p:nvCxnSpPr>
        <p:spPr>
          <a:xfrm>
            <a:off x="6516216" y="2348880"/>
            <a:ext cx="57606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2051" name="Picture 3" descr="C:\Users\GEVAŞLI-065\Desktop\Ekran Alıntısı\63.JPG"/>
          <p:cNvPicPr>
            <a:picLocks noChangeAspect="1" noChangeArrowheads="1"/>
          </p:cNvPicPr>
          <p:nvPr/>
        </p:nvPicPr>
        <p:blipFill>
          <a:blip r:embed="rId3" cstate="print"/>
          <a:srcRect/>
          <a:stretch>
            <a:fillRect/>
          </a:stretch>
        </p:blipFill>
        <p:spPr bwMode="auto">
          <a:xfrm>
            <a:off x="7122666" y="1988840"/>
            <a:ext cx="1625798" cy="749216"/>
          </a:xfrm>
          <a:prstGeom prst="rect">
            <a:avLst/>
          </a:prstGeom>
          <a:noFill/>
        </p:spPr>
      </p:pic>
      <p:pic>
        <p:nvPicPr>
          <p:cNvPr id="2052" name="Picture 4" descr="C:\Users\GEVAŞLI-065\Desktop\Ekran Alıntısı\69.JPG"/>
          <p:cNvPicPr>
            <a:picLocks noChangeAspect="1" noChangeArrowheads="1"/>
          </p:cNvPicPr>
          <p:nvPr/>
        </p:nvPicPr>
        <p:blipFill>
          <a:blip r:embed="rId4" cstate="print"/>
          <a:srcRect/>
          <a:stretch>
            <a:fillRect/>
          </a:stretch>
        </p:blipFill>
        <p:spPr bwMode="auto">
          <a:xfrm>
            <a:off x="2339752" y="4081124"/>
            <a:ext cx="3888432" cy="27768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7467600" cy="692696"/>
          </a:xfrm>
        </p:spPr>
        <p:txBody>
          <a:bodyPr/>
          <a:lstStyle/>
          <a:p>
            <a:r>
              <a:rPr lang="tr-TR" b="1" dirty="0" smtClean="0"/>
              <a:t>KÜMELEME</a:t>
            </a:r>
            <a:endParaRPr lang="tr-TR" b="1" dirty="0"/>
          </a:p>
        </p:txBody>
      </p:sp>
      <p:sp>
        <p:nvSpPr>
          <p:cNvPr id="3" name="2 İçerik Yer Tutucusu"/>
          <p:cNvSpPr>
            <a:spLocks noGrp="1"/>
          </p:cNvSpPr>
          <p:nvPr>
            <p:ph sz="quarter" idx="1"/>
          </p:nvPr>
        </p:nvSpPr>
        <p:spPr>
          <a:xfrm>
            <a:off x="395536" y="764704"/>
            <a:ext cx="8280920" cy="5904656"/>
          </a:xfrm>
        </p:spPr>
        <p:txBody>
          <a:bodyPr/>
          <a:lstStyle/>
          <a:p>
            <a:pPr algn="just">
              <a:spcBef>
                <a:spcPts val="0"/>
              </a:spcBef>
              <a:buNone/>
            </a:pPr>
            <a:r>
              <a:rPr lang="tr-TR" sz="1800" dirty="0" smtClean="0"/>
              <a:t>Kümeleme birbirlerine benzeyen veri parçalarını ayırma işlemidir ve küme</a:t>
            </a:r>
          </a:p>
          <a:p>
            <a:pPr algn="just">
              <a:spcBef>
                <a:spcPts val="0"/>
              </a:spcBef>
              <a:buNone/>
            </a:pPr>
            <a:r>
              <a:rPr lang="tr-TR" sz="1800" dirty="0" smtClean="0"/>
              <a:t>yöntemlerinin çoğu veri arasındaki uzaklıkları kullanır.</a:t>
            </a:r>
          </a:p>
          <a:p>
            <a:pPr algn="just">
              <a:buNone/>
            </a:pPr>
            <a:endParaRPr lang="tr-TR" sz="2000" dirty="0" smtClean="0"/>
          </a:p>
          <a:p>
            <a:pPr algn="just">
              <a:buNone/>
            </a:pPr>
            <a:r>
              <a:rPr lang="tr-TR" sz="2000" b="1" dirty="0" smtClean="0"/>
              <a:t>6.1.KÜMELEME ÇÖZÜMLEMESİ</a:t>
            </a:r>
          </a:p>
          <a:p>
            <a:pPr algn="just">
              <a:spcBef>
                <a:spcPts val="0"/>
              </a:spcBef>
              <a:buNone/>
            </a:pPr>
            <a:r>
              <a:rPr lang="tr-TR" sz="1800" dirty="0" smtClean="0"/>
              <a:t>Kümeleme Çözümlemesi, verilerin birbirleriyle benzer alt kümelere ayırma</a:t>
            </a:r>
          </a:p>
          <a:p>
            <a:pPr algn="just">
              <a:spcBef>
                <a:spcPts val="0"/>
              </a:spcBef>
              <a:buNone/>
            </a:pPr>
            <a:r>
              <a:rPr lang="tr-TR" sz="1800" dirty="0" smtClean="0"/>
              <a:t>işlemidir.Çok sayıda kümeleme yöntemi kullanılmaktadır.Bu yöntemler</a:t>
            </a:r>
          </a:p>
          <a:p>
            <a:pPr algn="just">
              <a:spcBef>
                <a:spcPts val="0"/>
              </a:spcBef>
              <a:buNone/>
            </a:pPr>
            <a:r>
              <a:rPr lang="tr-TR" sz="1800" dirty="0" smtClean="0"/>
              <a:t>değişkenler arasındaki benzerliklerden ya da farklılıklardan yararlanarak</a:t>
            </a:r>
          </a:p>
          <a:p>
            <a:pPr algn="just">
              <a:spcBef>
                <a:spcPts val="0"/>
              </a:spcBef>
              <a:buNone/>
            </a:pPr>
            <a:r>
              <a:rPr lang="tr-TR" sz="1800" dirty="0" smtClean="0"/>
              <a:t>kümeyi alt kümelere ayırmakta kullanılmaktadır.</a:t>
            </a:r>
          </a:p>
          <a:p>
            <a:endParaRPr lang="tr-TR" sz="2000" dirty="0" smtClean="0"/>
          </a:p>
          <a:p>
            <a:endParaRPr lang="tr-TR" sz="2000" dirty="0" smtClean="0"/>
          </a:p>
          <a:p>
            <a:pPr>
              <a:buNone/>
            </a:pPr>
            <a:endParaRPr lang="tr-TR" sz="2000" b="1" dirty="0" smtClean="0"/>
          </a:p>
          <a:p>
            <a:endParaRPr lang="tr-TR" sz="2000" dirty="0" smtClean="0"/>
          </a:p>
        </p:txBody>
      </p:sp>
      <p:pic>
        <p:nvPicPr>
          <p:cNvPr id="4" name="Picture 2" descr="C:\Users\GEVAŞLI-065\Desktop\1.JPG"/>
          <p:cNvPicPr>
            <a:picLocks noChangeAspect="1" noChangeArrowheads="1"/>
          </p:cNvPicPr>
          <p:nvPr/>
        </p:nvPicPr>
        <p:blipFill>
          <a:blip r:embed="rId2" cstate="print"/>
          <a:srcRect/>
          <a:stretch>
            <a:fillRect/>
          </a:stretch>
        </p:blipFill>
        <p:spPr bwMode="auto">
          <a:xfrm rot="-60000">
            <a:off x="2627784" y="3388779"/>
            <a:ext cx="3672408" cy="3414192"/>
          </a:xfrm>
          <a:prstGeom prst="rect">
            <a:avLst/>
          </a:prstGeom>
          <a:noFill/>
        </p:spPr>
      </p:pic>
      <p:sp>
        <p:nvSpPr>
          <p:cNvPr id="5" name="4 Slayt Numarası Yer Tutucusu"/>
          <p:cNvSpPr>
            <a:spLocks noGrp="1"/>
          </p:cNvSpPr>
          <p:nvPr>
            <p:ph type="sldNum" sz="quarter" idx="15"/>
          </p:nvPr>
        </p:nvSpPr>
        <p:spPr/>
        <p:txBody>
          <a:bodyPr/>
          <a:lstStyle/>
          <a:p>
            <a:fld id="{B1DEFA8C-F947-479F-BE07-76B6B3F80BF1}"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a:bodyPr>
          <a:lstStyle/>
          <a:p>
            <a:pPr>
              <a:buNone/>
            </a:pPr>
            <a:r>
              <a:rPr lang="tr-TR" sz="1800" u="sng" dirty="0" smtClean="0"/>
              <a:t>UYGULAMA-1:</a:t>
            </a:r>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r>
              <a:rPr lang="tr-TR" sz="1800" dirty="0" smtClean="0"/>
              <a:t>	</a:t>
            </a:r>
            <a:r>
              <a:rPr lang="tr-TR" sz="1600" dirty="0" smtClean="0"/>
              <a:t>Yukarıdaki gözlem noktalarını göz önüne alarak </a:t>
            </a:r>
            <a:r>
              <a:rPr lang="tr-TR" sz="1600" i="1" dirty="0" err="1" smtClean="0"/>
              <a:t>Öklit</a:t>
            </a:r>
            <a:r>
              <a:rPr lang="tr-TR" sz="1600" dirty="0" smtClean="0"/>
              <a:t>,</a:t>
            </a:r>
            <a:r>
              <a:rPr lang="tr-TR" sz="1600" i="1" dirty="0" smtClean="0"/>
              <a:t>Manhattan</a:t>
            </a:r>
            <a:r>
              <a:rPr lang="tr-TR" sz="1600" dirty="0" smtClean="0"/>
              <a:t> ve </a:t>
            </a:r>
            <a:r>
              <a:rPr lang="tr-TR" sz="1600" i="1" dirty="0" err="1" smtClean="0"/>
              <a:t>Minkowski</a:t>
            </a:r>
            <a:r>
              <a:rPr lang="tr-TR" sz="1600" dirty="0" smtClean="0"/>
              <a:t> uzaklıklar matrisini elde ediniz</a:t>
            </a:r>
          </a:p>
          <a:p>
            <a:pPr>
              <a:buNone/>
            </a:pPr>
            <a:r>
              <a:rPr lang="tr-TR" sz="1800" u="sng" dirty="0" smtClean="0"/>
              <a:t>UYGULAMA-2:</a:t>
            </a:r>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r>
              <a:rPr lang="tr-TR" sz="1600" dirty="0" smtClean="0"/>
              <a:t>Yukarıdaki uzaklıklar matrisini göz önüne alarak;</a:t>
            </a:r>
          </a:p>
          <a:p>
            <a:pPr>
              <a:buNone/>
            </a:pPr>
            <a:r>
              <a:rPr lang="tr-TR" sz="1600" dirty="0" smtClean="0"/>
              <a:t>a)En yakın komşu algoritmasına,</a:t>
            </a:r>
          </a:p>
          <a:p>
            <a:pPr>
              <a:buNone/>
            </a:pPr>
            <a:r>
              <a:rPr lang="tr-TR" sz="1600" dirty="0" smtClean="0"/>
              <a:t>b)En uzak komşu algoritmasına,</a:t>
            </a:r>
          </a:p>
          <a:p>
            <a:pPr>
              <a:buNone/>
            </a:pPr>
            <a:r>
              <a:rPr lang="tr-TR" sz="1600" dirty="0" smtClean="0"/>
              <a:t>göre kümeleme işlemini yapınız</a:t>
            </a:r>
          </a:p>
          <a:p>
            <a:pPr>
              <a:buNone/>
            </a:pPr>
            <a:endParaRPr lang="tr-TR" sz="18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30</a:t>
            </a:fld>
            <a:endParaRPr lang="tr-TR"/>
          </a:p>
        </p:txBody>
      </p:sp>
      <p:pic>
        <p:nvPicPr>
          <p:cNvPr id="3074" name="Picture 2" descr="C:\Users\GEVAŞLI-065\Desktop\Ekran Alıntısı\70.JPG"/>
          <p:cNvPicPr>
            <a:picLocks noChangeAspect="1" noChangeArrowheads="1"/>
          </p:cNvPicPr>
          <p:nvPr/>
        </p:nvPicPr>
        <p:blipFill>
          <a:blip r:embed="rId2" cstate="print"/>
          <a:srcRect/>
          <a:stretch>
            <a:fillRect/>
          </a:stretch>
        </p:blipFill>
        <p:spPr bwMode="auto">
          <a:xfrm rot="-60000">
            <a:off x="1925056" y="295054"/>
            <a:ext cx="3960440" cy="2023183"/>
          </a:xfrm>
          <a:prstGeom prst="rect">
            <a:avLst/>
          </a:prstGeom>
          <a:noFill/>
        </p:spPr>
      </p:pic>
      <p:pic>
        <p:nvPicPr>
          <p:cNvPr id="3075" name="Picture 3" descr="C:\Users\GEVAŞLI-065\Desktop\Ekran Alıntısı\71.JPG"/>
          <p:cNvPicPr>
            <a:picLocks noChangeAspect="1" noChangeArrowheads="1"/>
          </p:cNvPicPr>
          <p:nvPr/>
        </p:nvPicPr>
        <p:blipFill>
          <a:blip r:embed="rId3" cstate="print"/>
          <a:srcRect/>
          <a:stretch>
            <a:fillRect/>
          </a:stretch>
        </p:blipFill>
        <p:spPr bwMode="auto">
          <a:xfrm rot="-60000">
            <a:off x="1204131" y="3409625"/>
            <a:ext cx="6048672" cy="194448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0" y="0"/>
            <a:ext cx="8748464" cy="6858000"/>
          </a:xfrm>
        </p:spPr>
        <p:txBody>
          <a:bodyPr>
            <a:normAutofit/>
          </a:bodyPr>
          <a:lstStyle/>
          <a:p>
            <a:pPr>
              <a:buNone/>
            </a:pPr>
            <a:r>
              <a:rPr lang="tr-TR" sz="1800" u="sng" dirty="0" smtClean="0"/>
              <a:t>UYGULAMA-3:</a:t>
            </a:r>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endParaRPr lang="tr-TR" sz="1800" u="sng" dirty="0" smtClean="0"/>
          </a:p>
          <a:p>
            <a:pPr>
              <a:buNone/>
            </a:pPr>
            <a:r>
              <a:rPr lang="tr-TR" sz="1600" dirty="0" smtClean="0"/>
              <a:t>	Yukarıdaki tabloda 5 adet gözlem üzerinde k-ortalamalar algoritmasını uygulayarak kümeleme işlemini yapınız.Başlangıçta iki kümeyi tesadüfi olarak C</a:t>
            </a:r>
            <a:r>
              <a:rPr lang="tr-TR" sz="1600" baseline="-25000" dirty="0" smtClean="0"/>
              <a:t>1</a:t>
            </a:r>
            <a:r>
              <a:rPr lang="tr-TR" sz="1600" dirty="0" smtClean="0"/>
              <a:t>={X</a:t>
            </a:r>
            <a:r>
              <a:rPr lang="tr-TR" sz="1600" baseline="-25000" dirty="0" smtClean="0"/>
              <a:t>1</a:t>
            </a:r>
            <a:r>
              <a:rPr lang="tr-TR" sz="1600" dirty="0" smtClean="0"/>
              <a:t>,X</a:t>
            </a:r>
            <a:r>
              <a:rPr lang="tr-TR" sz="1600" baseline="-25000" dirty="0" smtClean="0"/>
              <a:t>2</a:t>
            </a:r>
            <a:r>
              <a:rPr lang="tr-TR" sz="1600" dirty="0" smtClean="0"/>
              <a:t>} ve C</a:t>
            </a:r>
            <a:r>
              <a:rPr lang="tr-TR" sz="1600" baseline="-25000" dirty="0" smtClean="0"/>
              <a:t>2</a:t>
            </a:r>
            <a:r>
              <a:rPr lang="tr-TR" sz="1600" dirty="0" smtClean="0"/>
              <a:t>={X</a:t>
            </a:r>
            <a:r>
              <a:rPr lang="tr-TR" sz="1600" baseline="-25000" dirty="0" smtClean="0"/>
              <a:t>3</a:t>
            </a:r>
            <a:r>
              <a:rPr lang="tr-TR" sz="1600" dirty="0" smtClean="0"/>
              <a:t>,X</a:t>
            </a:r>
            <a:r>
              <a:rPr lang="tr-TR" sz="1600" baseline="-25000" dirty="0" smtClean="0"/>
              <a:t>4</a:t>
            </a:r>
            <a:r>
              <a:rPr lang="tr-TR" sz="1600" dirty="0" smtClean="0"/>
              <a:t>,X</a:t>
            </a:r>
            <a:r>
              <a:rPr lang="tr-TR" sz="1600" baseline="-25000" dirty="0" smtClean="0"/>
              <a:t>5</a:t>
            </a:r>
            <a:r>
              <a:rPr lang="tr-TR" sz="1600" dirty="0" smtClean="0"/>
              <a:t>} biçiminde seçtiğimizi varsayalım.</a:t>
            </a:r>
          </a:p>
          <a:p>
            <a:pPr>
              <a:buNone/>
            </a:pPr>
            <a:endParaRPr lang="tr-TR" sz="1600" baseline="-25000" dirty="0"/>
          </a:p>
        </p:txBody>
      </p:sp>
      <p:sp>
        <p:nvSpPr>
          <p:cNvPr id="4" name="3 Slayt Numarası Yer Tutucusu"/>
          <p:cNvSpPr>
            <a:spLocks noGrp="1"/>
          </p:cNvSpPr>
          <p:nvPr>
            <p:ph type="sldNum" sz="quarter" idx="15"/>
          </p:nvPr>
        </p:nvSpPr>
        <p:spPr/>
        <p:txBody>
          <a:bodyPr/>
          <a:lstStyle/>
          <a:p>
            <a:fld id="{B1DEFA8C-F947-479F-BE07-76B6B3F80BF1}" type="slidenum">
              <a:rPr lang="tr-TR" smtClean="0"/>
              <a:pPr/>
              <a:t>31</a:t>
            </a:fld>
            <a:endParaRPr lang="tr-TR"/>
          </a:p>
        </p:txBody>
      </p:sp>
      <p:pic>
        <p:nvPicPr>
          <p:cNvPr id="1026" name="Picture 2" descr="C:\Users\GEVAŞLI-065\Desktop\Ekran Alıntısı\72.JPG"/>
          <p:cNvPicPr>
            <a:picLocks noChangeAspect="1" noChangeArrowheads="1"/>
          </p:cNvPicPr>
          <p:nvPr/>
        </p:nvPicPr>
        <p:blipFill>
          <a:blip r:embed="rId2" cstate="print"/>
          <a:srcRect/>
          <a:stretch>
            <a:fillRect/>
          </a:stretch>
        </p:blipFill>
        <p:spPr bwMode="auto">
          <a:xfrm rot="-60000">
            <a:off x="1907704" y="404664"/>
            <a:ext cx="4392488" cy="223014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EVAŞLI-065\Desktop\2.JPG"/>
          <p:cNvPicPr>
            <a:picLocks noChangeAspect="1" noChangeArrowheads="1"/>
          </p:cNvPicPr>
          <p:nvPr/>
        </p:nvPicPr>
        <p:blipFill>
          <a:blip r:embed="rId2" cstate="print"/>
          <a:srcRect/>
          <a:stretch>
            <a:fillRect/>
          </a:stretch>
        </p:blipFill>
        <p:spPr bwMode="auto">
          <a:xfrm>
            <a:off x="1475656" y="3789040"/>
            <a:ext cx="2518162" cy="2088232"/>
          </a:xfrm>
          <a:prstGeom prst="rect">
            <a:avLst/>
          </a:prstGeom>
          <a:noFill/>
        </p:spPr>
      </p:pic>
      <p:sp>
        <p:nvSpPr>
          <p:cNvPr id="3" name="2 Başlık"/>
          <p:cNvSpPr>
            <a:spLocks noGrp="1"/>
          </p:cNvSpPr>
          <p:nvPr>
            <p:ph type="title"/>
          </p:nvPr>
        </p:nvSpPr>
        <p:spPr>
          <a:xfrm>
            <a:off x="467544" y="0"/>
            <a:ext cx="7467600" cy="1143000"/>
          </a:xfrm>
        </p:spPr>
        <p:txBody>
          <a:bodyPr>
            <a:normAutofit/>
          </a:bodyPr>
          <a:lstStyle/>
          <a:p>
            <a:r>
              <a:rPr lang="tr-TR" sz="2000" b="1" dirty="0" smtClean="0">
                <a:solidFill>
                  <a:schemeClr val="tx1"/>
                </a:solidFill>
                <a:latin typeface="+mn-lt"/>
                <a:ea typeface="+mn-ea"/>
                <a:cs typeface="+mn-cs"/>
              </a:rPr>
              <a:t>6.2.UZAKLIK ÖLÇÜLERİ</a:t>
            </a:r>
            <a:endParaRPr lang="tr-TR" sz="2000" b="1" dirty="0">
              <a:solidFill>
                <a:schemeClr val="tx1"/>
              </a:solidFill>
              <a:latin typeface="+mn-lt"/>
              <a:ea typeface="+mn-ea"/>
              <a:cs typeface="+mn-cs"/>
            </a:endParaRPr>
          </a:p>
        </p:txBody>
      </p:sp>
      <p:sp>
        <p:nvSpPr>
          <p:cNvPr id="2" name="1 İçerik Yer Tutucusu"/>
          <p:cNvSpPr>
            <a:spLocks noGrp="1"/>
          </p:cNvSpPr>
          <p:nvPr>
            <p:ph sz="quarter" idx="1"/>
          </p:nvPr>
        </p:nvSpPr>
        <p:spPr>
          <a:xfrm>
            <a:off x="179512" y="1600200"/>
            <a:ext cx="8568952" cy="4873752"/>
          </a:xfrm>
        </p:spPr>
        <p:txBody>
          <a:bodyPr>
            <a:normAutofit/>
          </a:bodyPr>
          <a:lstStyle/>
          <a:p>
            <a:r>
              <a:rPr lang="tr-TR" sz="1800" dirty="0" smtClean="0"/>
              <a:t>Kümeleme yöntemlerinin çoğu gözlem değerleri arasındaki uzaklıkların hesaplanması esasına dayanmaktadır.O nedenle iki nokta arasındaki uzaklığı hesaplayan bağıntılara gereksinim vardır.</a:t>
            </a:r>
          </a:p>
          <a:p>
            <a:endParaRPr lang="tr-TR" sz="1800" dirty="0" smtClean="0"/>
          </a:p>
          <a:p>
            <a:r>
              <a:rPr lang="tr-TR" sz="1800" dirty="0" smtClean="0"/>
              <a:t>Çeşitli değişkenlerden oluşan gözlem değerlerini bir X matrisi biçiminde gösterebiliriz.Örneğin üç değişken 5 gözlemden oluşan matris aşağıdaki gibi ifade edilebilir:</a:t>
            </a:r>
            <a:endParaRPr lang="tr-TR" sz="1800" dirty="0"/>
          </a:p>
        </p:txBody>
      </p:sp>
      <p:sp>
        <p:nvSpPr>
          <p:cNvPr id="5" name="4 Metin kutusu"/>
          <p:cNvSpPr txBox="1"/>
          <p:nvPr/>
        </p:nvSpPr>
        <p:spPr>
          <a:xfrm>
            <a:off x="4211960" y="4365104"/>
            <a:ext cx="4932040" cy="369332"/>
          </a:xfrm>
          <a:prstGeom prst="rect">
            <a:avLst/>
          </a:prstGeom>
          <a:noFill/>
        </p:spPr>
        <p:txBody>
          <a:bodyPr wrap="square" rtlCol="0">
            <a:spAutoFit/>
          </a:bodyPr>
          <a:lstStyle/>
          <a:p>
            <a:r>
              <a:rPr lang="tr-TR" dirty="0" smtClean="0"/>
              <a:t>X</a:t>
            </a:r>
            <a:r>
              <a:rPr lang="tr-TR" baseline="-25000" dirty="0" smtClean="0"/>
              <a:t>11</a:t>
            </a:r>
            <a:r>
              <a:rPr lang="tr-TR" dirty="0" smtClean="0"/>
              <a:t>,x</a:t>
            </a:r>
            <a:r>
              <a:rPr lang="tr-TR" baseline="-25000" dirty="0" smtClean="0"/>
              <a:t>12</a:t>
            </a:r>
            <a:r>
              <a:rPr lang="tr-TR" dirty="0" smtClean="0"/>
              <a:t>,x</a:t>
            </a:r>
            <a:r>
              <a:rPr lang="tr-TR" baseline="-25000" dirty="0" smtClean="0"/>
              <a:t>13</a:t>
            </a:r>
            <a:r>
              <a:rPr lang="tr-TR" dirty="0" smtClean="0"/>
              <a:t>      </a:t>
            </a:r>
            <a:r>
              <a:rPr lang="tr-TR" sz="1600" dirty="0" smtClean="0"/>
              <a:t>1.gözlem noktasının konumu</a:t>
            </a:r>
            <a:endParaRPr lang="tr-TR" sz="1600" baseline="-25000" dirty="0" smtClean="0"/>
          </a:p>
        </p:txBody>
      </p:sp>
      <p:cxnSp>
        <p:nvCxnSpPr>
          <p:cNvPr id="7" name="6 Düz Ok Bağlayıcısı"/>
          <p:cNvCxnSpPr/>
          <p:nvPr/>
        </p:nvCxnSpPr>
        <p:spPr>
          <a:xfrm>
            <a:off x="5364088" y="4581128"/>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7 Metin kutusu"/>
          <p:cNvSpPr txBox="1"/>
          <p:nvPr/>
        </p:nvSpPr>
        <p:spPr>
          <a:xfrm>
            <a:off x="4211960" y="4869160"/>
            <a:ext cx="4932040" cy="369332"/>
          </a:xfrm>
          <a:prstGeom prst="rect">
            <a:avLst/>
          </a:prstGeom>
          <a:noFill/>
        </p:spPr>
        <p:txBody>
          <a:bodyPr wrap="square" rtlCol="0">
            <a:spAutoFit/>
          </a:bodyPr>
          <a:lstStyle/>
          <a:p>
            <a:r>
              <a:rPr lang="tr-TR" dirty="0" smtClean="0"/>
              <a:t>X</a:t>
            </a:r>
            <a:r>
              <a:rPr lang="tr-TR" baseline="-25000" dirty="0" smtClean="0"/>
              <a:t>21</a:t>
            </a:r>
            <a:r>
              <a:rPr lang="tr-TR" dirty="0" smtClean="0"/>
              <a:t>,x</a:t>
            </a:r>
            <a:r>
              <a:rPr lang="tr-TR" baseline="-25000" dirty="0" smtClean="0"/>
              <a:t>22</a:t>
            </a:r>
            <a:r>
              <a:rPr lang="tr-TR" dirty="0" smtClean="0"/>
              <a:t>,x</a:t>
            </a:r>
            <a:r>
              <a:rPr lang="tr-TR" baseline="-25000" dirty="0" smtClean="0"/>
              <a:t>23</a:t>
            </a:r>
            <a:r>
              <a:rPr lang="tr-TR" dirty="0" smtClean="0"/>
              <a:t>      </a:t>
            </a:r>
            <a:r>
              <a:rPr lang="tr-TR" sz="1600" dirty="0" smtClean="0"/>
              <a:t>2.gözlem noktasının konumu</a:t>
            </a:r>
            <a:endParaRPr lang="tr-TR" sz="1600" baseline="-25000" dirty="0" smtClean="0"/>
          </a:p>
        </p:txBody>
      </p:sp>
      <p:sp>
        <p:nvSpPr>
          <p:cNvPr id="9" name="8 Metin kutusu"/>
          <p:cNvSpPr txBox="1"/>
          <p:nvPr/>
        </p:nvSpPr>
        <p:spPr>
          <a:xfrm>
            <a:off x="1331640" y="6021288"/>
            <a:ext cx="6624736" cy="369332"/>
          </a:xfrm>
          <a:prstGeom prst="rect">
            <a:avLst/>
          </a:prstGeom>
          <a:noFill/>
        </p:spPr>
        <p:txBody>
          <a:bodyPr wrap="square" rtlCol="0">
            <a:spAutoFit/>
          </a:bodyPr>
          <a:lstStyle/>
          <a:p>
            <a:r>
              <a:rPr lang="tr-TR" dirty="0" smtClean="0"/>
              <a:t>Bu iki nokta arasındaki uzaklık d(1,2) şeklinde ifade edilir.</a:t>
            </a:r>
            <a:endParaRPr lang="tr-TR" sz="1600" baseline="-25000" dirty="0" smtClean="0"/>
          </a:p>
        </p:txBody>
      </p:sp>
      <p:cxnSp>
        <p:nvCxnSpPr>
          <p:cNvPr id="10" name="9 Düz Ok Bağlayıcısı"/>
          <p:cNvCxnSpPr/>
          <p:nvPr/>
        </p:nvCxnSpPr>
        <p:spPr>
          <a:xfrm>
            <a:off x="5364088" y="508518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Slayt Numarası Yer Tutucusu"/>
          <p:cNvSpPr>
            <a:spLocks noGrp="1"/>
          </p:cNvSpPr>
          <p:nvPr>
            <p:ph type="sldNum" sz="quarter" idx="15"/>
          </p:nvPr>
        </p:nvSpPr>
        <p:spPr/>
        <p:txBody>
          <a:bodyPr/>
          <a:lstStyle/>
          <a:p>
            <a:fld id="{B1DEFA8C-F947-479F-BE07-76B6B3F80BF1}" type="slidenum">
              <a:rPr lang="tr-TR" smtClean="0"/>
              <a:pPr/>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sz="quarter" idx="1"/>
          </p:nvPr>
        </p:nvSpPr>
        <p:spPr>
          <a:xfrm>
            <a:off x="395536" y="836712"/>
            <a:ext cx="8229600" cy="5256584"/>
          </a:xfrm>
        </p:spPr>
        <p:txBody>
          <a:bodyPr>
            <a:normAutofit lnSpcReduction="10000"/>
          </a:bodyPr>
          <a:lstStyle/>
          <a:p>
            <a:r>
              <a:rPr lang="tr-TR" sz="2000" dirty="0" smtClean="0"/>
              <a:t>X matrisinin her bir satırının diğerine olan uzaklığı d(i,j) olarak ifade edilecek olursa, simetrik D uzaklıklar matrisi şu şekilde yazılabilir:</a:t>
            </a:r>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pPr>
              <a:buNone/>
            </a:pPr>
            <a:r>
              <a:rPr lang="tr-TR" sz="2000" dirty="0" smtClean="0"/>
              <a:t>	Yukarıdaki </a:t>
            </a:r>
            <a:r>
              <a:rPr lang="tr-TR" sz="2000" dirty="0" err="1" smtClean="0"/>
              <a:t>matirisin</a:t>
            </a:r>
            <a:r>
              <a:rPr lang="tr-TR" sz="2000" dirty="0" smtClean="0"/>
              <a:t> üst kısmı alt kısmının simetriği olduğundan ayrıca yazılmamıştır.Bu durumda d(i,j)=d(j,i) olduğu kabul edilir.</a:t>
            </a:r>
          </a:p>
          <a:p>
            <a:endParaRPr lang="tr-TR" sz="2000" dirty="0" smtClean="0"/>
          </a:p>
          <a:p>
            <a:r>
              <a:rPr lang="tr-TR" sz="2000" dirty="0" smtClean="0"/>
              <a:t>Kümelene çözümlemelerinde birçok uzaklık bağıntısı kullanılabilmektedir.Bu  bölümde </a:t>
            </a:r>
            <a:r>
              <a:rPr lang="tr-TR" sz="2000" dirty="0" err="1" smtClean="0"/>
              <a:t>Öklit</a:t>
            </a:r>
            <a:r>
              <a:rPr lang="tr-TR" sz="2000" dirty="0" smtClean="0"/>
              <a:t>,Manhattan ve </a:t>
            </a:r>
            <a:r>
              <a:rPr lang="tr-TR" sz="2000" dirty="0" err="1" smtClean="0"/>
              <a:t>Minkowski</a:t>
            </a:r>
            <a:r>
              <a:rPr lang="tr-TR" sz="2000" dirty="0" smtClean="0"/>
              <a:t> uzaklıklarına değineceğiz.</a:t>
            </a:r>
          </a:p>
          <a:p>
            <a:endParaRPr lang="tr-TR" sz="2000" dirty="0"/>
          </a:p>
        </p:txBody>
      </p:sp>
      <p:pic>
        <p:nvPicPr>
          <p:cNvPr id="3074" name="Picture 2" descr="C:\Users\GEVAŞLI-065\Desktop\3.JPG"/>
          <p:cNvPicPr>
            <a:picLocks noChangeAspect="1" noChangeArrowheads="1"/>
          </p:cNvPicPr>
          <p:nvPr/>
        </p:nvPicPr>
        <p:blipFill>
          <a:blip r:embed="rId2" cstate="print"/>
          <a:srcRect/>
          <a:stretch>
            <a:fillRect/>
          </a:stretch>
        </p:blipFill>
        <p:spPr bwMode="auto">
          <a:xfrm>
            <a:off x="1907704" y="1844824"/>
            <a:ext cx="4648200" cy="2000250"/>
          </a:xfrm>
          <a:prstGeom prst="rect">
            <a:avLst/>
          </a:prstGeom>
          <a:noFill/>
        </p:spPr>
      </p:pic>
      <p:sp>
        <p:nvSpPr>
          <p:cNvPr id="4" name="3 Slayt Numarası Yer Tutucusu"/>
          <p:cNvSpPr>
            <a:spLocks noGrp="1"/>
          </p:cNvSpPr>
          <p:nvPr>
            <p:ph type="sldNum" sz="quarter" idx="15"/>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sz="quarter" idx="1"/>
          </p:nvPr>
        </p:nvSpPr>
        <p:spPr>
          <a:xfrm>
            <a:off x="457200" y="0"/>
            <a:ext cx="7467600" cy="6473952"/>
          </a:xfrm>
        </p:spPr>
        <p:txBody>
          <a:bodyPr>
            <a:normAutofit/>
          </a:bodyPr>
          <a:lstStyle/>
          <a:p>
            <a:endParaRPr lang="tr-TR" sz="2000" dirty="0" smtClean="0"/>
          </a:p>
          <a:p>
            <a:pPr>
              <a:buNone/>
            </a:pPr>
            <a:r>
              <a:rPr lang="tr-TR" sz="1800" u="sng" dirty="0" smtClean="0"/>
              <a:t>6.2.1. ÖKLİT UZAKLIĞI</a:t>
            </a:r>
          </a:p>
          <a:p>
            <a:endParaRPr lang="tr-TR" sz="2000" dirty="0" smtClean="0"/>
          </a:p>
          <a:p>
            <a:endParaRPr lang="tr-TR" sz="2000" dirty="0" smtClean="0"/>
          </a:p>
          <a:p>
            <a:endParaRPr lang="tr-TR" sz="2000" dirty="0" smtClean="0"/>
          </a:p>
          <a:p>
            <a:pPr>
              <a:spcBef>
                <a:spcPts val="0"/>
              </a:spcBef>
            </a:pPr>
            <a:endParaRPr lang="tr-TR" sz="2000" dirty="0" smtClean="0"/>
          </a:p>
          <a:p>
            <a:pPr>
              <a:spcBef>
                <a:spcPts val="0"/>
              </a:spcBef>
            </a:pPr>
            <a:endParaRPr lang="tr-TR" sz="2000" dirty="0" smtClean="0"/>
          </a:p>
          <a:p>
            <a:pPr>
              <a:spcBef>
                <a:spcPts val="0"/>
              </a:spcBef>
            </a:pPr>
            <a:endParaRPr lang="tr-TR" sz="2000" dirty="0" smtClean="0"/>
          </a:p>
          <a:p>
            <a:pPr>
              <a:spcBef>
                <a:spcPts val="0"/>
              </a:spcBef>
            </a:pPr>
            <a:endParaRPr lang="tr-TR" sz="2000" dirty="0" smtClean="0"/>
          </a:p>
          <a:p>
            <a:pPr>
              <a:spcBef>
                <a:spcPts val="0"/>
              </a:spcBef>
            </a:pPr>
            <a:endParaRPr lang="tr-TR" sz="2000" dirty="0" smtClean="0"/>
          </a:p>
          <a:p>
            <a:pPr>
              <a:spcBef>
                <a:spcPts val="0"/>
              </a:spcBef>
            </a:pPr>
            <a:endParaRPr lang="tr-TR" sz="2000" dirty="0" smtClean="0"/>
          </a:p>
          <a:p>
            <a:pPr>
              <a:spcBef>
                <a:spcPts val="0"/>
              </a:spcBef>
            </a:pPr>
            <a:r>
              <a:rPr lang="tr-TR" sz="2000" dirty="0" smtClean="0"/>
              <a:t>A ve B noktası arasındaki </a:t>
            </a:r>
            <a:r>
              <a:rPr lang="tr-TR" sz="2000" dirty="0" err="1" smtClean="0"/>
              <a:t>Öklit</a:t>
            </a:r>
            <a:r>
              <a:rPr lang="tr-TR" sz="2000" dirty="0" smtClean="0"/>
              <a:t> uzaklığı aşağıdaki gibidir:</a:t>
            </a:r>
          </a:p>
          <a:p>
            <a:pPr>
              <a:spcBef>
                <a:spcPts val="0"/>
              </a:spcBef>
            </a:pPr>
            <a:endParaRPr lang="tr-TR" sz="2000" dirty="0" smtClean="0"/>
          </a:p>
          <a:p>
            <a:pPr>
              <a:spcBef>
                <a:spcPts val="0"/>
              </a:spcBef>
            </a:pPr>
            <a:endParaRPr lang="tr-TR" sz="2000" dirty="0" smtClean="0"/>
          </a:p>
          <a:p>
            <a:pPr>
              <a:spcBef>
                <a:spcPts val="0"/>
              </a:spcBef>
            </a:pPr>
            <a:endParaRPr lang="tr-TR" sz="2000" dirty="0" smtClean="0"/>
          </a:p>
          <a:p>
            <a:pPr>
              <a:spcBef>
                <a:spcPts val="0"/>
              </a:spcBef>
            </a:pPr>
            <a:r>
              <a:rPr lang="tr-TR" sz="2000" dirty="0" smtClean="0"/>
              <a:t>Bu bağıntı genelleştirilecek olursa i ve j noktaları için şu şekilde bir bağıntıya ulaşılır:</a:t>
            </a:r>
          </a:p>
          <a:p>
            <a:endParaRPr lang="tr-TR" sz="2000" dirty="0"/>
          </a:p>
        </p:txBody>
      </p:sp>
      <p:pic>
        <p:nvPicPr>
          <p:cNvPr id="4098" name="Picture 2" descr="C:\Users\GEVAŞLI-065\Desktop\4.JPG"/>
          <p:cNvPicPr>
            <a:picLocks noChangeAspect="1" noChangeArrowheads="1"/>
          </p:cNvPicPr>
          <p:nvPr/>
        </p:nvPicPr>
        <p:blipFill>
          <a:blip r:embed="rId2" cstate="print"/>
          <a:srcRect/>
          <a:stretch>
            <a:fillRect/>
          </a:stretch>
        </p:blipFill>
        <p:spPr bwMode="auto">
          <a:xfrm>
            <a:off x="3059832" y="764704"/>
            <a:ext cx="3312368" cy="2596896"/>
          </a:xfrm>
          <a:prstGeom prst="rect">
            <a:avLst/>
          </a:prstGeom>
          <a:noFill/>
        </p:spPr>
      </p:pic>
      <p:pic>
        <p:nvPicPr>
          <p:cNvPr id="7" name="Picture 2" descr="C:\Users\GEVAŞLI-065\Desktop\Ekran Alıntısı\25.JPG"/>
          <p:cNvPicPr>
            <a:picLocks noChangeAspect="1" noChangeArrowheads="1"/>
          </p:cNvPicPr>
          <p:nvPr/>
        </p:nvPicPr>
        <p:blipFill>
          <a:blip r:embed="rId3" cstate="print"/>
          <a:srcRect/>
          <a:stretch>
            <a:fillRect/>
          </a:stretch>
        </p:blipFill>
        <p:spPr bwMode="auto">
          <a:xfrm>
            <a:off x="2771800" y="5589240"/>
            <a:ext cx="3600400" cy="960673"/>
          </a:xfrm>
          <a:prstGeom prst="rect">
            <a:avLst/>
          </a:prstGeom>
          <a:noFill/>
        </p:spPr>
      </p:pic>
      <p:sp>
        <p:nvSpPr>
          <p:cNvPr id="8" name="7 Slayt Numarası Yer Tutucusu"/>
          <p:cNvSpPr>
            <a:spLocks noGrp="1"/>
          </p:cNvSpPr>
          <p:nvPr>
            <p:ph type="sldNum" sz="quarter" idx="15"/>
          </p:nvPr>
        </p:nvSpPr>
        <p:spPr/>
        <p:txBody>
          <a:bodyPr/>
          <a:lstStyle/>
          <a:p>
            <a:fld id="{B1DEFA8C-F947-479F-BE07-76B6B3F80BF1}" type="slidenum">
              <a:rPr lang="tr-TR" smtClean="0"/>
              <a:pPr/>
              <a:t>6</a:t>
            </a:fld>
            <a:endParaRPr lang="tr-TR" dirty="0"/>
          </a:p>
        </p:txBody>
      </p:sp>
      <p:pic>
        <p:nvPicPr>
          <p:cNvPr id="2050" name="Picture 2" descr="C:\Users\GEVAŞLI-065\Desktop\Ekran Alıntısı\73.JPG"/>
          <p:cNvPicPr>
            <a:picLocks noChangeAspect="1" noChangeArrowheads="1"/>
          </p:cNvPicPr>
          <p:nvPr/>
        </p:nvPicPr>
        <p:blipFill>
          <a:blip r:embed="rId4" cstate="print"/>
          <a:srcRect/>
          <a:stretch>
            <a:fillRect/>
          </a:stretch>
        </p:blipFill>
        <p:spPr bwMode="auto">
          <a:xfrm>
            <a:off x="2267744" y="4149080"/>
            <a:ext cx="3819525" cy="4762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67544" y="404664"/>
            <a:ext cx="7467600" cy="850106"/>
          </a:xfrm>
        </p:spPr>
        <p:txBody>
          <a:bodyPr>
            <a:normAutofit fontScale="90000"/>
          </a:bodyPr>
          <a:lstStyle/>
          <a:p>
            <a:r>
              <a:rPr lang="tr-TR" sz="2000" u="sng" cap="none" dirty="0" smtClean="0">
                <a:solidFill>
                  <a:schemeClr val="tx1"/>
                </a:solidFill>
                <a:latin typeface="+mn-lt"/>
              </a:rPr>
              <a:t>6.2.2. MANHATTAN UZAKLIĞI </a:t>
            </a:r>
            <a:r>
              <a:rPr lang="tr-TR" sz="3200" dirty="0" smtClean="0"/>
              <a:t/>
            </a:r>
            <a:br>
              <a:rPr lang="tr-TR" sz="3200" dirty="0" smtClean="0"/>
            </a:br>
            <a:endParaRPr lang="tr-TR" sz="3200" dirty="0"/>
          </a:p>
        </p:txBody>
      </p:sp>
      <p:sp>
        <p:nvSpPr>
          <p:cNvPr id="2" name="1 İçerik Yer Tutucusu"/>
          <p:cNvSpPr>
            <a:spLocks noGrp="1"/>
          </p:cNvSpPr>
          <p:nvPr>
            <p:ph sz="quarter" idx="1"/>
          </p:nvPr>
        </p:nvSpPr>
        <p:spPr>
          <a:xfrm>
            <a:off x="251520" y="980728"/>
            <a:ext cx="8445624" cy="4525963"/>
          </a:xfrm>
        </p:spPr>
        <p:txBody>
          <a:bodyPr>
            <a:normAutofit/>
          </a:bodyPr>
          <a:lstStyle/>
          <a:p>
            <a:r>
              <a:rPr lang="tr-TR" sz="2000" dirty="0" smtClean="0"/>
              <a:t>Manhattan uzaklığı, gözlemler arasındaki mutlak uzaklıkların toplamı alınarak hesaplanır</a:t>
            </a:r>
          </a:p>
          <a:p>
            <a:endParaRPr lang="tr-TR" sz="2000" dirty="0" smtClean="0"/>
          </a:p>
          <a:p>
            <a:endParaRPr lang="tr-TR" sz="2000" dirty="0" smtClean="0"/>
          </a:p>
          <a:p>
            <a:endParaRPr lang="tr-TR" sz="2000" dirty="0" smtClean="0"/>
          </a:p>
          <a:p>
            <a:endParaRPr lang="tr-TR" sz="2000" dirty="0" smtClean="0"/>
          </a:p>
          <a:p>
            <a:endParaRPr lang="tr-TR" sz="1800" u="sng" dirty="0" smtClean="0"/>
          </a:p>
          <a:p>
            <a:r>
              <a:rPr lang="tr-TR" sz="2000" dirty="0" smtClean="0"/>
              <a:t>p sayıda değişken göz önüne alınarak gözlem değerleri arasındaki uzaklığın hesaplanması söz konusu ise </a:t>
            </a:r>
            <a:r>
              <a:rPr lang="tr-TR" sz="2000" dirty="0" err="1" smtClean="0"/>
              <a:t>Minkowski</a:t>
            </a:r>
            <a:r>
              <a:rPr lang="tr-TR" sz="2000" dirty="0" smtClean="0"/>
              <a:t> uzaklık bağıntısı kullanılabilir.</a:t>
            </a:r>
          </a:p>
          <a:p>
            <a:endParaRPr lang="tr-TR" sz="2000" dirty="0" smtClean="0"/>
          </a:p>
          <a:p>
            <a:endParaRPr lang="tr-TR" sz="2000" dirty="0" smtClean="0"/>
          </a:p>
          <a:p>
            <a:endParaRPr lang="tr-TR" sz="2000" dirty="0" smtClean="0"/>
          </a:p>
          <a:p>
            <a:endParaRPr lang="tr-TR" sz="2000" dirty="0" smtClean="0"/>
          </a:p>
          <a:p>
            <a:endParaRPr lang="tr-TR" sz="2000" dirty="0"/>
          </a:p>
        </p:txBody>
      </p:sp>
      <p:sp>
        <p:nvSpPr>
          <p:cNvPr id="5" name="2 Başlık"/>
          <p:cNvSpPr txBox="1">
            <a:spLocks/>
          </p:cNvSpPr>
          <p:nvPr/>
        </p:nvSpPr>
        <p:spPr>
          <a:xfrm>
            <a:off x="395536" y="278092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tr-TR" b="1" u="sng" dirty="0" smtClean="0">
                <a:ea typeface="+mj-ea"/>
                <a:cs typeface="+mj-cs"/>
              </a:rPr>
              <a:t>6.2.3.</a:t>
            </a:r>
            <a:r>
              <a:rPr kumimoji="0" lang="tr-TR" b="1" i="0" u="sng" strike="noStrike" kern="1200" cap="none" spc="0" normalizeH="0" baseline="0" noProof="0" dirty="0" smtClean="0">
                <a:ln>
                  <a:noFill/>
                </a:ln>
                <a:uLnTx/>
                <a:uFillTx/>
                <a:ea typeface="+mj-ea"/>
                <a:cs typeface="+mj-cs"/>
              </a:rPr>
              <a:t> MİNKOWSKİ UZAKLIĞI </a:t>
            </a:r>
            <a:endParaRPr kumimoji="0" lang="tr-TR" b="1" i="0" u="sng" strike="noStrike" kern="1200" cap="none" spc="0" normalizeH="0" baseline="0" noProof="0" dirty="0">
              <a:ln>
                <a:noFill/>
              </a:ln>
              <a:uLnTx/>
              <a:uFillTx/>
              <a:ea typeface="+mj-ea"/>
              <a:cs typeface="+mj-cs"/>
            </a:endParaRPr>
          </a:p>
        </p:txBody>
      </p:sp>
      <p:pic>
        <p:nvPicPr>
          <p:cNvPr id="10" name="9 Resim" descr="11.JPG"/>
          <p:cNvPicPr>
            <a:picLocks noChangeAspect="1"/>
          </p:cNvPicPr>
          <p:nvPr/>
        </p:nvPicPr>
        <p:blipFill>
          <a:blip r:embed="rId2" cstate="print"/>
          <a:stretch>
            <a:fillRect/>
          </a:stretch>
        </p:blipFill>
        <p:spPr>
          <a:xfrm>
            <a:off x="755576" y="4653136"/>
            <a:ext cx="7410450" cy="1114425"/>
          </a:xfrm>
          <a:prstGeom prst="rect">
            <a:avLst/>
          </a:prstGeom>
        </p:spPr>
      </p:pic>
      <p:pic>
        <p:nvPicPr>
          <p:cNvPr id="11" name="10 Resim" descr="12.JPG"/>
          <p:cNvPicPr>
            <a:picLocks noChangeAspect="1"/>
          </p:cNvPicPr>
          <p:nvPr/>
        </p:nvPicPr>
        <p:blipFill>
          <a:blip r:embed="rId3" cstate="print"/>
          <a:stretch>
            <a:fillRect/>
          </a:stretch>
        </p:blipFill>
        <p:spPr>
          <a:xfrm>
            <a:off x="971600" y="1844824"/>
            <a:ext cx="6638925" cy="1019175"/>
          </a:xfrm>
          <a:prstGeom prst="rect">
            <a:avLst/>
          </a:prstGeom>
        </p:spPr>
      </p:pic>
      <p:sp>
        <p:nvSpPr>
          <p:cNvPr id="7" name="6 Slayt Numarası Yer Tutucusu"/>
          <p:cNvSpPr>
            <a:spLocks noGrp="1"/>
          </p:cNvSpPr>
          <p:nvPr>
            <p:ph type="sldNum" sz="quarter" idx="15"/>
          </p:nvPr>
        </p:nvSpPr>
        <p:spPr/>
        <p:txBody>
          <a:bodyPr/>
          <a:lstStyle/>
          <a:p>
            <a:fld id="{B1DEFA8C-F947-479F-BE07-76B6B3F80BF1}"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323528" y="-391480"/>
            <a:ext cx="8229600" cy="782960"/>
          </a:xfrm>
        </p:spPr>
        <p:txBody>
          <a:bodyPr>
            <a:normAutofit/>
          </a:bodyPr>
          <a:lstStyle/>
          <a:p>
            <a:r>
              <a:rPr lang="tr-TR" sz="2400" u="sng" dirty="0" smtClean="0">
                <a:solidFill>
                  <a:schemeClr val="tx1"/>
                </a:solidFill>
              </a:rPr>
              <a:t>Örnek</a:t>
            </a:r>
            <a:r>
              <a:rPr lang="tr-TR" sz="2400" dirty="0" smtClean="0">
                <a:solidFill>
                  <a:schemeClr val="tx1"/>
                </a:solidFill>
              </a:rPr>
              <a:t> </a:t>
            </a:r>
            <a:endParaRPr lang="tr-TR" sz="2400" dirty="0">
              <a:solidFill>
                <a:schemeClr val="tx1"/>
              </a:solidFill>
            </a:endParaRPr>
          </a:p>
        </p:txBody>
      </p:sp>
      <p:graphicFrame>
        <p:nvGraphicFramePr>
          <p:cNvPr id="5" name="4 İçerik Yer Tutucusu"/>
          <p:cNvGraphicFramePr>
            <a:graphicFrameLocks noGrp="1"/>
          </p:cNvGraphicFramePr>
          <p:nvPr>
            <p:ph sz="quarter" idx="1"/>
          </p:nvPr>
        </p:nvGraphicFramePr>
        <p:xfrm>
          <a:off x="1763688" y="1268760"/>
          <a:ext cx="5400600" cy="1714480"/>
        </p:xfrm>
        <a:graphic>
          <a:graphicData uri="http://schemas.openxmlformats.org/drawingml/2006/table">
            <a:tbl>
              <a:tblPr firstRow="1" bandRow="1">
                <a:tableStyleId>{3C2FFA5D-87B4-456A-9821-1D502468CF0F}</a:tableStyleId>
              </a:tblPr>
              <a:tblGrid>
                <a:gridCol w="1350150"/>
                <a:gridCol w="1350150"/>
                <a:gridCol w="1350150"/>
                <a:gridCol w="1350150"/>
              </a:tblGrid>
              <a:tr h="288032">
                <a:tc>
                  <a:txBody>
                    <a:bodyPr/>
                    <a:lstStyle/>
                    <a:p>
                      <a:pPr algn="ctr"/>
                      <a:r>
                        <a:rPr lang="tr-TR" sz="1200" b="1" dirty="0" smtClean="0"/>
                        <a:t>Gözlem</a:t>
                      </a:r>
                      <a:endParaRPr lang="tr-TR"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t>A</a:t>
                      </a:r>
                      <a:endParaRPr lang="tr-TR"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t>B</a:t>
                      </a:r>
                      <a:endParaRPr lang="tr-TR"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t>C</a:t>
                      </a:r>
                      <a:endParaRPr lang="tr-TR"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a:r>
                        <a:rPr kumimoji="0" lang="tr-TR" sz="1200" b="1" kern="1200" dirty="0" smtClean="0">
                          <a:solidFill>
                            <a:schemeClr val="lt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2</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1</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a:r>
                        <a:rPr kumimoji="0" lang="tr-TR" sz="1200" b="1" kern="1200" dirty="0" smtClean="0">
                          <a:solidFill>
                            <a:schemeClr val="lt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1</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a:r>
                        <a:rPr kumimoji="0" lang="tr-TR" sz="1200" b="1" kern="1200" dirty="0" smtClean="0">
                          <a:solidFill>
                            <a:schemeClr val="lt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5</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7</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4016">
                <a:tc>
                  <a:txBody>
                    <a:bodyPr/>
                    <a:lstStyle/>
                    <a:p>
                      <a:pPr algn="ctr"/>
                      <a:r>
                        <a:rPr kumimoji="0" lang="tr-TR" sz="1200" b="1" kern="1200" dirty="0" smtClean="0">
                          <a:solidFill>
                            <a:schemeClr val="lt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8</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2</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a:r>
                        <a:rPr kumimoji="0" lang="tr-TR" sz="1200" b="1" kern="1200" dirty="0" smtClean="0">
                          <a:solidFill>
                            <a:schemeClr val="lt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9</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t>5</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147" name="Picture 3"/>
          <p:cNvPicPr>
            <a:picLocks noChangeAspect="1" noChangeArrowheads="1"/>
          </p:cNvPicPr>
          <p:nvPr/>
        </p:nvPicPr>
        <p:blipFill>
          <a:blip r:embed="rId3" cstate="print"/>
          <a:srcRect/>
          <a:stretch>
            <a:fillRect/>
          </a:stretch>
        </p:blipFill>
        <p:spPr bwMode="auto">
          <a:xfrm>
            <a:off x="1475656" y="3789040"/>
            <a:ext cx="5753100" cy="723900"/>
          </a:xfrm>
          <a:prstGeom prst="rect">
            <a:avLst/>
          </a:prstGeom>
          <a:noFill/>
          <a:ln w="9525">
            <a:noFill/>
            <a:miter lim="800000"/>
            <a:headEnd/>
            <a:tailEnd/>
          </a:ln>
        </p:spPr>
      </p:pic>
      <p:sp>
        <p:nvSpPr>
          <p:cNvPr id="8" name="7 Metin kutusu"/>
          <p:cNvSpPr txBox="1"/>
          <p:nvPr/>
        </p:nvSpPr>
        <p:spPr>
          <a:xfrm>
            <a:off x="179512" y="404664"/>
            <a:ext cx="8712968" cy="6566093"/>
          </a:xfrm>
          <a:prstGeom prst="rect">
            <a:avLst/>
          </a:prstGeom>
          <a:noFill/>
        </p:spPr>
        <p:txBody>
          <a:bodyPr wrap="square" rtlCol="0">
            <a:spAutoFit/>
          </a:bodyPr>
          <a:lstStyle/>
          <a:p>
            <a:r>
              <a:rPr lang="tr-TR" sz="1600" dirty="0" smtClean="0"/>
              <a:t>A,B ve C gibi üç değişkenden oluşan aşağıdaki gözlemleri göz önüne alalım.Bu gözlem noktalarının her birinin birbirine olan uzaklığını farklı uzaklık ölçüleriyle elde etmek istiyoruz.</a:t>
            </a:r>
          </a:p>
          <a:p>
            <a:endParaRPr lang="tr-TR" sz="1600"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r>
              <a:rPr lang="tr-TR" sz="1600" b="1" u="sng" dirty="0" err="1" smtClean="0"/>
              <a:t>Öklit</a:t>
            </a:r>
            <a:r>
              <a:rPr lang="tr-TR" sz="1600" b="1" u="sng" dirty="0" smtClean="0"/>
              <a:t> Uzaklığı:</a:t>
            </a:r>
          </a:p>
          <a:p>
            <a:r>
              <a:rPr lang="tr-TR" sz="1600" dirty="0" smtClean="0"/>
              <a:t>Burada yer alan üç değişken için, i ve j gözlem noktaları ve p=3 olmak üzere </a:t>
            </a:r>
            <a:r>
              <a:rPr lang="tr-TR" sz="1600" dirty="0" err="1" smtClean="0"/>
              <a:t>Öklit</a:t>
            </a:r>
            <a:r>
              <a:rPr lang="tr-TR" sz="1600" dirty="0" smtClean="0"/>
              <a:t> uzaklık bağıntısını şu şekilde tanımlayabiliriz:</a:t>
            </a:r>
          </a:p>
          <a:p>
            <a:endParaRPr lang="tr-TR" sz="1600" dirty="0" smtClean="0"/>
          </a:p>
          <a:p>
            <a:endParaRPr lang="tr-TR" sz="1600" dirty="0" smtClean="0"/>
          </a:p>
          <a:p>
            <a:endParaRPr lang="tr-TR" sz="1600" dirty="0" smtClean="0"/>
          </a:p>
          <a:p>
            <a:r>
              <a:rPr lang="tr-TR" sz="1600" dirty="0" smtClean="0"/>
              <a:t>İkinci gözlem ile birinci gözlem arasındaki uzaklık şu şekilde hesaplanır:</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b="1" dirty="0" smtClean="0"/>
          </a:p>
          <a:p>
            <a:endParaRPr lang="tr-TR" sz="1600" b="1" dirty="0" smtClean="0"/>
          </a:p>
          <a:p>
            <a:endParaRPr lang="tr-TR" sz="1600" b="1" dirty="0"/>
          </a:p>
        </p:txBody>
      </p:sp>
      <p:pic>
        <p:nvPicPr>
          <p:cNvPr id="1026" name="Picture 2" descr="C:\Users\GEVAŞLI-065\Desktop\Ekran Alıntısı\14.JPG"/>
          <p:cNvPicPr>
            <a:picLocks noChangeAspect="1" noChangeArrowheads="1"/>
          </p:cNvPicPr>
          <p:nvPr/>
        </p:nvPicPr>
        <p:blipFill>
          <a:blip r:embed="rId4" cstate="print"/>
          <a:srcRect/>
          <a:stretch>
            <a:fillRect/>
          </a:stretch>
        </p:blipFill>
        <p:spPr bwMode="auto">
          <a:xfrm>
            <a:off x="1259632" y="5085184"/>
            <a:ext cx="5648325" cy="1080120"/>
          </a:xfrm>
          <a:prstGeom prst="rect">
            <a:avLst/>
          </a:prstGeom>
          <a:noFill/>
        </p:spPr>
      </p:pic>
      <p:sp>
        <p:nvSpPr>
          <p:cNvPr id="7" name="6 Slayt Numarası Yer Tutucusu"/>
          <p:cNvSpPr>
            <a:spLocks noGrp="1"/>
          </p:cNvSpPr>
          <p:nvPr>
            <p:ph type="sldNum" sz="quarter" idx="15"/>
          </p:nvPr>
        </p:nvSpPr>
        <p:spPr/>
        <p:txBody>
          <a:bodyPr/>
          <a:lstStyle/>
          <a:p>
            <a:fld id="{B1DEFA8C-F947-479F-BE07-76B6B3F80BF1}"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sz="quarter" idx="1"/>
          </p:nvPr>
        </p:nvSpPr>
        <p:spPr>
          <a:xfrm>
            <a:off x="0" y="0"/>
            <a:ext cx="9144000" cy="6858000"/>
          </a:xfrm>
        </p:spPr>
        <p:txBody>
          <a:bodyPr/>
          <a:lstStyle/>
          <a:p>
            <a:pPr>
              <a:buNone/>
            </a:pPr>
            <a:endParaRPr lang="tr-TR" sz="1600" dirty="0" smtClean="0"/>
          </a:p>
          <a:p>
            <a:pPr>
              <a:buNone/>
            </a:pPr>
            <a:r>
              <a:rPr lang="tr-TR" sz="1600" dirty="0" smtClean="0"/>
              <a:t>Üçüncü gözlem ile ikinci gözlem arasındaki uzaklık şu şekilde hesaplanır:</a:t>
            </a:r>
          </a:p>
          <a:p>
            <a:pPr>
              <a:buNone/>
            </a:pPr>
            <a:endParaRPr lang="tr-TR" sz="1600" dirty="0" smtClean="0"/>
          </a:p>
          <a:p>
            <a:pPr>
              <a:buNone/>
            </a:pPr>
            <a:endParaRPr lang="tr-TR" sz="1600" dirty="0" smtClean="0"/>
          </a:p>
          <a:p>
            <a:pPr>
              <a:buNone/>
            </a:pPr>
            <a:endParaRPr lang="tr-TR" sz="1600" dirty="0" smtClean="0"/>
          </a:p>
          <a:p>
            <a:pPr>
              <a:buNone/>
            </a:pPr>
            <a:endParaRPr lang="tr-TR" sz="1600" dirty="0" smtClean="0"/>
          </a:p>
          <a:p>
            <a:pPr>
              <a:buNone/>
            </a:pPr>
            <a:endParaRPr lang="tr-TR" sz="1600" dirty="0" smtClean="0"/>
          </a:p>
          <a:p>
            <a:pPr>
              <a:buNone/>
            </a:pPr>
            <a:r>
              <a:rPr lang="tr-TR" sz="1600" dirty="0" err="1" smtClean="0"/>
              <a:t>Herbir</a:t>
            </a:r>
            <a:r>
              <a:rPr lang="tr-TR" sz="1600" dirty="0" smtClean="0"/>
              <a:t> gözlem arasındaki </a:t>
            </a:r>
            <a:r>
              <a:rPr lang="tr-TR" sz="1600" dirty="0" err="1" smtClean="0"/>
              <a:t>Öklit</a:t>
            </a:r>
            <a:r>
              <a:rPr lang="tr-TR" sz="1600" dirty="0" smtClean="0"/>
              <a:t> uzaklıkları hesaplandığında aşağıdaki sonuçlar elde edilir:</a:t>
            </a:r>
          </a:p>
          <a:p>
            <a:pPr>
              <a:buNone/>
            </a:pPr>
            <a:endParaRPr lang="tr-TR" sz="1600" dirty="0" smtClean="0"/>
          </a:p>
          <a:p>
            <a:endParaRPr lang="tr-TR" dirty="0"/>
          </a:p>
        </p:txBody>
      </p:sp>
      <p:pic>
        <p:nvPicPr>
          <p:cNvPr id="4" name="Picture 3" descr="C:\Users\GEVAŞLI-065\Desktop\Ekran Alıntısı\15.JPG"/>
          <p:cNvPicPr>
            <a:picLocks noChangeAspect="1" noChangeArrowheads="1"/>
          </p:cNvPicPr>
          <p:nvPr/>
        </p:nvPicPr>
        <p:blipFill>
          <a:blip r:embed="rId2" cstate="print"/>
          <a:srcRect/>
          <a:stretch>
            <a:fillRect/>
          </a:stretch>
        </p:blipFill>
        <p:spPr bwMode="auto">
          <a:xfrm>
            <a:off x="755576" y="692696"/>
            <a:ext cx="5429250" cy="1080120"/>
          </a:xfrm>
          <a:prstGeom prst="rect">
            <a:avLst/>
          </a:prstGeom>
          <a:noFill/>
        </p:spPr>
      </p:pic>
      <p:pic>
        <p:nvPicPr>
          <p:cNvPr id="2050" name="Picture 2" descr="C:\Users\GEVAŞLI-065\Desktop\Ekran Alıntısı\16.JPG"/>
          <p:cNvPicPr>
            <a:picLocks noChangeAspect="1" noChangeArrowheads="1"/>
          </p:cNvPicPr>
          <p:nvPr/>
        </p:nvPicPr>
        <p:blipFill>
          <a:blip r:embed="rId3" cstate="print"/>
          <a:srcRect/>
          <a:stretch>
            <a:fillRect/>
          </a:stretch>
        </p:blipFill>
        <p:spPr bwMode="auto">
          <a:xfrm rot="60000">
            <a:off x="1043957" y="2636033"/>
            <a:ext cx="6366421" cy="2465933"/>
          </a:xfrm>
          <a:prstGeom prst="rect">
            <a:avLst/>
          </a:prstGeom>
          <a:noFill/>
        </p:spPr>
      </p:pic>
      <p:sp>
        <p:nvSpPr>
          <p:cNvPr id="5" name="4 Slayt Numarası Yer Tutucusu"/>
          <p:cNvSpPr>
            <a:spLocks noGrp="1"/>
          </p:cNvSpPr>
          <p:nvPr>
            <p:ph type="sldNum" sz="quarter" idx="15"/>
          </p:nvPr>
        </p:nvSpPr>
        <p:spPr/>
        <p:txBody>
          <a:bodyPr/>
          <a:lstStyle/>
          <a:p>
            <a:fld id="{B1DEFA8C-F947-479F-BE07-76B6B3F80BF1}"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2295</TotalTime>
  <Words>1134</Words>
  <Application>Microsoft Office PowerPoint</Application>
  <PresentationFormat>Ekran Gösterisi (4:3)</PresentationFormat>
  <Paragraphs>480</Paragraphs>
  <Slides>31</Slides>
  <Notes>1</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Cumba</vt:lpstr>
      <vt:lpstr>6.BÖLÜM   KÜMELEME</vt:lpstr>
      <vt:lpstr>İÇERİK</vt:lpstr>
      <vt:lpstr>KÜMELEME</vt:lpstr>
      <vt:lpstr>6.2.UZAKLIK ÖLÇÜLERİ</vt:lpstr>
      <vt:lpstr>Slayt 5</vt:lpstr>
      <vt:lpstr>Slayt 6</vt:lpstr>
      <vt:lpstr>6.2.2. MANHATTAN UZAKLIĞI  </vt:lpstr>
      <vt:lpstr>Örnek </vt:lpstr>
      <vt:lpstr>Slayt 9</vt:lpstr>
      <vt:lpstr>Slayt 10</vt:lpstr>
      <vt:lpstr>Slayt 11</vt:lpstr>
      <vt:lpstr>6.3.Hiyerarşik Kümeleme</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6.BÖLÜM  KÜMELEME</dc:title>
  <dc:creator>GEVAŞLI-065</dc:creator>
  <cp:lastModifiedBy>aaa</cp:lastModifiedBy>
  <cp:revision>130</cp:revision>
  <dcterms:created xsi:type="dcterms:W3CDTF">2013-03-16T16:28:17Z</dcterms:created>
  <dcterms:modified xsi:type="dcterms:W3CDTF">2013-03-28T21:03:37Z</dcterms:modified>
</cp:coreProperties>
</file>