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0"/>
  </p:notesMasterIdLst>
  <p:sldIdLst>
    <p:sldId id="256" r:id="rId2"/>
    <p:sldId id="257" r:id="rId3"/>
    <p:sldId id="258" r:id="rId4"/>
    <p:sldId id="259" r:id="rId5"/>
    <p:sldId id="260" r:id="rId6"/>
    <p:sldId id="261" r:id="rId7"/>
    <p:sldId id="262" r:id="rId8"/>
    <p:sldId id="263" r:id="rId9"/>
    <p:sldId id="264" r:id="rId10"/>
    <p:sldId id="265" r:id="rId11"/>
    <p:sldId id="266" r:id="rId12"/>
    <p:sldId id="273" r:id="rId13"/>
    <p:sldId id="272" r:id="rId14"/>
    <p:sldId id="268" r:id="rId15"/>
    <p:sldId id="269" r:id="rId16"/>
    <p:sldId id="270" r:id="rId17"/>
    <p:sldId id="271"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5" r:id="rId39"/>
    <p:sldId id="296" r:id="rId40"/>
    <p:sldId id="297" r:id="rId41"/>
    <p:sldId id="298" r:id="rId42"/>
    <p:sldId id="299" r:id="rId43"/>
    <p:sldId id="300" r:id="rId44"/>
    <p:sldId id="301" r:id="rId45"/>
    <p:sldId id="302" r:id="rId46"/>
    <p:sldId id="303" r:id="rId47"/>
    <p:sldId id="304" r:id="rId48"/>
    <p:sldId id="305" r:id="rId49"/>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Açık Stil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93" d="100"/>
          <a:sy n="93" d="100"/>
        </p:scale>
        <p:origin x="-131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2 Veri Yer Tutucusu"/>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6984D8-8375-4998-91CD-8C559C6CD71B}" type="datetimeFigureOut">
              <a:rPr lang="tr-TR" smtClean="0"/>
              <a:pPr/>
              <a:t>29.03.2013</a:t>
            </a:fld>
            <a:endParaRPr lang="tr-TR"/>
          </a:p>
        </p:txBody>
      </p:sp>
      <p:sp>
        <p:nvSpPr>
          <p:cNvPr id="4" name="3 Slayt Görüntüsü Yer Tutucusu"/>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4 Not Yer Tutucusu"/>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5 Altbilgi Yer Tutucusu"/>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6 Slayt Numarası Yer Tutucusu"/>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A43B6D-9536-4241-A1DC-D01E11E3C187}" type="slidenum">
              <a:rPr lang="tr-TR" smtClean="0"/>
              <a:pPr/>
              <a:t>‹#›</a:t>
            </a:fld>
            <a:endParaRPr lang="tr-T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5A43B6D-9536-4241-A1DC-D01E11E3C187}" type="slidenum">
              <a:rPr lang="tr-TR" smtClean="0"/>
              <a:pPr/>
              <a:t>11</a:t>
            </a:fld>
            <a:endParaRPr lang="tr-T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a:p>
        </p:txBody>
      </p:sp>
      <p:sp>
        <p:nvSpPr>
          <p:cNvPr id="4" name="3 Slayt Numarası Yer Tutucusu"/>
          <p:cNvSpPr>
            <a:spLocks noGrp="1"/>
          </p:cNvSpPr>
          <p:nvPr>
            <p:ph type="sldNum" sz="quarter" idx="10"/>
          </p:nvPr>
        </p:nvSpPr>
        <p:spPr/>
        <p:txBody>
          <a:bodyPr/>
          <a:lstStyle/>
          <a:p>
            <a:fld id="{A5A43B6D-9536-4241-A1DC-D01E11E3C187}" type="slidenum">
              <a:rPr lang="tr-TR" smtClean="0"/>
              <a:pPr/>
              <a:t>23</a:t>
            </a:fld>
            <a:endParaRPr lang="tr-T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3 Veri Yer Tutucusu"/>
          <p:cNvSpPr>
            <a:spLocks noGrp="1"/>
          </p:cNvSpPr>
          <p:nvPr>
            <p:ph type="dt" sz="half" idx="10"/>
          </p:nvPr>
        </p:nvSpPr>
        <p:spPr/>
        <p:txBody>
          <a:bodyPr/>
          <a:lstStyle/>
          <a:p>
            <a:fld id="{F7C24C55-40CF-4191-999A-BA56962A3D33}" type="datetime1">
              <a:rPr lang="tr-TR" smtClean="0"/>
              <a:pPr/>
              <a:t>29.03.2013</a:t>
            </a:fld>
            <a:endParaRPr lang="tr-TR"/>
          </a:p>
        </p:txBody>
      </p:sp>
      <p:sp>
        <p:nvSpPr>
          <p:cNvPr id="5" name="4 Altbilgi Yer Tutucusu"/>
          <p:cNvSpPr>
            <a:spLocks noGrp="1"/>
          </p:cNvSpPr>
          <p:nvPr>
            <p:ph type="ftr" sz="quarter" idx="11"/>
          </p:nvPr>
        </p:nvSpPr>
        <p:spPr/>
        <p:txBody>
          <a:bodyPr/>
          <a:lstStyle/>
          <a:p>
            <a:r>
              <a:rPr lang="tr-TR" smtClean="0"/>
              <a:t>Uygulama</a:t>
            </a:r>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66A5D3A2-D580-4254-96F2-F1DB157DA909}" type="datetime1">
              <a:rPr lang="tr-TR" smtClean="0"/>
              <a:pPr/>
              <a:t>29.03.2013</a:t>
            </a:fld>
            <a:endParaRPr lang="tr-TR"/>
          </a:p>
        </p:txBody>
      </p:sp>
      <p:sp>
        <p:nvSpPr>
          <p:cNvPr id="5" name="4 Altbilgi Yer Tutucusu"/>
          <p:cNvSpPr>
            <a:spLocks noGrp="1"/>
          </p:cNvSpPr>
          <p:nvPr>
            <p:ph type="ftr" sz="quarter" idx="11"/>
          </p:nvPr>
        </p:nvSpPr>
        <p:spPr/>
        <p:txBody>
          <a:bodyPr/>
          <a:lstStyle/>
          <a:p>
            <a:r>
              <a:rPr lang="tr-TR" smtClean="0"/>
              <a:t>Uygulama</a:t>
            </a:r>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C1D80FFF-A2FD-467C-AF63-1839FED8289E}" type="datetime1">
              <a:rPr lang="tr-TR" smtClean="0"/>
              <a:pPr/>
              <a:t>29.03.2013</a:t>
            </a:fld>
            <a:endParaRPr lang="tr-TR"/>
          </a:p>
        </p:txBody>
      </p:sp>
      <p:sp>
        <p:nvSpPr>
          <p:cNvPr id="5" name="4 Altbilgi Yer Tutucusu"/>
          <p:cNvSpPr>
            <a:spLocks noGrp="1"/>
          </p:cNvSpPr>
          <p:nvPr>
            <p:ph type="ftr" sz="quarter" idx="11"/>
          </p:nvPr>
        </p:nvSpPr>
        <p:spPr/>
        <p:txBody>
          <a:bodyPr/>
          <a:lstStyle/>
          <a:p>
            <a:r>
              <a:rPr lang="tr-TR" smtClean="0"/>
              <a:t>Uygulama</a:t>
            </a:r>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7C401FAF-D416-4D7A-A5A9-5E286F40F71D}" type="datetime1">
              <a:rPr lang="tr-TR" smtClean="0"/>
              <a:pPr/>
              <a:t>29.03.2013</a:t>
            </a:fld>
            <a:endParaRPr lang="tr-TR"/>
          </a:p>
        </p:txBody>
      </p:sp>
      <p:sp>
        <p:nvSpPr>
          <p:cNvPr id="5" name="4 Altbilgi Yer Tutucusu"/>
          <p:cNvSpPr>
            <a:spLocks noGrp="1"/>
          </p:cNvSpPr>
          <p:nvPr>
            <p:ph type="ftr" sz="quarter" idx="11"/>
          </p:nvPr>
        </p:nvSpPr>
        <p:spPr/>
        <p:txBody>
          <a:bodyPr/>
          <a:lstStyle/>
          <a:p>
            <a:r>
              <a:rPr lang="tr-TR" smtClean="0"/>
              <a:t>Uygulama</a:t>
            </a:r>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3 Veri Yer Tutucusu"/>
          <p:cNvSpPr>
            <a:spLocks noGrp="1"/>
          </p:cNvSpPr>
          <p:nvPr>
            <p:ph type="dt" sz="half" idx="10"/>
          </p:nvPr>
        </p:nvSpPr>
        <p:spPr/>
        <p:txBody>
          <a:bodyPr/>
          <a:lstStyle/>
          <a:p>
            <a:fld id="{9F963A95-7389-4F2D-825F-25243A695FD4}" type="datetime1">
              <a:rPr lang="tr-TR" smtClean="0"/>
              <a:pPr/>
              <a:t>29.03.2013</a:t>
            </a:fld>
            <a:endParaRPr lang="tr-TR"/>
          </a:p>
        </p:txBody>
      </p:sp>
      <p:sp>
        <p:nvSpPr>
          <p:cNvPr id="5" name="4 Altbilgi Yer Tutucusu"/>
          <p:cNvSpPr>
            <a:spLocks noGrp="1"/>
          </p:cNvSpPr>
          <p:nvPr>
            <p:ph type="ftr" sz="quarter" idx="11"/>
          </p:nvPr>
        </p:nvSpPr>
        <p:spPr/>
        <p:txBody>
          <a:bodyPr/>
          <a:lstStyle/>
          <a:p>
            <a:r>
              <a:rPr lang="tr-TR" smtClean="0"/>
              <a:t>Uygulama</a:t>
            </a:r>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Veri Yer Tutucusu"/>
          <p:cNvSpPr>
            <a:spLocks noGrp="1"/>
          </p:cNvSpPr>
          <p:nvPr>
            <p:ph type="dt" sz="half" idx="10"/>
          </p:nvPr>
        </p:nvSpPr>
        <p:spPr/>
        <p:txBody>
          <a:bodyPr/>
          <a:lstStyle/>
          <a:p>
            <a:fld id="{AC59FCF0-5CB2-4B4B-A1EE-5A68E52920AD}" type="datetime1">
              <a:rPr lang="tr-TR" smtClean="0"/>
              <a:pPr/>
              <a:t>29.03.2013</a:t>
            </a:fld>
            <a:endParaRPr lang="tr-TR"/>
          </a:p>
        </p:txBody>
      </p:sp>
      <p:sp>
        <p:nvSpPr>
          <p:cNvPr id="6" name="5 Altbilgi Yer Tutucusu"/>
          <p:cNvSpPr>
            <a:spLocks noGrp="1"/>
          </p:cNvSpPr>
          <p:nvPr>
            <p:ph type="ftr" sz="quarter" idx="11"/>
          </p:nvPr>
        </p:nvSpPr>
        <p:spPr/>
        <p:txBody>
          <a:bodyPr/>
          <a:lstStyle/>
          <a:p>
            <a:r>
              <a:rPr lang="tr-TR" smtClean="0"/>
              <a:t>Uygulama</a:t>
            </a:r>
            <a:endParaRPr lang="tr-TR"/>
          </a:p>
        </p:txBody>
      </p:sp>
      <p:sp>
        <p:nvSpPr>
          <p:cNvPr id="7" name="6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6 Veri Yer Tutucusu"/>
          <p:cNvSpPr>
            <a:spLocks noGrp="1"/>
          </p:cNvSpPr>
          <p:nvPr>
            <p:ph type="dt" sz="half" idx="10"/>
          </p:nvPr>
        </p:nvSpPr>
        <p:spPr/>
        <p:txBody>
          <a:bodyPr/>
          <a:lstStyle/>
          <a:p>
            <a:fld id="{91506BF3-10CA-4354-8892-96796CA1F728}" type="datetime1">
              <a:rPr lang="tr-TR" smtClean="0"/>
              <a:pPr/>
              <a:t>29.03.2013</a:t>
            </a:fld>
            <a:endParaRPr lang="tr-TR"/>
          </a:p>
        </p:txBody>
      </p:sp>
      <p:sp>
        <p:nvSpPr>
          <p:cNvPr id="8" name="7 Altbilgi Yer Tutucusu"/>
          <p:cNvSpPr>
            <a:spLocks noGrp="1"/>
          </p:cNvSpPr>
          <p:nvPr>
            <p:ph type="ftr" sz="quarter" idx="11"/>
          </p:nvPr>
        </p:nvSpPr>
        <p:spPr/>
        <p:txBody>
          <a:bodyPr/>
          <a:lstStyle/>
          <a:p>
            <a:r>
              <a:rPr lang="tr-TR" smtClean="0"/>
              <a:t>Uygulama</a:t>
            </a:r>
            <a:endParaRPr lang="tr-TR"/>
          </a:p>
        </p:txBody>
      </p:sp>
      <p:sp>
        <p:nvSpPr>
          <p:cNvPr id="9" name="8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Veri Yer Tutucusu"/>
          <p:cNvSpPr>
            <a:spLocks noGrp="1"/>
          </p:cNvSpPr>
          <p:nvPr>
            <p:ph type="dt" sz="half" idx="10"/>
          </p:nvPr>
        </p:nvSpPr>
        <p:spPr/>
        <p:txBody>
          <a:bodyPr/>
          <a:lstStyle/>
          <a:p>
            <a:fld id="{80399BA6-3E79-4F15-929A-D4D080826ACC}" type="datetime1">
              <a:rPr lang="tr-TR" smtClean="0"/>
              <a:pPr/>
              <a:t>29.03.2013</a:t>
            </a:fld>
            <a:endParaRPr lang="tr-TR"/>
          </a:p>
        </p:txBody>
      </p:sp>
      <p:sp>
        <p:nvSpPr>
          <p:cNvPr id="4" name="3 Altbilgi Yer Tutucusu"/>
          <p:cNvSpPr>
            <a:spLocks noGrp="1"/>
          </p:cNvSpPr>
          <p:nvPr>
            <p:ph type="ftr" sz="quarter" idx="11"/>
          </p:nvPr>
        </p:nvSpPr>
        <p:spPr/>
        <p:txBody>
          <a:bodyPr/>
          <a:lstStyle/>
          <a:p>
            <a:r>
              <a:rPr lang="tr-TR" smtClean="0"/>
              <a:t>Uygulama</a:t>
            </a:r>
            <a:endParaRPr lang="tr-TR"/>
          </a:p>
        </p:txBody>
      </p:sp>
      <p:sp>
        <p:nvSpPr>
          <p:cNvPr id="5" name="4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CDF42508-ADE4-41C9-ABD9-D83A167AE2DA}" type="datetime1">
              <a:rPr lang="tr-TR" smtClean="0"/>
              <a:pPr/>
              <a:t>29.03.2013</a:t>
            </a:fld>
            <a:endParaRPr lang="tr-TR"/>
          </a:p>
        </p:txBody>
      </p:sp>
      <p:sp>
        <p:nvSpPr>
          <p:cNvPr id="3" name="2 Altbilgi Yer Tutucusu"/>
          <p:cNvSpPr>
            <a:spLocks noGrp="1"/>
          </p:cNvSpPr>
          <p:nvPr>
            <p:ph type="ftr" sz="quarter" idx="11"/>
          </p:nvPr>
        </p:nvSpPr>
        <p:spPr/>
        <p:txBody>
          <a:bodyPr/>
          <a:lstStyle/>
          <a:p>
            <a:r>
              <a:rPr lang="tr-TR" smtClean="0"/>
              <a:t>Uygulama</a:t>
            </a:r>
            <a:endParaRPr lang="tr-TR"/>
          </a:p>
        </p:txBody>
      </p:sp>
      <p:sp>
        <p:nvSpPr>
          <p:cNvPr id="4" name="3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fld id="{E503792F-2575-414E-9404-3846DC3D09C5}" type="datetime1">
              <a:rPr lang="tr-TR" smtClean="0"/>
              <a:pPr/>
              <a:t>29.03.2013</a:t>
            </a:fld>
            <a:endParaRPr lang="tr-TR"/>
          </a:p>
        </p:txBody>
      </p:sp>
      <p:sp>
        <p:nvSpPr>
          <p:cNvPr id="6" name="5 Altbilgi Yer Tutucusu"/>
          <p:cNvSpPr>
            <a:spLocks noGrp="1"/>
          </p:cNvSpPr>
          <p:nvPr>
            <p:ph type="ftr" sz="quarter" idx="11"/>
          </p:nvPr>
        </p:nvSpPr>
        <p:spPr/>
        <p:txBody>
          <a:bodyPr/>
          <a:lstStyle/>
          <a:p>
            <a:r>
              <a:rPr lang="tr-TR" smtClean="0"/>
              <a:t>Uygulama</a:t>
            </a:r>
            <a:endParaRPr lang="tr-TR"/>
          </a:p>
        </p:txBody>
      </p:sp>
      <p:sp>
        <p:nvSpPr>
          <p:cNvPr id="7" name="6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fld id="{F854E79A-458F-4E10-BBE0-8487E51E1231}" type="datetime1">
              <a:rPr lang="tr-TR" smtClean="0"/>
              <a:pPr/>
              <a:t>29.03.2013</a:t>
            </a:fld>
            <a:endParaRPr lang="tr-TR"/>
          </a:p>
        </p:txBody>
      </p:sp>
      <p:sp>
        <p:nvSpPr>
          <p:cNvPr id="6" name="5 Altbilgi Yer Tutucusu"/>
          <p:cNvSpPr>
            <a:spLocks noGrp="1"/>
          </p:cNvSpPr>
          <p:nvPr>
            <p:ph type="ftr" sz="quarter" idx="11"/>
          </p:nvPr>
        </p:nvSpPr>
        <p:spPr/>
        <p:txBody>
          <a:bodyPr/>
          <a:lstStyle/>
          <a:p>
            <a:r>
              <a:rPr lang="tr-TR" smtClean="0"/>
              <a:t>Uygulama</a:t>
            </a:r>
            <a:endParaRPr lang="tr-TR"/>
          </a:p>
        </p:txBody>
      </p:sp>
      <p:sp>
        <p:nvSpPr>
          <p:cNvPr id="7" name="6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Başlık Yer Tutucusu"/>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2 Metin Yer Tutucusu"/>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7ED5F3-D7F4-4A71-9B4D-4F093E366149}" type="datetime1">
              <a:rPr lang="tr-TR" smtClean="0"/>
              <a:pPr/>
              <a:t>29.03.2013</a:t>
            </a:fld>
            <a:endParaRPr lang="tr-TR"/>
          </a:p>
        </p:txBody>
      </p:sp>
      <p:sp>
        <p:nvSpPr>
          <p:cNvPr id="5" name="4 Altbilgi Yer Tutucusu"/>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tr-TR" smtClean="0"/>
              <a:t>Uygulama</a:t>
            </a:r>
            <a:endParaRPr lang="tr-TR"/>
          </a:p>
        </p:txBody>
      </p:sp>
      <p:sp>
        <p:nvSpPr>
          <p:cNvPr id="6" name="5 Slayt Numarası Yer Tutucusu"/>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DEFA8C-F947-479F-BE07-76B6B3F80BF1}" type="slidenum">
              <a:rPr lang="tr-TR" smtClean="0"/>
              <a:pPr/>
              <a:t>‹#›</a:t>
            </a:fld>
            <a:endParaRPr lang="tr-T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4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p:txBody>
          <a:bodyPr>
            <a:normAutofit fontScale="90000"/>
          </a:bodyPr>
          <a:lstStyle/>
          <a:p>
            <a:r>
              <a:rPr lang="tr-TR" sz="6600" b="1" dirty="0" smtClean="0">
                <a:effectLst>
                  <a:outerShdw blurRad="38100" dist="38100" dir="2700000" algn="tl">
                    <a:srgbClr val="000000">
                      <a:alpha val="43137"/>
                    </a:srgbClr>
                  </a:outerShdw>
                </a:effectLst>
              </a:rPr>
              <a:t>Bölüm 7</a:t>
            </a:r>
            <a:br>
              <a:rPr lang="tr-TR" sz="6600" b="1" dirty="0" smtClean="0">
                <a:effectLst>
                  <a:outerShdw blurRad="38100" dist="38100" dir="2700000" algn="tl">
                    <a:srgbClr val="000000">
                      <a:alpha val="43137"/>
                    </a:srgbClr>
                  </a:outerShdw>
                </a:effectLst>
              </a:rPr>
            </a:br>
            <a:r>
              <a:rPr lang="tr-TR" sz="6600" b="1" dirty="0" smtClean="0">
                <a:effectLst>
                  <a:outerShdw blurRad="38100" dist="38100" dir="2700000" algn="tl">
                    <a:srgbClr val="000000">
                      <a:alpha val="43137"/>
                    </a:srgbClr>
                  </a:outerShdw>
                </a:effectLst>
              </a:rPr>
              <a:t>Birliktelik Kuralları</a:t>
            </a:r>
            <a:endParaRPr lang="tr-TR" sz="6600" b="1" dirty="0">
              <a:effectLst>
                <a:outerShdw blurRad="38100" dist="38100" dir="2700000" algn="tl">
                  <a:srgbClr val="000000">
                    <a:alpha val="43137"/>
                  </a:srgb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b="1" dirty="0" smtClean="0"/>
              <a:t>Örnek</a:t>
            </a:r>
            <a:endParaRPr lang="tr-TR" b="1" dirty="0"/>
          </a:p>
        </p:txBody>
      </p:sp>
      <p:sp>
        <p:nvSpPr>
          <p:cNvPr id="3" name="2 İçerik Yer Tutucusu"/>
          <p:cNvSpPr>
            <a:spLocks noGrp="1"/>
          </p:cNvSpPr>
          <p:nvPr>
            <p:ph idx="1"/>
          </p:nvPr>
        </p:nvSpPr>
        <p:spPr/>
        <p:txBody>
          <a:bodyPr/>
          <a:lstStyle/>
          <a:p>
            <a:pPr>
              <a:buNone/>
            </a:pPr>
            <a:r>
              <a:rPr lang="tr-TR" dirty="0" smtClean="0"/>
              <a:t>	Bir mağazada 10 müşterinin bir defada yaptığı alışveriş bilgilerinden yararlanarak birliktelik kuralının şu şekilde elde edildiğini varsayalım:</a:t>
            </a:r>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10</a:t>
            </a:fld>
            <a:endParaRPr lang="tr-TR"/>
          </a:p>
        </p:txBody>
      </p:sp>
      <p:pic>
        <p:nvPicPr>
          <p:cNvPr id="8193"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331640" y="3645024"/>
            <a:ext cx="6353175" cy="619125"/>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600201"/>
            <a:ext cx="8229600" cy="2692896"/>
          </a:xfrm>
        </p:spPr>
        <p:txBody>
          <a:bodyPr/>
          <a:lstStyle/>
          <a:p>
            <a:endParaRPr lang="tr-TR" dirty="0" smtClean="0"/>
          </a:p>
          <a:p>
            <a:pPr>
              <a:buNone/>
            </a:pPr>
            <a:r>
              <a:rPr lang="tr-TR" dirty="0" smtClean="0"/>
              <a:t>	Bu kural  bize                                                     ürünlerini birlikte alan müşterilerin bu iki ürün yanında                          ürününü de satın alma olasılığını ifade etmektedir.</a:t>
            </a:r>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11</a:t>
            </a:fld>
            <a:endParaRPr lang="tr-TR"/>
          </a:p>
        </p:txBody>
      </p:sp>
      <p:pic>
        <p:nvPicPr>
          <p:cNvPr id="7169"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403648" y="1196752"/>
            <a:ext cx="6353175" cy="619125"/>
          </a:xfrm>
          <a:prstGeom prst="rect">
            <a:avLst/>
          </a:prstGeom>
          <a:noFill/>
        </p:spPr>
      </p:pic>
      <p:pic>
        <p:nvPicPr>
          <p:cNvPr id="7172" name="Picture 4"/>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3275856" y="2204864"/>
            <a:ext cx="4505325" cy="619125"/>
          </a:xfrm>
          <a:prstGeom prst="rect">
            <a:avLst/>
          </a:prstGeom>
          <a:noFill/>
        </p:spPr>
      </p:pic>
      <p:pic>
        <p:nvPicPr>
          <p:cNvPr id="7175" name="Picture 7"/>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2374776" y="3184029"/>
            <a:ext cx="1981200" cy="619125"/>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b="1" dirty="0" smtClean="0"/>
              <a:t>Kural Destek Ölçütü Hesabı</a:t>
            </a:r>
            <a:endParaRPr lang="tr-TR" b="1" dirty="0"/>
          </a:p>
        </p:txBody>
      </p:sp>
      <p:sp>
        <p:nvSpPr>
          <p:cNvPr id="3" name="2 İçerik Yer Tutucusu"/>
          <p:cNvSpPr>
            <a:spLocks noGrp="1"/>
          </p:cNvSpPr>
          <p:nvPr>
            <p:ph idx="1"/>
          </p:nvPr>
        </p:nvSpPr>
        <p:spPr/>
        <p:txBody>
          <a:bodyPr/>
          <a:lstStyle/>
          <a:p>
            <a:pPr>
              <a:buNone/>
            </a:pPr>
            <a:r>
              <a:rPr lang="tr-TR" dirty="0" smtClean="0"/>
              <a:t>	                                                   ile ilgili </a:t>
            </a:r>
            <a:r>
              <a:rPr lang="tr-TR" b="1" i="1" dirty="0" smtClean="0"/>
              <a:t>destek sayısı</a:t>
            </a:r>
            <a:r>
              <a:rPr lang="tr-TR" dirty="0" smtClean="0"/>
              <a:t>; yani bu üç ürünü birlikte satın alma sayısı </a:t>
            </a:r>
            <a:r>
              <a:rPr lang="tr-TR" b="1" i="1" dirty="0" smtClean="0"/>
              <a:t>3</a:t>
            </a:r>
            <a:r>
              <a:rPr lang="tr-TR" dirty="0" smtClean="0"/>
              <a:t> ve </a:t>
            </a:r>
            <a:r>
              <a:rPr lang="tr-TR" b="1" i="1" dirty="0" smtClean="0"/>
              <a:t>müşteri sayısı 10</a:t>
            </a:r>
            <a:r>
              <a:rPr lang="tr-TR" dirty="0" smtClean="0"/>
              <a:t> ise yukarıda belirtilen </a:t>
            </a:r>
            <a:r>
              <a:rPr lang="tr-TR" b="1" i="1" dirty="0" smtClean="0"/>
              <a:t>kural destek ölçütü </a:t>
            </a:r>
            <a:r>
              <a:rPr lang="tr-TR" dirty="0" smtClean="0"/>
              <a:t>şu şekilde hesaplanır:</a:t>
            </a:r>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12</a:t>
            </a:fld>
            <a:endParaRPr lang="tr-TR"/>
          </a:p>
        </p:txBody>
      </p:sp>
      <p:pic>
        <p:nvPicPr>
          <p:cNvPr id="5"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899592" y="1585739"/>
            <a:ext cx="4476750" cy="619125"/>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b="1" dirty="0" smtClean="0"/>
              <a:t>Kural Destek Ölçütü Hesabı</a:t>
            </a:r>
            <a:endParaRPr lang="tr-TR" b="1"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13</a:t>
            </a:fld>
            <a:endParaRPr lang="tr-TR"/>
          </a:p>
        </p:txBody>
      </p:sp>
      <p:pic>
        <p:nvPicPr>
          <p:cNvPr id="6" name="Picture 6"/>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539552" y="2492896"/>
            <a:ext cx="4248150" cy="619125"/>
          </a:xfrm>
          <a:prstGeom prst="rect">
            <a:avLst/>
          </a:prstGeom>
          <a:noFill/>
        </p:spPr>
      </p:pic>
      <p:pic>
        <p:nvPicPr>
          <p:cNvPr id="7" name="6 Resim"/>
          <p:cNvPicPr/>
          <p:nvPr/>
        </p:nvPicPr>
        <p:blipFill>
          <a:blip r:embed="rId3" cstate="print"/>
          <a:srcRect l="6534" t="40953" r="10556" b="44000"/>
          <a:stretch>
            <a:fillRect/>
          </a:stretch>
        </p:blipFill>
        <p:spPr bwMode="auto">
          <a:xfrm>
            <a:off x="179512" y="3501008"/>
            <a:ext cx="8783342" cy="896491"/>
          </a:xfrm>
          <a:prstGeom prst="rect">
            <a:avLst/>
          </a:prstGeom>
          <a:noFill/>
          <a:ln w="9525">
            <a:noFill/>
            <a:miter lim="800000"/>
            <a:headEnd/>
            <a:tailEnd/>
          </a:ln>
        </p:spPr>
      </p:pic>
      <p:pic>
        <p:nvPicPr>
          <p:cNvPr id="8" name="Picture 15"/>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339752" y="4653136"/>
            <a:ext cx="3876675" cy="1114425"/>
          </a:xfrm>
          <a:prstGeom prst="rect">
            <a:avLst/>
          </a:prstGeom>
          <a:noFill/>
        </p:spPr>
      </p:pic>
      <p:pic>
        <p:nvPicPr>
          <p:cNvPr id="9" name="8 Resim"/>
          <p:cNvPicPr/>
          <p:nvPr/>
        </p:nvPicPr>
        <p:blipFill>
          <a:blip r:embed="rId5" cstate="print"/>
          <a:srcRect l="6855" t="40381" r="38089" b="51809"/>
          <a:stretch>
            <a:fillRect/>
          </a:stretch>
        </p:blipFill>
        <p:spPr bwMode="auto">
          <a:xfrm>
            <a:off x="539552" y="1772816"/>
            <a:ext cx="7604053" cy="606549"/>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b="1" dirty="0" smtClean="0"/>
              <a:t>Kural Güven Ölçütü Hesabı</a:t>
            </a:r>
            <a:endParaRPr lang="tr-TR" b="1" dirty="0"/>
          </a:p>
        </p:txBody>
      </p:sp>
      <p:sp>
        <p:nvSpPr>
          <p:cNvPr id="3" name="2 İçerik Yer Tutucusu"/>
          <p:cNvSpPr>
            <a:spLocks noGrp="1"/>
          </p:cNvSpPr>
          <p:nvPr>
            <p:ph idx="1"/>
          </p:nvPr>
        </p:nvSpPr>
        <p:spPr/>
        <p:txBody>
          <a:bodyPr/>
          <a:lstStyle/>
          <a:p>
            <a:pPr>
              <a:buNone/>
            </a:pPr>
            <a:r>
              <a:rPr lang="tr-TR" dirty="0" smtClean="0"/>
              <a:t>	                                           ile ilgili </a:t>
            </a:r>
            <a:r>
              <a:rPr lang="tr-TR" b="1" i="1" dirty="0" smtClean="0"/>
              <a:t>destek sayısının</a:t>
            </a:r>
            <a:r>
              <a:rPr lang="tr-TR" dirty="0" smtClean="0"/>
              <a:t>, yani bu iki ürünü birlikte satın alanların sayısının 4 olduğunu varsayalım. O halde </a:t>
            </a:r>
            <a:r>
              <a:rPr lang="tr-TR" b="1" i="1" dirty="0" smtClean="0"/>
              <a:t>kural güven ölçütü </a:t>
            </a:r>
            <a:r>
              <a:rPr lang="tr-TR" dirty="0" smtClean="0"/>
              <a:t>şu şekilde elde edilir:</a:t>
            </a:r>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14</a:t>
            </a:fld>
            <a:endParaRPr lang="tr-TR"/>
          </a:p>
        </p:txBody>
      </p:sp>
      <p:pic>
        <p:nvPicPr>
          <p:cNvPr id="5121"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971600" y="1556792"/>
            <a:ext cx="3609975" cy="619125"/>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b="1" dirty="0" smtClean="0"/>
              <a:t>Kural Güven Ölçütü Hesabı</a:t>
            </a:r>
            <a:endParaRPr lang="tr-TR" b="1"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15</a:t>
            </a:fld>
            <a:endParaRPr lang="tr-TR"/>
          </a:p>
        </p:txBody>
      </p:sp>
      <p:pic>
        <p:nvPicPr>
          <p:cNvPr id="11" name="10 Resim"/>
          <p:cNvPicPr/>
          <p:nvPr/>
        </p:nvPicPr>
        <p:blipFill>
          <a:blip r:embed="rId2" cstate="print"/>
          <a:srcRect l="6641" t="50667" r="11418" b="32571"/>
          <a:stretch>
            <a:fillRect/>
          </a:stretch>
        </p:blipFill>
        <p:spPr bwMode="auto">
          <a:xfrm>
            <a:off x="200787" y="3429000"/>
            <a:ext cx="8763701" cy="1008112"/>
          </a:xfrm>
          <a:prstGeom prst="rect">
            <a:avLst/>
          </a:prstGeom>
          <a:noFill/>
          <a:ln w="9525">
            <a:noFill/>
            <a:miter lim="800000"/>
            <a:headEnd/>
            <a:tailEnd/>
          </a:ln>
        </p:spPr>
      </p:pic>
      <p:pic>
        <p:nvPicPr>
          <p:cNvPr id="4103" name="Picture 7"/>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339752" y="4725144"/>
            <a:ext cx="3876675" cy="1104900"/>
          </a:xfrm>
          <a:prstGeom prst="rect">
            <a:avLst/>
          </a:prstGeom>
          <a:noFill/>
        </p:spPr>
      </p:pic>
      <p:pic>
        <p:nvPicPr>
          <p:cNvPr id="18" name="17 Resim"/>
          <p:cNvPicPr/>
          <p:nvPr/>
        </p:nvPicPr>
        <p:blipFill>
          <a:blip r:embed="rId4" cstate="print"/>
          <a:srcRect l="2785" t="40762" r="47729" b="51619"/>
          <a:stretch>
            <a:fillRect/>
          </a:stretch>
        </p:blipFill>
        <p:spPr bwMode="auto">
          <a:xfrm>
            <a:off x="539551" y="2471936"/>
            <a:ext cx="6895627" cy="597024"/>
          </a:xfrm>
          <a:prstGeom prst="rect">
            <a:avLst/>
          </a:prstGeom>
          <a:noFill/>
          <a:ln w="9525">
            <a:noFill/>
            <a:miter lim="800000"/>
            <a:headEnd/>
            <a:tailEnd/>
          </a:ln>
        </p:spPr>
      </p:pic>
      <p:pic>
        <p:nvPicPr>
          <p:cNvPr id="19" name="18 Resim"/>
          <p:cNvPicPr/>
          <p:nvPr/>
        </p:nvPicPr>
        <p:blipFill>
          <a:blip r:embed="rId5" cstate="print"/>
          <a:srcRect l="6855" t="40381" r="38089" b="51809"/>
          <a:stretch>
            <a:fillRect/>
          </a:stretch>
        </p:blipFill>
        <p:spPr bwMode="auto">
          <a:xfrm>
            <a:off x="539552" y="1742331"/>
            <a:ext cx="7604053" cy="606549"/>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b="1" dirty="0" smtClean="0"/>
              <a:t>Apriori Algoritması</a:t>
            </a:r>
            <a:endParaRPr lang="tr-TR" b="1" dirty="0"/>
          </a:p>
        </p:txBody>
      </p:sp>
      <p:sp>
        <p:nvSpPr>
          <p:cNvPr id="3" name="2 İçerik Yer Tutucusu"/>
          <p:cNvSpPr>
            <a:spLocks noGrp="1"/>
          </p:cNvSpPr>
          <p:nvPr>
            <p:ph idx="1"/>
          </p:nvPr>
        </p:nvSpPr>
        <p:spPr/>
        <p:txBody>
          <a:bodyPr/>
          <a:lstStyle/>
          <a:p>
            <a:pPr>
              <a:buNone/>
            </a:pPr>
            <a:r>
              <a:rPr lang="tr-TR" dirty="0" smtClean="0"/>
              <a:t>	Birliktelik kurallarının üretilmesi için en yaygın kullanılan algoritma Apriori Algoritmasıdır.</a:t>
            </a:r>
          </a:p>
          <a:p>
            <a:pPr>
              <a:buNone/>
            </a:pPr>
            <a:endParaRPr lang="tr-TR" dirty="0" smtClean="0"/>
          </a:p>
          <a:p>
            <a:pPr>
              <a:buNone/>
            </a:pPr>
            <a:r>
              <a:rPr lang="tr-TR" dirty="0" smtClean="0"/>
              <a:t>	</a:t>
            </a:r>
            <a:r>
              <a:rPr lang="tr-TR" dirty="0" smtClean="0"/>
              <a:t>Algoritma 5 aşamadan oluşmaktadır.</a:t>
            </a:r>
          </a:p>
        </p:txBody>
      </p:sp>
      <p:sp>
        <p:nvSpPr>
          <p:cNvPr id="4" name="3 Slayt Numarası Yer Tutucusu"/>
          <p:cNvSpPr>
            <a:spLocks noGrp="1"/>
          </p:cNvSpPr>
          <p:nvPr>
            <p:ph type="sldNum" sz="quarter" idx="12"/>
          </p:nvPr>
        </p:nvSpPr>
        <p:spPr/>
        <p:txBody>
          <a:bodyPr/>
          <a:lstStyle/>
          <a:p>
            <a:fld id="{B1DEFA8C-F947-479F-BE07-76B6B3F80BF1}" type="slidenum">
              <a:rPr lang="tr-TR" smtClean="0"/>
              <a:pPr/>
              <a:t>16</a:t>
            </a:fld>
            <a:endParaRPr lang="tr-T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b="1" dirty="0" smtClean="0"/>
              <a:t>Apriori Algoritması</a:t>
            </a:r>
            <a:endParaRPr lang="tr-TR" dirty="0"/>
          </a:p>
        </p:txBody>
      </p:sp>
      <p:sp>
        <p:nvSpPr>
          <p:cNvPr id="3" name="2 İçerik Yer Tutucusu"/>
          <p:cNvSpPr>
            <a:spLocks noGrp="1"/>
          </p:cNvSpPr>
          <p:nvPr>
            <p:ph idx="1"/>
          </p:nvPr>
        </p:nvSpPr>
        <p:spPr/>
        <p:txBody>
          <a:bodyPr/>
          <a:lstStyle/>
          <a:p>
            <a:pPr marL="514350" indent="-514350">
              <a:buFont typeface="+mj-lt"/>
              <a:buAutoNum type="alphaLcParenR"/>
            </a:pPr>
            <a:r>
              <a:rPr lang="tr-TR" dirty="0" smtClean="0"/>
              <a:t>Birliktelik çözümlemesinin yapılabilmesi için öncelikle destek ve güven ölçütlerini karşılaştırmak üzere eşik değerler belirlenir. Uygulamadan elde edilen bu eşik değerlere eşit yada büyük olması beklenir. </a:t>
            </a:r>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17</a:t>
            </a:fld>
            <a:endParaRPr lang="tr-T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b="1" dirty="0" smtClean="0"/>
              <a:t>Apriori Algoritması</a:t>
            </a:r>
            <a:endParaRPr lang="tr-TR" dirty="0"/>
          </a:p>
        </p:txBody>
      </p:sp>
      <p:sp>
        <p:nvSpPr>
          <p:cNvPr id="3" name="2 İçerik Yer Tutucusu"/>
          <p:cNvSpPr>
            <a:spLocks noGrp="1"/>
          </p:cNvSpPr>
          <p:nvPr>
            <p:ph idx="1"/>
          </p:nvPr>
        </p:nvSpPr>
        <p:spPr/>
        <p:txBody>
          <a:bodyPr/>
          <a:lstStyle/>
          <a:p>
            <a:pPr marL="514350" indent="-514350">
              <a:buFont typeface="+mj-lt"/>
              <a:buAutoNum type="alphaLcParenR" startAt="2"/>
            </a:pPr>
            <a:r>
              <a:rPr lang="tr-TR" dirty="0" smtClean="0"/>
              <a:t>Veri tabanı taranarak çözümlemeye dahil edilecek her bir ürün için tekrar sayıları, yani destek sayıları hesaplanır. Bu destek sayıları eşik destek sayısı ile karşılaştırılır. Eşik destek sayısından küçük değerlere sahip satırlar çözümlemeden çıkarılır ve koşula uygun kayıtlar göz önüne alınır. </a:t>
            </a:r>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18</a:t>
            </a:fld>
            <a:endParaRPr lang="tr-T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b="1" dirty="0" smtClean="0"/>
              <a:t>Apriori Algoritması</a:t>
            </a:r>
            <a:endParaRPr lang="tr-TR" dirty="0"/>
          </a:p>
        </p:txBody>
      </p:sp>
      <p:sp>
        <p:nvSpPr>
          <p:cNvPr id="3" name="2 İçerik Yer Tutucusu"/>
          <p:cNvSpPr>
            <a:spLocks noGrp="1"/>
          </p:cNvSpPr>
          <p:nvPr>
            <p:ph idx="1"/>
          </p:nvPr>
        </p:nvSpPr>
        <p:spPr/>
        <p:txBody>
          <a:bodyPr/>
          <a:lstStyle/>
          <a:p>
            <a:pPr marL="514350" indent="-514350">
              <a:buFont typeface="+mj-lt"/>
              <a:buAutoNum type="alphaLcParenR" startAt="3"/>
            </a:pPr>
            <a:r>
              <a:rPr lang="tr-TR" dirty="0" smtClean="0"/>
              <a:t>Yukarıdaki adımda seçilen ürünler bu kez ikişerli gruplandırılarak, bu grupların tekrar sayıları, yani destek sayıları elde edilir. Bu sayılar eşik destek sayıları ile karşılaştırılır. Eşik değerden küçük değerlere sahip satırlar çözümlemeden çıkarılır. </a:t>
            </a:r>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19</a:t>
            </a:fld>
            <a:endParaRPr lang="tr-T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b="1" dirty="0" smtClean="0"/>
              <a:t>Birliktelik Kuralları</a:t>
            </a:r>
            <a:endParaRPr lang="tr-TR" b="1" dirty="0"/>
          </a:p>
        </p:txBody>
      </p:sp>
      <p:sp>
        <p:nvSpPr>
          <p:cNvPr id="3" name="2 İçerik Yer Tutucusu"/>
          <p:cNvSpPr>
            <a:spLocks noGrp="1"/>
          </p:cNvSpPr>
          <p:nvPr>
            <p:ph idx="1"/>
          </p:nvPr>
        </p:nvSpPr>
        <p:spPr/>
        <p:txBody>
          <a:bodyPr/>
          <a:lstStyle/>
          <a:p>
            <a:r>
              <a:rPr lang="tr-TR" sz="4000" dirty="0" smtClean="0"/>
              <a:t>Giriş</a:t>
            </a:r>
          </a:p>
          <a:p>
            <a:r>
              <a:rPr lang="tr-TR" sz="4000" dirty="0" smtClean="0"/>
              <a:t>Destek ve Güven Ölçütleri</a:t>
            </a:r>
          </a:p>
          <a:p>
            <a:r>
              <a:rPr lang="tr-TR" sz="4000" dirty="0" smtClean="0"/>
              <a:t>Apriori Algoritması</a:t>
            </a:r>
          </a:p>
          <a:p>
            <a:r>
              <a:rPr lang="tr-TR" sz="4000" dirty="0" smtClean="0"/>
              <a:t>Uygulama</a:t>
            </a:r>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2</a:t>
            </a:fld>
            <a:endParaRPr lang="tr-T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56792"/>
            <a:ext cx="8229600" cy="4525963"/>
          </a:xfrm>
        </p:spPr>
        <p:txBody>
          <a:bodyPr>
            <a:normAutofit lnSpcReduction="10000"/>
          </a:bodyPr>
          <a:lstStyle/>
          <a:p>
            <a:pPr marL="514350" indent="-514350">
              <a:buFont typeface="+mj-lt"/>
              <a:buAutoNum type="alphaLcParenR" startAt="4"/>
            </a:pPr>
            <a:r>
              <a:rPr lang="tr-TR" dirty="0" smtClean="0"/>
              <a:t>Bu kez üçerli, dörderli vb. gruplandırmalar yapılarak bu grupların destek sayıları elde edilir ve eşik değerler ile karşılaştırılır, eşik değerlere uygun olduğu sürece işlemlere devam edilir.</a:t>
            </a:r>
          </a:p>
          <a:p>
            <a:pPr marL="514350" indent="-514350">
              <a:buFont typeface="+mj-lt"/>
              <a:buAutoNum type="alphaLcParenR" startAt="4"/>
            </a:pPr>
            <a:r>
              <a:rPr lang="tr-TR" dirty="0" smtClean="0"/>
              <a:t>Ürün grubu belirlendikten sonra kural destek ölçütüne bırakılarak birliktelik kuralları türetilir ve bu kuralların her birisiyle ilgili olarak güven ölçütleri hesaplanır.</a:t>
            </a:r>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20</a:t>
            </a:fld>
            <a:endParaRPr lang="tr-TR"/>
          </a:p>
        </p:txBody>
      </p:sp>
      <p:sp>
        <p:nvSpPr>
          <p:cNvPr id="5" name="1 Başlık"/>
          <p:cNvSpPr>
            <a:spLocks noGrp="1"/>
          </p:cNvSpPr>
          <p:nvPr>
            <p:ph type="title"/>
          </p:nvPr>
        </p:nvSpPr>
        <p:spPr>
          <a:xfrm>
            <a:off x="457200" y="274638"/>
            <a:ext cx="8229600" cy="1143000"/>
          </a:xfrm>
        </p:spPr>
        <p:txBody>
          <a:bodyPr/>
          <a:lstStyle/>
          <a:p>
            <a:r>
              <a:rPr lang="tr-TR" b="1" dirty="0" smtClean="0"/>
              <a:t>Apriori Algoritması</a:t>
            </a:r>
            <a:endParaRPr lang="tr-T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b="1" dirty="0" smtClean="0"/>
              <a:t>Uygulama</a:t>
            </a:r>
            <a:endParaRPr lang="tr-TR" b="1" dirty="0"/>
          </a:p>
        </p:txBody>
      </p:sp>
      <p:sp>
        <p:nvSpPr>
          <p:cNvPr id="3" name="2 İçerik Yer Tutucusu"/>
          <p:cNvSpPr>
            <a:spLocks noGrp="1"/>
          </p:cNvSpPr>
          <p:nvPr>
            <p:ph idx="1"/>
          </p:nvPr>
        </p:nvSpPr>
        <p:spPr/>
        <p:txBody>
          <a:bodyPr/>
          <a:lstStyle/>
          <a:p>
            <a:pPr>
              <a:buNone/>
            </a:pPr>
            <a:r>
              <a:rPr lang="tr-TR" dirty="0" smtClean="0"/>
              <a:t>	Bir mağazada alışveriş yapan müşterilere ilişkin olarak kayıtların tutulduğunu varsayalım. Örnek olarak beş müşterinin yaptığı alışverişi göz önüne alalım. Müşterilerin bir defada yaptıkları tüm alışverişler bir satır üzerinde yer almaktadır.</a:t>
            </a:r>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21</a:t>
            </a:fld>
            <a:endParaRPr lang="tr-T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Tablo 1 Müşteri Alışverişleri</a:t>
            </a:r>
            <a:endParaRPr lang="tr-TR" dirty="0"/>
          </a:p>
        </p:txBody>
      </p:sp>
      <p:graphicFrame>
        <p:nvGraphicFramePr>
          <p:cNvPr id="5" name="4 İçerik Yer Tutucusu"/>
          <p:cNvGraphicFramePr>
            <a:graphicFrameLocks noGrp="1"/>
          </p:cNvGraphicFramePr>
          <p:nvPr>
            <p:ph idx="1"/>
          </p:nvPr>
        </p:nvGraphicFramePr>
        <p:xfrm>
          <a:off x="457200" y="1556793"/>
          <a:ext cx="8229600" cy="3383280"/>
        </p:xfrm>
        <a:graphic>
          <a:graphicData uri="http://schemas.openxmlformats.org/drawingml/2006/table">
            <a:tbl>
              <a:tblPr firstRow="1" bandRow="1">
                <a:tableStyleId>{9D7B26C5-4107-4FEC-AEDC-1716B250A1EF}</a:tableStyleId>
              </a:tblPr>
              <a:tblGrid>
                <a:gridCol w="1522512"/>
                <a:gridCol w="6707088"/>
              </a:tblGrid>
              <a:tr h="414248">
                <a:tc>
                  <a:txBody>
                    <a:bodyPr/>
                    <a:lstStyle/>
                    <a:p>
                      <a:pPr algn="ctr"/>
                      <a:r>
                        <a:rPr lang="tr-TR" sz="3100" dirty="0" smtClean="0"/>
                        <a:t>Müşteri</a:t>
                      </a:r>
                      <a:endParaRPr lang="tr-TR" sz="3100" dirty="0"/>
                    </a:p>
                  </a:txBody>
                  <a:tcPr/>
                </a:tc>
                <a:tc>
                  <a:txBody>
                    <a:bodyPr/>
                    <a:lstStyle/>
                    <a:p>
                      <a:r>
                        <a:rPr lang="tr-TR" sz="3100" dirty="0" smtClean="0"/>
                        <a:t>Aldığı Ürünler</a:t>
                      </a:r>
                      <a:endParaRPr lang="tr-TR" sz="3100" dirty="0"/>
                    </a:p>
                  </a:txBody>
                  <a:tcPr/>
                </a:tc>
              </a:tr>
              <a:tr h="370840">
                <a:tc>
                  <a:txBody>
                    <a:bodyPr/>
                    <a:lstStyle/>
                    <a:p>
                      <a:pPr algn="ctr"/>
                      <a:r>
                        <a:rPr lang="tr-TR" sz="3100" dirty="0" smtClean="0"/>
                        <a:t>1</a:t>
                      </a:r>
                      <a:endParaRPr lang="tr-TR" sz="3100" dirty="0"/>
                    </a:p>
                  </a:txBody>
                  <a:tcPr/>
                </a:tc>
                <a:tc>
                  <a:txBody>
                    <a:bodyPr/>
                    <a:lstStyle/>
                    <a:p>
                      <a:r>
                        <a:rPr lang="tr-TR" sz="3100" dirty="0" smtClean="0"/>
                        <a:t>Şeker, Çay Ekmek</a:t>
                      </a:r>
                      <a:endParaRPr lang="tr-TR" sz="3100" dirty="0"/>
                    </a:p>
                  </a:txBody>
                  <a:tcPr/>
                </a:tc>
              </a:tr>
              <a:tr h="370840">
                <a:tc>
                  <a:txBody>
                    <a:bodyPr/>
                    <a:lstStyle/>
                    <a:p>
                      <a:pPr algn="ctr"/>
                      <a:r>
                        <a:rPr lang="tr-TR" sz="3100" dirty="0" smtClean="0"/>
                        <a:t>2</a:t>
                      </a:r>
                      <a:endParaRPr lang="tr-TR" sz="3100" dirty="0"/>
                    </a:p>
                  </a:txBody>
                  <a:tcPr/>
                </a:tc>
                <a:tc>
                  <a:txBody>
                    <a:bodyPr/>
                    <a:lstStyle/>
                    <a:p>
                      <a:r>
                        <a:rPr lang="tr-TR" sz="3100" dirty="0" smtClean="0"/>
                        <a:t>Ekmek, Peynir, Zeytin, Makarna</a:t>
                      </a:r>
                      <a:endParaRPr lang="tr-TR" sz="3100" dirty="0"/>
                    </a:p>
                  </a:txBody>
                  <a:tcPr/>
                </a:tc>
              </a:tr>
              <a:tr h="370840">
                <a:tc>
                  <a:txBody>
                    <a:bodyPr/>
                    <a:lstStyle/>
                    <a:p>
                      <a:pPr algn="ctr"/>
                      <a:r>
                        <a:rPr lang="tr-TR" sz="3100" dirty="0" smtClean="0"/>
                        <a:t>3</a:t>
                      </a:r>
                      <a:endParaRPr lang="tr-TR" sz="3100" dirty="0"/>
                    </a:p>
                  </a:txBody>
                  <a:tcPr/>
                </a:tc>
                <a:tc>
                  <a:txBody>
                    <a:bodyPr/>
                    <a:lstStyle/>
                    <a:p>
                      <a:r>
                        <a:rPr lang="tr-TR" sz="3100" dirty="0" smtClean="0"/>
                        <a:t>Şeker, Peynir,</a:t>
                      </a:r>
                      <a:r>
                        <a:rPr lang="tr-TR" sz="3100" baseline="0" dirty="0" smtClean="0"/>
                        <a:t> Deterjan, Ekmek, Makarna</a:t>
                      </a:r>
                      <a:endParaRPr lang="tr-TR" sz="3100" dirty="0"/>
                    </a:p>
                  </a:txBody>
                  <a:tcPr/>
                </a:tc>
              </a:tr>
              <a:tr h="370840">
                <a:tc>
                  <a:txBody>
                    <a:bodyPr/>
                    <a:lstStyle/>
                    <a:p>
                      <a:pPr algn="ctr"/>
                      <a:r>
                        <a:rPr lang="tr-TR" sz="3100" dirty="0" smtClean="0"/>
                        <a:t>4</a:t>
                      </a:r>
                      <a:endParaRPr lang="tr-TR" sz="3100" dirty="0"/>
                    </a:p>
                  </a:txBody>
                  <a:tcPr/>
                </a:tc>
                <a:tc>
                  <a:txBody>
                    <a:bodyPr/>
                    <a:lstStyle/>
                    <a:p>
                      <a:r>
                        <a:rPr lang="tr-TR" sz="3100" dirty="0" smtClean="0"/>
                        <a:t>Ekmek, Peynir, Çay, Makarna</a:t>
                      </a:r>
                      <a:endParaRPr lang="tr-TR" sz="3100" dirty="0"/>
                    </a:p>
                  </a:txBody>
                  <a:tcPr/>
                </a:tc>
              </a:tr>
              <a:tr h="370840">
                <a:tc>
                  <a:txBody>
                    <a:bodyPr/>
                    <a:lstStyle/>
                    <a:p>
                      <a:pPr algn="ctr"/>
                      <a:r>
                        <a:rPr lang="tr-TR" sz="3100" dirty="0" smtClean="0"/>
                        <a:t>5</a:t>
                      </a:r>
                      <a:endParaRPr lang="tr-TR" sz="3100" dirty="0"/>
                    </a:p>
                  </a:txBody>
                  <a:tcPr/>
                </a:tc>
                <a:tc>
                  <a:txBody>
                    <a:bodyPr/>
                    <a:lstStyle/>
                    <a:p>
                      <a:r>
                        <a:rPr lang="tr-TR" sz="3100" dirty="0" smtClean="0"/>
                        <a:t>Peynir, Makarna, Şeker, Soda</a:t>
                      </a:r>
                      <a:endParaRPr lang="tr-TR" sz="3100" dirty="0"/>
                    </a:p>
                  </a:txBody>
                  <a:tcPr/>
                </a:tc>
              </a:tr>
            </a:tbl>
          </a:graphicData>
        </a:graphic>
      </p:graphicFrame>
      <p:sp>
        <p:nvSpPr>
          <p:cNvPr id="4" name="3 Slayt Numarası Yer Tutucusu"/>
          <p:cNvSpPr>
            <a:spLocks noGrp="1"/>
          </p:cNvSpPr>
          <p:nvPr>
            <p:ph type="sldNum" sz="quarter" idx="12"/>
          </p:nvPr>
        </p:nvSpPr>
        <p:spPr/>
        <p:txBody>
          <a:bodyPr/>
          <a:lstStyle/>
          <a:p>
            <a:fld id="{B1DEFA8C-F947-479F-BE07-76B6B3F80BF1}" type="slidenum">
              <a:rPr lang="tr-TR" smtClean="0"/>
              <a:pPr/>
              <a:t>22</a:t>
            </a:fld>
            <a:endParaRPr lang="tr-TR"/>
          </a:p>
        </p:txBody>
      </p:sp>
      <p:sp>
        <p:nvSpPr>
          <p:cNvPr id="7" name="2 İçerik Yer Tutucusu"/>
          <p:cNvSpPr txBox="1">
            <a:spLocks/>
          </p:cNvSpPr>
          <p:nvPr/>
        </p:nvSpPr>
        <p:spPr>
          <a:xfrm>
            <a:off x="446856" y="5085185"/>
            <a:ext cx="8229600" cy="1772816"/>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tr-TR"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2 İçerik Yer Tutucusu"/>
          <p:cNvSpPr txBox="1">
            <a:spLocks/>
          </p:cNvSpPr>
          <p:nvPr/>
        </p:nvSpPr>
        <p:spPr>
          <a:xfrm>
            <a:off x="457200" y="5085185"/>
            <a:ext cx="8229600" cy="1296144"/>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tr-TR" sz="3200" b="0" i="0" u="none" strike="noStrike" kern="1200" cap="none" spc="0" normalizeH="0" baseline="0" noProof="0" dirty="0" smtClean="0">
                <a:ln>
                  <a:noFill/>
                </a:ln>
                <a:solidFill>
                  <a:schemeClr val="tx1"/>
                </a:solidFill>
                <a:effectLst/>
                <a:uLnTx/>
                <a:uFillTx/>
                <a:latin typeface="+mn-lt"/>
                <a:ea typeface="+mn-ea"/>
                <a:cs typeface="+mn-cs"/>
              </a:rPr>
              <a:t>	Yukarıdaki tabloya göre </a:t>
            </a:r>
            <a:r>
              <a:rPr kumimoji="0" lang="tr-TR" sz="3200" b="1" i="1" u="none" strike="noStrike" kern="1200" cap="none" spc="0" normalizeH="0" baseline="0" noProof="0" dirty="0" smtClean="0">
                <a:ln>
                  <a:noFill/>
                </a:ln>
                <a:solidFill>
                  <a:schemeClr val="tx1"/>
                </a:solidFill>
                <a:effectLst/>
                <a:uLnTx/>
                <a:uFillTx/>
                <a:latin typeface="+mn-lt"/>
                <a:ea typeface="+mn-ea"/>
                <a:cs typeface="+mn-cs"/>
              </a:rPr>
              <a:t>Pazar Sepet Çözümlemesini </a:t>
            </a:r>
            <a:r>
              <a:rPr kumimoji="0" lang="tr-TR" sz="3200" b="0" i="0" u="none" strike="noStrike" kern="1200" cap="none" spc="0" normalizeH="0" baseline="0" noProof="0" dirty="0" smtClean="0">
                <a:ln>
                  <a:noFill/>
                </a:ln>
                <a:solidFill>
                  <a:schemeClr val="tx1"/>
                </a:solidFill>
                <a:effectLst/>
                <a:uLnTx/>
                <a:uFillTx/>
                <a:latin typeface="+mn-lt"/>
                <a:ea typeface="+mn-ea"/>
                <a:cs typeface="+mn-cs"/>
              </a:rPr>
              <a:t>gerçekleştiriniz.</a:t>
            </a:r>
            <a:endParaRPr kumimoji="0" lang="tr-TR"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lstStyle/>
          <a:p>
            <a:pPr marL="514350" indent="-514350">
              <a:buFont typeface="+mj-lt"/>
              <a:buAutoNum type="alphaLcParenR"/>
            </a:pPr>
            <a:r>
              <a:rPr lang="tr-TR" dirty="0" smtClean="0"/>
              <a:t>Çözümlemeye başlamadan önce bazı varsayımlarda bulunacağız. Öncelikle </a:t>
            </a:r>
            <a:r>
              <a:rPr lang="tr-TR" b="1" i="1" dirty="0" smtClean="0"/>
              <a:t>destek</a:t>
            </a:r>
            <a:r>
              <a:rPr lang="tr-TR" dirty="0" smtClean="0"/>
              <a:t> ve </a:t>
            </a:r>
            <a:r>
              <a:rPr lang="tr-TR" b="1" i="1" dirty="0" smtClean="0"/>
              <a:t>güven</a:t>
            </a:r>
            <a:r>
              <a:rPr lang="tr-TR" dirty="0" smtClean="0"/>
              <a:t> ölçütleri için </a:t>
            </a:r>
            <a:r>
              <a:rPr lang="tr-TR" b="1" i="1" dirty="0" smtClean="0"/>
              <a:t>eşik</a:t>
            </a:r>
            <a:r>
              <a:rPr lang="tr-TR" dirty="0" smtClean="0"/>
              <a:t> değerlerin belirlenmesi söz konusudur. Eşik değerler şu şekildedir:</a:t>
            </a:r>
          </a:p>
          <a:p>
            <a:pPr marL="514350" indent="-514350">
              <a:buFont typeface="+mj-lt"/>
              <a:buAutoNum type="alphaLcParenR"/>
            </a:pPr>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23</a:t>
            </a:fld>
            <a:endParaRPr lang="tr-TR"/>
          </a:p>
        </p:txBody>
      </p:sp>
      <p:sp>
        <p:nvSpPr>
          <p:cNvPr id="3993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39939" name="Rectangle 3"/>
          <p:cNvSpPr>
            <a:spLocks noChangeArrowheads="1"/>
          </p:cNvSpPr>
          <p:nvPr/>
        </p:nvSpPr>
        <p:spPr bwMode="auto">
          <a:xfrm>
            <a:off x="0" y="107632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39941"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39942" name="Rectangle 6"/>
          <p:cNvSpPr>
            <a:spLocks noChangeArrowheads="1"/>
          </p:cNvSpPr>
          <p:nvPr/>
        </p:nvSpPr>
        <p:spPr bwMode="auto">
          <a:xfrm>
            <a:off x="0" y="107632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Slayt Numarası Yer Tutucusu"/>
          <p:cNvSpPr>
            <a:spLocks noGrp="1"/>
          </p:cNvSpPr>
          <p:nvPr>
            <p:ph type="sldNum" sz="quarter" idx="12"/>
          </p:nvPr>
        </p:nvSpPr>
        <p:spPr/>
        <p:txBody>
          <a:bodyPr/>
          <a:lstStyle/>
          <a:p>
            <a:fld id="{B1DEFA8C-F947-479F-BE07-76B6B3F80BF1}" type="slidenum">
              <a:rPr lang="tr-TR" smtClean="0"/>
              <a:pPr/>
              <a:t>24</a:t>
            </a:fld>
            <a:endParaRPr lang="tr-TR"/>
          </a:p>
        </p:txBody>
      </p:sp>
      <p:pic>
        <p:nvPicPr>
          <p:cNvPr id="5"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467544" y="1916832"/>
            <a:ext cx="4324350" cy="619125"/>
          </a:xfrm>
          <a:prstGeom prst="rect">
            <a:avLst/>
          </a:prstGeom>
          <a:noFill/>
        </p:spPr>
      </p:pic>
      <p:pic>
        <p:nvPicPr>
          <p:cNvPr id="6" name="Picture 4"/>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67544" y="2593851"/>
            <a:ext cx="4210050" cy="619125"/>
          </a:xfrm>
          <a:prstGeom prst="rect">
            <a:avLst/>
          </a:prstGeom>
          <a:noFill/>
        </p:spPr>
      </p:pic>
      <p:pic>
        <p:nvPicPr>
          <p:cNvPr id="7" name="6 İçerik Yer Tutucusu"/>
          <p:cNvPicPr>
            <a:picLocks noGrp="1"/>
          </p:cNvPicPr>
          <p:nvPr>
            <p:ph idx="1"/>
          </p:nvPr>
        </p:nvPicPr>
        <p:blipFill>
          <a:blip r:embed="rId4" cstate="print"/>
          <a:srcRect l="8141" t="57905" r="20201" b="25333"/>
          <a:stretch>
            <a:fillRect/>
          </a:stretch>
        </p:blipFill>
        <p:spPr bwMode="auto">
          <a:xfrm>
            <a:off x="395536" y="3573016"/>
            <a:ext cx="8509130" cy="1119615"/>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765051"/>
            <a:ext cx="8229600" cy="4525963"/>
          </a:xfrm>
        </p:spPr>
        <p:txBody>
          <a:bodyPr/>
          <a:lstStyle/>
          <a:p>
            <a:pPr marL="514350" indent="-514350">
              <a:buFont typeface="+mj-lt"/>
              <a:buAutoNum type="alphaLcParenR" startAt="2"/>
            </a:pPr>
            <a:r>
              <a:rPr lang="tr-TR" dirty="0" smtClean="0"/>
              <a:t>Her bir ürünün destek değerini hesaplama</a:t>
            </a:r>
          </a:p>
          <a:p>
            <a:pPr marL="514350" indent="-514350">
              <a:buNone/>
            </a:pPr>
            <a:r>
              <a:rPr lang="tr-TR" dirty="0" smtClean="0"/>
              <a:t>	Şeker ürününü hesaplarken tabloda şeker alan müşteri (1,3,5) sayısı belirlenir.</a:t>
            </a:r>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25</a:t>
            </a:fld>
            <a:endParaRPr lang="tr-TR"/>
          </a:p>
        </p:txBody>
      </p:sp>
      <p:pic>
        <p:nvPicPr>
          <p:cNvPr id="5" name="4 Resim"/>
          <p:cNvPicPr/>
          <p:nvPr/>
        </p:nvPicPr>
        <p:blipFill>
          <a:blip r:embed="rId2" cstate="print"/>
          <a:srcRect l="20887" t="27429" r="22439" b="28571"/>
          <a:stretch>
            <a:fillRect/>
          </a:stretch>
        </p:blipFill>
        <p:spPr bwMode="auto">
          <a:xfrm>
            <a:off x="1475656" y="2630492"/>
            <a:ext cx="6120680" cy="2670716"/>
          </a:xfrm>
          <a:prstGeom prst="rect">
            <a:avLst/>
          </a:prstGeom>
          <a:noFill/>
          <a:ln w="9525">
            <a:noFill/>
            <a:miter lim="800000"/>
            <a:headEnd/>
            <a:tailEnd/>
          </a:ln>
        </p:spPr>
      </p:pic>
      <p:pic>
        <p:nvPicPr>
          <p:cNvPr id="37889"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339752" y="5589240"/>
            <a:ext cx="3419475" cy="619125"/>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Slayt Numarası Yer Tutucusu"/>
          <p:cNvSpPr>
            <a:spLocks noGrp="1"/>
          </p:cNvSpPr>
          <p:nvPr>
            <p:ph type="sldNum" sz="quarter" idx="12"/>
          </p:nvPr>
        </p:nvSpPr>
        <p:spPr/>
        <p:txBody>
          <a:bodyPr/>
          <a:lstStyle/>
          <a:p>
            <a:fld id="{B1DEFA8C-F947-479F-BE07-76B6B3F80BF1}" type="slidenum">
              <a:rPr lang="tr-TR" smtClean="0"/>
              <a:pPr/>
              <a:t>26</a:t>
            </a:fld>
            <a:endParaRPr lang="tr-TR"/>
          </a:p>
        </p:txBody>
      </p:sp>
      <p:sp>
        <p:nvSpPr>
          <p:cNvPr id="3686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36869"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36872"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36873" name="Rectangle 9"/>
          <p:cNvSpPr>
            <a:spLocks noChangeArrowheads="1"/>
          </p:cNvSpPr>
          <p:nvPr/>
        </p:nvSpPr>
        <p:spPr bwMode="auto">
          <a:xfrm>
            <a:off x="0" y="107632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pic>
        <p:nvPicPr>
          <p:cNvPr id="15" name="14 Resim"/>
          <p:cNvPicPr/>
          <p:nvPr/>
        </p:nvPicPr>
        <p:blipFill>
          <a:blip r:embed="rId2" cstate="print"/>
          <a:srcRect l="7605" t="22095" r="62803" b="8952"/>
          <a:stretch>
            <a:fillRect/>
          </a:stretch>
        </p:blipFill>
        <p:spPr bwMode="auto">
          <a:xfrm>
            <a:off x="2103517" y="375797"/>
            <a:ext cx="4556715" cy="5967912"/>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dirty="0" smtClean="0"/>
              <a:t>Tablo 2 Destek değerlerinin hesaplanması</a:t>
            </a:r>
            <a:endParaRPr lang="tr-TR" sz="3600" dirty="0"/>
          </a:p>
        </p:txBody>
      </p:sp>
      <p:graphicFrame>
        <p:nvGraphicFramePr>
          <p:cNvPr id="5" name="4 İçerik Yer Tutucusu"/>
          <p:cNvGraphicFramePr>
            <a:graphicFrameLocks noGrp="1"/>
          </p:cNvGraphicFramePr>
          <p:nvPr>
            <p:ph idx="1"/>
          </p:nvPr>
        </p:nvGraphicFramePr>
        <p:xfrm>
          <a:off x="1763688" y="1772816"/>
          <a:ext cx="5256584" cy="4663440"/>
        </p:xfrm>
        <a:graphic>
          <a:graphicData uri="http://schemas.openxmlformats.org/drawingml/2006/table">
            <a:tbl>
              <a:tblPr firstRow="1" bandRow="1">
                <a:tableStyleId>{9D7B26C5-4107-4FEC-AEDC-1716B250A1EF}</a:tableStyleId>
              </a:tblPr>
              <a:tblGrid>
                <a:gridCol w="2628292"/>
                <a:gridCol w="2628292"/>
              </a:tblGrid>
              <a:tr h="464052">
                <a:tc>
                  <a:txBody>
                    <a:bodyPr/>
                    <a:lstStyle/>
                    <a:p>
                      <a:pPr algn="ctr"/>
                      <a:r>
                        <a:rPr lang="tr-TR" sz="2800" dirty="0" smtClean="0"/>
                        <a:t>Ürün</a:t>
                      </a:r>
                      <a:endParaRPr lang="tr-TR" sz="2800" dirty="0"/>
                    </a:p>
                  </a:txBody>
                  <a:tcPr/>
                </a:tc>
                <a:tc>
                  <a:txBody>
                    <a:bodyPr/>
                    <a:lstStyle/>
                    <a:p>
                      <a:pPr algn="ctr"/>
                      <a:r>
                        <a:rPr lang="tr-TR" sz="2800" dirty="0" smtClean="0"/>
                        <a:t>Sayı</a:t>
                      </a:r>
                      <a:endParaRPr lang="tr-TR" sz="2800" dirty="0"/>
                    </a:p>
                  </a:txBody>
                  <a:tcPr/>
                </a:tc>
              </a:tr>
              <a:tr h="464052">
                <a:tc>
                  <a:txBody>
                    <a:bodyPr/>
                    <a:lstStyle/>
                    <a:p>
                      <a:pPr algn="ctr"/>
                      <a:r>
                        <a:rPr lang="tr-TR" sz="2800" dirty="0" smtClean="0"/>
                        <a:t>Şeker</a:t>
                      </a:r>
                      <a:endParaRPr lang="tr-TR" sz="2800" dirty="0"/>
                    </a:p>
                  </a:txBody>
                  <a:tcPr/>
                </a:tc>
                <a:tc>
                  <a:txBody>
                    <a:bodyPr/>
                    <a:lstStyle/>
                    <a:p>
                      <a:pPr algn="ctr"/>
                      <a:r>
                        <a:rPr lang="tr-TR" sz="2800" dirty="0" smtClean="0"/>
                        <a:t>3</a:t>
                      </a:r>
                      <a:endParaRPr lang="tr-TR" sz="2800" dirty="0"/>
                    </a:p>
                  </a:txBody>
                  <a:tcPr/>
                </a:tc>
              </a:tr>
              <a:tr h="464052">
                <a:tc>
                  <a:txBody>
                    <a:bodyPr/>
                    <a:lstStyle/>
                    <a:p>
                      <a:pPr algn="ctr"/>
                      <a:r>
                        <a:rPr lang="tr-TR" sz="2800" dirty="0" smtClean="0"/>
                        <a:t>Çay</a:t>
                      </a:r>
                      <a:endParaRPr lang="tr-TR" sz="2800" dirty="0"/>
                    </a:p>
                  </a:txBody>
                  <a:tcPr/>
                </a:tc>
                <a:tc>
                  <a:txBody>
                    <a:bodyPr/>
                    <a:lstStyle/>
                    <a:p>
                      <a:pPr algn="ctr"/>
                      <a:r>
                        <a:rPr lang="tr-TR" sz="2800" dirty="0" smtClean="0"/>
                        <a:t>2</a:t>
                      </a:r>
                      <a:endParaRPr lang="tr-TR" sz="2800" dirty="0"/>
                    </a:p>
                  </a:txBody>
                  <a:tcPr/>
                </a:tc>
              </a:tr>
              <a:tr h="464052">
                <a:tc>
                  <a:txBody>
                    <a:bodyPr/>
                    <a:lstStyle/>
                    <a:p>
                      <a:pPr algn="ctr"/>
                      <a:r>
                        <a:rPr lang="tr-TR" sz="2800" dirty="0" smtClean="0"/>
                        <a:t>Ekmek</a:t>
                      </a:r>
                      <a:endParaRPr lang="tr-TR" sz="2800" dirty="0"/>
                    </a:p>
                  </a:txBody>
                  <a:tcPr/>
                </a:tc>
                <a:tc>
                  <a:txBody>
                    <a:bodyPr/>
                    <a:lstStyle/>
                    <a:p>
                      <a:pPr algn="ctr"/>
                      <a:r>
                        <a:rPr lang="tr-TR" sz="2800" dirty="0" smtClean="0"/>
                        <a:t>4</a:t>
                      </a:r>
                      <a:endParaRPr lang="tr-TR" sz="2800" dirty="0"/>
                    </a:p>
                  </a:txBody>
                  <a:tcPr/>
                </a:tc>
              </a:tr>
              <a:tr h="464052">
                <a:tc>
                  <a:txBody>
                    <a:bodyPr/>
                    <a:lstStyle/>
                    <a:p>
                      <a:pPr algn="ctr"/>
                      <a:r>
                        <a:rPr lang="tr-TR" sz="2800" dirty="0" smtClean="0"/>
                        <a:t>Makarna</a:t>
                      </a:r>
                      <a:endParaRPr lang="tr-TR" sz="2800" dirty="0"/>
                    </a:p>
                  </a:txBody>
                  <a:tcPr/>
                </a:tc>
                <a:tc>
                  <a:txBody>
                    <a:bodyPr/>
                    <a:lstStyle/>
                    <a:p>
                      <a:pPr algn="ctr"/>
                      <a:r>
                        <a:rPr lang="tr-TR" sz="2800" dirty="0" smtClean="0"/>
                        <a:t>4</a:t>
                      </a:r>
                      <a:endParaRPr lang="tr-TR" sz="2800" dirty="0"/>
                    </a:p>
                  </a:txBody>
                  <a:tcPr/>
                </a:tc>
              </a:tr>
              <a:tr h="464052">
                <a:tc>
                  <a:txBody>
                    <a:bodyPr/>
                    <a:lstStyle/>
                    <a:p>
                      <a:pPr algn="ctr"/>
                      <a:r>
                        <a:rPr lang="tr-TR" sz="2800" dirty="0" smtClean="0"/>
                        <a:t>Peynir</a:t>
                      </a:r>
                      <a:endParaRPr lang="tr-TR" sz="2800" dirty="0"/>
                    </a:p>
                  </a:txBody>
                  <a:tcPr/>
                </a:tc>
                <a:tc>
                  <a:txBody>
                    <a:bodyPr/>
                    <a:lstStyle/>
                    <a:p>
                      <a:pPr algn="ctr"/>
                      <a:r>
                        <a:rPr lang="tr-TR" sz="2800" dirty="0" smtClean="0"/>
                        <a:t>4</a:t>
                      </a:r>
                      <a:endParaRPr lang="tr-TR" sz="2800" dirty="0"/>
                    </a:p>
                  </a:txBody>
                  <a:tcPr/>
                </a:tc>
              </a:tr>
              <a:tr h="464052">
                <a:tc>
                  <a:txBody>
                    <a:bodyPr/>
                    <a:lstStyle/>
                    <a:p>
                      <a:pPr algn="ctr"/>
                      <a:r>
                        <a:rPr lang="tr-TR" sz="2800" dirty="0" smtClean="0"/>
                        <a:t>Deterjan</a:t>
                      </a:r>
                      <a:endParaRPr lang="tr-TR" sz="2800" dirty="0"/>
                    </a:p>
                  </a:txBody>
                  <a:tcPr/>
                </a:tc>
                <a:tc>
                  <a:txBody>
                    <a:bodyPr/>
                    <a:lstStyle/>
                    <a:p>
                      <a:pPr algn="ctr"/>
                      <a:r>
                        <a:rPr lang="tr-TR" sz="2800" dirty="0" smtClean="0"/>
                        <a:t>1</a:t>
                      </a:r>
                      <a:endParaRPr lang="tr-TR" sz="2800" dirty="0"/>
                    </a:p>
                  </a:txBody>
                  <a:tcPr/>
                </a:tc>
              </a:tr>
              <a:tr h="464052">
                <a:tc>
                  <a:txBody>
                    <a:bodyPr/>
                    <a:lstStyle/>
                    <a:p>
                      <a:pPr algn="ctr"/>
                      <a:r>
                        <a:rPr lang="tr-TR" sz="2800" dirty="0" smtClean="0"/>
                        <a:t>Soda</a:t>
                      </a:r>
                      <a:endParaRPr lang="tr-TR" sz="2800" dirty="0"/>
                    </a:p>
                  </a:txBody>
                  <a:tcPr/>
                </a:tc>
                <a:tc>
                  <a:txBody>
                    <a:bodyPr/>
                    <a:lstStyle/>
                    <a:p>
                      <a:pPr algn="ctr"/>
                      <a:r>
                        <a:rPr lang="tr-TR" sz="2800" dirty="0" smtClean="0"/>
                        <a:t>1</a:t>
                      </a:r>
                      <a:endParaRPr lang="tr-TR" sz="2800" dirty="0"/>
                    </a:p>
                  </a:txBody>
                  <a:tcPr/>
                </a:tc>
              </a:tr>
              <a:tr h="464052">
                <a:tc>
                  <a:txBody>
                    <a:bodyPr/>
                    <a:lstStyle/>
                    <a:p>
                      <a:pPr algn="ctr"/>
                      <a:r>
                        <a:rPr lang="tr-TR" sz="2800" dirty="0" smtClean="0"/>
                        <a:t>Zeytin</a:t>
                      </a:r>
                      <a:endParaRPr lang="tr-TR" sz="2800" dirty="0"/>
                    </a:p>
                  </a:txBody>
                  <a:tcPr/>
                </a:tc>
                <a:tc>
                  <a:txBody>
                    <a:bodyPr/>
                    <a:lstStyle/>
                    <a:p>
                      <a:pPr algn="ctr"/>
                      <a:r>
                        <a:rPr lang="tr-TR" sz="2800" dirty="0" smtClean="0"/>
                        <a:t>1</a:t>
                      </a:r>
                      <a:endParaRPr lang="tr-TR" sz="2800" dirty="0"/>
                    </a:p>
                  </a:txBody>
                  <a:tcPr/>
                </a:tc>
              </a:tr>
            </a:tbl>
          </a:graphicData>
        </a:graphic>
      </p:graphicFrame>
      <p:sp>
        <p:nvSpPr>
          <p:cNvPr id="4" name="3 Slayt Numarası Yer Tutucusu"/>
          <p:cNvSpPr>
            <a:spLocks noGrp="1"/>
          </p:cNvSpPr>
          <p:nvPr>
            <p:ph type="sldNum" sz="quarter" idx="12"/>
          </p:nvPr>
        </p:nvSpPr>
        <p:spPr/>
        <p:txBody>
          <a:bodyPr/>
          <a:lstStyle/>
          <a:p>
            <a:fld id="{B1DEFA8C-F947-479F-BE07-76B6B3F80BF1}" type="slidenum">
              <a:rPr lang="tr-TR" smtClean="0"/>
              <a:pPr/>
              <a:t>27</a:t>
            </a:fld>
            <a:endParaRPr lang="tr-T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559221"/>
            <a:ext cx="8229600" cy="4525963"/>
          </a:xfrm>
        </p:spPr>
        <p:txBody>
          <a:bodyPr/>
          <a:lstStyle/>
          <a:p>
            <a:pPr marL="514350" indent="-514350">
              <a:buFont typeface="+mj-lt"/>
              <a:buAutoNum type="alphaLcParenR" startAt="3"/>
            </a:pPr>
            <a:r>
              <a:rPr lang="tr-TR" dirty="0" smtClean="0"/>
              <a:t>Tablo 2 de Destek sayısı, eşik destek sayısından küçük olan ürünleri tablodan çıkarmalıyız.</a:t>
            </a:r>
          </a:p>
          <a:p>
            <a:pPr marL="514350" indent="-514350">
              <a:buNone/>
            </a:pPr>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28</a:t>
            </a:fld>
            <a:endParaRPr lang="tr-TR"/>
          </a:p>
        </p:txBody>
      </p:sp>
      <p:graphicFrame>
        <p:nvGraphicFramePr>
          <p:cNvPr id="5" name="4 İçerik Yer Tutucusu"/>
          <p:cNvGraphicFramePr>
            <a:graphicFrameLocks/>
          </p:cNvGraphicFramePr>
          <p:nvPr/>
        </p:nvGraphicFramePr>
        <p:xfrm>
          <a:off x="2123728" y="3187784"/>
          <a:ext cx="4464496" cy="3337560"/>
        </p:xfrm>
        <a:graphic>
          <a:graphicData uri="http://schemas.openxmlformats.org/drawingml/2006/table">
            <a:tbl>
              <a:tblPr firstRow="1" bandRow="1">
                <a:tableStyleId>{9D7B26C5-4107-4FEC-AEDC-1716B250A1EF}</a:tableStyleId>
              </a:tblPr>
              <a:tblGrid>
                <a:gridCol w="2232248"/>
                <a:gridCol w="2232248"/>
              </a:tblGrid>
              <a:tr h="370840">
                <a:tc>
                  <a:txBody>
                    <a:bodyPr/>
                    <a:lstStyle/>
                    <a:p>
                      <a:pPr algn="ctr"/>
                      <a:r>
                        <a:rPr lang="tr-TR" dirty="0" smtClean="0"/>
                        <a:t>Ürün</a:t>
                      </a:r>
                      <a:endParaRPr lang="tr-TR" dirty="0"/>
                    </a:p>
                  </a:txBody>
                  <a:tcPr/>
                </a:tc>
                <a:tc>
                  <a:txBody>
                    <a:bodyPr/>
                    <a:lstStyle/>
                    <a:p>
                      <a:pPr algn="ctr"/>
                      <a:r>
                        <a:rPr lang="tr-TR" dirty="0" smtClean="0"/>
                        <a:t>Sayı</a:t>
                      </a:r>
                      <a:endParaRPr lang="tr-TR" dirty="0"/>
                    </a:p>
                  </a:txBody>
                  <a:tcPr/>
                </a:tc>
              </a:tr>
              <a:tr h="370840">
                <a:tc>
                  <a:txBody>
                    <a:bodyPr/>
                    <a:lstStyle/>
                    <a:p>
                      <a:pPr algn="ctr"/>
                      <a:r>
                        <a:rPr lang="tr-TR" dirty="0" smtClean="0"/>
                        <a:t>Şeker</a:t>
                      </a:r>
                      <a:endParaRPr lang="tr-TR" dirty="0"/>
                    </a:p>
                  </a:txBody>
                  <a:tcPr/>
                </a:tc>
                <a:tc>
                  <a:txBody>
                    <a:bodyPr/>
                    <a:lstStyle/>
                    <a:p>
                      <a:pPr algn="ctr"/>
                      <a:r>
                        <a:rPr lang="tr-TR" dirty="0" smtClean="0"/>
                        <a:t>3</a:t>
                      </a:r>
                      <a:endParaRPr lang="tr-TR" dirty="0"/>
                    </a:p>
                  </a:txBody>
                  <a:tcPr/>
                </a:tc>
              </a:tr>
              <a:tr h="370840">
                <a:tc>
                  <a:txBody>
                    <a:bodyPr/>
                    <a:lstStyle/>
                    <a:p>
                      <a:pPr algn="ctr"/>
                      <a:r>
                        <a:rPr lang="tr-TR" dirty="0" smtClean="0"/>
                        <a:t>Çay</a:t>
                      </a:r>
                      <a:endParaRPr lang="tr-TR" dirty="0"/>
                    </a:p>
                  </a:txBody>
                  <a:tcPr/>
                </a:tc>
                <a:tc>
                  <a:txBody>
                    <a:bodyPr/>
                    <a:lstStyle/>
                    <a:p>
                      <a:pPr algn="ctr"/>
                      <a:r>
                        <a:rPr lang="tr-TR" dirty="0" smtClean="0"/>
                        <a:t>2</a:t>
                      </a:r>
                      <a:endParaRPr lang="tr-TR" dirty="0"/>
                    </a:p>
                  </a:txBody>
                  <a:tcPr/>
                </a:tc>
              </a:tr>
              <a:tr h="370840">
                <a:tc>
                  <a:txBody>
                    <a:bodyPr/>
                    <a:lstStyle/>
                    <a:p>
                      <a:pPr algn="ctr"/>
                      <a:r>
                        <a:rPr lang="tr-TR" dirty="0" smtClean="0"/>
                        <a:t>Ekmek</a:t>
                      </a:r>
                      <a:endParaRPr lang="tr-TR" dirty="0"/>
                    </a:p>
                  </a:txBody>
                  <a:tcPr/>
                </a:tc>
                <a:tc>
                  <a:txBody>
                    <a:bodyPr/>
                    <a:lstStyle/>
                    <a:p>
                      <a:pPr algn="ctr"/>
                      <a:r>
                        <a:rPr lang="tr-TR" dirty="0" smtClean="0"/>
                        <a:t>4</a:t>
                      </a:r>
                      <a:endParaRPr lang="tr-TR" dirty="0"/>
                    </a:p>
                  </a:txBody>
                  <a:tcPr/>
                </a:tc>
              </a:tr>
              <a:tr h="370840">
                <a:tc>
                  <a:txBody>
                    <a:bodyPr/>
                    <a:lstStyle/>
                    <a:p>
                      <a:pPr algn="ctr"/>
                      <a:r>
                        <a:rPr lang="tr-TR" dirty="0" smtClean="0"/>
                        <a:t>Makarna</a:t>
                      </a:r>
                      <a:endParaRPr lang="tr-TR" dirty="0"/>
                    </a:p>
                  </a:txBody>
                  <a:tcPr/>
                </a:tc>
                <a:tc>
                  <a:txBody>
                    <a:bodyPr/>
                    <a:lstStyle/>
                    <a:p>
                      <a:pPr algn="ctr"/>
                      <a:r>
                        <a:rPr lang="tr-TR" dirty="0" smtClean="0"/>
                        <a:t>4</a:t>
                      </a:r>
                      <a:endParaRPr lang="tr-TR" dirty="0"/>
                    </a:p>
                  </a:txBody>
                  <a:tcPr/>
                </a:tc>
              </a:tr>
              <a:tr h="370840">
                <a:tc>
                  <a:txBody>
                    <a:bodyPr/>
                    <a:lstStyle/>
                    <a:p>
                      <a:pPr algn="ctr"/>
                      <a:r>
                        <a:rPr lang="tr-TR" dirty="0" smtClean="0"/>
                        <a:t>Peynir</a:t>
                      </a:r>
                      <a:endParaRPr lang="tr-TR" dirty="0"/>
                    </a:p>
                  </a:txBody>
                  <a:tcPr/>
                </a:tc>
                <a:tc>
                  <a:txBody>
                    <a:bodyPr/>
                    <a:lstStyle/>
                    <a:p>
                      <a:pPr algn="ctr"/>
                      <a:r>
                        <a:rPr lang="tr-TR" dirty="0" smtClean="0"/>
                        <a:t>4</a:t>
                      </a:r>
                      <a:endParaRPr lang="tr-TR" dirty="0"/>
                    </a:p>
                  </a:txBody>
                  <a:tcPr/>
                </a:tc>
              </a:tr>
              <a:tr h="370840">
                <a:tc>
                  <a:txBody>
                    <a:bodyPr/>
                    <a:lstStyle/>
                    <a:p>
                      <a:pPr algn="ctr"/>
                      <a:r>
                        <a:rPr lang="tr-TR" dirty="0" smtClean="0"/>
                        <a:t>Deterjan</a:t>
                      </a:r>
                      <a:endParaRPr lang="tr-TR" dirty="0"/>
                    </a:p>
                  </a:txBody>
                  <a:tcPr/>
                </a:tc>
                <a:tc>
                  <a:txBody>
                    <a:bodyPr/>
                    <a:lstStyle/>
                    <a:p>
                      <a:pPr algn="ctr"/>
                      <a:r>
                        <a:rPr lang="tr-TR" dirty="0" smtClean="0"/>
                        <a:t>1</a:t>
                      </a:r>
                      <a:endParaRPr lang="tr-TR" dirty="0"/>
                    </a:p>
                  </a:txBody>
                  <a:tcPr/>
                </a:tc>
              </a:tr>
              <a:tr h="370840">
                <a:tc>
                  <a:txBody>
                    <a:bodyPr/>
                    <a:lstStyle/>
                    <a:p>
                      <a:pPr algn="ctr"/>
                      <a:r>
                        <a:rPr lang="tr-TR" dirty="0" smtClean="0"/>
                        <a:t>Soda</a:t>
                      </a:r>
                      <a:endParaRPr lang="tr-TR" dirty="0"/>
                    </a:p>
                  </a:txBody>
                  <a:tcPr/>
                </a:tc>
                <a:tc>
                  <a:txBody>
                    <a:bodyPr/>
                    <a:lstStyle/>
                    <a:p>
                      <a:pPr algn="ctr"/>
                      <a:r>
                        <a:rPr lang="tr-TR" dirty="0" smtClean="0"/>
                        <a:t>1</a:t>
                      </a:r>
                      <a:endParaRPr lang="tr-TR" dirty="0"/>
                    </a:p>
                  </a:txBody>
                  <a:tcPr/>
                </a:tc>
              </a:tr>
              <a:tr h="370840">
                <a:tc>
                  <a:txBody>
                    <a:bodyPr/>
                    <a:lstStyle/>
                    <a:p>
                      <a:pPr algn="ctr"/>
                      <a:r>
                        <a:rPr lang="tr-TR" dirty="0" smtClean="0"/>
                        <a:t>Zeytin</a:t>
                      </a:r>
                      <a:endParaRPr lang="tr-TR" dirty="0"/>
                    </a:p>
                  </a:txBody>
                  <a:tcPr/>
                </a:tc>
                <a:tc>
                  <a:txBody>
                    <a:bodyPr/>
                    <a:lstStyle/>
                    <a:p>
                      <a:pPr algn="ctr"/>
                      <a:r>
                        <a:rPr lang="tr-TR" dirty="0" smtClean="0"/>
                        <a:t>1</a:t>
                      </a:r>
                      <a:endParaRPr lang="tr-TR" dirty="0"/>
                    </a:p>
                  </a:txBody>
                  <a:tcPr/>
                </a:tc>
              </a:tr>
            </a:tbl>
          </a:graphicData>
        </a:graphic>
      </p:graphicFrame>
      <p:pic>
        <p:nvPicPr>
          <p:cNvPr id="34817"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979712" y="2276872"/>
            <a:ext cx="4733925" cy="619125"/>
          </a:xfrm>
          <a:prstGeom prst="rect">
            <a:avLst/>
          </a:prstGeom>
          <a:noFill/>
        </p:spPr>
      </p:pic>
      <p:sp>
        <p:nvSpPr>
          <p:cNvPr id="34819" name="Rectangle 3"/>
          <p:cNvSpPr>
            <a:spLocks noChangeArrowheads="1"/>
          </p:cNvSpPr>
          <p:nvPr/>
        </p:nvSpPr>
        <p:spPr bwMode="auto">
          <a:xfrm>
            <a:off x="0" y="18864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13" name="12 Düz Bağlayıcı"/>
          <p:cNvCxnSpPr/>
          <p:nvPr/>
        </p:nvCxnSpPr>
        <p:spPr>
          <a:xfrm flipH="1">
            <a:off x="5292080" y="3979872"/>
            <a:ext cx="360040" cy="28803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13 Düz Bağlayıcı"/>
          <p:cNvCxnSpPr/>
          <p:nvPr/>
        </p:nvCxnSpPr>
        <p:spPr>
          <a:xfrm flipH="1">
            <a:off x="5292080" y="5492040"/>
            <a:ext cx="360040" cy="28803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14 Düz Bağlayıcı"/>
          <p:cNvCxnSpPr/>
          <p:nvPr/>
        </p:nvCxnSpPr>
        <p:spPr>
          <a:xfrm flipH="1">
            <a:off x="5292080" y="5852080"/>
            <a:ext cx="360040" cy="28803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15 Düz Bağlayıcı"/>
          <p:cNvCxnSpPr/>
          <p:nvPr/>
        </p:nvCxnSpPr>
        <p:spPr>
          <a:xfrm flipH="1">
            <a:off x="5292080" y="6212120"/>
            <a:ext cx="360040" cy="28803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46856" y="619398"/>
            <a:ext cx="8229600" cy="1143000"/>
          </a:xfrm>
        </p:spPr>
        <p:txBody>
          <a:bodyPr>
            <a:noAutofit/>
          </a:bodyPr>
          <a:lstStyle/>
          <a:p>
            <a:r>
              <a:rPr lang="tr-TR" sz="3600" dirty="0" smtClean="0"/>
              <a:t>Tablo 3 Eşik destek değerine eşit yada daha büyük desteğe sahip olan ürünler</a:t>
            </a:r>
            <a:endParaRPr lang="tr-TR" sz="3600"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29</a:t>
            </a:fld>
            <a:endParaRPr lang="tr-TR"/>
          </a:p>
        </p:txBody>
      </p:sp>
      <p:graphicFrame>
        <p:nvGraphicFramePr>
          <p:cNvPr id="5" name="4 İçerik Yer Tutucusu"/>
          <p:cNvGraphicFramePr>
            <a:graphicFrameLocks noGrp="1"/>
          </p:cNvGraphicFramePr>
          <p:nvPr>
            <p:ph idx="1"/>
          </p:nvPr>
        </p:nvGraphicFramePr>
        <p:xfrm>
          <a:off x="1897360" y="2189584"/>
          <a:ext cx="5256584" cy="2895600"/>
        </p:xfrm>
        <a:graphic>
          <a:graphicData uri="http://schemas.openxmlformats.org/drawingml/2006/table">
            <a:tbl>
              <a:tblPr firstRow="1" bandRow="1">
                <a:tableStyleId>{9D7B26C5-4107-4FEC-AEDC-1716B250A1EF}</a:tableStyleId>
              </a:tblPr>
              <a:tblGrid>
                <a:gridCol w="2628292"/>
                <a:gridCol w="2628292"/>
              </a:tblGrid>
              <a:tr h="370840">
                <a:tc>
                  <a:txBody>
                    <a:bodyPr/>
                    <a:lstStyle/>
                    <a:p>
                      <a:pPr algn="ctr"/>
                      <a:r>
                        <a:rPr lang="tr-TR" sz="3200" dirty="0" smtClean="0"/>
                        <a:t>Ürün</a:t>
                      </a:r>
                      <a:endParaRPr lang="tr-TR" sz="3200" dirty="0"/>
                    </a:p>
                  </a:txBody>
                  <a:tcPr/>
                </a:tc>
                <a:tc>
                  <a:txBody>
                    <a:bodyPr/>
                    <a:lstStyle/>
                    <a:p>
                      <a:pPr algn="ctr"/>
                      <a:r>
                        <a:rPr lang="tr-TR" sz="3200" dirty="0" smtClean="0"/>
                        <a:t>Sayı</a:t>
                      </a:r>
                      <a:endParaRPr lang="tr-TR" sz="3200" dirty="0"/>
                    </a:p>
                  </a:txBody>
                  <a:tcPr/>
                </a:tc>
              </a:tr>
              <a:tr h="370840">
                <a:tc>
                  <a:txBody>
                    <a:bodyPr/>
                    <a:lstStyle/>
                    <a:p>
                      <a:pPr algn="ctr"/>
                      <a:r>
                        <a:rPr lang="tr-TR" sz="3200" dirty="0" smtClean="0"/>
                        <a:t>Şeker</a:t>
                      </a:r>
                      <a:endParaRPr lang="tr-TR" sz="3200" dirty="0"/>
                    </a:p>
                  </a:txBody>
                  <a:tcPr/>
                </a:tc>
                <a:tc>
                  <a:txBody>
                    <a:bodyPr/>
                    <a:lstStyle/>
                    <a:p>
                      <a:pPr algn="ctr"/>
                      <a:r>
                        <a:rPr lang="tr-TR" sz="3200" dirty="0" smtClean="0"/>
                        <a:t>3</a:t>
                      </a:r>
                      <a:endParaRPr lang="tr-TR" sz="3200" dirty="0"/>
                    </a:p>
                  </a:txBody>
                  <a:tcPr/>
                </a:tc>
              </a:tr>
              <a:tr h="370840">
                <a:tc>
                  <a:txBody>
                    <a:bodyPr/>
                    <a:lstStyle/>
                    <a:p>
                      <a:pPr algn="ctr"/>
                      <a:r>
                        <a:rPr lang="tr-TR" sz="3200" dirty="0" smtClean="0"/>
                        <a:t>Ekmek</a:t>
                      </a:r>
                      <a:endParaRPr lang="tr-TR" sz="3200" dirty="0"/>
                    </a:p>
                  </a:txBody>
                  <a:tcPr/>
                </a:tc>
                <a:tc>
                  <a:txBody>
                    <a:bodyPr/>
                    <a:lstStyle/>
                    <a:p>
                      <a:pPr algn="ctr"/>
                      <a:r>
                        <a:rPr lang="tr-TR" sz="3200" dirty="0" smtClean="0"/>
                        <a:t>4</a:t>
                      </a:r>
                      <a:endParaRPr lang="tr-TR" sz="3200" dirty="0"/>
                    </a:p>
                  </a:txBody>
                  <a:tcPr/>
                </a:tc>
              </a:tr>
              <a:tr h="370840">
                <a:tc>
                  <a:txBody>
                    <a:bodyPr/>
                    <a:lstStyle/>
                    <a:p>
                      <a:pPr algn="ctr"/>
                      <a:r>
                        <a:rPr lang="tr-TR" sz="3200" dirty="0" smtClean="0"/>
                        <a:t>Makarna</a:t>
                      </a:r>
                      <a:endParaRPr lang="tr-TR" sz="3200" dirty="0"/>
                    </a:p>
                  </a:txBody>
                  <a:tcPr/>
                </a:tc>
                <a:tc>
                  <a:txBody>
                    <a:bodyPr/>
                    <a:lstStyle/>
                    <a:p>
                      <a:pPr algn="ctr"/>
                      <a:r>
                        <a:rPr lang="tr-TR" sz="3200" dirty="0" smtClean="0"/>
                        <a:t>4</a:t>
                      </a:r>
                      <a:endParaRPr lang="tr-TR" sz="3200" dirty="0"/>
                    </a:p>
                  </a:txBody>
                  <a:tcPr/>
                </a:tc>
              </a:tr>
              <a:tr h="370840">
                <a:tc>
                  <a:txBody>
                    <a:bodyPr/>
                    <a:lstStyle/>
                    <a:p>
                      <a:pPr algn="ctr"/>
                      <a:r>
                        <a:rPr lang="tr-TR" sz="3200" dirty="0" smtClean="0"/>
                        <a:t>Peynir</a:t>
                      </a:r>
                      <a:endParaRPr lang="tr-TR" sz="3200" dirty="0"/>
                    </a:p>
                  </a:txBody>
                  <a:tcPr/>
                </a:tc>
                <a:tc>
                  <a:txBody>
                    <a:bodyPr/>
                    <a:lstStyle/>
                    <a:p>
                      <a:pPr algn="ctr"/>
                      <a:r>
                        <a:rPr lang="tr-TR" sz="3200" dirty="0" smtClean="0"/>
                        <a:t>4</a:t>
                      </a:r>
                      <a:endParaRPr lang="tr-TR" sz="3200" dirty="0"/>
                    </a:p>
                  </a:txBody>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b="1" dirty="0" smtClean="0"/>
              <a:t>Giriş</a:t>
            </a:r>
            <a:endParaRPr lang="tr-TR" b="1" dirty="0"/>
          </a:p>
        </p:txBody>
      </p:sp>
      <p:sp>
        <p:nvSpPr>
          <p:cNvPr id="3" name="2 İçerik Yer Tutucusu"/>
          <p:cNvSpPr>
            <a:spLocks noGrp="1"/>
          </p:cNvSpPr>
          <p:nvPr>
            <p:ph idx="1"/>
          </p:nvPr>
        </p:nvSpPr>
        <p:spPr/>
        <p:txBody>
          <a:bodyPr>
            <a:normAutofit fontScale="92500"/>
          </a:bodyPr>
          <a:lstStyle/>
          <a:p>
            <a:pPr>
              <a:buNone/>
            </a:pPr>
            <a:r>
              <a:rPr lang="tr-TR" dirty="0" smtClean="0"/>
              <a:t>	Olayların birlikte gerçekleşme durumlarını çözümleyen veri madenciliği yöntemlerine </a:t>
            </a:r>
            <a:r>
              <a:rPr lang="tr-TR" b="1" dirty="0" smtClean="0"/>
              <a:t>Birliktelik Kuralları </a:t>
            </a:r>
            <a:r>
              <a:rPr lang="tr-TR" dirty="0" smtClean="0"/>
              <a:t>denir.</a:t>
            </a:r>
          </a:p>
          <a:p>
            <a:pPr>
              <a:buNone/>
            </a:pPr>
            <a:r>
              <a:rPr lang="tr-TR" dirty="0" smtClean="0"/>
              <a:t>	Örneğin: Bir mağazadan gömlek alan müşterilerin %55 inin aynı alışverişte kravat satın aldıklarını söylemek, birlikte gerçekleşen olaylara örnektir. </a:t>
            </a:r>
          </a:p>
          <a:p>
            <a:pPr>
              <a:buNone/>
            </a:pPr>
            <a:r>
              <a:rPr lang="tr-TR" dirty="0" smtClean="0"/>
              <a:t>	Müşterilerin %55 inin kravat aldığının belirlenmesini saylayan yöntem </a:t>
            </a:r>
            <a:r>
              <a:rPr lang="tr-TR" b="1" dirty="0" smtClean="0"/>
              <a:t>Birliktelik Kuralları </a:t>
            </a:r>
            <a:r>
              <a:rPr lang="tr-TR" dirty="0" smtClean="0"/>
              <a:t>yöntemidir. </a:t>
            </a:r>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3</a:t>
            </a:fld>
            <a:endParaRPr lang="tr-T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620689"/>
            <a:ext cx="8229600" cy="1656184"/>
          </a:xfrm>
        </p:spPr>
        <p:txBody>
          <a:bodyPr/>
          <a:lstStyle/>
          <a:p>
            <a:pPr marL="514350" indent="-514350">
              <a:buFont typeface="+mj-lt"/>
              <a:buAutoNum type="alphaLcParenR" startAt="4"/>
            </a:pPr>
            <a:r>
              <a:rPr lang="tr-TR" dirty="0" smtClean="0"/>
              <a:t>Tablo 1 den ikili ürün grupları oluşturarak bu gurupların destek sayılarını hesaplayalım.</a:t>
            </a:r>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30</a:t>
            </a:fld>
            <a:endParaRPr lang="tr-TR"/>
          </a:p>
        </p:txBody>
      </p:sp>
      <p:graphicFrame>
        <p:nvGraphicFramePr>
          <p:cNvPr id="5" name="4 İçerik Yer Tutucusu"/>
          <p:cNvGraphicFramePr>
            <a:graphicFrameLocks/>
          </p:cNvGraphicFramePr>
          <p:nvPr/>
        </p:nvGraphicFramePr>
        <p:xfrm>
          <a:off x="467544" y="2493992"/>
          <a:ext cx="8229600" cy="3383280"/>
        </p:xfrm>
        <a:graphic>
          <a:graphicData uri="http://schemas.openxmlformats.org/drawingml/2006/table">
            <a:tbl>
              <a:tblPr firstRow="1" bandRow="1">
                <a:tableStyleId>{9D7B26C5-4107-4FEC-AEDC-1716B250A1EF}</a:tableStyleId>
              </a:tblPr>
              <a:tblGrid>
                <a:gridCol w="1522512"/>
                <a:gridCol w="6707088"/>
              </a:tblGrid>
              <a:tr h="414248">
                <a:tc>
                  <a:txBody>
                    <a:bodyPr/>
                    <a:lstStyle/>
                    <a:p>
                      <a:pPr algn="ctr"/>
                      <a:r>
                        <a:rPr lang="tr-TR" sz="3100" dirty="0" smtClean="0"/>
                        <a:t>Müşteri</a:t>
                      </a:r>
                      <a:endParaRPr lang="tr-TR" sz="3100" dirty="0"/>
                    </a:p>
                  </a:txBody>
                  <a:tcPr/>
                </a:tc>
                <a:tc>
                  <a:txBody>
                    <a:bodyPr/>
                    <a:lstStyle/>
                    <a:p>
                      <a:r>
                        <a:rPr lang="tr-TR" sz="3100" dirty="0" smtClean="0"/>
                        <a:t>Aldığı Ürünler</a:t>
                      </a:r>
                      <a:endParaRPr lang="tr-TR" sz="3100" dirty="0"/>
                    </a:p>
                  </a:txBody>
                  <a:tcPr/>
                </a:tc>
              </a:tr>
              <a:tr h="370840">
                <a:tc>
                  <a:txBody>
                    <a:bodyPr/>
                    <a:lstStyle/>
                    <a:p>
                      <a:pPr algn="ctr"/>
                      <a:r>
                        <a:rPr lang="tr-TR" sz="3100" dirty="0" smtClean="0"/>
                        <a:t>1</a:t>
                      </a:r>
                      <a:endParaRPr lang="tr-TR" sz="3100" dirty="0"/>
                    </a:p>
                  </a:txBody>
                  <a:tcPr/>
                </a:tc>
                <a:tc>
                  <a:txBody>
                    <a:bodyPr/>
                    <a:lstStyle/>
                    <a:p>
                      <a:r>
                        <a:rPr lang="tr-TR" sz="3100" dirty="0" smtClean="0"/>
                        <a:t>Şeker, </a:t>
                      </a:r>
                      <a:r>
                        <a:rPr lang="tr-TR" sz="3100" strike="sngStrike" baseline="0" dirty="0" smtClean="0">
                          <a:solidFill>
                            <a:srgbClr val="FF0000"/>
                          </a:solidFill>
                        </a:rPr>
                        <a:t>Çay,</a:t>
                      </a:r>
                      <a:r>
                        <a:rPr lang="tr-TR" sz="3100" dirty="0" smtClean="0"/>
                        <a:t> Ekmek</a:t>
                      </a:r>
                      <a:endParaRPr lang="tr-TR" sz="3100" dirty="0"/>
                    </a:p>
                  </a:txBody>
                  <a:tcPr/>
                </a:tc>
              </a:tr>
              <a:tr h="370840">
                <a:tc>
                  <a:txBody>
                    <a:bodyPr/>
                    <a:lstStyle/>
                    <a:p>
                      <a:pPr algn="ctr"/>
                      <a:r>
                        <a:rPr lang="tr-TR" sz="3100" dirty="0" smtClean="0"/>
                        <a:t>2</a:t>
                      </a:r>
                      <a:endParaRPr lang="tr-TR" sz="3100" dirty="0"/>
                    </a:p>
                  </a:txBody>
                  <a:tcPr/>
                </a:tc>
                <a:tc>
                  <a:txBody>
                    <a:bodyPr/>
                    <a:lstStyle/>
                    <a:p>
                      <a:r>
                        <a:rPr lang="tr-TR" sz="3100" dirty="0" smtClean="0"/>
                        <a:t>Ekmek, Peynir, </a:t>
                      </a:r>
                      <a:r>
                        <a:rPr lang="tr-TR" sz="3100" strike="sngStrike" dirty="0" smtClean="0">
                          <a:solidFill>
                            <a:srgbClr val="FF0000"/>
                          </a:solidFill>
                        </a:rPr>
                        <a:t>Zeytin</a:t>
                      </a:r>
                      <a:r>
                        <a:rPr lang="tr-TR" sz="3100" dirty="0" smtClean="0">
                          <a:solidFill>
                            <a:srgbClr val="FF0000"/>
                          </a:solidFill>
                        </a:rPr>
                        <a:t>,</a:t>
                      </a:r>
                      <a:r>
                        <a:rPr lang="tr-TR" sz="3100" dirty="0" smtClean="0"/>
                        <a:t> Makarna</a:t>
                      </a:r>
                      <a:endParaRPr lang="tr-TR" sz="3100" dirty="0"/>
                    </a:p>
                  </a:txBody>
                  <a:tcPr/>
                </a:tc>
              </a:tr>
              <a:tr h="370840">
                <a:tc>
                  <a:txBody>
                    <a:bodyPr/>
                    <a:lstStyle/>
                    <a:p>
                      <a:pPr algn="ctr"/>
                      <a:r>
                        <a:rPr lang="tr-TR" sz="3100" dirty="0" smtClean="0"/>
                        <a:t>3</a:t>
                      </a:r>
                      <a:endParaRPr lang="tr-TR" sz="3100" dirty="0"/>
                    </a:p>
                  </a:txBody>
                  <a:tcPr/>
                </a:tc>
                <a:tc>
                  <a:txBody>
                    <a:bodyPr/>
                    <a:lstStyle/>
                    <a:p>
                      <a:r>
                        <a:rPr lang="tr-TR" sz="3100" dirty="0" smtClean="0"/>
                        <a:t>Şeker, Peynir,</a:t>
                      </a:r>
                      <a:r>
                        <a:rPr lang="tr-TR" sz="3100" baseline="0" dirty="0" smtClean="0"/>
                        <a:t> </a:t>
                      </a:r>
                      <a:r>
                        <a:rPr lang="tr-TR" sz="3100" strike="sngStrike" baseline="0" dirty="0" smtClean="0">
                          <a:solidFill>
                            <a:srgbClr val="FF0000"/>
                          </a:solidFill>
                        </a:rPr>
                        <a:t>Deterjan,</a:t>
                      </a:r>
                      <a:r>
                        <a:rPr lang="tr-TR" sz="3100" baseline="0" dirty="0" smtClean="0"/>
                        <a:t> Ekmek, Makarna</a:t>
                      </a:r>
                      <a:endParaRPr lang="tr-TR" sz="3100" dirty="0"/>
                    </a:p>
                  </a:txBody>
                  <a:tcPr/>
                </a:tc>
              </a:tr>
              <a:tr h="370840">
                <a:tc>
                  <a:txBody>
                    <a:bodyPr/>
                    <a:lstStyle/>
                    <a:p>
                      <a:pPr algn="ctr"/>
                      <a:r>
                        <a:rPr lang="tr-TR" sz="3100" dirty="0" smtClean="0"/>
                        <a:t>4</a:t>
                      </a:r>
                      <a:endParaRPr lang="tr-TR" sz="3100" dirty="0"/>
                    </a:p>
                  </a:txBody>
                  <a:tcPr/>
                </a:tc>
                <a:tc>
                  <a:txBody>
                    <a:bodyPr/>
                    <a:lstStyle/>
                    <a:p>
                      <a:r>
                        <a:rPr lang="tr-TR" sz="3100" dirty="0" smtClean="0"/>
                        <a:t>Ekmek, Peynir, </a:t>
                      </a:r>
                      <a:r>
                        <a:rPr lang="tr-TR" sz="3100" strike="sngStrike" dirty="0" smtClean="0">
                          <a:solidFill>
                            <a:srgbClr val="FF0000"/>
                          </a:solidFill>
                        </a:rPr>
                        <a:t>Çay,</a:t>
                      </a:r>
                      <a:r>
                        <a:rPr lang="tr-TR" sz="3100" dirty="0" smtClean="0"/>
                        <a:t> Makarna</a:t>
                      </a:r>
                      <a:endParaRPr lang="tr-TR" sz="3100" dirty="0"/>
                    </a:p>
                  </a:txBody>
                  <a:tcPr/>
                </a:tc>
              </a:tr>
              <a:tr h="370840">
                <a:tc>
                  <a:txBody>
                    <a:bodyPr/>
                    <a:lstStyle/>
                    <a:p>
                      <a:pPr algn="ctr"/>
                      <a:r>
                        <a:rPr lang="tr-TR" sz="3100" dirty="0" smtClean="0"/>
                        <a:t>5</a:t>
                      </a:r>
                      <a:endParaRPr lang="tr-TR" sz="3100" dirty="0"/>
                    </a:p>
                  </a:txBody>
                  <a:tcPr/>
                </a:tc>
                <a:tc>
                  <a:txBody>
                    <a:bodyPr/>
                    <a:lstStyle/>
                    <a:p>
                      <a:r>
                        <a:rPr lang="tr-TR" sz="3100" dirty="0" smtClean="0"/>
                        <a:t>Peynir, Makarna, Şeker, </a:t>
                      </a:r>
                      <a:r>
                        <a:rPr lang="tr-TR" sz="3100" strike="sngStrike" dirty="0" smtClean="0">
                          <a:solidFill>
                            <a:srgbClr val="FF0000"/>
                          </a:solidFill>
                        </a:rPr>
                        <a:t>Soda</a:t>
                      </a:r>
                      <a:endParaRPr lang="tr-TR" sz="3100" strike="sngStrike" dirty="0">
                        <a:solidFill>
                          <a:srgbClr val="FF0000"/>
                        </a:solidFill>
                      </a:endParaRPr>
                    </a:p>
                  </a:txBody>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Slayt Numarası Yer Tutucusu"/>
          <p:cNvSpPr>
            <a:spLocks noGrp="1"/>
          </p:cNvSpPr>
          <p:nvPr>
            <p:ph type="sldNum" sz="quarter" idx="12"/>
          </p:nvPr>
        </p:nvSpPr>
        <p:spPr/>
        <p:txBody>
          <a:bodyPr/>
          <a:lstStyle/>
          <a:p>
            <a:fld id="{B1DEFA8C-F947-479F-BE07-76B6B3F80BF1}" type="slidenum">
              <a:rPr lang="tr-TR" smtClean="0"/>
              <a:pPr/>
              <a:t>31</a:t>
            </a:fld>
            <a:endParaRPr lang="tr-TR"/>
          </a:p>
        </p:txBody>
      </p:sp>
      <p:pic>
        <p:nvPicPr>
          <p:cNvPr id="6" name="5 İçerik Yer Tutucusu"/>
          <p:cNvPicPr>
            <a:picLocks noGrp="1"/>
          </p:cNvPicPr>
          <p:nvPr>
            <p:ph idx="1"/>
          </p:nvPr>
        </p:nvPicPr>
        <p:blipFill>
          <a:blip r:embed="rId2" cstate="print"/>
          <a:srcRect l="7391" t="27810" r="51240" b="20381"/>
          <a:stretch>
            <a:fillRect/>
          </a:stretch>
        </p:blipFill>
        <p:spPr bwMode="auto">
          <a:xfrm>
            <a:off x="1419682" y="1075905"/>
            <a:ext cx="6304636" cy="4441327"/>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Autofit/>
          </a:bodyPr>
          <a:lstStyle/>
          <a:p>
            <a:r>
              <a:rPr lang="tr-TR" sz="3200" dirty="0" smtClean="0"/>
              <a:t>Tablo 4 İkili ürün gruplarının destek değerleri</a:t>
            </a:r>
            <a:endParaRPr lang="tr-TR" sz="3200"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32</a:t>
            </a:fld>
            <a:endParaRPr lang="tr-TR"/>
          </a:p>
        </p:txBody>
      </p:sp>
      <p:graphicFrame>
        <p:nvGraphicFramePr>
          <p:cNvPr id="5" name="4 İçerik Yer Tutucusu"/>
          <p:cNvGraphicFramePr>
            <a:graphicFrameLocks noGrp="1"/>
          </p:cNvGraphicFramePr>
          <p:nvPr>
            <p:ph idx="1"/>
          </p:nvPr>
        </p:nvGraphicFramePr>
        <p:xfrm>
          <a:off x="1403648" y="1844824"/>
          <a:ext cx="5688632" cy="3627120"/>
        </p:xfrm>
        <a:graphic>
          <a:graphicData uri="http://schemas.openxmlformats.org/drawingml/2006/table">
            <a:tbl>
              <a:tblPr firstRow="1" bandRow="1">
                <a:tableStyleId>{9D7B26C5-4107-4FEC-AEDC-1716B250A1EF}</a:tableStyleId>
              </a:tblPr>
              <a:tblGrid>
                <a:gridCol w="2844316"/>
                <a:gridCol w="2844316"/>
              </a:tblGrid>
              <a:tr h="370840">
                <a:tc>
                  <a:txBody>
                    <a:bodyPr/>
                    <a:lstStyle/>
                    <a:p>
                      <a:pPr algn="ctr"/>
                      <a:r>
                        <a:rPr lang="tr-TR" sz="2800" dirty="0" smtClean="0"/>
                        <a:t>Ürün</a:t>
                      </a:r>
                      <a:endParaRPr lang="tr-TR" sz="2800" dirty="0"/>
                    </a:p>
                  </a:txBody>
                  <a:tcPr/>
                </a:tc>
                <a:tc>
                  <a:txBody>
                    <a:bodyPr/>
                    <a:lstStyle/>
                    <a:p>
                      <a:pPr algn="ctr"/>
                      <a:r>
                        <a:rPr lang="tr-TR" sz="2800" dirty="0" smtClean="0"/>
                        <a:t>Sayı</a:t>
                      </a:r>
                      <a:endParaRPr lang="tr-TR" sz="2800" dirty="0"/>
                    </a:p>
                  </a:txBody>
                  <a:tcPr/>
                </a:tc>
              </a:tr>
              <a:tr h="370840">
                <a:tc>
                  <a:txBody>
                    <a:bodyPr/>
                    <a:lstStyle/>
                    <a:p>
                      <a:pPr algn="ctr"/>
                      <a:r>
                        <a:rPr lang="tr-TR" sz="2800" dirty="0" smtClean="0"/>
                        <a:t>Şeker, Ekmek</a:t>
                      </a:r>
                      <a:endParaRPr lang="tr-TR" sz="2800" dirty="0"/>
                    </a:p>
                  </a:txBody>
                  <a:tcPr/>
                </a:tc>
                <a:tc>
                  <a:txBody>
                    <a:bodyPr/>
                    <a:lstStyle/>
                    <a:p>
                      <a:pPr algn="ctr"/>
                      <a:r>
                        <a:rPr lang="tr-TR" sz="2800" dirty="0" smtClean="0"/>
                        <a:t>3</a:t>
                      </a:r>
                      <a:endParaRPr lang="tr-TR" sz="2800" dirty="0"/>
                    </a:p>
                  </a:txBody>
                  <a:tcPr/>
                </a:tc>
              </a:tr>
              <a:tr h="370840">
                <a:tc>
                  <a:txBody>
                    <a:bodyPr/>
                    <a:lstStyle/>
                    <a:p>
                      <a:pPr algn="ctr"/>
                      <a:r>
                        <a:rPr lang="tr-TR" sz="2800" dirty="0" smtClean="0"/>
                        <a:t>Şeker,</a:t>
                      </a:r>
                      <a:r>
                        <a:rPr lang="tr-TR" sz="2800" baseline="0" dirty="0" smtClean="0"/>
                        <a:t> Makarna</a:t>
                      </a:r>
                      <a:endParaRPr lang="tr-TR" sz="2800" dirty="0"/>
                    </a:p>
                  </a:txBody>
                  <a:tcPr/>
                </a:tc>
                <a:tc>
                  <a:txBody>
                    <a:bodyPr/>
                    <a:lstStyle/>
                    <a:p>
                      <a:pPr algn="ctr"/>
                      <a:r>
                        <a:rPr lang="tr-TR" sz="2800" dirty="0" smtClean="0"/>
                        <a:t>2</a:t>
                      </a:r>
                      <a:endParaRPr lang="tr-TR" sz="2800" dirty="0"/>
                    </a:p>
                  </a:txBody>
                  <a:tcPr/>
                </a:tc>
              </a:tr>
              <a:tr h="370840">
                <a:tc>
                  <a:txBody>
                    <a:bodyPr/>
                    <a:lstStyle/>
                    <a:p>
                      <a:pPr algn="ctr"/>
                      <a:r>
                        <a:rPr lang="tr-TR" sz="2800" dirty="0" smtClean="0"/>
                        <a:t>Şeker,</a:t>
                      </a:r>
                      <a:r>
                        <a:rPr lang="tr-TR" sz="2800" baseline="0" dirty="0" smtClean="0"/>
                        <a:t> Peynir</a:t>
                      </a:r>
                      <a:endParaRPr lang="tr-TR" sz="2800" dirty="0"/>
                    </a:p>
                  </a:txBody>
                  <a:tcPr/>
                </a:tc>
                <a:tc>
                  <a:txBody>
                    <a:bodyPr/>
                    <a:lstStyle/>
                    <a:p>
                      <a:pPr algn="ctr"/>
                      <a:r>
                        <a:rPr lang="tr-TR" sz="2800" dirty="0" smtClean="0"/>
                        <a:t>4</a:t>
                      </a:r>
                      <a:endParaRPr lang="tr-TR" sz="2800" dirty="0"/>
                    </a:p>
                  </a:txBody>
                  <a:tcPr/>
                </a:tc>
              </a:tr>
              <a:tr h="370840">
                <a:tc>
                  <a:txBody>
                    <a:bodyPr/>
                    <a:lstStyle/>
                    <a:p>
                      <a:pPr algn="ctr"/>
                      <a:r>
                        <a:rPr lang="tr-TR" sz="2800" dirty="0" smtClean="0"/>
                        <a:t>Ekmek,</a:t>
                      </a:r>
                      <a:r>
                        <a:rPr lang="tr-TR" sz="2800" baseline="0" dirty="0" smtClean="0"/>
                        <a:t> Makarna</a:t>
                      </a:r>
                      <a:endParaRPr lang="tr-TR" sz="2800" dirty="0"/>
                    </a:p>
                  </a:txBody>
                  <a:tcPr/>
                </a:tc>
                <a:tc>
                  <a:txBody>
                    <a:bodyPr/>
                    <a:lstStyle/>
                    <a:p>
                      <a:pPr algn="ctr"/>
                      <a:r>
                        <a:rPr lang="tr-TR" sz="2800" dirty="0" smtClean="0"/>
                        <a:t>4</a:t>
                      </a:r>
                      <a:endParaRPr lang="tr-TR" sz="2800" dirty="0"/>
                    </a:p>
                  </a:txBody>
                  <a:tcPr/>
                </a:tc>
              </a:tr>
              <a:tr h="370840">
                <a:tc>
                  <a:txBody>
                    <a:bodyPr/>
                    <a:lstStyle/>
                    <a:p>
                      <a:pPr algn="ctr"/>
                      <a:r>
                        <a:rPr lang="tr-TR" sz="2800" dirty="0" smtClean="0"/>
                        <a:t>Ekmek,</a:t>
                      </a:r>
                      <a:r>
                        <a:rPr lang="tr-TR" sz="2800" baseline="0" dirty="0" smtClean="0"/>
                        <a:t> Peynir</a:t>
                      </a:r>
                      <a:endParaRPr lang="tr-TR" sz="2800" dirty="0"/>
                    </a:p>
                  </a:txBody>
                  <a:tcPr/>
                </a:tc>
                <a:tc>
                  <a:txBody>
                    <a:bodyPr/>
                    <a:lstStyle/>
                    <a:p>
                      <a:pPr algn="ctr"/>
                      <a:r>
                        <a:rPr lang="tr-TR" sz="2800" dirty="0" smtClean="0"/>
                        <a:t>4</a:t>
                      </a:r>
                      <a:endParaRPr lang="tr-TR" sz="2800" dirty="0"/>
                    </a:p>
                  </a:txBody>
                  <a:tcPr/>
                </a:tc>
              </a:tr>
              <a:tr h="370840">
                <a:tc>
                  <a:txBody>
                    <a:bodyPr/>
                    <a:lstStyle/>
                    <a:p>
                      <a:pPr algn="ctr"/>
                      <a:r>
                        <a:rPr lang="tr-TR" sz="2800" dirty="0" smtClean="0"/>
                        <a:t>Makarna,</a:t>
                      </a:r>
                      <a:r>
                        <a:rPr lang="tr-TR" sz="2800" baseline="0" dirty="0" smtClean="0"/>
                        <a:t> Peynir</a:t>
                      </a:r>
                      <a:endParaRPr lang="tr-TR" sz="2800" dirty="0"/>
                    </a:p>
                  </a:txBody>
                  <a:tcPr/>
                </a:tc>
                <a:tc>
                  <a:txBody>
                    <a:bodyPr/>
                    <a:lstStyle/>
                    <a:p>
                      <a:pPr algn="ctr"/>
                      <a:r>
                        <a:rPr lang="tr-TR" sz="2800" dirty="0" smtClean="0"/>
                        <a:t>1</a:t>
                      </a:r>
                      <a:endParaRPr lang="tr-TR" sz="2800" dirty="0"/>
                    </a:p>
                  </a:txBody>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448072"/>
            <a:ext cx="8229600" cy="1252736"/>
          </a:xfrm>
        </p:spPr>
        <p:txBody>
          <a:bodyPr>
            <a:normAutofit fontScale="92500"/>
          </a:bodyPr>
          <a:lstStyle/>
          <a:p>
            <a:pPr marL="514350" indent="-514350">
              <a:buFont typeface="+mj-lt"/>
              <a:buAutoNum type="alphaLcParenR" startAt="5"/>
            </a:pPr>
            <a:r>
              <a:rPr lang="tr-TR" dirty="0" smtClean="0"/>
              <a:t>Tablo 4 de Destek sayısı, eşik destek sayısından küçük olan ürünleri tablodan çıkarmalıyız.</a:t>
            </a:r>
          </a:p>
        </p:txBody>
      </p:sp>
      <p:sp>
        <p:nvSpPr>
          <p:cNvPr id="4" name="3 Slayt Numarası Yer Tutucusu"/>
          <p:cNvSpPr>
            <a:spLocks noGrp="1"/>
          </p:cNvSpPr>
          <p:nvPr>
            <p:ph type="sldNum" sz="quarter" idx="12"/>
          </p:nvPr>
        </p:nvSpPr>
        <p:spPr/>
        <p:txBody>
          <a:bodyPr/>
          <a:lstStyle/>
          <a:p>
            <a:fld id="{B1DEFA8C-F947-479F-BE07-76B6B3F80BF1}" type="slidenum">
              <a:rPr lang="tr-TR" smtClean="0"/>
              <a:pPr/>
              <a:t>33</a:t>
            </a:fld>
            <a:endParaRPr lang="tr-TR"/>
          </a:p>
        </p:txBody>
      </p:sp>
      <p:pic>
        <p:nvPicPr>
          <p:cNvPr id="5"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979712" y="1772816"/>
            <a:ext cx="4733925" cy="619125"/>
          </a:xfrm>
          <a:prstGeom prst="rect">
            <a:avLst/>
          </a:prstGeom>
          <a:noFill/>
        </p:spPr>
      </p:pic>
      <p:graphicFrame>
        <p:nvGraphicFramePr>
          <p:cNvPr id="6" name="4 İçerik Yer Tutucusu"/>
          <p:cNvGraphicFramePr>
            <a:graphicFrameLocks/>
          </p:cNvGraphicFramePr>
          <p:nvPr/>
        </p:nvGraphicFramePr>
        <p:xfrm>
          <a:off x="1763688" y="2564904"/>
          <a:ext cx="5688632" cy="3627120"/>
        </p:xfrm>
        <a:graphic>
          <a:graphicData uri="http://schemas.openxmlformats.org/drawingml/2006/table">
            <a:tbl>
              <a:tblPr firstRow="1" bandRow="1">
                <a:tableStyleId>{9D7B26C5-4107-4FEC-AEDC-1716B250A1EF}</a:tableStyleId>
              </a:tblPr>
              <a:tblGrid>
                <a:gridCol w="2844316"/>
                <a:gridCol w="2844316"/>
              </a:tblGrid>
              <a:tr h="370840">
                <a:tc>
                  <a:txBody>
                    <a:bodyPr/>
                    <a:lstStyle/>
                    <a:p>
                      <a:pPr algn="ctr"/>
                      <a:r>
                        <a:rPr lang="tr-TR" sz="2800" dirty="0" smtClean="0"/>
                        <a:t>Ürün</a:t>
                      </a:r>
                      <a:endParaRPr lang="tr-TR" sz="2800" dirty="0"/>
                    </a:p>
                  </a:txBody>
                  <a:tcPr/>
                </a:tc>
                <a:tc>
                  <a:txBody>
                    <a:bodyPr/>
                    <a:lstStyle/>
                    <a:p>
                      <a:pPr algn="ctr"/>
                      <a:r>
                        <a:rPr lang="tr-TR" sz="2800" dirty="0" smtClean="0"/>
                        <a:t>Sayı</a:t>
                      </a:r>
                      <a:endParaRPr lang="tr-TR" sz="2800" dirty="0"/>
                    </a:p>
                  </a:txBody>
                  <a:tcPr/>
                </a:tc>
              </a:tr>
              <a:tr h="370840">
                <a:tc>
                  <a:txBody>
                    <a:bodyPr/>
                    <a:lstStyle/>
                    <a:p>
                      <a:pPr algn="ctr"/>
                      <a:r>
                        <a:rPr lang="tr-TR" sz="2800" dirty="0" smtClean="0"/>
                        <a:t>Şeker, Ekmek</a:t>
                      </a:r>
                      <a:endParaRPr lang="tr-TR" sz="2800" dirty="0"/>
                    </a:p>
                  </a:txBody>
                  <a:tcPr/>
                </a:tc>
                <a:tc>
                  <a:txBody>
                    <a:bodyPr/>
                    <a:lstStyle/>
                    <a:p>
                      <a:pPr algn="ctr"/>
                      <a:r>
                        <a:rPr lang="tr-TR" sz="2800" dirty="0" smtClean="0"/>
                        <a:t>3</a:t>
                      </a:r>
                      <a:endParaRPr lang="tr-TR" sz="2800" dirty="0"/>
                    </a:p>
                  </a:txBody>
                  <a:tcPr/>
                </a:tc>
              </a:tr>
              <a:tr h="370840">
                <a:tc>
                  <a:txBody>
                    <a:bodyPr/>
                    <a:lstStyle/>
                    <a:p>
                      <a:pPr algn="ctr"/>
                      <a:r>
                        <a:rPr lang="tr-TR" sz="2800" dirty="0" smtClean="0"/>
                        <a:t>Şeker,</a:t>
                      </a:r>
                      <a:r>
                        <a:rPr lang="tr-TR" sz="2800" baseline="0" dirty="0" smtClean="0"/>
                        <a:t> Makarna</a:t>
                      </a:r>
                      <a:endParaRPr lang="tr-TR" sz="2800" dirty="0"/>
                    </a:p>
                  </a:txBody>
                  <a:tcPr/>
                </a:tc>
                <a:tc>
                  <a:txBody>
                    <a:bodyPr/>
                    <a:lstStyle/>
                    <a:p>
                      <a:pPr algn="ctr"/>
                      <a:r>
                        <a:rPr lang="tr-TR" sz="2800" dirty="0" smtClean="0"/>
                        <a:t>2</a:t>
                      </a:r>
                      <a:endParaRPr lang="tr-TR" sz="2800" dirty="0"/>
                    </a:p>
                  </a:txBody>
                  <a:tcPr/>
                </a:tc>
              </a:tr>
              <a:tr h="370840">
                <a:tc>
                  <a:txBody>
                    <a:bodyPr/>
                    <a:lstStyle/>
                    <a:p>
                      <a:pPr algn="ctr"/>
                      <a:r>
                        <a:rPr lang="tr-TR" sz="2800" dirty="0" smtClean="0"/>
                        <a:t>Şeker,</a:t>
                      </a:r>
                      <a:r>
                        <a:rPr lang="tr-TR" sz="2800" baseline="0" dirty="0" smtClean="0"/>
                        <a:t> Peynir</a:t>
                      </a:r>
                      <a:endParaRPr lang="tr-TR" sz="2800" dirty="0"/>
                    </a:p>
                  </a:txBody>
                  <a:tcPr/>
                </a:tc>
                <a:tc>
                  <a:txBody>
                    <a:bodyPr/>
                    <a:lstStyle/>
                    <a:p>
                      <a:pPr algn="ctr"/>
                      <a:r>
                        <a:rPr lang="tr-TR" sz="2800" dirty="0" smtClean="0"/>
                        <a:t>4</a:t>
                      </a:r>
                      <a:endParaRPr lang="tr-TR" sz="2800" dirty="0"/>
                    </a:p>
                  </a:txBody>
                  <a:tcPr/>
                </a:tc>
              </a:tr>
              <a:tr h="370840">
                <a:tc>
                  <a:txBody>
                    <a:bodyPr/>
                    <a:lstStyle/>
                    <a:p>
                      <a:pPr algn="ctr"/>
                      <a:r>
                        <a:rPr lang="tr-TR" sz="2800" dirty="0" smtClean="0"/>
                        <a:t>Ekmek,</a:t>
                      </a:r>
                      <a:r>
                        <a:rPr lang="tr-TR" sz="2800" baseline="0" dirty="0" smtClean="0"/>
                        <a:t> Makarna</a:t>
                      </a:r>
                      <a:endParaRPr lang="tr-TR" sz="2800" dirty="0"/>
                    </a:p>
                  </a:txBody>
                  <a:tcPr/>
                </a:tc>
                <a:tc>
                  <a:txBody>
                    <a:bodyPr/>
                    <a:lstStyle/>
                    <a:p>
                      <a:pPr algn="ctr"/>
                      <a:r>
                        <a:rPr lang="tr-TR" sz="2800" dirty="0" smtClean="0"/>
                        <a:t>4</a:t>
                      </a:r>
                      <a:endParaRPr lang="tr-TR" sz="2800" dirty="0"/>
                    </a:p>
                  </a:txBody>
                  <a:tcPr/>
                </a:tc>
              </a:tr>
              <a:tr h="370840">
                <a:tc>
                  <a:txBody>
                    <a:bodyPr/>
                    <a:lstStyle/>
                    <a:p>
                      <a:pPr algn="ctr"/>
                      <a:r>
                        <a:rPr lang="tr-TR" sz="2800" dirty="0" smtClean="0"/>
                        <a:t>Ekmek,</a:t>
                      </a:r>
                      <a:r>
                        <a:rPr lang="tr-TR" sz="2800" baseline="0" dirty="0" smtClean="0"/>
                        <a:t> Peynir</a:t>
                      </a:r>
                      <a:endParaRPr lang="tr-TR" sz="2800" dirty="0"/>
                    </a:p>
                  </a:txBody>
                  <a:tcPr/>
                </a:tc>
                <a:tc>
                  <a:txBody>
                    <a:bodyPr/>
                    <a:lstStyle/>
                    <a:p>
                      <a:pPr algn="ctr"/>
                      <a:r>
                        <a:rPr lang="tr-TR" sz="2800" dirty="0" smtClean="0"/>
                        <a:t>4</a:t>
                      </a:r>
                      <a:endParaRPr lang="tr-TR" sz="2800" dirty="0"/>
                    </a:p>
                  </a:txBody>
                  <a:tcPr/>
                </a:tc>
              </a:tr>
              <a:tr h="370840">
                <a:tc>
                  <a:txBody>
                    <a:bodyPr/>
                    <a:lstStyle/>
                    <a:p>
                      <a:pPr algn="ctr"/>
                      <a:r>
                        <a:rPr lang="tr-TR" sz="2800" dirty="0" smtClean="0"/>
                        <a:t>Makarna,</a:t>
                      </a:r>
                      <a:r>
                        <a:rPr lang="tr-TR" sz="2800" baseline="0" dirty="0" smtClean="0"/>
                        <a:t> Peynir</a:t>
                      </a:r>
                      <a:endParaRPr lang="tr-TR" sz="2800" dirty="0"/>
                    </a:p>
                  </a:txBody>
                  <a:tcPr/>
                </a:tc>
                <a:tc>
                  <a:txBody>
                    <a:bodyPr/>
                    <a:lstStyle/>
                    <a:p>
                      <a:pPr algn="ctr"/>
                      <a:r>
                        <a:rPr lang="tr-TR" sz="2800" dirty="0" smtClean="0"/>
                        <a:t>1</a:t>
                      </a:r>
                      <a:endParaRPr lang="tr-TR" sz="2800" dirty="0"/>
                    </a:p>
                  </a:txBody>
                  <a:tcPr/>
                </a:tc>
              </a:tr>
            </a:tbl>
          </a:graphicData>
        </a:graphic>
      </p:graphicFrame>
      <p:cxnSp>
        <p:nvCxnSpPr>
          <p:cNvPr id="7" name="6 Düz Bağlayıcı"/>
          <p:cNvCxnSpPr/>
          <p:nvPr/>
        </p:nvCxnSpPr>
        <p:spPr>
          <a:xfrm flipH="1">
            <a:off x="5868144" y="3717032"/>
            <a:ext cx="360040" cy="28803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7 Düz Bağlayıcı"/>
          <p:cNvCxnSpPr/>
          <p:nvPr/>
        </p:nvCxnSpPr>
        <p:spPr>
          <a:xfrm flipH="1">
            <a:off x="5868144" y="5805264"/>
            <a:ext cx="360040" cy="28803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1824"/>
            <a:ext cx="8229600" cy="1143000"/>
          </a:xfrm>
        </p:spPr>
        <p:txBody>
          <a:bodyPr>
            <a:noAutofit/>
          </a:bodyPr>
          <a:lstStyle/>
          <a:p>
            <a:r>
              <a:rPr lang="tr-TR" sz="3600" dirty="0" smtClean="0"/>
              <a:t>Tablo 5 Eşik destek değerine eşit yada daha büyük desteğe sahip olan ürün grupları </a:t>
            </a:r>
            <a:endParaRPr lang="tr-TR" sz="3600"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34</a:t>
            </a:fld>
            <a:endParaRPr lang="tr-TR"/>
          </a:p>
        </p:txBody>
      </p:sp>
      <p:graphicFrame>
        <p:nvGraphicFramePr>
          <p:cNvPr id="5" name="4 İçerik Yer Tutucusu"/>
          <p:cNvGraphicFramePr>
            <a:graphicFrameLocks noGrp="1"/>
          </p:cNvGraphicFramePr>
          <p:nvPr>
            <p:ph idx="1"/>
          </p:nvPr>
        </p:nvGraphicFramePr>
        <p:xfrm>
          <a:off x="1403648" y="2278360"/>
          <a:ext cx="5688632" cy="2590800"/>
        </p:xfrm>
        <a:graphic>
          <a:graphicData uri="http://schemas.openxmlformats.org/drawingml/2006/table">
            <a:tbl>
              <a:tblPr firstRow="1" bandRow="1">
                <a:tableStyleId>{9D7B26C5-4107-4FEC-AEDC-1716B250A1EF}</a:tableStyleId>
              </a:tblPr>
              <a:tblGrid>
                <a:gridCol w="2844316"/>
                <a:gridCol w="2844316"/>
              </a:tblGrid>
              <a:tr h="370840">
                <a:tc>
                  <a:txBody>
                    <a:bodyPr/>
                    <a:lstStyle/>
                    <a:p>
                      <a:pPr algn="ctr"/>
                      <a:r>
                        <a:rPr lang="tr-TR" sz="2800" dirty="0" smtClean="0"/>
                        <a:t>Ürün</a:t>
                      </a:r>
                      <a:endParaRPr lang="tr-TR" sz="2800" dirty="0"/>
                    </a:p>
                  </a:txBody>
                  <a:tcPr/>
                </a:tc>
                <a:tc>
                  <a:txBody>
                    <a:bodyPr/>
                    <a:lstStyle/>
                    <a:p>
                      <a:pPr algn="ctr"/>
                      <a:r>
                        <a:rPr lang="tr-TR" sz="2800" dirty="0" smtClean="0"/>
                        <a:t>Sayı</a:t>
                      </a:r>
                      <a:endParaRPr lang="tr-TR" sz="2800" dirty="0"/>
                    </a:p>
                  </a:txBody>
                  <a:tcPr/>
                </a:tc>
              </a:tr>
              <a:tr h="370840">
                <a:tc>
                  <a:txBody>
                    <a:bodyPr/>
                    <a:lstStyle/>
                    <a:p>
                      <a:pPr algn="ctr"/>
                      <a:r>
                        <a:rPr lang="tr-TR" sz="2800" dirty="0" smtClean="0"/>
                        <a:t>Şeker, Ekmek</a:t>
                      </a:r>
                      <a:endParaRPr lang="tr-TR" sz="2800" dirty="0"/>
                    </a:p>
                  </a:txBody>
                  <a:tcPr/>
                </a:tc>
                <a:tc>
                  <a:txBody>
                    <a:bodyPr/>
                    <a:lstStyle/>
                    <a:p>
                      <a:pPr algn="ctr"/>
                      <a:r>
                        <a:rPr lang="tr-TR" sz="2800" dirty="0" smtClean="0"/>
                        <a:t>3</a:t>
                      </a:r>
                      <a:endParaRPr lang="tr-TR" sz="2800" dirty="0"/>
                    </a:p>
                  </a:txBody>
                  <a:tcPr/>
                </a:tc>
              </a:tr>
              <a:tr h="370840">
                <a:tc>
                  <a:txBody>
                    <a:bodyPr/>
                    <a:lstStyle/>
                    <a:p>
                      <a:pPr algn="ctr"/>
                      <a:r>
                        <a:rPr lang="tr-TR" sz="2800" dirty="0" smtClean="0"/>
                        <a:t>Şeker,</a:t>
                      </a:r>
                      <a:r>
                        <a:rPr lang="tr-TR" sz="2800" baseline="0" dirty="0" smtClean="0"/>
                        <a:t> Peynir</a:t>
                      </a:r>
                      <a:endParaRPr lang="tr-TR" sz="2800" dirty="0"/>
                    </a:p>
                  </a:txBody>
                  <a:tcPr/>
                </a:tc>
                <a:tc>
                  <a:txBody>
                    <a:bodyPr/>
                    <a:lstStyle/>
                    <a:p>
                      <a:pPr algn="ctr"/>
                      <a:r>
                        <a:rPr lang="tr-TR" sz="2800" dirty="0" smtClean="0"/>
                        <a:t>4</a:t>
                      </a:r>
                      <a:endParaRPr lang="tr-TR" sz="2800" dirty="0"/>
                    </a:p>
                  </a:txBody>
                  <a:tcPr/>
                </a:tc>
              </a:tr>
              <a:tr h="370840">
                <a:tc>
                  <a:txBody>
                    <a:bodyPr/>
                    <a:lstStyle/>
                    <a:p>
                      <a:pPr algn="ctr"/>
                      <a:r>
                        <a:rPr lang="tr-TR" sz="2800" dirty="0" smtClean="0"/>
                        <a:t>Ekmek,</a:t>
                      </a:r>
                      <a:r>
                        <a:rPr lang="tr-TR" sz="2800" baseline="0" dirty="0" smtClean="0"/>
                        <a:t> Makarna</a:t>
                      </a:r>
                      <a:endParaRPr lang="tr-TR" sz="2800" dirty="0"/>
                    </a:p>
                  </a:txBody>
                  <a:tcPr/>
                </a:tc>
                <a:tc>
                  <a:txBody>
                    <a:bodyPr/>
                    <a:lstStyle/>
                    <a:p>
                      <a:pPr algn="ctr"/>
                      <a:r>
                        <a:rPr lang="tr-TR" sz="2800" dirty="0" smtClean="0"/>
                        <a:t>4</a:t>
                      </a:r>
                      <a:endParaRPr lang="tr-TR" sz="2800" dirty="0"/>
                    </a:p>
                  </a:txBody>
                  <a:tcPr/>
                </a:tc>
              </a:tr>
              <a:tr h="370840">
                <a:tc>
                  <a:txBody>
                    <a:bodyPr/>
                    <a:lstStyle/>
                    <a:p>
                      <a:pPr algn="ctr"/>
                      <a:r>
                        <a:rPr lang="tr-TR" sz="2800" dirty="0" smtClean="0"/>
                        <a:t>Ekmek,</a:t>
                      </a:r>
                      <a:r>
                        <a:rPr lang="tr-TR" sz="2800" baseline="0" dirty="0" smtClean="0"/>
                        <a:t> Peynir</a:t>
                      </a:r>
                      <a:endParaRPr lang="tr-TR" sz="2800" dirty="0"/>
                    </a:p>
                  </a:txBody>
                  <a:tcPr/>
                </a:tc>
                <a:tc>
                  <a:txBody>
                    <a:bodyPr/>
                    <a:lstStyle/>
                    <a:p>
                      <a:pPr algn="ctr"/>
                      <a:r>
                        <a:rPr lang="tr-TR" sz="2800" dirty="0" smtClean="0"/>
                        <a:t>4</a:t>
                      </a:r>
                      <a:endParaRPr lang="tr-TR" sz="2800" dirty="0"/>
                    </a:p>
                  </a:txBody>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476672"/>
            <a:ext cx="8229600" cy="1684784"/>
          </a:xfrm>
        </p:spPr>
        <p:txBody>
          <a:bodyPr/>
          <a:lstStyle/>
          <a:p>
            <a:pPr marL="514350" indent="-514350">
              <a:buFont typeface="+mj-lt"/>
              <a:buAutoNum type="alphaLcParenR" startAt="6"/>
            </a:pPr>
            <a:r>
              <a:rPr lang="tr-TR" dirty="0" smtClean="0"/>
              <a:t>Tablo 1 den yararlanılarak bu ürünlerden üçlü gruplar oluşturulur ve bu grupların destek sayıları hesaplanır.</a:t>
            </a:r>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35</a:t>
            </a:fld>
            <a:endParaRPr lang="tr-TR"/>
          </a:p>
        </p:txBody>
      </p:sp>
      <p:graphicFrame>
        <p:nvGraphicFramePr>
          <p:cNvPr id="5" name="4 İçerik Yer Tutucusu"/>
          <p:cNvGraphicFramePr>
            <a:graphicFrameLocks/>
          </p:cNvGraphicFramePr>
          <p:nvPr/>
        </p:nvGraphicFramePr>
        <p:xfrm>
          <a:off x="457200" y="2421984"/>
          <a:ext cx="8229600" cy="3383280"/>
        </p:xfrm>
        <a:graphic>
          <a:graphicData uri="http://schemas.openxmlformats.org/drawingml/2006/table">
            <a:tbl>
              <a:tblPr firstRow="1" bandRow="1">
                <a:tableStyleId>{9D7B26C5-4107-4FEC-AEDC-1716B250A1EF}</a:tableStyleId>
              </a:tblPr>
              <a:tblGrid>
                <a:gridCol w="1522512"/>
                <a:gridCol w="6707088"/>
              </a:tblGrid>
              <a:tr h="414248">
                <a:tc>
                  <a:txBody>
                    <a:bodyPr/>
                    <a:lstStyle/>
                    <a:p>
                      <a:pPr algn="ctr"/>
                      <a:r>
                        <a:rPr lang="tr-TR" sz="3100" dirty="0" smtClean="0"/>
                        <a:t>Müşteri</a:t>
                      </a:r>
                      <a:endParaRPr lang="tr-TR" sz="3100" dirty="0"/>
                    </a:p>
                  </a:txBody>
                  <a:tcPr/>
                </a:tc>
                <a:tc>
                  <a:txBody>
                    <a:bodyPr/>
                    <a:lstStyle/>
                    <a:p>
                      <a:r>
                        <a:rPr lang="tr-TR" sz="3100" dirty="0" smtClean="0"/>
                        <a:t>Aldığı Ürünler</a:t>
                      </a:r>
                      <a:endParaRPr lang="tr-TR" sz="3100" dirty="0"/>
                    </a:p>
                  </a:txBody>
                  <a:tcPr/>
                </a:tc>
              </a:tr>
              <a:tr h="370840">
                <a:tc>
                  <a:txBody>
                    <a:bodyPr/>
                    <a:lstStyle/>
                    <a:p>
                      <a:pPr algn="ctr"/>
                      <a:r>
                        <a:rPr lang="tr-TR" sz="3100" dirty="0" smtClean="0"/>
                        <a:t>1</a:t>
                      </a:r>
                      <a:endParaRPr lang="tr-TR" sz="3100" dirty="0"/>
                    </a:p>
                  </a:txBody>
                  <a:tcPr/>
                </a:tc>
                <a:tc>
                  <a:txBody>
                    <a:bodyPr/>
                    <a:lstStyle/>
                    <a:p>
                      <a:r>
                        <a:rPr lang="tr-TR" sz="3100" dirty="0" smtClean="0"/>
                        <a:t>Şeker, Çay Ekmek</a:t>
                      </a:r>
                      <a:endParaRPr lang="tr-TR" sz="3100" dirty="0"/>
                    </a:p>
                  </a:txBody>
                  <a:tcPr/>
                </a:tc>
              </a:tr>
              <a:tr h="370840">
                <a:tc>
                  <a:txBody>
                    <a:bodyPr/>
                    <a:lstStyle/>
                    <a:p>
                      <a:pPr algn="ctr"/>
                      <a:r>
                        <a:rPr lang="tr-TR" sz="3100" dirty="0" smtClean="0"/>
                        <a:t>2</a:t>
                      </a:r>
                      <a:endParaRPr lang="tr-TR" sz="3100" dirty="0"/>
                    </a:p>
                  </a:txBody>
                  <a:tcPr/>
                </a:tc>
                <a:tc>
                  <a:txBody>
                    <a:bodyPr/>
                    <a:lstStyle/>
                    <a:p>
                      <a:r>
                        <a:rPr lang="tr-TR" sz="3100" dirty="0" smtClean="0"/>
                        <a:t>Ekmek, Peynir, Zeytin, Makarna</a:t>
                      </a:r>
                      <a:endParaRPr lang="tr-TR" sz="3100" dirty="0"/>
                    </a:p>
                  </a:txBody>
                  <a:tcPr/>
                </a:tc>
              </a:tr>
              <a:tr h="370840">
                <a:tc>
                  <a:txBody>
                    <a:bodyPr/>
                    <a:lstStyle/>
                    <a:p>
                      <a:pPr algn="ctr"/>
                      <a:r>
                        <a:rPr lang="tr-TR" sz="3100" dirty="0" smtClean="0"/>
                        <a:t>3</a:t>
                      </a:r>
                      <a:endParaRPr lang="tr-TR" sz="3100" dirty="0"/>
                    </a:p>
                  </a:txBody>
                  <a:tcPr/>
                </a:tc>
                <a:tc>
                  <a:txBody>
                    <a:bodyPr/>
                    <a:lstStyle/>
                    <a:p>
                      <a:r>
                        <a:rPr lang="tr-TR" sz="3100" dirty="0" smtClean="0"/>
                        <a:t>Şeker, Peynir,</a:t>
                      </a:r>
                      <a:r>
                        <a:rPr lang="tr-TR" sz="3100" baseline="0" dirty="0" smtClean="0"/>
                        <a:t> Deterjan, Ekmek, Makarna</a:t>
                      </a:r>
                      <a:endParaRPr lang="tr-TR" sz="3100" dirty="0"/>
                    </a:p>
                  </a:txBody>
                  <a:tcPr/>
                </a:tc>
              </a:tr>
              <a:tr h="370840">
                <a:tc>
                  <a:txBody>
                    <a:bodyPr/>
                    <a:lstStyle/>
                    <a:p>
                      <a:pPr algn="ctr"/>
                      <a:r>
                        <a:rPr lang="tr-TR" sz="3100" dirty="0" smtClean="0"/>
                        <a:t>4</a:t>
                      </a:r>
                      <a:endParaRPr lang="tr-TR" sz="3100" dirty="0"/>
                    </a:p>
                  </a:txBody>
                  <a:tcPr/>
                </a:tc>
                <a:tc>
                  <a:txBody>
                    <a:bodyPr/>
                    <a:lstStyle/>
                    <a:p>
                      <a:r>
                        <a:rPr lang="tr-TR" sz="3100" dirty="0" smtClean="0"/>
                        <a:t>Ekmek, Peynir, Çay, Makarna</a:t>
                      </a:r>
                      <a:endParaRPr lang="tr-TR" sz="3100" dirty="0"/>
                    </a:p>
                  </a:txBody>
                  <a:tcPr/>
                </a:tc>
              </a:tr>
              <a:tr h="370840">
                <a:tc>
                  <a:txBody>
                    <a:bodyPr/>
                    <a:lstStyle/>
                    <a:p>
                      <a:pPr algn="ctr"/>
                      <a:r>
                        <a:rPr lang="tr-TR" sz="3100" dirty="0" smtClean="0"/>
                        <a:t>5</a:t>
                      </a:r>
                      <a:endParaRPr lang="tr-TR" sz="3100" dirty="0"/>
                    </a:p>
                  </a:txBody>
                  <a:tcPr/>
                </a:tc>
                <a:tc>
                  <a:txBody>
                    <a:bodyPr/>
                    <a:lstStyle/>
                    <a:p>
                      <a:r>
                        <a:rPr lang="tr-TR" sz="3100" dirty="0" smtClean="0"/>
                        <a:t>Peynir, Makarna, Şeker, Soda</a:t>
                      </a:r>
                      <a:endParaRPr lang="tr-TR" sz="3100" dirty="0"/>
                    </a:p>
                  </a:txBody>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Slayt Numarası Yer Tutucusu"/>
          <p:cNvSpPr>
            <a:spLocks noGrp="1"/>
          </p:cNvSpPr>
          <p:nvPr>
            <p:ph type="sldNum" sz="quarter" idx="12"/>
          </p:nvPr>
        </p:nvSpPr>
        <p:spPr/>
        <p:txBody>
          <a:bodyPr/>
          <a:lstStyle/>
          <a:p>
            <a:fld id="{B1DEFA8C-F947-479F-BE07-76B6B3F80BF1}" type="slidenum">
              <a:rPr lang="tr-TR" smtClean="0"/>
              <a:pPr/>
              <a:t>36</a:t>
            </a:fld>
            <a:endParaRPr lang="tr-TR"/>
          </a:p>
        </p:txBody>
      </p:sp>
      <p:pic>
        <p:nvPicPr>
          <p:cNvPr id="5" name="4 Resim"/>
          <p:cNvPicPr/>
          <p:nvPr/>
        </p:nvPicPr>
        <p:blipFill>
          <a:blip r:embed="rId2" cstate="print"/>
          <a:srcRect l="22922" t="24952" r="23308" b="25143"/>
          <a:stretch>
            <a:fillRect/>
          </a:stretch>
        </p:blipFill>
        <p:spPr bwMode="auto">
          <a:xfrm>
            <a:off x="1979712" y="0"/>
            <a:ext cx="4781550" cy="2495550"/>
          </a:xfrm>
          <a:prstGeom prst="rect">
            <a:avLst/>
          </a:prstGeom>
          <a:noFill/>
          <a:ln w="9525">
            <a:noFill/>
            <a:miter lim="800000"/>
            <a:headEnd/>
            <a:tailEnd/>
          </a:ln>
        </p:spPr>
      </p:pic>
      <p:pic>
        <p:nvPicPr>
          <p:cNvPr id="6" name="5 Resim"/>
          <p:cNvPicPr/>
          <p:nvPr/>
        </p:nvPicPr>
        <p:blipFill>
          <a:blip r:embed="rId3" cstate="print"/>
          <a:srcRect l="22708" t="33143" r="27485" b="26095"/>
          <a:stretch>
            <a:fillRect/>
          </a:stretch>
        </p:blipFill>
        <p:spPr bwMode="auto">
          <a:xfrm>
            <a:off x="1943075" y="2614786"/>
            <a:ext cx="4429125" cy="2038350"/>
          </a:xfrm>
          <a:prstGeom prst="rect">
            <a:avLst/>
          </a:prstGeom>
          <a:noFill/>
          <a:ln w="9525">
            <a:noFill/>
            <a:miter lim="800000"/>
            <a:headEnd/>
            <a:tailEnd/>
          </a:ln>
        </p:spPr>
      </p:pic>
      <p:pic>
        <p:nvPicPr>
          <p:cNvPr id="7" name="6 Resim"/>
          <p:cNvPicPr/>
          <p:nvPr/>
        </p:nvPicPr>
        <p:blipFill>
          <a:blip r:embed="rId4" cstate="print"/>
          <a:srcRect l="22708" t="36571" r="22665" b="21524"/>
          <a:stretch>
            <a:fillRect/>
          </a:stretch>
        </p:blipFill>
        <p:spPr bwMode="auto">
          <a:xfrm>
            <a:off x="1907704" y="4762500"/>
            <a:ext cx="4857750" cy="2095500"/>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Slayt Numarası Yer Tutucusu"/>
          <p:cNvSpPr>
            <a:spLocks noGrp="1"/>
          </p:cNvSpPr>
          <p:nvPr>
            <p:ph type="sldNum" sz="quarter" idx="12"/>
          </p:nvPr>
        </p:nvSpPr>
        <p:spPr/>
        <p:txBody>
          <a:bodyPr/>
          <a:lstStyle/>
          <a:p>
            <a:fld id="{B1DEFA8C-F947-479F-BE07-76B6B3F80BF1}" type="slidenum">
              <a:rPr lang="tr-TR" smtClean="0"/>
              <a:pPr/>
              <a:t>37</a:t>
            </a:fld>
            <a:endParaRPr lang="tr-TR"/>
          </a:p>
        </p:txBody>
      </p:sp>
      <p:graphicFrame>
        <p:nvGraphicFramePr>
          <p:cNvPr id="5" name="4 Tablo"/>
          <p:cNvGraphicFramePr>
            <a:graphicFrameLocks noGrp="1"/>
          </p:cNvGraphicFramePr>
          <p:nvPr/>
        </p:nvGraphicFramePr>
        <p:xfrm>
          <a:off x="2339752" y="595456"/>
          <a:ext cx="3960440" cy="6217920"/>
        </p:xfrm>
        <a:graphic>
          <a:graphicData uri="http://schemas.openxmlformats.org/drawingml/2006/table">
            <a:tbl>
              <a:tblPr firstRow="1" bandRow="1">
                <a:tableStyleId>{9D7B26C5-4107-4FEC-AEDC-1716B250A1EF}</a:tableStyleId>
              </a:tblPr>
              <a:tblGrid>
                <a:gridCol w="3080998"/>
                <a:gridCol w="879442"/>
              </a:tblGrid>
              <a:tr h="347333">
                <a:tc>
                  <a:txBody>
                    <a:bodyPr/>
                    <a:lstStyle/>
                    <a:p>
                      <a:r>
                        <a:rPr lang="tr-TR" dirty="0" smtClean="0"/>
                        <a:t>Ürün</a:t>
                      </a:r>
                      <a:endParaRPr lang="tr-TR" dirty="0"/>
                    </a:p>
                  </a:txBody>
                  <a:tcPr/>
                </a:tc>
                <a:tc>
                  <a:txBody>
                    <a:bodyPr/>
                    <a:lstStyle/>
                    <a:p>
                      <a:pPr algn="ctr"/>
                      <a:r>
                        <a:rPr lang="tr-TR" dirty="0" smtClean="0"/>
                        <a:t>Sayı</a:t>
                      </a:r>
                      <a:endParaRPr lang="tr-TR" dirty="0"/>
                    </a:p>
                  </a:txBody>
                  <a:tcPr/>
                </a:tc>
              </a:tr>
              <a:tr h="34733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800" b="0" kern="1200" dirty="0" smtClean="0">
                          <a:solidFill>
                            <a:schemeClr val="tx1"/>
                          </a:solidFill>
                          <a:latin typeface="+mn-lt"/>
                          <a:ea typeface="+mn-ea"/>
                          <a:cs typeface="+mn-cs"/>
                        </a:rPr>
                        <a:t>Ekmek, Makarna, Şeker</a:t>
                      </a:r>
                    </a:p>
                  </a:txBody>
                  <a:tcPr/>
                </a:tc>
                <a:tc>
                  <a:txBody>
                    <a:bodyPr/>
                    <a:lstStyle/>
                    <a:p>
                      <a:pPr algn="ctr"/>
                      <a:r>
                        <a:rPr lang="tr-TR" b="0" dirty="0" smtClean="0"/>
                        <a:t>1</a:t>
                      </a:r>
                      <a:endParaRPr lang="tr-TR" b="0" dirty="0"/>
                    </a:p>
                  </a:txBody>
                  <a:tcPr/>
                </a:tc>
              </a:tr>
              <a:tr h="34733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800" b="0" kern="1200" dirty="0" smtClean="0">
                          <a:solidFill>
                            <a:schemeClr val="tx1"/>
                          </a:solidFill>
                          <a:latin typeface="+mn-lt"/>
                          <a:ea typeface="+mn-ea"/>
                          <a:cs typeface="+mn-cs"/>
                        </a:rPr>
                        <a:t>Ekmek, Makarna, Çay</a:t>
                      </a:r>
                    </a:p>
                  </a:txBody>
                  <a:tcPr/>
                </a:tc>
                <a:tc>
                  <a:txBody>
                    <a:bodyPr/>
                    <a:lstStyle/>
                    <a:p>
                      <a:pPr algn="ctr"/>
                      <a:r>
                        <a:rPr lang="tr-TR" b="0" dirty="0" smtClean="0"/>
                        <a:t>1</a:t>
                      </a:r>
                      <a:endParaRPr lang="tr-TR" b="0" dirty="0"/>
                    </a:p>
                  </a:txBody>
                  <a:tcPr/>
                </a:tc>
              </a:tr>
              <a:tr h="34733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800" b="0" kern="1200" dirty="0" smtClean="0">
                          <a:solidFill>
                            <a:schemeClr val="tx1"/>
                          </a:solidFill>
                          <a:latin typeface="+mn-lt"/>
                          <a:ea typeface="+mn-ea"/>
                          <a:cs typeface="+mn-cs"/>
                        </a:rPr>
                        <a:t>Ekmek, Makarna, Peynir</a:t>
                      </a:r>
                    </a:p>
                  </a:txBody>
                  <a:tcPr/>
                </a:tc>
                <a:tc>
                  <a:txBody>
                    <a:bodyPr/>
                    <a:lstStyle/>
                    <a:p>
                      <a:pPr algn="ctr"/>
                      <a:r>
                        <a:rPr lang="tr-TR" b="0" dirty="0" smtClean="0"/>
                        <a:t>3</a:t>
                      </a:r>
                      <a:endParaRPr lang="tr-TR" b="0" dirty="0"/>
                    </a:p>
                  </a:txBody>
                  <a:tcPr/>
                </a:tc>
              </a:tr>
              <a:tr h="347333">
                <a:tc>
                  <a:txBody>
                    <a:bodyPr/>
                    <a:lstStyle/>
                    <a:p>
                      <a:r>
                        <a:rPr lang="tr-TR" sz="1800" b="0" kern="1200" dirty="0" smtClean="0">
                          <a:solidFill>
                            <a:schemeClr val="tx1"/>
                          </a:solidFill>
                          <a:latin typeface="+mn-lt"/>
                          <a:ea typeface="+mn-ea"/>
                          <a:cs typeface="+mn-cs"/>
                        </a:rPr>
                        <a:t>Ekmek, Makarna, Deterjan</a:t>
                      </a:r>
                      <a:endParaRPr lang="tr-TR" sz="1800" b="0" kern="1200" dirty="0">
                        <a:solidFill>
                          <a:schemeClr val="tx1"/>
                        </a:solidFill>
                        <a:latin typeface="+mn-lt"/>
                        <a:ea typeface="+mn-ea"/>
                        <a:cs typeface="+mn-cs"/>
                      </a:endParaRPr>
                    </a:p>
                  </a:txBody>
                  <a:tcPr/>
                </a:tc>
                <a:tc>
                  <a:txBody>
                    <a:bodyPr/>
                    <a:lstStyle/>
                    <a:p>
                      <a:pPr algn="ctr"/>
                      <a:r>
                        <a:rPr lang="tr-TR" b="0" dirty="0" smtClean="0"/>
                        <a:t>1</a:t>
                      </a:r>
                      <a:endParaRPr lang="tr-TR" b="0" dirty="0"/>
                    </a:p>
                  </a:txBody>
                  <a:tcPr/>
                </a:tc>
              </a:tr>
              <a:tr h="34733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800" b="0" kern="1200" dirty="0" smtClean="0">
                          <a:solidFill>
                            <a:schemeClr val="tx1"/>
                          </a:solidFill>
                          <a:latin typeface="+mn-lt"/>
                          <a:ea typeface="+mn-ea"/>
                          <a:cs typeface="+mn-cs"/>
                        </a:rPr>
                        <a:t>Ekmek, Makarna, Soda</a:t>
                      </a:r>
                    </a:p>
                  </a:txBody>
                  <a:tcPr/>
                </a:tc>
                <a:tc>
                  <a:txBody>
                    <a:bodyPr/>
                    <a:lstStyle/>
                    <a:p>
                      <a:pPr algn="ctr"/>
                      <a:r>
                        <a:rPr lang="tr-TR" b="0" dirty="0" smtClean="0"/>
                        <a:t>0</a:t>
                      </a:r>
                      <a:endParaRPr lang="tr-TR" b="0" dirty="0"/>
                    </a:p>
                  </a:txBody>
                  <a:tcPr/>
                </a:tc>
              </a:tr>
              <a:tr h="34733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800" b="0" kern="1200" dirty="0" smtClean="0">
                          <a:solidFill>
                            <a:schemeClr val="tx1"/>
                          </a:solidFill>
                          <a:latin typeface="+mn-lt"/>
                          <a:ea typeface="+mn-ea"/>
                          <a:cs typeface="+mn-cs"/>
                        </a:rPr>
                        <a:t>Ekmek, Makarna, Zeytin</a:t>
                      </a:r>
                    </a:p>
                  </a:txBody>
                  <a:tcPr/>
                </a:tc>
                <a:tc>
                  <a:txBody>
                    <a:bodyPr/>
                    <a:lstStyle/>
                    <a:p>
                      <a:pPr algn="ctr"/>
                      <a:r>
                        <a:rPr lang="tr-TR" b="0" dirty="0" smtClean="0"/>
                        <a:t>1</a:t>
                      </a:r>
                      <a:endParaRPr lang="tr-TR" b="0" dirty="0"/>
                    </a:p>
                  </a:txBody>
                  <a:tcPr/>
                </a:tc>
              </a:tr>
              <a:tr h="34733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800" b="0" kern="1200" dirty="0" smtClean="0">
                          <a:solidFill>
                            <a:schemeClr val="tx1"/>
                          </a:solidFill>
                          <a:latin typeface="+mn-lt"/>
                          <a:ea typeface="+mn-ea"/>
                          <a:cs typeface="+mn-cs"/>
                        </a:rPr>
                        <a:t>Ekmek, Peynir, Şeker</a:t>
                      </a:r>
                    </a:p>
                  </a:txBody>
                  <a:tcPr/>
                </a:tc>
                <a:tc>
                  <a:txBody>
                    <a:bodyPr/>
                    <a:lstStyle/>
                    <a:p>
                      <a:pPr algn="ctr"/>
                      <a:r>
                        <a:rPr lang="tr-TR" b="0" dirty="0" smtClean="0"/>
                        <a:t>1</a:t>
                      </a:r>
                      <a:endParaRPr lang="tr-TR" b="0" dirty="0"/>
                    </a:p>
                  </a:txBody>
                  <a:tcPr/>
                </a:tc>
              </a:tr>
              <a:tr h="34733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800" b="0" kern="1200" dirty="0" smtClean="0">
                          <a:solidFill>
                            <a:schemeClr val="tx1"/>
                          </a:solidFill>
                          <a:latin typeface="+mn-lt"/>
                          <a:ea typeface="+mn-ea"/>
                          <a:cs typeface="+mn-cs"/>
                        </a:rPr>
                        <a:t>Ekmek, Peynir, Çay</a:t>
                      </a:r>
                    </a:p>
                  </a:txBody>
                  <a:tcPr/>
                </a:tc>
                <a:tc>
                  <a:txBody>
                    <a:bodyPr/>
                    <a:lstStyle/>
                    <a:p>
                      <a:pPr algn="ctr"/>
                      <a:r>
                        <a:rPr lang="tr-TR" b="0" dirty="0" smtClean="0"/>
                        <a:t>1</a:t>
                      </a:r>
                      <a:endParaRPr lang="tr-TR" b="0" dirty="0"/>
                    </a:p>
                  </a:txBody>
                  <a:tcPr/>
                </a:tc>
              </a:tr>
              <a:tr h="34733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800" b="0" kern="1200" dirty="0" smtClean="0">
                          <a:solidFill>
                            <a:schemeClr val="tx1"/>
                          </a:solidFill>
                          <a:latin typeface="+mn-lt"/>
                          <a:ea typeface="+mn-ea"/>
                          <a:cs typeface="+mn-cs"/>
                        </a:rPr>
                        <a:t>Ekmek, Peynir, Deterjan</a:t>
                      </a:r>
                    </a:p>
                  </a:txBody>
                  <a:tcPr/>
                </a:tc>
                <a:tc>
                  <a:txBody>
                    <a:bodyPr/>
                    <a:lstStyle/>
                    <a:p>
                      <a:pPr algn="ctr"/>
                      <a:r>
                        <a:rPr lang="tr-TR" b="0" dirty="0" smtClean="0"/>
                        <a:t>1</a:t>
                      </a:r>
                      <a:endParaRPr lang="tr-TR" b="0" dirty="0"/>
                    </a:p>
                  </a:txBody>
                  <a:tcPr/>
                </a:tc>
              </a:tr>
              <a:tr h="34733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800" b="0" kern="1200" dirty="0" smtClean="0">
                          <a:solidFill>
                            <a:schemeClr val="tx1"/>
                          </a:solidFill>
                          <a:latin typeface="+mn-lt"/>
                          <a:ea typeface="+mn-ea"/>
                          <a:cs typeface="+mn-cs"/>
                        </a:rPr>
                        <a:t>Ekmek, Peynir, Soda</a:t>
                      </a:r>
                    </a:p>
                  </a:txBody>
                  <a:tcPr/>
                </a:tc>
                <a:tc>
                  <a:txBody>
                    <a:bodyPr/>
                    <a:lstStyle/>
                    <a:p>
                      <a:pPr algn="ctr"/>
                      <a:r>
                        <a:rPr lang="tr-TR" b="0" dirty="0" smtClean="0"/>
                        <a:t>0</a:t>
                      </a:r>
                      <a:endParaRPr lang="tr-TR" b="0" dirty="0"/>
                    </a:p>
                  </a:txBody>
                  <a:tcPr/>
                </a:tc>
              </a:tr>
              <a:tr h="34733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800" b="0" kern="1200" dirty="0" smtClean="0">
                          <a:solidFill>
                            <a:schemeClr val="tx1"/>
                          </a:solidFill>
                          <a:latin typeface="+mn-lt"/>
                          <a:ea typeface="+mn-ea"/>
                          <a:cs typeface="+mn-cs"/>
                        </a:rPr>
                        <a:t>Ekmek, Peynir, Zeytin</a:t>
                      </a:r>
                    </a:p>
                  </a:txBody>
                  <a:tcPr/>
                </a:tc>
                <a:tc>
                  <a:txBody>
                    <a:bodyPr/>
                    <a:lstStyle/>
                    <a:p>
                      <a:pPr algn="ctr"/>
                      <a:r>
                        <a:rPr lang="tr-TR" b="0" dirty="0" smtClean="0"/>
                        <a:t>1</a:t>
                      </a:r>
                      <a:endParaRPr lang="tr-TR" b="0" dirty="0"/>
                    </a:p>
                  </a:txBody>
                  <a:tcPr/>
                </a:tc>
              </a:tr>
              <a:tr h="34733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800" b="0" kern="1200" dirty="0" smtClean="0">
                          <a:solidFill>
                            <a:schemeClr val="tx1"/>
                          </a:solidFill>
                          <a:latin typeface="+mn-lt"/>
                          <a:ea typeface="+mn-ea"/>
                          <a:cs typeface="+mn-cs"/>
                        </a:rPr>
                        <a:t>Makarna, Peynir, Şeker</a:t>
                      </a:r>
                    </a:p>
                  </a:txBody>
                  <a:tcPr/>
                </a:tc>
                <a:tc>
                  <a:txBody>
                    <a:bodyPr/>
                    <a:lstStyle/>
                    <a:p>
                      <a:pPr algn="ctr"/>
                      <a:r>
                        <a:rPr lang="tr-TR" b="0" dirty="0" smtClean="0"/>
                        <a:t>2</a:t>
                      </a:r>
                      <a:endParaRPr lang="tr-TR" b="0" dirty="0"/>
                    </a:p>
                  </a:txBody>
                  <a:tcPr/>
                </a:tc>
              </a:tr>
              <a:tr h="347333">
                <a:tc>
                  <a:txBody>
                    <a:bodyPr/>
                    <a:lstStyle/>
                    <a:p>
                      <a:r>
                        <a:rPr lang="tr-TR" sz="1800" b="0" kern="1200" dirty="0" smtClean="0">
                          <a:solidFill>
                            <a:schemeClr val="tx1"/>
                          </a:solidFill>
                          <a:latin typeface="+mn-lt"/>
                          <a:ea typeface="+mn-ea"/>
                          <a:cs typeface="+mn-cs"/>
                        </a:rPr>
                        <a:t>Makarna, Peynir, Çay</a:t>
                      </a:r>
                      <a:endParaRPr lang="tr-TR" sz="1800" b="0" kern="1200" dirty="0">
                        <a:solidFill>
                          <a:schemeClr val="tx1"/>
                        </a:solidFill>
                        <a:latin typeface="+mn-lt"/>
                        <a:ea typeface="+mn-ea"/>
                        <a:cs typeface="+mn-cs"/>
                      </a:endParaRPr>
                    </a:p>
                  </a:txBody>
                  <a:tcPr/>
                </a:tc>
                <a:tc>
                  <a:txBody>
                    <a:bodyPr/>
                    <a:lstStyle/>
                    <a:p>
                      <a:pPr algn="ctr"/>
                      <a:r>
                        <a:rPr lang="tr-TR" b="0" dirty="0" smtClean="0"/>
                        <a:t>1</a:t>
                      </a:r>
                      <a:endParaRPr lang="tr-TR" b="0" dirty="0"/>
                    </a:p>
                  </a:txBody>
                  <a:tcPr/>
                </a:tc>
              </a:tr>
              <a:tr h="34733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800" b="0" kern="1200" dirty="0" smtClean="0">
                          <a:solidFill>
                            <a:schemeClr val="tx1"/>
                          </a:solidFill>
                          <a:latin typeface="+mn-lt"/>
                          <a:ea typeface="+mn-ea"/>
                          <a:cs typeface="+mn-cs"/>
                        </a:rPr>
                        <a:t>Makarna, Peynir, Deterjan</a:t>
                      </a:r>
                    </a:p>
                  </a:txBody>
                  <a:tcPr/>
                </a:tc>
                <a:tc>
                  <a:txBody>
                    <a:bodyPr/>
                    <a:lstStyle/>
                    <a:p>
                      <a:pPr algn="ctr"/>
                      <a:r>
                        <a:rPr lang="tr-TR" b="0" dirty="0" smtClean="0"/>
                        <a:t>1</a:t>
                      </a:r>
                      <a:endParaRPr lang="tr-TR" b="0" dirty="0"/>
                    </a:p>
                  </a:txBody>
                  <a:tcPr/>
                </a:tc>
              </a:tr>
              <a:tr h="34733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800" b="0" kern="1200" dirty="0" smtClean="0">
                          <a:solidFill>
                            <a:schemeClr val="tx1"/>
                          </a:solidFill>
                          <a:latin typeface="+mn-lt"/>
                          <a:ea typeface="+mn-ea"/>
                          <a:cs typeface="+mn-cs"/>
                        </a:rPr>
                        <a:t>Makarna, Peynir, Soda</a:t>
                      </a:r>
                    </a:p>
                  </a:txBody>
                  <a:tcPr/>
                </a:tc>
                <a:tc>
                  <a:txBody>
                    <a:bodyPr/>
                    <a:lstStyle/>
                    <a:p>
                      <a:pPr algn="ctr"/>
                      <a:r>
                        <a:rPr lang="tr-TR" b="0" dirty="0" smtClean="0"/>
                        <a:t>1</a:t>
                      </a:r>
                      <a:endParaRPr lang="tr-TR" b="0" dirty="0"/>
                    </a:p>
                  </a:txBody>
                  <a:tcPr/>
                </a:tc>
              </a:tr>
              <a:tr h="34733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800" b="0" kern="1200" dirty="0" smtClean="0">
                          <a:solidFill>
                            <a:schemeClr val="tx1"/>
                          </a:solidFill>
                          <a:latin typeface="+mn-lt"/>
                          <a:ea typeface="+mn-ea"/>
                          <a:cs typeface="+mn-cs"/>
                        </a:rPr>
                        <a:t>Makarna, Peynir, Zeytin</a:t>
                      </a:r>
                    </a:p>
                  </a:txBody>
                  <a:tcPr/>
                </a:tc>
                <a:tc>
                  <a:txBody>
                    <a:bodyPr/>
                    <a:lstStyle/>
                    <a:p>
                      <a:pPr algn="ctr"/>
                      <a:r>
                        <a:rPr lang="tr-TR" b="0" dirty="0" smtClean="0"/>
                        <a:t>1</a:t>
                      </a:r>
                      <a:endParaRPr lang="tr-TR" b="0" dirty="0"/>
                    </a:p>
                  </a:txBody>
                  <a:tcPr/>
                </a:tc>
              </a:tr>
            </a:tbl>
          </a:graphicData>
        </a:graphic>
      </p:graphicFrame>
      <p:sp>
        <p:nvSpPr>
          <p:cNvPr id="6" name="1 Başlık"/>
          <p:cNvSpPr>
            <a:spLocks noGrp="1"/>
          </p:cNvSpPr>
          <p:nvPr>
            <p:ph type="title"/>
          </p:nvPr>
        </p:nvSpPr>
        <p:spPr>
          <a:xfrm>
            <a:off x="457200" y="44624"/>
            <a:ext cx="8229600" cy="566936"/>
          </a:xfrm>
        </p:spPr>
        <p:txBody>
          <a:bodyPr>
            <a:noAutofit/>
          </a:bodyPr>
          <a:lstStyle/>
          <a:p>
            <a:r>
              <a:rPr lang="tr-TR" sz="2400" dirty="0" smtClean="0"/>
              <a:t>Tablo 6 Üçlü ürün gruplarının destek değerleri</a:t>
            </a:r>
            <a:endParaRPr lang="tr-TR" sz="24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Slayt Numarası Yer Tutucusu"/>
          <p:cNvSpPr>
            <a:spLocks noGrp="1"/>
          </p:cNvSpPr>
          <p:nvPr>
            <p:ph type="sldNum" sz="quarter" idx="12"/>
          </p:nvPr>
        </p:nvSpPr>
        <p:spPr/>
        <p:txBody>
          <a:bodyPr/>
          <a:lstStyle/>
          <a:p>
            <a:fld id="{B1DEFA8C-F947-479F-BE07-76B6B3F80BF1}" type="slidenum">
              <a:rPr lang="tr-TR" smtClean="0"/>
              <a:pPr/>
              <a:t>38</a:t>
            </a:fld>
            <a:endParaRPr lang="tr-TR"/>
          </a:p>
        </p:txBody>
      </p:sp>
      <p:sp>
        <p:nvSpPr>
          <p:cNvPr id="6" name="2 İçerik Yer Tutucusu"/>
          <p:cNvSpPr>
            <a:spLocks noGrp="1"/>
          </p:cNvSpPr>
          <p:nvPr>
            <p:ph idx="1"/>
          </p:nvPr>
        </p:nvSpPr>
        <p:spPr>
          <a:xfrm>
            <a:off x="467544" y="160040"/>
            <a:ext cx="8229600" cy="964704"/>
          </a:xfrm>
        </p:spPr>
        <p:txBody>
          <a:bodyPr>
            <a:normAutofit fontScale="92500" lnSpcReduction="10000"/>
          </a:bodyPr>
          <a:lstStyle/>
          <a:p>
            <a:pPr marL="514350" indent="-514350">
              <a:buFont typeface="+mj-lt"/>
              <a:buAutoNum type="alphaLcParenR" startAt="7"/>
            </a:pPr>
            <a:r>
              <a:rPr lang="tr-TR" dirty="0" smtClean="0"/>
              <a:t>Tablo 6 da Destek sayısı, eşik destek sayısından küçük olan ürünleri tablodan çıkarmalıyız.</a:t>
            </a:r>
          </a:p>
        </p:txBody>
      </p:sp>
      <p:graphicFrame>
        <p:nvGraphicFramePr>
          <p:cNvPr id="7" name="6 Tablo"/>
          <p:cNvGraphicFramePr>
            <a:graphicFrameLocks noGrp="1"/>
          </p:cNvGraphicFramePr>
          <p:nvPr/>
        </p:nvGraphicFramePr>
        <p:xfrm>
          <a:off x="2627784" y="1181078"/>
          <a:ext cx="3744416" cy="5560290"/>
        </p:xfrm>
        <a:graphic>
          <a:graphicData uri="http://schemas.openxmlformats.org/drawingml/2006/table">
            <a:tbl>
              <a:tblPr firstRow="1" bandRow="1">
                <a:tableStyleId>{9D7B26C5-4107-4FEC-AEDC-1716B250A1EF}</a:tableStyleId>
              </a:tblPr>
              <a:tblGrid>
                <a:gridCol w="2912944"/>
                <a:gridCol w="831472"/>
              </a:tblGrid>
              <a:tr h="321918">
                <a:tc>
                  <a:txBody>
                    <a:bodyPr/>
                    <a:lstStyle/>
                    <a:p>
                      <a:r>
                        <a:rPr lang="tr-TR" dirty="0" smtClean="0"/>
                        <a:t>Ürün</a:t>
                      </a:r>
                      <a:endParaRPr lang="tr-TR" dirty="0"/>
                    </a:p>
                  </a:txBody>
                  <a:tcPr/>
                </a:tc>
                <a:tc>
                  <a:txBody>
                    <a:bodyPr/>
                    <a:lstStyle/>
                    <a:p>
                      <a:pPr algn="ctr"/>
                      <a:r>
                        <a:rPr lang="tr-TR" dirty="0" smtClean="0"/>
                        <a:t>Sayı</a:t>
                      </a:r>
                      <a:endParaRPr lang="tr-TR" dirty="0"/>
                    </a:p>
                  </a:txBody>
                  <a:tcPr/>
                </a:tc>
              </a:tr>
              <a:tr h="3219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400" b="0" kern="1200" dirty="0" smtClean="0">
                          <a:solidFill>
                            <a:schemeClr val="tx1"/>
                          </a:solidFill>
                          <a:latin typeface="+mn-lt"/>
                          <a:ea typeface="+mn-ea"/>
                          <a:cs typeface="+mn-cs"/>
                        </a:rPr>
                        <a:t>Ekmek, Makarna, Şeker</a:t>
                      </a:r>
                    </a:p>
                  </a:txBody>
                  <a:tcPr/>
                </a:tc>
                <a:tc>
                  <a:txBody>
                    <a:bodyPr/>
                    <a:lstStyle/>
                    <a:p>
                      <a:pPr algn="ctr"/>
                      <a:r>
                        <a:rPr lang="tr-TR" sz="1400" b="0" dirty="0" smtClean="0"/>
                        <a:t>1</a:t>
                      </a:r>
                      <a:endParaRPr lang="tr-TR" sz="1400" b="0" dirty="0"/>
                    </a:p>
                  </a:txBody>
                  <a:tcPr/>
                </a:tc>
              </a:tr>
              <a:tr h="3219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400" b="0" kern="1200" dirty="0" smtClean="0">
                          <a:solidFill>
                            <a:schemeClr val="tx1"/>
                          </a:solidFill>
                          <a:latin typeface="+mn-lt"/>
                          <a:ea typeface="+mn-ea"/>
                          <a:cs typeface="+mn-cs"/>
                        </a:rPr>
                        <a:t>Ekmek, Makarna, Çay</a:t>
                      </a:r>
                    </a:p>
                  </a:txBody>
                  <a:tcPr/>
                </a:tc>
                <a:tc>
                  <a:txBody>
                    <a:bodyPr/>
                    <a:lstStyle/>
                    <a:p>
                      <a:pPr algn="ctr"/>
                      <a:r>
                        <a:rPr lang="tr-TR" sz="1400" b="0" dirty="0" smtClean="0"/>
                        <a:t>1</a:t>
                      </a:r>
                      <a:endParaRPr lang="tr-TR" sz="1400" b="0" dirty="0"/>
                    </a:p>
                  </a:txBody>
                  <a:tcPr/>
                </a:tc>
              </a:tr>
              <a:tr h="3219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800" b="0" kern="1200" dirty="0" smtClean="0">
                          <a:solidFill>
                            <a:schemeClr val="tx1"/>
                          </a:solidFill>
                          <a:latin typeface="+mn-lt"/>
                          <a:ea typeface="+mn-ea"/>
                          <a:cs typeface="+mn-cs"/>
                        </a:rPr>
                        <a:t>Ekmek, Makarna, Peynir</a:t>
                      </a:r>
                    </a:p>
                  </a:txBody>
                  <a:tcPr/>
                </a:tc>
                <a:tc>
                  <a:txBody>
                    <a:bodyPr/>
                    <a:lstStyle/>
                    <a:p>
                      <a:pPr algn="ctr"/>
                      <a:r>
                        <a:rPr lang="tr-TR" b="0" dirty="0" smtClean="0"/>
                        <a:t>3</a:t>
                      </a:r>
                      <a:endParaRPr lang="tr-TR" b="0" dirty="0"/>
                    </a:p>
                  </a:txBody>
                  <a:tcPr/>
                </a:tc>
              </a:tr>
              <a:tr h="321918">
                <a:tc>
                  <a:txBody>
                    <a:bodyPr/>
                    <a:lstStyle/>
                    <a:p>
                      <a:r>
                        <a:rPr lang="tr-TR" sz="1400" b="0" kern="1200" dirty="0" smtClean="0">
                          <a:solidFill>
                            <a:schemeClr val="tx1"/>
                          </a:solidFill>
                          <a:latin typeface="+mn-lt"/>
                          <a:ea typeface="+mn-ea"/>
                          <a:cs typeface="+mn-cs"/>
                        </a:rPr>
                        <a:t>Ekmek, Makarna, Deterjan</a:t>
                      </a:r>
                      <a:endParaRPr lang="tr-TR" sz="1400" b="0" kern="1200" dirty="0">
                        <a:solidFill>
                          <a:schemeClr val="tx1"/>
                        </a:solidFill>
                        <a:latin typeface="+mn-lt"/>
                        <a:ea typeface="+mn-ea"/>
                        <a:cs typeface="+mn-cs"/>
                      </a:endParaRPr>
                    </a:p>
                  </a:txBody>
                  <a:tcPr/>
                </a:tc>
                <a:tc>
                  <a:txBody>
                    <a:bodyPr/>
                    <a:lstStyle/>
                    <a:p>
                      <a:pPr algn="ctr"/>
                      <a:r>
                        <a:rPr lang="tr-TR" sz="1400" b="0" dirty="0" smtClean="0"/>
                        <a:t>1</a:t>
                      </a:r>
                      <a:endParaRPr lang="tr-TR" sz="1400" b="0" dirty="0"/>
                    </a:p>
                  </a:txBody>
                  <a:tcPr/>
                </a:tc>
              </a:tr>
              <a:tr h="3219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400" b="0" kern="1200" dirty="0" smtClean="0">
                          <a:solidFill>
                            <a:schemeClr val="tx1"/>
                          </a:solidFill>
                          <a:latin typeface="+mn-lt"/>
                          <a:ea typeface="+mn-ea"/>
                          <a:cs typeface="+mn-cs"/>
                        </a:rPr>
                        <a:t>Ekmek, Makarna, Soda</a:t>
                      </a:r>
                    </a:p>
                  </a:txBody>
                  <a:tcPr/>
                </a:tc>
                <a:tc>
                  <a:txBody>
                    <a:bodyPr/>
                    <a:lstStyle/>
                    <a:p>
                      <a:pPr algn="ctr"/>
                      <a:r>
                        <a:rPr lang="tr-TR" sz="1400" b="0" dirty="0" smtClean="0"/>
                        <a:t>0</a:t>
                      </a:r>
                      <a:endParaRPr lang="tr-TR" sz="1400" b="0" dirty="0"/>
                    </a:p>
                  </a:txBody>
                  <a:tcPr/>
                </a:tc>
              </a:tr>
              <a:tr h="3219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400" b="0" kern="1200" dirty="0" smtClean="0">
                          <a:solidFill>
                            <a:schemeClr val="tx1"/>
                          </a:solidFill>
                          <a:latin typeface="+mn-lt"/>
                          <a:ea typeface="+mn-ea"/>
                          <a:cs typeface="+mn-cs"/>
                        </a:rPr>
                        <a:t>Ekmek, Makarna, Zeytin</a:t>
                      </a:r>
                    </a:p>
                  </a:txBody>
                  <a:tcPr/>
                </a:tc>
                <a:tc>
                  <a:txBody>
                    <a:bodyPr/>
                    <a:lstStyle/>
                    <a:p>
                      <a:pPr algn="ctr"/>
                      <a:r>
                        <a:rPr lang="tr-TR" sz="1400" b="0" dirty="0" smtClean="0"/>
                        <a:t>1</a:t>
                      </a:r>
                      <a:endParaRPr lang="tr-TR" sz="1400" b="0" dirty="0"/>
                    </a:p>
                  </a:txBody>
                  <a:tcPr/>
                </a:tc>
              </a:tr>
              <a:tr h="3219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400" b="0" kern="1200" dirty="0" smtClean="0">
                          <a:solidFill>
                            <a:schemeClr val="tx1"/>
                          </a:solidFill>
                          <a:latin typeface="+mn-lt"/>
                          <a:ea typeface="+mn-ea"/>
                          <a:cs typeface="+mn-cs"/>
                        </a:rPr>
                        <a:t>Ekmek, Peynir, Şeker</a:t>
                      </a:r>
                    </a:p>
                  </a:txBody>
                  <a:tcPr/>
                </a:tc>
                <a:tc>
                  <a:txBody>
                    <a:bodyPr/>
                    <a:lstStyle/>
                    <a:p>
                      <a:pPr algn="ctr"/>
                      <a:r>
                        <a:rPr lang="tr-TR" sz="1400" b="0" dirty="0" smtClean="0"/>
                        <a:t>1</a:t>
                      </a:r>
                      <a:endParaRPr lang="tr-TR" sz="1400" b="0" dirty="0"/>
                    </a:p>
                  </a:txBody>
                  <a:tcPr/>
                </a:tc>
              </a:tr>
              <a:tr h="3219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400" b="0" kern="1200" dirty="0" smtClean="0">
                          <a:solidFill>
                            <a:schemeClr val="tx1"/>
                          </a:solidFill>
                          <a:latin typeface="+mn-lt"/>
                          <a:ea typeface="+mn-ea"/>
                          <a:cs typeface="+mn-cs"/>
                        </a:rPr>
                        <a:t>Ekmek, Peynir, Çay</a:t>
                      </a:r>
                    </a:p>
                  </a:txBody>
                  <a:tcPr/>
                </a:tc>
                <a:tc>
                  <a:txBody>
                    <a:bodyPr/>
                    <a:lstStyle/>
                    <a:p>
                      <a:pPr algn="ctr"/>
                      <a:r>
                        <a:rPr lang="tr-TR" sz="1400" b="0" dirty="0" smtClean="0"/>
                        <a:t>1</a:t>
                      </a:r>
                      <a:endParaRPr lang="tr-TR" sz="1400" b="0" dirty="0"/>
                    </a:p>
                  </a:txBody>
                  <a:tcPr/>
                </a:tc>
              </a:tr>
              <a:tr h="3219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400" b="0" kern="1200" dirty="0" smtClean="0">
                          <a:solidFill>
                            <a:schemeClr val="tx1"/>
                          </a:solidFill>
                          <a:latin typeface="+mn-lt"/>
                          <a:ea typeface="+mn-ea"/>
                          <a:cs typeface="+mn-cs"/>
                        </a:rPr>
                        <a:t>Ekmek, Peynir, Deterjan</a:t>
                      </a:r>
                    </a:p>
                  </a:txBody>
                  <a:tcPr/>
                </a:tc>
                <a:tc>
                  <a:txBody>
                    <a:bodyPr/>
                    <a:lstStyle/>
                    <a:p>
                      <a:pPr algn="ctr"/>
                      <a:r>
                        <a:rPr lang="tr-TR" sz="1400" b="0" dirty="0" smtClean="0"/>
                        <a:t>1</a:t>
                      </a:r>
                      <a:endParaRPr lang="tr-TR" sz="1400" b="0" dirty="0"/>
                    </a:p>
                  </a:txBody>
                  <a:tcPr/>
                </a:tc>
              </a:tr>
              <a:tr h="3219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400" b="0" kern="1200" dirty="0" smtClean="0">
                          <a:solidFill>
                            <a:schemeClr val="tx1"/>
                          </a:solidFill>
                          <a:latin typeface="+mn-lt"/>
                          <a:ea typeface="+mn-ea"/>
                          <a:cs typeface="+mn-cs"/>
                        </a:rPr>
                        <a:t>Ekmek, Peynir, Soda</a:t>
                      </a:r>
                    </a:p>
                  </a:txBody>
                  <a:tcPr/>
                </a:tc>
                <a:tc>
                  <a:txBody>
                    <a:bodyPr/>
                    <a:lstStyle/>
                    <a:p>
                      <a:pPr algn="ctr"/>
                      <a:r>
                        <a:rPr lang="tr-TR" sz="1400" b="0" dirty="0" smtClean="0"/>
                        <a:t>0</a:t>
                      </a:r>
                      <a:endParaRPr lang="tr-TR" sz="1400" b="0" dirty="0"/>
                    </a:p>
                  </a:txBody>
                  <a:tcPr/>
                </a:tc>
              </a:tr>
              <a:tr h="3219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400" b="0" kern="1200" dirty="0" smtClean="0">
                          <a:solidFill>
                            <a:schemeClr val="tx1"/>
                          </a:solidFill>
                          <a:latin typeface="+mn-lt"/>
                          <a:ea typeface="+mn-ea"/>
                          <a:cs typeface="+mn-cs"/>
                        </a:rPr>
                        <a:t>Ekmek, Peynir, Zeytin</a:t>
                      </a:r>
                    </a:p>
                  </a:txBody>
                  <a:tcPr/>
                </a:tc>
                <a:tc>
                  <a:txBody>
                    <a:bodyPr/>
                    <a:lstStyle/>
                    <a:p>
                      <a:pPr algn="ctr"/>
                      <a:r>
                        <a:rPr lang="tr-TR" sz="1400" b="0" dirty="0" smtClean="0"/>
                        <a:t>1</a:t>
                      </a:r>
                      <a:endParaRPr lang="tr-TR" sz="1400" b="0" dirty="0"/>
                    </a:p>
                  </a:txBody>
                  <a:tcPr/>
                </a:tc>
              </a:tr>
              <a:tr h="3219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400" b="0" kern="1200" dirty="0" smtClean="0">
                          <a:solidFill>
                            <a:schemeClr val="tx1"/>
                          </a:solidFill>
                          <a:latin typeface="+mn-lt"/>
                          <a:ea typeface="+mn-ea"/>
                          <a:cs typeface="+mn-cs"/>
                        </a:rPr>
                        <a:t>Makarna, Peynir, Şeker</a:t>
                      </a:r>
                    </a:p>
                  </a:txBody>
                  <a:tcPr/>
                </a:tc>
                <a:tc>
                  <a:txBody>
                    <a:bodyPr/>
                    <a:lstStyle/>
                    <a:p>
                      <a:pPr algn="ctr"/>
                      <a:r>
                        <a:rPr lang="tr-TR" sz="1400" b="0" dirty="0" smtClean="0"/>
                        <a:t>2</a:t>
                      </a:r>
                      <a:endParaRPr lang="tr-TR" sz="1400" b="0" dirty="0"/>
                    </a:p>
                  </a:txBody>
                  <a:tcPr/>
                </a:tc>
              </a:tr>
              <a:tr h="321918">
                <a:tc>
                  <a:txBody>
                    <a:bodyPr/>
                    <a:lstStyle/>
                    <a:p>
                      <a:r>
                        <a:rPr lang="tr-TR" sz="1400" b="0" kern="1200" dirty="0" smtClean="0">
                          <a:solidFill>
                            <a:schemeClr val="tx1"/>
                          </a:solidFill>
                          <a:latin typeface="+mn-lt"/>
                          <a:ea typeface="+mn-ea"/>
                          <a:cs typeface="+mn-cs"/>
                        </a:rPr>
                        <a:t>Makarna, Peynir, Çay</a:t>
                      </a:r>
                      <a:endParaRPr lang="tr-TR" sz="1400" b="0" kern="1200" dirty="0">
                        <a:solidFill>
                          <a:schemeClr val="tx1"/>
                        </a:solidFill>
                        <a:latin typeface="+mn-lt"/>
                        <a:ea typeface="+mn-ea"/>
                        <a:cs typeface="+mn-cs"/>
                      </a:endParaRPr>
                    </a:p>
                  </a:txBody>
                  <a:tcPr/>
                </a:tc>
                <a:tc>
                  <a:txBody>
                    <a:bodyPr/>
                    <a:lstStyle/>
                    <a:p>
                      <a:pPr algn="ctr"/>
                      <a:r>
                        <a:rPr lang="tr-TR" sz="1400" b="0" dirty="0" smtClean="0"/>
                        <a:t>1</a:t>
                      </a:r>
                      <a:endParaRPr lang="tr-TR" sz="1400" b="0" dirty="0"/>
                    </a:p>
                  </a:txBody>
                  <a:tcPr/>
                </a:tc>
              </a:tr>
              <a:tr h="3219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400" b="0" kern="1200" dirty="0" smtClean="0">
                          <a:solidFill>
                            <a:schemeClr val="tx1"/>
                          </a:solidFill>
                          <a:latin typeface="+mn-lt"/>
                          <a:ea typeface="+mn-ea"/>
                          <a:cs typeface="+mn-cs"/>
                        </a:rPr>
                        <a:t>Makarna, Peynir, Deterjan</a:t>
                      </a:r>
                    </a:p>
                  </a:txBody>
                  <a:tcPr/>
                </a:tc>
                <a:tc>
                  <a:txBody>
                    <a:bodyPr/>
                    <a:lstStyle/>
                    <a:p>
                      <a:pPr algn="ctr"/>
                      <a:r>
                        <a:rPr lang="tr-TR" sz="1400" b="0" dirty="0" smtClean="0"/>
                        <a:t>1</a:t>
                      </a:r>
                      <a:endParaRPr lang="tr-TR" sz="1400" b="0" dirty="0"/>
                    </a:p>
                  </a:txBody>
                  <a:tcPr/>
                </a:tc>
              </a:tr>
              <a:tr h="3219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400" b="0" kern="1200" dirty="0" smtClean="0">
                          <a:solidFill>
                            <a:schemeClr val="tx1"/>
                          </a:solidFill>
                          <a:latin typeface="+mn-lt"/>
                          <a:ea typeface="+mn-ea"/>
                          <a:cs typeface="+mn-cs"/>
                        </a:rPr>
                        <a:t>Makarna, Peynir, Soda</a:t>
                      </a:r>
                    </a:p>
                  </a:txBody>
                  <a:tcPr/>
                </a:tc>
                <a:tc>
                  <a:txBody>
                    <a:bodyPr/>
                    <a:lstStyle/>
                    <a:p>
                      <a:pPr algn="ctr"/>
                      <a:r>
                        <a:rPr lang="tr-TR" sz="1400" b="0" dirty="0" smtClean="0"/>
                        <a:t>1</a:t>
                      </a:r>
                      <a:endParaRPr lang="tr-TR" sz="1400" b="0" dirty="0"/>
                    </a:p>
                  </a:txBody>
                  <a:tcPr/>
                </a:tc>
              </a:tr>
              <a:tr h="3219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400" b="0" kern="1200" dirty="0" smtClean="0">
                          <a:solidFill>
                            <a:schemeClr val="tx1"/>
                          </a:solidFill>
                          <a:latin typeface="+mn-lt"/>
                          <a:ea typeface="+mn-ea"/>
                          <a:cs typeface="+mn-cs"/>
                        </a:rPr>
                        <a:t>Makarna, Peynir, Zeytin</a:t>
                      </a:r>
                    </a:p>
                  </a:txBody>
                  <a:tcPr/>
                </a:tc>
                <a:tc>
                  <a:txBody>
                    <a:bodyPr/>
                    <a:lstStyle/>
                    <a:p>
                      <a:pPr algn="ctr"/>
                      <a:r>
                        <a:rPr lang="tr-TR" sz="1400" b="0" dirty="0" smtClean="0"/>
                        <a:t>1</a:t>
                      </a:r>
                      <a:endParaRPr lang="tr-TR" sz="1400" b="0" dirty="0"/>
                    </a:p>
                  </a:txBody>
                  <a:tcPr/>
                </a:tc>
              </a:tr>
            </a:tbl>
          </a:graphicData>
        </a:graphic>
      </p:graphicFrame>
      <p:sp>
        <p:nvSpPr>
          <p:cNvPr id="8" name="7 Oval"/>
          <p:cNvSpPr/>
          <p:nvPr/>
        </p:nvSpPr>
        <p:spPr>
          <a:xfrm>
            <a:off x="1691680" y="2189190"/>
            <a:ext cx="5616624" cy="360040"/>
          </a:xfrm>
          <a:prstGeom prst="ellipse">
            <a:avLst/>
          </a:prstGeom>
          <a:solidFill>
            <a:schemeClr val="accent1">
              <a:alpha val="0"/>
            </a:schemeClr>
          </a:solidFill>
          <a:ln w="381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10" name="9 Düz Bağlayıcı"/>
          <p:cNvCxnSpPr/>
          <p:nvPr/>
        </p:nvCxnSpPr>
        <p:spPr>
          <a:xfrm flipV="1">
            <a:off x="2627784" y="1613126"/>
            <a:ext cx="3672408" cy="576064"/>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11 Düz Bağlayıcı"/>
          <p:cNvCxnSpPr/>
          <p:nvPr/>
        </p:nvCxnSpPr>
        <p:spPr>
          <a:xfrm>
            <a:off x="2699792" y="1613126"/>
            <a:ext cx="3600400" cy="576064"/>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15 Düz Bağlayıcı"/>
          <p:cNvCxnSpPr/>
          <p:nvPr/>
        </p:nvCxnSpPr>
        <p:spPr>
          <a:xfrm flipV="1">
            <a:off x="2627784" y="2549230"/>
            <a:ext cx="3744416" cy="4176464"/>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17 Düz Bağlayıcı"/>
          <p:cNvCxnSpPr/>
          <p:nvPr/>
        </p:nvCxnSpPr>
        <p:spPr>
          <a:xfrm>
            <a:off x="2627784" y="2549230"/>
            <a:ext cx="3744416" cy="4176464"/>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Slayt Numarası Yer Tutucusu"/>
          <p:cNvSpPr>
            <a:spLocks noGrp="1"/>
          </p:cNvSpPr>
          <p:nvPr>
            <p:ph type="sldNum" sz="quarter" idx="12"/>
          </p:nvPr>
        </p:nvSpPr>
        <p:spPr/>
        <p:txBody>
          <a:bodyPr/>
          <a:lstStyle/>
          <a:p>
            <a:fld id="{B1DEFA8C-F947-479F-BE07-76B6B3F80BF1}" type="slidenum">
              <a:rPr lang="tr-TR" smtClean="0"/>
              <a:pPr/>
              <a:t>39</a:t>
            </a:fld>
            <a:endParaRPr lang="tr-TR"/>
          </a:p>
        </p:txBody>
      </p:sp>
      <p:sp>
        <p:nvSpPr>
          <p:cNvPr id="5" name="1 Başlık"/>
          <p:cNvSpPr>
            <a:spLocks noGrp="1"/>
          </p:cNvSpPr>
          <p:nvPr>
            <p:ph type="title"/>
          </p:nvPr>
        </p:nvSpPr>
        <p:spPr>
          <a:xfrm>
            <a:off x="457200" y="701824"/>
            <a:ext cx="8229600" cy="1143000"/>
          </a:xfrm>
        </p:spPr>
        <p:txBody>
          <a:bodyPr>
            <a:noAutofit/>
          </a:bodyPr>
          <a:lstStyle/>
          <a:p>
            <a:r>
              <a:rPr lang="tr-TR" sz="3600" dirty="0" smtClean="0"/>
              <a:t>Tablo 7 Eşik destek değerine eşit yada daha büyük desteğe sahip olan ürün grupları </a:t>
            </a:r>
            <a:endParaRPr lang="tr-TR" sz="3600" dirty="0"/>
          </a:p>
        </p:txBody>
      </p:sp>
      <p:graphicFrame>
        <p:nvGraphicFramePr>
          <p:cNvPr id="6" name="5 Tablo"/>
          <p:cNvGraphicFramePr>
            <a:graphicFrameLocks noGrp="1"/>
          </p:cNvGraphicFramePr>
          <p:nvPr/>
        </p:nvGraphicFramePr>
        <p:xfrm>
          <a:off x="1547664" y="2924944"/>
          <a:ext cx="5976664" cy="1158240"/>
        </p:xfrm>
        <a:graphic>
          <a:graphicData uri="http://schemas.openxmlformats.org/drawingml/2006/table">
            <a:tbl>
              <a:tblPr firstRow="1" bandRow="1">
                <a:tableStyleId>{9D7B26C5-4107-4FEC-AEDC-1716B250A1EF}</a:tableStyleId>
              </a:tblPr>
              <a:tblGrid>
                <a:gridCol w="4649507"/>
                <a:gridCol w="1327157"/>
              </a:tblGrid>
              <a:tr h="321918">
                <a:tc>
                  <a:txBody>
                    <a:bodyPr/>
                    <a:lstStyle/>
                    <a:p>
                      <a:r>
                        <a:rPr lang="tr-TR" sz="3200" dirty="0" smtClean="0"/>
                        <a:t>Ürün</a:t>
                      </a:r>
                      <a:endParaRPr lang="tr-TR" sz="3200" dirty="0"/>
                    </a:p>
                  </a:txBody>
                  <a:tcPr/>
                </a:tc>
                <a:tc>
                  <a:txBody>
                    <a:bodyPr/>
                    <a:lstStyle/>
                    <a:p>
                      <a:pPr algn="ctr"/>
                      <a:r>
                        <a:rPr lang="tr-TR" sz="3200" dirty="0" smtClean="0"/>
                        <a:t>Sayı</a:t>
                      </a:r>
                      <a:endParaRPr lang="tr-TR" sz="3200" dirty="0"/>
                    </a:p>
                  </a:txBody>
                  <a:tcPr/>
                </a:tc>
              </a:tr>
              <a:tr h="3219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3200" b="0" kern="1200" dirty="0" smtClean="0">
                          <a:solidFill>
                            <a:schemeClr val="tx1"/>
                          </a:solidFill>
                          <a:latin typeface="+mn-lt"/>
                          <a:ea typeface="+mn-ea"/>
                          <a:cs typeface="+mn-cs"/>
                        </a:rPr>
                        <a:t>Ekmek, Makarna, Peynir</a:t>
                      </a:r>
                    </a:p>
                  </a:txBody>
                  <a:tcPr/>
                </a:tc>
                <a:tc>
                  <a:txBody>
                    <a:bodyPr/>
                    <a:lstStyle/>
                    <a:p>
                      <a:pPr algn="ctr"/>
                      <a:r>
                        <a:rPr lang="tr-TR" sz="3200" b="0" dirty="0" smtClean="0"/>
                        <a:t>3</a:t>
                      </a:r>
                      <a:endParaRPr lang="tr-TR" sz="3200" b="0" dirty="0"/>
                    </a:p>
                  </a:txBody>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b="1" dirty="0" smtClean="0"/>
              <a:t>Pazar Sepet Çözümlemesi</a:t>
            </a:r>
            <a:endParaRPr lang="tr-TR" b="1" dirty="0"/>
          </a:p>
        </p:txBody>
      </p:sp>
      <p:sp>
        <p:nvSpPr>
          <p:cNvPr id="3" name="2 İçerik Yer Tutucusu"/>
          <p:cNvSpPr>
            <a:spLocks noGrp="1"/>
          </p:cNvSpPr>
          <p:nvPr>
            <p:ph idx="1"/>
          </p:nvPr>
        </p:nvSpPr>
        <p:spPr/>
        <p:txBody>
          <a:bodyPr/>
          <a:lstStyle/>
          <a:p>
            <a:pPr>
              <a:buNone/>
            </a:pPr>
            <a:r>
              <a:rPr lang="tr-TR" dirty="0" smtClean="0"/>
              <a:t>	Müşterilerin bir anda satın aldığı tüm ürünleri ele alarak satın alma eğilimlerini ortaya koyan uygulamalara </a:t>
            </a:r>
            <a:r>
              <a:rPr lang="tr-TR" b="1" dirty="0" smtClean="0"/>
              <a:t>pazar sepet çözümlemesi </a:t>
            </a:r>
            <a:r>
              <a:rPr lang="tr-TR" dirty="0" smtClean="0"/>
              <a:t>adı verilmektedir.</a:t>
            </a:r>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4</a:t>
            </a:fld>
            <a:endParaRPr lang="tr-T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448072"/>
            <a:ext cx="8229600" cy="3052936"/>
          </a:xfrm>
        </p:spPr>
        <p:txBody>
          <a:bodyPr/>
          <a:lstStyle/>
          <a:p>
            <a:pPr marL="514350" indent="-514350">
              <a:buFont typeface="+mj-lt"/>
              <a:buAutoNum type="alphaLcParenR" startAt="8"/>
            </a:pPr>
            <a:r>
              <a:rPr lang="tr-TR" dirty="0" smtClean="0"/>
              <a:t>Artık birliktelik kurallarını elde edebiliriz. Kurallarla birlikte kural destek ölçülerini ve kural güven ölçülerini hesaplamalıyız.              </a:t>
            </a:r>
            <a:r>
              <a:rPr lang="tr-TR" dirty="0" smtClean="0">
                <a:solidFill>
                  <a:schemeClr val="bg1"/>
                </a:solidFill>
              </a:rPr>
              <a:t>.</a:t>
            </a:r>
            <a:r>
              <a:rPr lang="tr-TR" dirty="0" smtClean="0"/>
              <a:t>                                                                  kümesi için kural destek sayısı en son tabloda görüldüğü gibidir.</a:t>
            </a:r>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40</a:t>
            </a:fld>
            <a:endParaRPr lang="tr-TR"/>
          </a:p>
        </p:txBody>
      </p:sp>
      <p:sp>
        <p:nvSpPr>
          <p:cNvPr id="8499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84993"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115616" y="1916831"/>
            <a:ext cx="5867400" cy="619125"/>
          </a:xfrm>
          <a:prstGeom prst="rect">
            <a:avLst/>
          </a:prstGeom>
          <a:noFill/>
        </p:spPr>
      </p:pic>
      <p:graphicFrame>
        <p:nvGraphicFramePr>
          <p:cNvPr id="7" name="6 Tablo"/>
          <p:cNvGraphicFramePr>
            <a:graphicFrameLocks noGrp="1"/>
          </p:cNvGraphicFramePr>
          <p:nvPr/>
        </p:nvGraphicFramePr>
        <p:xfrm>
          <a:off x="2051720" y="3832840"/>
          <a:ext cx="4896544" cy="1036320"/>
        </p:xfrm>
        <a:graphic>
          <a:graphicData uri="http://schemas.openxmlformats.org/drawingml/2006/table">
            <a:tbl>
              <a:tblPr firstRow="1" bandRow="1">
                <a:tableStyleId>{9D7B26C5-4107-4FEC-AEDC-1716B250A1EF}</a:tableStyleId>
              </a:tblPr>
              <a:tblGrid>
                <a:gridCol w="3809235"/>
                <a:gridCol w="1087309"/>
              </a:tblGrid>
              <a:tr h="321918">
                <a:tc>
                  <a:txBody>
                    <a:bodyPr/>
                    <a:lstStyle/>
                    <a:p>
                      <a:r>
                        <a:rPr lang="tr-TR" sz="2800" dirty="0" smtClean="0"/>
                        <a:t>Ürün</a:t>
                      </a:r>
                      <a:endParaRPr lang="tr-TR" sz="2800" dirty="0"/>
                    </a:p>
                  </a:txBody>
                  <a:tcPr/>
                </a:tc>
                <a:tc>
                  <a:txBody>
                    <a:bodyPr/>
                    <a:lstStyle/>
                    <a:p>
                      <a:pPr algn="ctr"/>
                      <a:r>
                        <a:rPr lang="tr-TR" sz="2800" dirty="0" smtClean="0"/>
                        <a:t>Sayı</a:t>
                      </a:r>
                      <a:endParaRPr lang="tr-TR" sz="2800" dirty="0"/>
                    </a:p>
                  </a:txBody>
                  <a:tcPr/>
                </a:tc>
              </a:tr>
              <a:tr h="3219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2800" b="0" kern="1200" dirty="0" smtClean="0">
                          <a:solidFill>
                            <a:schemeClr val="tx1"/>
                          </a:solidFill>
                          <a:latin typeface="+mn-lt"/>
                          <a:ea typeface="+mn-ea"/>
                          <a:cs typeface="+mn-cs"/>
                        </a:rPr>
                        <a:t>Ekmek, Makarna, Peynir</a:t>
                      </a:r>
                    </a:p>
                  </a:txBody>
                  <a:tcPr/>
                </a:tc>
                <a:tc>
                  <a:txBody>
                    <a:bodyPr/>
                    <a:lstStyle/>
                    <a:p>
                      <a:pPr algn="ctr"/>
                      <a:r>
                        <a:rPr lang="tr-TR" sz="2800" b="0" dirty="0" smtClean="0"/>
                        <a:t>3</a:t>
                      </a:r>
                      <a:endParaRPr lang="tr-TR" sz="2800" b="0" dirty="0"/>
                    </a:p>
                  </a:txBody>
                  <a:tcPr/>
                </a:tc>
              </a:tr>
            </a:tbl>
          </a:graphicData>
        </a:graphic>
      </p:graphicFrame>
      <p:pic>
        <p:nvPicPr>
          <p:cNvPr id="8" name="7 Resim"/>
          <p:cNvPicPr/>
          <p:nvPr/>
        </p:nvPicPr>
        <p:blipFill>
          <a:blip r:embed="rId3" cstate="print"/>
          <a:srcRect l="8248" t="43810" r="23297" b="46857"/>
          <a:stretch>
            <a:fillRect/>
          </a:stretch>
        </p:blipFill>
        <p:spPr bwMode="auto">
          <a:xfrm>
            <a:off x="107504" y="5194523"/>
            <a:ext cx="8909178" cy="682749"/>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548680"/>
            <a:ext cx="8229600" cy="4525963"/>
          </a:xfrm>
        </p:spPr>
        <p:txBody>
          <a:bodyPr/>
          <a:lstStyle/>
          <a:p>
            <a:pPr>
              <a:buNone/>
            </a:pPr>
            <a:r>
              <a:rPr lang="tr-TR" dirty="0" smtClean="0"/>
              <a:t>	Yukarıdaki değere bağlı olarak kural destek ölçütü,</a:t>
            </a:r>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41</a:t>
            </a:fld>
            <a:endParaRPr lang="tr-TR"/>
          </a:p>
        </p:txBody>
      </p:sp>
      <p:pic>
        <p:nvPicPr>
          <p:cNvPr id="8" name="7 Resim"/>
          <p:cNvPicPr/>
          <p:nvPr/>
        </p:nvPicPr>
        <p:blipFill>
          <a:blip r:embed="rId2" cstate="print"/>
          <a:srcRect l="8355" t="29524" r="21808" b="55619"/>
          <a:stretch>
            <a:fillRect/>
          </a:stretch>
        </p:blipFill>
        <p:spPr bwMode="auto">
          <a:xfrm>
            <a:off x="323528" y="1772816"/>
            <a:ext cx="8426782" cy="1008112"/>
          </a:xfrm>
          <a:prstGeom prst="rect">
            <a:avLst/>
          </a:prstGeom>
          <a:noFill/>
          <a:ln w="9525">
            <a:noFill/>
            <a:miter lim="800000"/>
            <a:headEnd/>
            <a:tailEnd/>
          </a:ln>
        </p:spPr>
      </p:pic>
      <p:sp>
        <p:nvSpPr>
          <p:cNvPr id="83973"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83972" name="Picture 4"/>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915816" y="2962647"/>
            <a:ext cx="2057400" cy="1114425"/>
          </a:xfrm>
          <a:prstGeom prst="rect">
            <a:avLst/>
          </a:prstGeom>
          <a:noFill/>
        </p:spPr>
      </p:pic>
      <p:sp>
        <p:nvSpPr>
          <p:cNvPr id="83974" name="Rectangle 6"/>
          <p:cNvSpPr>
            <a:spLocks noChangeArrowheads="1"/>
          </p:cNvSpPr>
          <p:nvPr/>
        </p:nvSpPr>
        <p:spPr bwMode="auto">
          <a:xfrm>
            <a:off x="0" y="157162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12" name="2 İçerik Yer Tutucusu"/>
          <p:cNvSpPr txBox="1">
            <a:spLocks/>
          </p:cNvSpPr>
          <p:nvPr/>
        </p:nvSpPr>
        <p:spPr>
          <a:xfrm>
            <a:off x="467544" y="4653136"/>
            <a:ext cx="8229600" cy="936104"/>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lang="tr-TR" sz="3200" dirty="0" smtClean="0"/>
              <a:t>	b</a:t>
            </a:r>
            <a:r>
              <a:rPr kumimoji="0" lang="tr-TR" sz="3200" b="0" i="0" u="none" strike="noStrike" kern="1200" cap="none" spc="0" normalizeH="0" baseline="0" noProof="0" dirty="0" smtClean="0">
                <a:ln>
                  <a:noFill/>
                </a:ln>
                <a:solidFill>
                  <a:schemeClr val="tx1"/>
                </a:solidFill>
                <a:effectLst/>
                <a:uLnTx/>
                <a:uFillTx/>
                <a:latin typeface="+mn-lt"/>
                <a:ea typeface="+mn-ea"/>
                <a:cs typeface="+mn-cs"/>
              </a:rPr>
              <a:t>içiminde elde edilir.</a:t>
            </a:r>
            <a:endParaRPr kumimoji="0" lang="tr-TR"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lstStyle/>
          <a:p>
            <a:pPr>
              <a:buNone/>
            </a:pPr>
            <a:r>
              <a:rPr lang="tr-TR" dirty="0" smtClean="0"/>
              <a:t>	</a:t>
            </a:r>
            <a:r>
              <a:rPr lang="tr-TR" dirty="0" smtClean="0"/>
              <a:t>Destek ölçütü </a:t>
            </a:r>
            <a:r>
              <a:rPr lang="tr-TR" dirty="0" smtClean="0"/>
              <a:t>koşul olarak verdiğimiz eşik değerden küçük değildir. O halde bu kuralı kullanabiliriz. Kural destek sayılarına bağlı olarak birliktelik kuralları türeterek bu kurallar için güven ölçütlerini elde edelim.</a:t>
            </a:r>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42</a:t>
            </a:fld>
            <a:endParaRPr lang="tr-T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pPr algn="l"/>
            <a:r>
              <a:rPr lang="tr-TR" dirty="0" smtClean="0"/>
              <a:t>Sonuç 1:</a:t>
            </a:r>
            <a:endParaRPr lang="tr-TR" dirty="0"/>
          </a:p>
        </p:txBody>
      </p:sp>
      <p:sp>
        <p:nvSpPr>
          <p:cNvPr id="3" name="2 İçerik Yer Tutucusu"/>
          <p:cNvSpPr>
            <a:spLocks noGrp="1"/>
          </p:cNvSpPr>
          <p:nvPr>
            <p:ph idx="1"/>
          </p:nvPr>
        </p:nvSpPr>
        <p:spPr/>
        <p:txBody>
          <a:bodyPr/>
          <a:lstStyle/>
          <a:p>
            <a:pPr>
              <a:buNone/>
            </a:pPr>
            <a:r>
              <a:rPr lang="tr-TR" dirty="0" smtClean="0"/>
              <a:t>	Elde edilen                                                           kümesini göz önüne alarak</a:t>
            </a:r>
          </a:p>
          <a:p>
            <a:endParaRPr lang="tr-TR" dirty="0" smtClean="0"/>
          </a:p>
          <a:p>
            <a:pPr>
              <a:buNone/>
            </a:pPr>
            <a:r>
              <a:rPr lang="tr-TR" dirty="0" smtClean="0"/>
              <a:t>	kuralı için güven ölçütü şu şekilde elde edilir. </a:t>
            </a:r>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43</a:t>
            </a:fld>
            <a:endParaRPr lang="tr-TR"/>
          </a:p>
        </p:txBody>
      </p:sp>
      <p:sp>
        <p:nvSpPr>
          <p:cNvPr id="819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81921"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771800" y="1556792"/>
            <a:ext cx="5867400" cy="619125"/>
          </a:xfrm>
          <a:prstGeom prst="rect">
            <a:avLst/>
          </a:prstGeom>
          <a:noFill/>
        </p:spPr>
      </p:pic>
      <p:sp>
        <p:nvSpPr>
          <p:cNvPr id="819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81923"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899592" y="2665859"/>
            <a:ext cx="5905500" cy="619125"/>
          </a:xfrm>
          <a:prstGeom prst="rect">
            <a:avLst/>
          </a:prstGeom>
          <a:noFill/>
        </p:spPr>
      </p:pic>
      <p:pic>
        <p:nvPicPr>
          <p:cNvPr id="9" name="8 Resim"/>
          <p:cNvPicPr/>
          <p:nvPr/>
        </p:nvPicPr>
        <p:blipFill>
          <a:blip r:embed="rId4" cstate="print"/>
          <a:srcRect l="9319" t="34857" r="11520" b="50857"/>
          <a:stretch>
            <a:fillRect/>
          </a:stretch>
        </p:blipFill>
        <p:spPr bwMode="auto">
          <a:xfrm>
            <a:off x="-11713" y="4077072"/>
            <a:ext cx="9120217" cy="925096"/>
          </a:xfrm>
          <a:prstGeom prst="rect">
            <a:avLst/>
          </a:prstGeom>
          <a:noFill/>
          <a:ln w="9525">
            <a:noFill/>
            <a:miter lim="800000"/>
            <a:headEnd/>
            <a:tailEnd/>
          </a:ln>
        </p:spPr>
      </p:pic>
      <p:sp>
        <p:nvSpPr>
          <p:cNvPr id="81926"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81925" name="Picture 5"/>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2627784" y="5157192"/>
            <a:ext cx="3438525" cy="1114425"/>
          </a:xfrm>
          <a:prstGeom prst="rect">
            <a:avLst/>
          </a:prstGeom>
          <a:noFill/>
        </p:spPr>
      </p:pic>
      <p:sp>
        <p:nvSpPr>
          <p:cNvPr id="81927" name="Rectangle 7"/>
          <p:cNvSpPr>
            <a:spLocks noChangeArrowheads="1"/>
          </p:cNvSpPr>
          <p:nvPr/>
        </p:nvSpPr>
        <p:spPr bwMode="auto">
          <a:xfrm>
            <a:off x="0" y="157162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pPr algn="l"/>
            <a:r>
              <a:rPr lang="tr-TR" dirty="0" smtClean="0"/>
              <a:t>Sonuç 2:</a:t>
            </a:r>
            <a:endParaRPr lang="tr-TR" dirty="0"/>
          </a:p>
        </p:txBody>
      </p:sp>
      <p:sp>
        <p:nvSpPr>
          <p:cNvPr id="3" name="2 İçerik Yer Tutucusu"/>
          <p:cNvSpPr>
            <a:spLocks noGrp="1"/>
          </p:cNvSpPr>
          <p:nvPr>
            <p:ph idx="1"/>
          </p:nvPr>
        </p:nvSpPr>
        <p:spPr/>
        <p:txBody>
          <a:bodyPr/>
          <a:lstStyle/>
          <a:p>
            <a:pPr>
              <a:buNone/>
            </a:pPr>
            <a:r>
              <a:rPr lang="tr-TR" dirty="0" smtClean="0"/>
              <a:t>	Benzer şekilde diğer birliktelik kuralları hesaplanır</a:t>
            </a:r>
          </a:p>
          <a:p>
            <a:endParaRPr lang="tr-TR" dirty="0" smtClean="0"/>
          </a:p>
          <a:p>
            <a:pPr>
              <a:buNone/>
            </a:pPr>
            <a:r>
              <a:rPr lang="tr-TR" dirty="0" smtClean="0"/>
              <a:t>	kuralı için güven ölçütü şu şekilde elde edilir.</a:t>
            </a:r>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44</a:t>
            </a:fld>
            <a:endParaRPr lang="tr-TR"/>
          </a:p>
        </p:txBody>
      </p:sp>
      <p:sp>
        <p:nvSpPr>
          <p:cNvPr id="8089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8090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80899" name="Picture 3"/>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899592" y="2636912"/>
            <a:ext cx="5905500" cy="619125"/>
          </a:xfrm>
          <a:prstGeom prst="rect">
            <a:avLst/>
          </a:prstGeom>
          <a:noFill/>
        </p:spPr>
      </p:pic>
      <p:pic>
        <p:nvPicPr>
          <p:cNvPr id="9" name="8 Resim"/>
          <p:cNvPicPr/>
          <p:nvPr/>
        </p:nvPicPr>
        <p:blipFill>
          <a:blip r:embed="rId3" cstate="print"/>
          <a:srcRect l="9426" t="77333" r="11375" b="10286"/>
          <a:stretch>
            <a:fillRect/>
          </a:stretch>
        </p:blipFill>
        <p:spPr bwMode="auto">
          <a:xfrm>
            <a:off x="98198" y="4077072"/>
            <a:ext cx="9010306" cy="792088"/>
          </a:xfrm>
          <a:prstGeom prst="rect">
            <a:avLst/>
          </a:prstGeom>
          <a:noFill/>
          <a:ln w="9525">
            <a:noFill/>
            <a:miter lim="800000"/>
            <a:headEnd/>
            <a:tailEnd/>
          </a:ln>
        </p:spPr>
      </p:pic>
      <p:sp>
        <p:nvSpPr>
          <p:cNvPr id="80902"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80901" name="Picture 5"/>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483768" y="5085184"/>
            <a:ext cx="3876675" cy="1104900"/>
          </a:xfrm>
          <a:prstGeom prst="rect">
            <a:avLst/>
          </a:prstGeom>
          <a:noFill/>
        </p:spPr>
      </p:pic>
      <p:sp>
        <p:nvSpPr>
          <p:cNvPr id="80903" name="Rectangle 7"/>
          <p:cNvSpPr>
            <a:spLocks noChangeArrowheads="1"/>
          </p:cNvSpPr>
          <p:nvPr/>
        </p:nvSpPr>
        <p:spPr bwMode="auto">
          <a:xfrm>
            <a:off x="0" y="15621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pPr algn="l"/>
            <a:r>
              <a:rPr lang="tr-TR" dirty="0" smtClean="0"/>
              <a:t>Sonuç 3:</a:t>
            </a:r>
            <a:endParaRPr lang="tr-TR" dirty="0"/>
          </a:p>
        </p:txBody>
      </p:sp>
      <p:sp>
        <p:nvSpPr>
          <p:cNvPr id="3" name="2 İçerik Yer Tutucusu"/>
          <p:cNvSpPr>
            <a:spLocks noGrp="1"/>
          </p:cNvSpPr>
          <p:nvPr>
            <p:ph idx="1"/>
          </p:nvPr>
        </p:nvSpPr>
        <p:spPr/>
        <p:txBody>
          <a:bodyPr/>
          <a:lstStyle/>
          <a:p>
            <a:endParaRPr lang="tr-TR" dirty="0" smtClean="0"/>
          </a:p>
          <a:p>
            <a:pPr>
              <a:buNone/>
            </a:pPr>
            <a:r>
              <a:rPr lang="tr-TR" dirty="0" smtClean="0"/>
              <a:t>	kuralı için güven ölçütü şu şekilde elde edilir.</a:t>
            </a:r>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45</a:t>
            </a:fld>
            <a:endParaRPr lang="tr-TR"/>
          </a:p>
        </p:txBody>
      </p:sp>
      <p:sp>
        <p:nvSpPr>
          <p:cNvPr id="798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79873"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899592" y="1628800"/>
            <a:ext cx="5905500" cy="619125"/>
          </a:xfrm>
          <a:prstGeom prst="rect">
            <a:avLst/>
          </a:prstGeom>
          <a:noFill/>
        </p:spPr>
      </p:pic>
      <p:pic>
        <p:nvPicPr>
          <p:cNvPr id="7" name="6 Resim"/>
          <p:cNvPicPr/>
          <p:nvPr/>
        </p:nvPicPr>
        <p:blipFill>
          <a:blip r:embed="rId3" cstate="print"/>
          <a:srcRect l="9319" t="47429" r="11477" b="40000"/>
          <a:stretch>
            <a:fillRect/>
          </a:stretch>
        </p:blipFill>
        <p:spPr bwMode="auto">
          <a:xfrm>
            <a:off x="72007" y="3222566"/>
            <a:ext cx="9036497" cy="806175"/>
          </a:xfrm>
          <a:prstGeom prst="rect">
            <a:avLst/>
          </a:prstGeom>
          <a:noFill/>
          <a:ln w="9525">
            <a:noFill/>
            <a:miter lim="800000"/>
            <a:headEnd/>
            <a:tailEnd/>
          </a:ln>
        </p:spPr>
      </p:pic>
      <p:sp>
        <p:nvSpPr>
          <p:cNvPr id="79876"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79875" name="Picture 3"/>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411760" y="4437112"/>
            <a:ext cx="3876675" cy="1104900"/>
          </a:xfrm>
          <a:prstGeom prst="rect">
            <a:avLst/>
          </a:prstGeom>
          <a:noFill/>
        </p:spPr>
      </p:pic>
      <p:sp>
        <p:nvSpPr>
          <p:cNvPr id="79877" name="Rectangle 5"/>
          <p:cNvSpPr>
            <a:spLocks noChangeArrowheads="1"/>
          </p:cNvSpPr>
          <p:nvPr/>
        </p:nvSpPr>
        <p:spPr bwMode="auto">
          <a:xfrm>
            <a:off x="0" y="15621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pPr algn="l"/>
            <a:r>
              <a:rPr lang="tr-TR" dirty="0" smtClean="0"/>
              <a:t>Sonuç 4:</a:t>
            </a:r>
            <a:endParaRPr lang="tr-TR" dirty="0"/>
          </a:p>
        </p:txBody>
      </p:sp>
      <p:sp>
        <p:nvSpPr>
          <p:cNvPr id="3" name="2 İçerik Yer Tutucusu"/>
          <p:cNvSpPr>
            <a:spLocks noGrp="1"/>
          </p:cNvSpPr>
          <p:nvPr>
            <p:ph idx="1"/>
          </p:nvPr>
        </p:nvSpPr>
        <p:spPr/>
        <p:txBody>
          <a:bodyPr/>
          <a:lstStyle/>
          <a:p>
            <a:endParaRPr lang="tr-TR" dirty="0" smtClean="0"/>
          </a:p>
          <a:p>
            <a:pPr>
              <a:buNone/>
            </a:pPr>
            <a:r>
              <a:rPr lang="tr-TR" dirty="0" smtClean="0"/>
              <a:t>	kuralı için güven ölçütü şu şekilde elde edilir.</a:t>
            </a:r>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46</a:t>
            </a:fld>
            <a:endParaRPr lang="tr-TR"/>
          </a:p>
        </p:txBody>
      </p:sp>
      <p:sp>
        <p:nvSpPr>
          <p:cNvPr id="788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78849"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899592" y="1628800"/>
            <a:ext cx="5905500" cy="619125"/>
          </a:xfrm>
          <a:prstGeom prst="rect">
            <a:avLst/>
          </a:prstGeom>
          <a:noFill/>
        </p:spPr>
      </p:pic>
      <p:pic>
        <p:nvPicPr>
          <p:cNvPr id="7" name="6 Resim"/>
          <p:cNvPicPr/>
          <p:nvPr/>
        </p:nvPicPr>
        <p:blipFill>
          <a:blip r:embed="rId3" cstate="print"/>
          <a:srcRect l="9319" t="51810" r="11434" b="35619"/>
          <a:stretch>
            <a:fillRect/>
          </a:stretch>
        </p:blipFill>
        <p:spPr bwMode="auto">
          <a:xfrm>
            <a:off x="0" y="3212976"/>
            <a:ext cx="9073008" cy="808995"/>
          </a:xfrm>
          <a:prstGeom prst="rect">
            <a:avLst/>
          </a:prstGeom>
          <a:noFill/>
          <a:ln w="9525">
            <a:noFill/>
            <a:miter lim="800000"/>
            <a:headEnd/>
            <a:tailEnd/>
          </a:ln>
        </p:spPr>
      </p:pic>
      <p:sp>
        <p:nvSpPr>
          <p:cNvPr id="78852"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78851" name="Picture 3"/>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123728" y="4581128"/>
            <a:ext cx="3876675" cy="1104900"/>
          </a:xfrm>
          <a:prstGeom prst="rect">
            <a:avLst/>
          </a:prstGeom>
          <a:noFill/>
        </p:spPr>
      </p:pic>
      <p:sp>
        <p:nvSpPr>
          <p:cNvPr id="78853" name="Rectangle 5"/>
          <p:cNvSpPr>
            <a:spLocks noChangeArrowheads="1"/>
          </p:cNvSpPr>
          <p:nvPr/>
        </p:nvSpPr>
        <p:spPr bwMode="auto">
          <a:xfrm>
            <a:off x="0" y="15621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Elde Edilen Birliktelik Kuralları</a:t>
            </a:r>
            <a:endParaRPr lang="tr-TR" dirty="0"/>
          </a:p>
        </p:txBody>
      </p:sp>
      <p:graphicFrame>
        <p:nvGraphicFramePr>
          <p:cNvPr id="5" name="4 İçerik Yer Tutucusu"/>
          <p:cNvGraphicFramePr>
            <a:graphicFrameLocks noGrp="1"/>
          </p:cNvGraphicFramePr>
          <p:nvPr>
            <p:ph idx="1"/>
          </p:nvPr>
        </p:nvGraphicFramePr>
        <p:xfrm>
          <a:off x="395536" y="1412776"/>
          <a:ext cx="8229600" cy="4602393"/>
        </p:xfrm>
        <a:graphic>
          <a:graphicData uri="http://schemas.openxmlformats.org/drawingml/2006/table">
            <a:tbl>
              <a:tblPr firstRow="1" bandRow="1">
                <a:tableStyleId>{9D7B26C5-4107-4FEC-AEDC-1716B250A1EF}</a:tableStyleId>
              </a:tblPr>
              <a:tblGrid>
                <a:gridCol w="2880320"/>
                <a:gridCol w="4320480"/>
                <a:gridCol w="1028800"/>
              </a:tblGrid>
              <a:tr h="579033">
                <a:tc>
                  <a:txBody>
                    <a:bodyPr/>
                    <a:lstStyle/>
                    <a:p>
                      <a:r>
                        <a:rPr lang="tr-TR" sz="2400" dirty="0" smtClean="0"/>
                        <a:t>Birliktelik Kuralı</a:t>
                      </a:r>
                      <a:endParaRPr lang="tr-TR" sz="2400" dirty="0"/>
                    </a:p>
                  </a:txBody>
                  <a:tcPr/>
                </a:tc>
                <a:tc>
                  <a:txBody>
                    <a:bodyPr/>
                    <a:lstStyle/>
                    <a:p>
                      <a:r>
                        <a:rPr lang="tr-TR" sz="2400" dirty="0" smtClean="0"/>
                        <a:t>Anlamı</a:t>
                      </a:r>
                    </a:p>
                  </a:txBody>
                  <a:tcPr/>
                </a:tc>
                <a:tc>
                  <a:txBody>
                    <a:bodyPr/>
                    <a:lstStyle/>
                    <a:p>
                      <a:r>
                        <a:rPr lang="tr-TR" sz="2400" dirty="0" smtClean="0"/>
                        <a:t>Güven</a:t>
                      </a:r>
                      <a:endParaRPr lang="tr-TR" sz="2400" dirty="0"/>
                    </a:p>
                  </a:txBody>
                  <a:tcPr/>
                </a:tc>
              </a:tr>
              <a:tr h="935362">
                <a:tc>
                  <a:txBody>
                    <a:bodyPr/>
                    <a:lstStyle/>
                    <a:p>
                      <a:endParaRPr lang="tr-TR" sz="2000" dirty="0" smtClean="0"/>
                    </a:p>
                    <a:p>
                      <a:r>
                        <a:rPr lang="tr-TR" sz="2000" dirty="0" smtClean="0"/>
                        <a:t>Ekmek&amp;Makarna</a:t>
                      </a:r>
                      <a:r>
                        <a:rPr lang="tr-TR" sz="2000" dirty="0" smtClean="0">
                          <a:sym typeface="Wingdings" pitchFamily="2" charset="2"/>
                        </a:rPr>
                        <a:t>Peynir</a:t>
                      </a:r>
                      <a:endParaRPr lang="tr-TR" sz="2000" dirty="0"/>
                    </a:p>
                  </a:txBody>
                  <a:tcPr/>
                </a:tc>
                <a:tc>
                  <a:txBody>
                    <a:bodyPr/>
                    <a:lstStyle/>
                    <a:p>
                      <a:r>
                        <a:rPr lang="tr-TR" sz="2000" dirty="0" smtClean="0"/>
                        <a:t>Ekmek ve makarnanın bulunduğu ürün kümesinde</a:t>
                      </a:r>
                      <a:r>
                        <a:rPr lang="tr-TR" sz="2000" baseline="0" dirty="0" smtClean="0"/>
                        <a:t> peynirin bulunma olasılığı</a:t>
                      </a:r>
                    </a:p>
                    <a:p>
                      <a:endParaRPr lang="tr-TR" sz="2000" dirty="0"/>
                    </a:p>
                  </a:txBody>
                  <a:tcPr/>
                </a:tc>
                <a:tc>
                  <a:txBody>
                    <a:bodyPr/>
                    <a:lstStyle/>
                    <a:p>
                      <a:endParaRPr lang="tr-TR" sz="2000" dirty="0" smtClean="0"/>
                    </a:p>
                    <a:p>
                      <a:r>
                        <a:rPr lang="tr-TR" sz="2000" dirty="0" smtClean="0"/>
                        <a:t>%100</a:t>
                      </a:r>
                      <a:endParaRPr lang="tr-TR" sz="2000" dirty="0"/>
                    </a:p>
                  </a:txBody>
                  <a:tcPr/>
                </a:tc>
              </a:tr>
              <a:tr h="935362">
                <a:tc>
                  <a:txBody>
                    <a:bodyPr/>
                    <a:lstStyle/>
                    <a:p>
                      <a:endParaRPr lang="tr-TR" sz="2000" dirty="0" smtClean="0"/>
                    </a:p>
                    <a:p>
                      <a:r>
                        <a:rPr lang="tr-TR" sz="2000" dirty="0" smtClean="0"/>
                        <a:t>Ekmek</a:t>
                      </a:r>
                      <a:r>
                        <a:rPr lang="tr-TR" sz="2000" dirty="0" smtClean="0">
                          <a:sym typeface="Wingdings" pitchFamily="2" charset="2"/>
                        </a:rPr>
                        <a:t>Peynir&amp;Makarna</a:t>
                      </a:r>
                      <a:endParaRPr lang="tr-TR" sz="2000" dirty="0"/>
                    </a:p>
                  </a:txBody>
                  <a:tcPr/>
                </a:tc>
                <a:tc>
                  <a:txBody>
                    <a:bodyPr/>
                    <a:lstStyle/>
                    <a:p>
                      <a:r>
                        <a:rPr lang="tr-TR" sz="2000" dirty="0" smtClean="0"/>
                        <a:t>Ekmeğin yer aldığı </a:t>
                      </a:r>
                      <a:r>
                        <a:rPr lang="tr-TR" sz="2000" baseline="0" dirty="0" smtClean="0"/>
                        <a:t>bir ürün </a:t>
                      </a:r>
                      <a:r>
                        <a:rPr lang="tr-TR" sz="2000" dirty="0" smtClean="0"/>
                        <a:t>kümesinde peynir ve makarnanın </a:t>
                      </a:r>
                      <a:r>
                        <a:rPr lang="tr-TR" sz="2000" baseline="0" dirty="0" smtClean="0"/>
                        <a:t>bulunma olasılığı</a:t>
                      </a:r>
                    </a:p>
                    <a:p>
                      <a:endParaRPr lang="tr-TR" sz="2000" dirty="0"/>
                    </a:p>
                  </a:txBody>
                  <a:tcPr/>
                </a:tc>
                <a:tc>
                  <a:txBody>
                    <a:bodyPr/>
                    <a:lstStyle/>
                    <a:p>
                      <a:endParaRPr lang="tr-TR" sz="2000" dirty="0" smtClean="0"/>
                    </a:p>
                    <a:p>
                      <a:r>
                        <a:rPr lang="tr-TR" sz="2000" dirty="0" smtClean="0"/>
                        <a:t>%75</a:t>
                      </a:r>
                      <a:endParaRPr lang="tr-TR" sz="2000" dirty="0"/>
                    </a:p>
                  </a:txBody>
                  <a:tcPr/>
                </a:tc>
              </a:tr>
              <a:tr h="935362">
                <a:tc>
                  <a:txBody>
                    <a:bodyPr/>
                    <a:lstStyle/>
                    <a:p>
                      <a:endParaRPr lang="tr-TR" sz="2000" dirty="0" smtClean="0"/>
                    </a:p>
                    <a:p>
                      <a:r>
                        <a:rPr lang="tr-TR" sz="2000" dirty="0" smtClean="0"/>
                        <a:t>Peynir</a:t>
                      </a:r>
                      <a:r>
                        <a:rPr lang="tr-TR" sz="2000" dirty="0" smtClean="0">
                          <a:sym typeface="Wingdings" pitchFamily="2" charset="2"/>
                        </a:rPr>
                        <a:t>Ekmek&amp;Makarna</a:t>
                      </a:r>
                      <a:endParaRPr lang="tr-TR" sz="2000" dirty="0"/>
                    </a:p>
                  </a:txBody>
                  <a:tcPr/>
                </a:tc>
                <a:tc>
                  <a:txBody>
                    <a:bodyPr/>
                    <a:lstStyle/>
                    <a:p>
                      <a:r>
                        <a:rPr lang="tr-TR" sz="2000" baseline="0" dirty="0" smtClean="0"/>
                        <a:t>Peynirin yer aldığı bir ürün kümesinde ekmek ve makarnanın bulunma olasılığı</a:t>
                      </a:r>
                    </a:p>
                    <a:p>
                      <a:endParaRPr lang="tr-TR" sz="2000" dirty="0"/>
                    </a:p>
                  </a:txBody>
                  <a:tcPr/>
                </a:tc>
                <a:tc>
                  <a:txBody>
                    <a:bodyPr/>
                    <a:lstStyle/>
                    <a:p>
                      <a:endParaRPr lang="tr-TR" sz="2000" dirty="0" smtClean="0"/>
                    </a:p>
                    <a:p>
                      <a:r>
                        <a:rPr lang="tr-TR" sz="2000" dirty="0" smtClean="0"/>
                        <a:t>%75</a:t>
                      </a:r>
                      <a:endParaRPr lang="tr-TR" sz="2000" dirty="0"/>
                    </a:p>
                  </a:txBody>
                  <a:tcPr/>
                </a:tc>
              </a:tr>
              <a:tr h="935362">
                <a:tc>
                  <a:txBody>
                    <a:bodyPr/>
                    <a:lstStyle/>
                    <a:p>
                      <a:endParaRPr lang="tr-TR" sz="2000" dirty="0" smtClean="0"/>
                    </a:p>
                    <a:p>
                      <a:r>
                        <a:rPr lang="tr-TR" sz="2000" dirty="0" smtClean="0"/>
                        <a:t>Makarna</a:t>
                      </a:r>
                      <a:r>
                        <a:rPr lang="tr-TR" sz="2000" dirty="0" smtClean="0">
                          <a:sym typeface="Wingdings" pitchFamily="2" charset="2"/>
                        </a:rPr>
                        <a:t>Ekmek&amp;Peynir</a:t>
                      </a:r>
                      <a:endParaRPr lang="tr-TR" sz="2000" dirty="0"/>
                    </a:p>
                  </a:txBody>
                  <a:tcPr/>
                </a:tc>
                <a:tc>
                  <a:txBody>
                    <a:bodyPr/>
                    <a:lstStyle/>
                    <a:p>
                      <a:r>
                        <a:rPr lang="tr-TR" sz="2000" baseline="0" dirty="0" smtClean="0"/>
                        <a:t>Makarnanın yer aldığı bir ürün kümesinde ekmek ve peynirin bulunma olasılığı</a:t>
                      </a:r>
                      <a:endParaRPr lang="tr-TR" sz="2000" dirty="0"/>
                    </a:p>
                  </a:txBody>
                  <a:tcPr/>
                </a:tc>
                <a:tc>
                  <a:txBody>
                    <a:bodyPr/>
                    <a:lstStyle/>
                    <a:p>
                      <a:endParaRPr lang="tr-TR" sz="2000" dirty="0" smtClean="0"/>
                    </a:p>
                    <a:p>
                      <a:r>
                        <a:rPr lang="tr-TR" sz="2000" dirty="0" smtClean="0"/>
                        <a:t>%75</a:t>
                      </a:r>
                      <a:endParaRPr lang="tr-TR" sz="2000" dirty="0"/>
                    </a:p>
                  </a:txBody>
                  <a:tcPr/>
                </a:tc>
              </a:tr>
            </a:tbl>
          </a:graphicData>
        </a:graphic>
      </p:graphicFrame>
      <p:sp>
        <p:nvSpPr>
          <p:cNvPr id="4" name="3 Slayt Numarası Yer Tutucusu"/>
          <p:cNvSpPr>
            <a:spLocks noGrp="1"/>
          </p:cNvSpPr>
          <p:nvPr>
            <p:ph type="sldNum" sz="quarter" idx="12"/>
          </p:nvPr>
        </p:nvSpPr>
        <p:spPr/>
        <p:txBody>
          <a:bodyPr/>
          <a:lstStyle/>
          <a:p>
            <a:fld id="{B1DEFA8C-F947-479F-BE07-76B6B3F80BF1}" type="slidenum">
              <a:rPr lang="tr-TR" smtClean="0"/>
              <a:pPr/>
              <a:t>47</a:t>
            </a:fld>
            <a:endParaRPr lang="tr-T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endParaRPr lang="tr-TR"/>
          </a:p>
        </p:txBody>
      </p:sp>
      <p:sp>
        <p:nvSpPr>
          <p:cNvPr id="4" name="3 Slayt Numarası Yer Tutucusu"/>
          <p:cNvSpPr>
            <a:spLocks noGrp="1"/>
          </p:cNvSpPr>
          <p:nvPr>
            <p:ph type="sldNum" sz="quarter" idx="12"/>
          </p:nvPr>
        </p:nvSpPr>
        <p:spPr/>
        <p:txBody>
          <a:bodyPr/>
          <a:lstStyle/>
          <a:p>
            <a:fld id="{B1DEFA8C-F947-479F-BE07-76B6B3F80BF1}" type="slidenum">
              <a:rPr lang="tr-TR" smtClean="0"/>
              <a:pPr/>
              <a:t>48</a:t>
            </a:fld>
            <a:endParaRPr lang="tr-T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b="1" dirty="0" smtClean="0"/>
              <a:t>Destek ve Güven Ölçütleri</a:t>
            </a:r>
            <a:endParaRPr lang="tr-TR" b="1" dirty="0"/>
          </a:p>
        </p:txBody>
      </p:sp>
      <p:sp>
        <p:nvSpPr>
          <p:cNvPr id="3" name="2 İçerik Yer Tutucusu"/>
          <p:cNvSpPr>
            <a:spLocks noGrp="1"/>
          </p:cNvSpPr>
          <p:nvPr>
            <p:ph idx="1"/>
          </p:nvPr>
        </p:nvSpPr>
        <p:spPr/>
        <p:txBody>
          <a:bodyPr/>
          <a:lstStyle/>
          <a:p>
            <a:pPr>
              <a:buNone/>
            </a:pPr>
            <a:r>
              <a:rPr lang="tr-TR" dirty="0" smtClean="0"/>
              <a:t>	Pazar-sepet çözümlemelerinde satılan ürünler arasındaki ilişkileri ortaya koymak için “</a:t>
            </a:r>
            <a:r>
              <a:rPr lang="tr-TR" b="1" i="1" dirty="0" smtClean="0"/>
              <a:t>destek</a:t>
            </a:r>
            <a:r>
              <a:rPr lang="tr-TR" dirty="0" smtClean="0"/>
              <a:t>” ve “</a:t>
            </a:r>
            <a:r>
              <a:rPr lang="tr-TR" b="1" i="1" dirty="0" smtClean="0"/>
              <a:t>güven</a:t>
            </a:r>
            <a:r>
              <a:rPr lang="tr-TR" dirty="0" smtClean="0"/>
              <a:t>” gibi iki ölçütten yararlanılır.</a:t>
            </a:r>
          </a:p>
          <a:p>
            <a:pPr>
              <a:buNone/>
            </a:pPr>
            <a:r>
              <a:rPr lang="tr-TR" dirty="0" smtClean="0"/>
              <a:t>	Bu ölçütlerin hesaplanmasında “</a:t>
            </a:r>
            <a:r>
              <a:rPr lang="tr-TR" b="1" i="1" dirty="0" smtClean="0"/>
              <a:t>destek sayısı</a:t>
            </a:r>
            <a:r>
              <a:rPr lang="tr-TR" dirty="0" smtClean="0"/>
              <a:t>” adı verilen bir değer kullanılır. “</a:t>
            </a:r>
            <a:r>
              <a:rPr lang="tr-TR" b="1" i="1" dirty="0" smtClean="0"/>
              <a:t>Kural destek ölçütü</a:t>
            </a:r>
            <a:r>
              <a:rPr lang="tr-TR" dirty="0" smtClean="0"/>
              <a:t>” bir ilişkinin tüm alışverişler içinde hangi oranda </a:t>
            </a:r>
            <a:r>
              <a:rPr lang="tr-TR" b="1" dirty="0" smtClean="0"/>
              <a:t>tekrarlandığını</a:t>
            </a:r>
            <a:r>
              <a:rPr lang="tr-TR" dirty="0" smtClean="0"/>
              <a:t> belirler.</a:t>
            </a:r>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5</a:t>
            </a:fld>
            <a:endParaRPr lang="tr-T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b="1" dirty="0" smtClean="0"/>
              <a:t>Destek ve Güven Ölçütleri</a:t>
            </a:r>
            <a:endParaRPr lang="tr-TR" b="1" dirty="0"/>
          </a:p>
        </p:txBody>
      </p:sp>
      <p:sp>
        <p:nvSpPr>
          <p:cNvPr id="3" name="2 İçerik Yer Tutucusu"/>
          <p:cNvSpPr>
            <a:spLocks noGrp="1"/>
          </p:cNvSpPr>
          <p:nvPr>
            <p:ph idx="1"/>
          </p:nvPr>
        </p:nvSpPr>
        <p:spPr/>
        <p:txBody>
          <a:bodyPr/>
          <a:lstStyle/>
          <a:p>
            <a:pPr>
              <a:buNone/>
            </a:pPr>
            <a:r>
              <a:rPr lang="tr-TR" i="1" dirty="0" smtClean="0"/>
              <a:t>	Kural güven ölçütü, </a:t>
            </a:r>
            <a:r>
              <a:rPr lang="tr-TR" b="1" i="1" dirty="0" smtClean="0">
                <a:latin typeface="Cambria Math" pitchFamily="18" charset="0"/>
                <a:ea typeface="Cambria Math" pitchFamily="18" charset="0"/>
              </a:rPr>
              <a:t>  </a:t>
            </a:r>
            <a:r>
              <a:rPr lang="tr-TR" dirty="0" smtClean="0"/>
              <a:t>  ürün gurubunu alan müşterilerin      ürün gurubunu da alma olasılığını ortaya koyar.</a:t>
            </a:r>
          </a:p>
          <a:p>
            <a:pPr>
              <a:buNone/>
            </a:pPr>
            <a:r>
              <a:rPr lang="tr-TR" i="1" dirty="0" smtClean="0"/>
              <a:t>	     </a:t>
            </a:r>
            <a:r>
              <a:rPr lang="tr-TR" dirty="0" smtClean="0"/>
              <a:t>ürün gurubunu alanların </a:t>
            </a:r>
            <a:r>
              <a:rPr lang="tr-TR" i="1" dirty="0" smtClean="0"/>
              <a:t>     </a:t>
            </a:r>
            <a:r>
              <a:rPr lang="tr-TR" dirty="0" smtClean="0"/>
              <a:t>ürün gurubunu da alma durumu,yani birliktelik kuralı                </a:t>
            </a:r>
            <a:r>
              <a:rPr lang="tr-TR" i="1" dirty="0" smtClean="0"/>
              <a:t> </a:t>
            </a:r>
            <a:r>
              <a:rPr lang="tr-TR" b="1" i="1" dirty="0" smtClean="0"/>
              <a:t> </a:t>
            </a:r>
            <a:r>
              <a:rPr lang="tr-TR" dirty="0" smtClean="0"/>
              <a:t>biçiminde gösterilir.</a:t>
            </a:r>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6</a:t>
            </a:fld>
            <a:endParaRPr lang="tr-TR"/>
          </a:p>
        </p:txBody>
      </p:sp>
      <p:sp>
        <p:nvSpPr>
          <p:cNvPr id="1229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12292"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12295" name="Rectangle 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12297" name="Picture 9"/>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7164288" y="3645024"/>
            <a:ext cx="1266825" cy="619125"/>
          </a:xfrm>
          <a:prstGeom prst="rect">
            <a:avLst/>
          </a:prstGeom>
          <a:noFill/>
        </p:spPr>
      </p:pic>
      <p:pic>
        <p:nvPicPr>
          <p:cNvPr id="17" name="Picture 6"/>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123184" y="1585739"/>
            <a:ext cx="304800" cy="619125"/>
          </a:xfrm>
          <a:prstGeom prst="rect">
            <a:avLst/>
          </a:prstGeom>
          <a:noFill/>
        </p:spPr>
      </p:pic>
      <p:pic>
        <p:nvPicPr>
          <p:cNvPr id="18" name="Picture 6"/>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971600" y="3140968"/>
            <a:ext cx="304800" cy="619125"/>
          </a:xfrm>
          <a:prstGeom prst="rect">
            <a:avLst/>
          </a:prstGeom>
          <a:noFill/>
        </p:spPr>
      </p:pic>
      <p:pic>
        <p:nvPicPr>
          <p:cNvPr id="19" name="Picture 8"/>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3014489" y="2089795"/>
            <a:ext cx="333375" cy="619125"/>
          </a:xfrm>
          <a:prstGeom prst="rect">
            <a:avLst/>
          </a:prstGeom>
          <a:noFill/>
        </p:spPr>
      </p:pic>
      <p:pic>
        <p:nvPicPr>
          <p:cNvPr id="20" name="Picture 8"/>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5508104" y="3169915"/>
            <a:ext cx="333375" cy="619125"/>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b="1" dirty="0" smtClean="0"/>
              <a:t>Destek Ölçütü</a:t>
            </a:r>
            <a:endParaRPr lang="tr-TR" b="1" dirty="0"/>
          </a:p>
        </p:txBody>
      </p:sp>
      <p:sp>
        <p:nvSpPr>
          <p:cNvPr id="3" name="2 İçerik Yer Tutucusu"/>
          <p:cNvSpPr>
            <a:spLocks noGrp="1"/>
          </p:cNvSpPr>
          <p:nvPr>
            <p:ph idx="1"/>
          </p:nvPr>
        </p:nvSpPr>
        <p:spPr/>
        <p:txBody>
          <a:bodyPr/>
          <a:lstStyle/>
          <a:p>
            <a:pPr>
              <a:buNone/>
            </a:pPr>
            <a:r>
              <a:rPr lang="tr-TR" dirty="0" smtClean="0"/>
              <a:t>	Bu durumda kural destek ölçütü şu şekilde ifade edilir:</a:t>
            </a:r>
          </a:p>
          <a:p>
            <a:endParaRPr lang="tr-TR" dirty="0" smtClean="0"/>
          </a:p>
          <a:p>
            <a:endParaRPr lang="tr-TR" dirty="0" smtClean="0"/>
          </a:p>
          <a:p>
            <a:pPr>
              <a:buNone/>
            </a:pPr>
            <a:r>
              <a:rPr lang="tr-TR" dirty="0" smtClean="0"/>
              <a:t>	Burada                         destek sayısı     ve     ürün gruplarını birlikte içeren alış veriş sayısını göstermektedir.     ise tüm alışverişlerin sayısını göstermektedir.</a:t>
            </a:r>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7</a:t>
            </a:fld>
            <a:endParaRPr lang="tr-TR"/>
          </a:p>
        </p:txBody>
      </p:sp>
      <p:pic>
        <p:nvPicPr>
          <p:cNvPr id="11265"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403648" y="2564904"/>
            <a:ext cx="5838825" cy="1123950"/>
          </a:xfrm>
          <a:prstGeom prst="rect">
            <a:avLst/>
          </a:prstGeom>
          <a:noFill/>
        </p:spPr>
      </p:pic>
      <p:pic>
        <p:nvPicPr>
          <p:cNvPr id="11268" name="Picture 4"/>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195736" y="3861048"/>
            <a:ext cx="2095500" cy="619125"/>
          </a:xfrm>
          <a:prstGeom prst="rect">
            <a:avLst/>
          </a:prstGeom>
          <a:noFill/>
        </p:spPr>
      </p:pic>
      <p:pic>
        <p:nvPicPr>
          <p:cNvPr id="11270" name="Picture 6"/>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6516216" y="3861048"/>
            <a:ext cx="304800" cy="619125"/>
          </a:xfrm>
          <a:prstGeom prst="rect">
            <a:avLst/>
          </a:prstGeom>
          <a:noFill/>
        </p:spPr>
      </p:pic>
      <p:pic>
        <p:nvPicPr>
          <p:cNvPr id="11272" name="Picture 8"/>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7334969" y="3861048"/>
            <a:ext cx="333375" cy="619125"/>
          </a:xfrm>
          <a:prstGeom prst="rect">
            <a:avLst/>
          </a:prstGeom>
          <a:noFill/>
        </p:spPr>
      </p:pic>
      <p:pic>
        <p:nvPicPr>
          <p:cNvPr id="11274" name="Picture 10"/>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3491880" y="4826099"/>
            <a:ext cx="342900" cy="619125"/>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b="1" dirty="0" smtClean="0"/>
              <a:t>Güven Ölçütü</a:t>
            </a:r>
            <a:endParaRPr lang="tr-TR" b="1" dirty="0"/>
          </a:p>
        </p:txBody>
      </p:sp>
      <p:sp>
        <p:nvSpPr>
          <p:cNvPr id="3" name="2 İçerik Yer Tutucusu"/>
          <p:cNvSpPr>
            <a:spLocks noGrp="1"/>
          </p:cNvSpPr>
          <p:nvPr>
            <p:ph idx="1"/>
          </p:nvPr>
        </p:nvSpPr>
        <p:spPr/>
        <p:txBody>
          <a:bodyPr/>
          <a:lstStyle/>
          <a:p>
            <a:pPr>
              <a:buNone/>
            </a:pPr>
            <a:r>
              <a:rPr lang="tr-TR" dirty="0" smtClean="0"/>
              <a:t>	      ve      ürün guruplarının birlikte satın alınması olasılığını ifade eden kural güven ölçütü şu şekilde hesaplanır. </a:t>
            </a:r>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8</a:t>
            </a:fld>
            <a:endParaRPr lang="tr-TR"/>
          </a:p>
        </p:txBody>
      </p:sp>
      <p:pic>
        <p:nvPicPr>
          <p:cNvPr id="7" name="Picture 6"/>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954832" y="1585739"/>
            <a:ext cx="304800" cy="619125"/>
          </a:xfrm>
          <a:prstGeom prst="rect">
            <a:avLst/>
          </a:prstGeom>
          <a:noFill/>
        </p:spPr>
      </p:pic>
      <p:pic>
        <p:nvPicPr>
          <p:cNvPr id="8" name="Picture 8"/>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934369" y="1585739"/>
            <a:ext cx="333375" cy="619125"/>
          </a:xfrm>
          <a:prstGeom prst="rect">
            <a:avLst/>
          </a:prstGeom>
          <a:noFill/>
        </p:spPr>
      </p:pic>
      <p:pic>
        <p:nvPicPr>
          <p:cNvPr id="10244" name="Picture 4"/>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403648" y="3501008"/>
            <a:ext cx="5724525" cy="1219200"/>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b="1" dirty="0" smtClean="0"/>
              <a:t>Destek ve Güven Ölçütleri</a:t>
            </a:r>
            <a:endParaRPr lang="tr-TR" b="1" dirty="0"/>
          </a:p>
        </p:txBody>
      </p:sp>
      <p:sp>
        <p:nvSpPr>
          <p:cNvPr id="3" name="2 İçerik Yer Tutucusu"/>
          <p:cNvSpPr>
            <a:spLocks noGrp="1"/>
          </p:cNvSpPr>
          <p:nvPr>
            <p:ph idx="1"/>
          </p:nvPr>
        </p:nvSpPr>
        <p:spPr/>
        <p:txBody>
          <a:bodyPr/>
          <a:lstStyle/>
          <a:p>
            <a:pPr>
              <a:buNone/>
            </a:pPr>
            <a:r>
              <a:rPr lang="tr-TR" dirty="0" smtClean="0"/>
              <a:t>	Birliktelik kuralları belirlenirken “</a:t>
            </a:r>
            <a:r>
              <a:rPr lang="tr-TR" b="1" i="1" dirty="0" smtClean="0"/>
              <a:t>destek</a:t>
            </a:r>
            <a:r>
              <a:rPr lang="tr-TR" dirty="0" smtClean="0"/>
              <a:t>” ve “</a:t>
            </a:r>
            <a:r>
              <a:rPr lang="tr-TR" b="1" i="1" dirty="0" smtClean="0"/>
              <a:t>güven</a:t>
            </a:r>
            <a:r>
              <a:rPr lang="tr-TR" dirty="0" smtClean="0"/>
              <a:t>” ölçütleri yanı sıra, bu değerleri karşılaştırmak üzere eşik değere gereksinim vardır. Hesaplanan </a:t>
            </a:r>
            <a:r>
              <a:rPr lang="tr-TR" b="1" i="1" dirty="0" smtClean="0"/>
              <a:t>destek</a:t>
            </a:r>
            <a:r>
              <a:rPr lang="tr-TR" dirty="0" smtClean="0"/>
              <a:t> veya </a:t>
            </a:r>
            <a:r>
              <a:rPr lang="tr-TR" b="1" i="1" dirty="0" smtClean="0"/>
              <a:t>güven</a:t>
            </a:r>
            <a:r>
              <a:rPr lang="tr-TR" dirty="0" smtClean="0"/>
              <a:t> ölçütlerinin </a:t>
            </a:r>
            <a:r>
              <a:rPr lang="tr-TR" b="1" i="1" dirty="0" smtClean="0"/>
              <a:t>destek(eşik)</a:t>
            </a:r>
            <a:r>
              <a:rPr lang="tr-TR" dirty="0" smtClean="0"/>
              <a:t> ve </a:t>
            </a:r>
            <a:r>
              <a:rPr lang="tr-TR" b="1" i="1" dirty="0" smtClean="0"/>
              <a:t>güven(eşik)</a:t>
            </a:r>
            <a:r>
              <a:rPr lang="tr-TR" i="1" dirty="0" smtClean="0"/>
              <a:t> </a:t>
            </a:r>
            <a:r>
              <a:rPr lang="tr-TR" dirty="0" smtClean="0"/>
              <a:t>değerlerinden büyük olması beklenir. Hesaplanan </a:t>
            </a:r>
            <a:r>
              <a:rPr lang="tr-TR" b="1" i="1" dirty="0" smtClean="0"/>
              <a:t>destek</a:t>
            </a:r>
            <a:r>
              <a:rPr lang="tr-TR" dirty="0" smtClean="0"/>
              <a:t> veya </a:t>
            </a:r>
            <a:r>
              <a:rPr lang="tr-TR" b="1" i="1" dirty="0" smtClean="0"/>
              <a:t>güven</a:t>
            </a:r>
            <a:r>
              <a:rPr lang="tr-TR" dirty="0" smtClean="0"/>
              <a:t> ölçütleri </a:t>
            </a:r>
            <a:r>
              <a:rPr lang="tr-TR" b="1" dirty="0" smtClean="0"/>
              <a:t>ne kadar büyük</a:t>
            </a:r>
            <a:r>
              <a:rPr lang="tr-TR" dirty="0" smtClean="0"/>
              <a:t> ise birliktelik kurallarının </a:t>
            </a:r>
            <a:r>
              <a:rPr lang="tr-TR" b="1" dirty="0" smtClean="0"/>
              <a:t>o kadar güçlü</a:t>
            </a:r>
            <a:r>
              <a:rPr lang="tr-TR" dirty="0" smtClean="0"/>
              <a:t> olduğuna karar verilir.</a:t>
            </a:r>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9</a:t>
            </a:fld>
            <a:endParaRPr lang="tr-TR"/>
          </a:p>
        </p:txBody>
      </p:sp>
    </p:spTree>
  </p:cSld>
  <p:clrMapOvr>
    <a:masterClrMapping/>
  </p:clrMapOvr>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425</TotalTime>
  <Words>1003</Words>
  <Application>Microsoft Office PowerPoint</Application>
  <PresentationFormat>Ekran Gösterisi (4:3)</PresentationFormat>
  <Paragraphs>355</Paragraphs>
  <Slides>48</Slides>
  <Notes>2</Notes>
  <HiddenSlides>0</HiddenSlides>
  <MMClips>0</MMClips>
  <ScaleCrop>false</ScaleCrop>
  <HeadingPairs>
    <vt:vector size="4" baseType="variant">
      <vt:variant>
        <vt:lpstr>Tema</vt:lpstr>
      </vt:variant>
      <vt:variant>
        <vt:i4>1</vt:i4>
      </vt:variant>
      <vt:variant>
        <vt:lpstr>Slayt Başlıkları</vt:lpstr>
      </vt:variant>
      <vt:variant>
        <vt:i4>48</vt:i4>
      </vt:variant>
    </vt:vector>
  </HeadingPairs>
  <TitlesOfParts>
    <vt:vector size="49" baseType="lpstr">
      <vt:lpstr>Ofis Teması</vt:lpstr>
      <vt:lpstr>Bölüm 7 Birliktelik Kuralları</vt:lpstr>
      <vt:lpstr>Birliktelik Kuralları</vt:lpstr>
      <vt:lpstr>Giriş</vt:lpstr>
      <vt:lpstr>Pazar Sepet Çözümlemesi</vt:lpstr>
      <vt:lpstr>Destek ve Güven Ölçütleri</vt:lpstr>
      <vt:lpstr>Destek ve Güven Ölçütleri</vt:lpstr>
      <vt:lpstr>Destek Ölçütü</vt:lpstr>
      <vt:lpstr>Güven Ölçütü</vt:lpstr>
      <vt:lpstr>Destek ve Güven Ölçütleri</vt:lpstr>
      <vt:lpstr>Örnek</vt:lpstr>
      <vt:lpstr>Slayt 11</vt:lpstr>
      <vt:lpstr>Kural Destek Ölçütü Hesabı</vt:lpstr>
      <vt:lpstr>Kural Destek Ölçütü Hesabı</vt:lpstr>
      <vt:lpstr>Kural Güven Ölçütü Hesabı</vt:lpstr>
      <vt:lpstr>Kural Güven Ölçütü Hesabı</vt:lpstr>
      <vt:lpstr>Apriori Algoritması</vt:lpstr>
      <vt:lpstr>Apriori Algoritması</vt:lpstr>
      <vt:lpstr>Apriori Algoritması</vt:lpstr>
      <vt:lpstr>Apriori Algoritması</vt:lpstr>
      <vt:lpstr>Apriori Algoritması</vt:lpstr>
      <vt:lpstr>Uygulama</vt:lpstr>
      <vt:lpstr>Tablo 1 Müşteri Alışverişleri</vt:lpstr>
      <vt:lpstr>Slayt 23</vt:lpstr>
      <vt:lpstr>Slayt 24</vt:lpstr>
      <vt:lpstr>Slayt 25</vt:lpstr>
      <vt:lpstr>Slayt 26</vt:lpstr>
      <vt:lpstr>Tablo 2 Destek değerlerinin hesaplanması</vt:lpstr>
      <vt:lpstr>Slayt 28</vt:lpstr>
      <vt:lpstr>Tablo 3 Eşik destek değerine eşit yada daha büyük desteğe sahip olan ürünler</vt:lpstr>
      <vt:lpstr>Slayt 30</vt:lpstr>
      <vt:lpstr>Slayt 31</vt:lpstr>
      <vt:lpstr>Tablo 4 İkili ürün gruplarının destek değerleri</vt:lpstr>
      <vt:lpstr>Slayt 33</vt:lpstr>
      <vt:lpstr>Tablo 5 Eşik destek değerine eşit yada daha büyük desteğe sahip olan ürün grupları </vt:lpstr>
      <vt:lpstr>Slayt 35</vt:lpstr>
      <vt:lpstr>Slayt 36</vt:lpstr>
      <vt:lpstr>Tablo 6 Üçlü ürün gruplarının destek değerleri</vt:lpstr>
      <vt:lpstr>Slayt 38</vt:lpstr>
      <vt:lpstr>Tablo 7 Eşik destek değerine eşit yada daha büyük desteğe sahip olan ürün grupları </vt:lpstr>
      <vt:lpstr>Slayt 40</vt:lpstr>
      <vt:lpstr>Slayt 41</vt:lpstr>
      <vt:lpstr>Slayt 42</vt:lpstr>
      <vt:lpstr>Sonuç 1:</vt:lpstr>
      <vt:lpstr>Sonuç 2:</vt:lpstr>
      <vt:lpstr>Sonuç 3:</vt:lpstr>
      <vt:lpstr>Sonuç 4:</vt:lpstr>
      <vt:lpstr>Elde Edilen Birliktelik Kuralları</vt:lpstr>
      <vt:lpstr>Slayt 48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Birliktelik Kuralları</dc:title>
  <dc:creator>HP</dc:creator>
  <cp:lastModifiedBy>HP</cp:lastModifiedBy>
  <cp:revision>162</cp:revision>
  <dcterms:created xsi:type="dcterms:W3CDTF">2013-03-27T19:27:19Z</dcterms:created>
  <dcterms:modified xsi:type="dcterms:W3CDTF">2013-03-29T06:56:15Z</dcterms:modified>
</cp:coreProperties>
</file>