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2"/>
  </p:notesMasterIdLst>
  <p:sldIdLst>
    <p:sldId id="258" r:id="rId2"/>
    <p:sldId id="328" r:id="rId3"/>
    <p:sldId id="2898" r:id="rId4"/>
    <p:sldId id="404" r:id="rId5"/>
    <p:sldId id="2827" r:id="rId6"/>
    <p:sldId id="263" r:id="rId7"/>
    <p:sldId id="2828" r:id="rId8"/>
    <p:sldId id="285" r:id="rId9"/>
    <p:sldId id="287" r:id="rId10"/>
    <p:sldId id="288" r:id="rId11"/>
    <p:sldId id="294" r:id="rId12"/>
    <p:sldId id="298" r:id="rId13"/>
    <p:sldId id="2835" r:id="rId14"/>
    <p:sldId id="2829" r:id="rId15"/>
    <p:sldId id="2830" r:id="rId16"/>
    <p:sldId id="536" r:id="rId17"/>
    <p:sldId id="538" r:id="rId18"/>
    <p:sldId id="2836" r:id="rId19"/>
    <p:sldId id="2831" r:id="rId20"/>
    <p:sldId id="2837" r:id="rId21"/>
    <p:sldId id="2899" r:id="rId22"/>
    <p:sldId id="2833" r:id="rId23"/>
    <p:sldId id="2876" r:id="rId24"/>
    <p:sldId id="2877" r:id="rId25"/>
    <p:sldId id="2878" r:id="rId26"/>
    <p:sldId id="2879" r:id="rId27"/>
    <p:sldId id="2880" r:id="rId28"/>
    <p:sldId id="2838" r:id="rId29"/>
    <p:sldId id="2839" r:id="rId30"/>
    <p:sldId id="534" r:id="rId31"/>
    <p:sldId id="2847" r:id="rId32"/>
    <p:sldId id="2840" r:id="rId33"/>
    <p:sldId id="2900" r:id="rId34"/>
    <p:sldId id="2841" r:id="rId35"/>
    <p:sldId id="2842" r:id="rId36"/>
    <p:sldId id="2843" r:id="rId37"/>
    <p:sldId id="2844" r:id="rId38"/>
    <p:sldId id="2881" r:id="rId39"/>
    <p:sldId id="2882" r:id="rId40"/>
    <p:sldId id="2883" r:id="rId41"/>
    <p:sldId id="2846" r:id="rId42"/>
    <p:sldId id="2901" r:id="rId43"/>
    <p:sldId id="319" r:id="rId44"/>
    <p:sldId id="304" r:id="rId45"/>
    <p:sldId id="305" r:id="rId46"/>
    <p:sldId id="2854" r:id="rId47"/>
    <p:sldId id="2849" r:id="rId48"/>
    <p:sldId id="2850" r:id="rId49"/>
    <p:sldId id="2851" r:id="rId50"/>
    <p:sldId id="682" r:id="rId51"/>
    <p:sldId id="683" r:id="rId52"/>
    <p:sldId id="2891" r:id="rId53"/>
    <p:sldId id="2892" r:id="rId54"/>
    <p:sldId id="2853" r:id="rId55"/>
    <p:sldId id="2852" r:id="rId56"/>
    <p:sldId id="2889" r:id="rId57"/>
    <p:sldId id="2890" r:id="rId58"/>
    <p:sldId id="2857" r:id="rId59"/>
    <p:sldId id="594" r:id="rId60"/>
    <p:sldId id="610" r:id="rId61"/>
    <p:sldId id="615" r:id="rId62"/>
    <p:sldId id="2858" r:id="rId63"/>
    <p:sldId id="2861" r:id="rId64"/>
    <p:sldId id="2863" r:id="rId65"/>
    <p:sldId id="2860" r:id="rId66"/>
    <p:sldId id="2859" r:id="rId67"/>
    <p:sldId id="2902" r:id="rId68"/>
    <p:sldId id="2865" r:id="rId69"/>
    <p:sldId id="2868" r:id="rId70"/>
    <p:sldId id="2866" r:id="rId71"/>
    <p:sldId id="2869" r:id="rId72"/>
    <p:sldId id="2870" r:id="rId73"/>
    <p:sldId id="2895" r:id="rId74"/>
    <p:sldId id="2871" r:id="rId75"/>
    <p:sldId id="2872" r:id="rId76"/>
    <p:sldId id="2896" r:id="rId77"/>
    <p:sldId id="2886" r:id="rId78"/>
    <p:sldId id="2887" r:id="rId79"/>
    <p:sldId id="2888" r:id="rId80"/>
    <p:sldId id="2897" r:id="rId81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deep Rangan" initials="SR" lastIdx="1" clrIdx="0">
    <p:extLst>
      <p:ext uri="{19B8F6BF-5375-455C-9EA6-DF929625EA0E}">
        <p15:presenceInfo xmlns:p15="http://schemas.microsoft.com/office/powerpoint/2012/main" userId="320a9bb83ea13c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42" autoAdjust="0"/>
    <p:restoredTop sz="94660"/>
  </p:normalViewPr>
  <p:slideViewPr>
    <p:cSldViewPr snapToGrid="0">
      <p:cViewPr varScale="1">
        <p:scale>
          <a:sx n="75" d="100"/>
          <a:sy n="75" d="100"/>
        </p:scale>
        <p:origin x="162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8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58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07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83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23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600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5" y="6292312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6" y="6405566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3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9" y="6405566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5" y="6446623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5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9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8" y="630740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7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0.png"/><Relationship Id="rId4" Type="http://schemas.openxmlformats.org/officeDocument/2006/relationships/image" Target="../media/image45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9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0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105.png"/><Relationship Id="rId7" Type="http://schemas.openxmlformats.org/officeDocument/2006/relationships/image" Target="../media/image640.png"/><Relationship Id="rId12" Type="http://schemas.openxmlformats.org/officeDocument/2006/relationships/image" Target="../media/image10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5" Type="http://schemas.openxmlformats.org/officeDocument/2006/relationships/image" Target="../media/image620.png"/><Relationship Id="rId9" Type="http://schemas.openxmlformats.org/officeDocument/2006/relationships/image" Target="../media/image6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620.png"/><Relationship Id="rId7" Type="http://schemas.openxmlformats.org/officeDocument/2006/relationships/image" Target="../media/image6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106.png"/><Relationship Id="rId4" Type="http://schemas.openxmlformats.org/officeDocument/2006/relationships/image" Target="../media/image630.png"/><Relationship Id="rId9" Type="http://schemas.openxmlformats.org/officeDocument/2006/relationships/image" Target="../media/image108.png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17" Type="http://schemas.openxmlformats.org/officeDocument/2006/relationships/image" Target="../media/image96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94.png"/><Relationship Id="rId14" Type="http://schemas.openxmlformats.org/officeDocument/2006/relationships/image" Target="../media/image9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1.png"/><Relationship Id="rId3" Type="http://schemas.openxmlformats.org/officeDocument/2006/relationships/image" Target="../media/image80.png"/><Relationship Id="rId1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9.png"/><Relationship Id="rId10" Type="http://schemas.openxmlformats.org/officeDocument/2006/relationships/image" Target="../media/image73.png"/><Relationship Id="rId9" Type="http://schemas.openxmlformats.org/officeDocument/2006/relationships/image" Target="../media/image98.png"/><Relationship Id="rId14" Type="http://schemas.openxmlformats.org/officeDocument/2006/relationships/image" Target="../media/image10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.png"/><Relationship Id="rId1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9.png"/><Relationship Id="rId15" Type="http://schemas.openxmlformats.org/officeDocument/2006/relationships/image" Target="../media/image112.png"/><Relationship Id="rId14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3" Type="http://schemas.openxmlformats.org/officeDocument/2006/relationships/image" Target="../media/image500.png"/><Relationship Id="rId7" Type="http://schemas.openxmlformats.org/officeDocument/2006/relationships/image" Target="../media/image54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20.png"/><Relationship Id="rId4" Type="http://schemas.openxmlformats.org/officeDocument/2006/relationships/image" Target="../media/image51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620.png"/><Relationship Id="rId7" Type="http://schemas.openxmlformats.org/officeDocument/2006/relationships/image" Target="../media/image6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630.png"/><Relationship Id="rId9" Type="http://schemas.openxmlformats.org/officeDocument/2006/relationships/image" Target="../media/image115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7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19.png"/><Relationship Id="rId10" Type="http://schemas.openxmlformats.org/officeDocument/2006/relationships/image" Target="../media/image122.png"/><Relationship Id="rId4" Type="http://schemas.openxmlformats.org/officeDocument/2006/relationships/image" Target="../media/image118.png"/><Relationship Id="rId9" Type="http://schemas.openxmlformats.org/officeDocument/2006/relationships/image" Target="../media/image121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0.png"/><Relationship Id="rId7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1.png"/><Relationship Id="rId5" Type="http://schemas.openxmlformats.org/officeDocument/2006/relationships/image" Target="../media/image760.png"/><Relationship Id="rId4" Type="http://schemas.openxmlformats.org/officeDocument/2006/relationships/image" Target="../media/image75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gif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70.png"/><Relationship Id="rId4" Type="http://schemas.openxmlformats.org/officeDocument/2006/relationships/image" Target="../media/image86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0.png"/><Relationship Id="rId7" Type="http://schemas.openxmlformats.org/officeDocument/2006/relationships/image" Target="../media/image1160.png"/><Relationship Id="rId2" Type="http://schemas.openxmlformats.org/officeDocument/2006/relationships/image" Target="../media/image1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0.png"/><Relationship Id="rId5" Type="http://schemas.openxmlformats.org/officeDocument/2006/relationships/image" Target="../media/image910.png"/><Relationship Id="rId4" Type="http://schemas.openxmlformats.org/officeDocument/2006/relationships/image" Target="../media/image90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0.png"/><Relationship Id="rId7" Type="http://schemas.openxmlformats.org/officeDocument/2006/relationships/image" Target="../media/image1160.png"/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0.png"/><Relationship Id="rId5" Type="http://schemas.openxmlformats.org/officeDocument/2006/relationships/image" Target="../media/image910.png"/><Relationship Id="rId4" Type="http://schemas.openxmlformats.org/officeDocument/2006/relationships/image" Target="../media/image90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6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0.png"/><Relationship Id="rId2" Type="http://schemas.openxmlformats.org/officeDocument/2006/relationships/image" Target="../media/image1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5" Type="http://schemas.openxmlformats.org/officeDocument/2006/relationships/image" Target="../media/image1340.png"/><Relationship Id="rId4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Unit 4.  Coding and Capacity on Fading Channels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Ece-gy</a:t>
            </a:r>
            <a:r>
              <a:rPr lang="en-US" dirty="0"/>
              <a:t> 6023.  Wireless communications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810863" y="1597268"/>
            <a:ext cx="1981199" cy="1295400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Regions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00861" y="4019100"/>
                <a:ext cx="9998315" cy="2293955"/>
              </a:xfrm>
            </p:spPr>
            <p:txBody>
              <a:bodyPr/>
              <a:lstStyle/>
              <a:p>
                <a:r>
                  <a:rPr lang="en-US" dirty="0"/>
                  <a:t>ML estimate is closest point in constellation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Decision region </a:t>
                </a:r>
                <a:r>
                  <a:rPr lang="en-US" dirty="0"/>
                  <a:t>for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set of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is the closest point: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00861" y="4019100"/>
                <a:ext cx="9998315" cy="2293955"/>
              </a:xfrm>
              <a:blipFill>
                <a:blip r:embed="rId2"/>
                <a:stretch>
                  <a:fillRect l="-1463" t="-2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 rot="5400000">
            <a:off x="3820265" y="2816470"/>
            <a:ext cx="19811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048861" y="2892668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810861" y="2587868"/>
            <a:ext cx="76200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flipV="1">
            <a:off x="5344261" y="2359270"/>
            <a:ext cx="76200" cy="761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V="1">
            <a:off x="5344261" y="3349870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flipV="1">
            <a:off x="4277461" y="3349870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flipV="1">
            <a:off x="4277461" y="2359269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96661" y="2385146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661" y="2385146"/>
                <a:ext cx="381000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944461" y="2036719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Decision region for s</a:t>
            </a:r>
            <a:r>
              <a:rPr lang="en-US" sz="1600" baseline="-250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29961" y="1990553"/>
            <a:ext cx="156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baseline="-25000" dirty="0"/>
              <a:t>1 </a:t>
            </a:r>
            <a:r>
              <a:rPr lang="en-US" sz="1600" dirty="0"/>
              <a:t> (closest point)</a:t>
            </a:r>
            <a:endParaRPr lang="en-US" sz="160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4163161" y="1973675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baseline="-250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63161" y="3426068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baseline="-250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29961" y="3468515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baseline="-25000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773262" y="2143081"/>
            <a:ext cx="1885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Example:  Decision region in QPSK</a:t>
            </a:r>
            <a:endParaRPr 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1209206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7829552" y="1713122"/>
            <a:ext cx="1257299" cy="1312652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</p:spPr>
        <p:txBody>
          <a:bodyPr/>
          <a:lstStyle/>
          <a:p>
            <a:r>
              <a:rPr lang="en-US" dirty="0"/>
              <a:t>Error Probabilities on an AWGN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46796" y="6314270"/>
            <a:ext cx="1312025" cy="365125"/>
          </a:xfrm>
        </p:spPr>
        <p:txBody>
          <a:bodyPr/>
          <a:lstStyle/>
          <a:p>
            <a:fld id="{529F9F8D-2534-4D48-85E3-73908409BCC5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301262" y="1573822"/>
                <a:ext cx="5546102" cy="444597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Error probabilities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Symbol error rate,  SER:  Prob symbol is </a:t>
                </a:r>
                <a:r>
                  <a:rPr lang="en-US" dirty="0" err="1">
                    <a:solidFill>
                      <a:schemeClr val="tx1"/>
                    </a:solidFill>
                  </a:rPr>
                  <a:t>misdetected</a:t>
                </a:r>
                <a:endParaRPr lang="en-US" dirty="0"/>
              </a:p>
              <a:p>
                <a:pPr lvl="1"/>
                <a:r>
                  <a:rPr lang="en-US" dirty="0"/>
                  <a:t>Bit error rate, BER:  Probability of a bit is in error</a:t>
                </a:r>
              </a:p>
              <a:p>
                <a:pPr lvl="1"/>
                <a:r>
                  <a:rPr lang="en-US" dirty="0"/>
                  <a:t>Assume TX symbols are uniformly distributed</a:t>
                </a:r>
              </a:p>
              <a:p>
                <a:r>
                  <a:rPr lang="en-US" b="0" dirty="0"/>
                  <a:t>First consider AWGN model: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fading</a:t>
                </a:r>
              </a:p>
              <a:p>
                <a:r>
                  <a:rPr lang="en-US" dirty="0"/>
                  <a:t>SER for QPSK can be shown to be: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ra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SNR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301262" y="1573822"/>
                <a:ext cx="5546102" cy="4445977"/>
              </a:xfrm>
              <a:blipFill>
                <a:blip r:embed="rId2"/>
                <a:stretch>
                  <a:fillRect l="-2637" t="-1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7067550" y="3033347"/>
            <a:ext cx="17145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 flipH="1" flipV="1">
            <a:off x="7536974" y="2030524"/>
            <a:ext cx="1295400" cy="7102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 flipV="1">
            <a:off x="8362950" y="2499948"/>
            <a:ext cx="76200" cy="761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V="1">
            <a:off x="8362950" y="3490548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flipV="1">
            <a:off x="7296150" y="3490548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flipV="1">
            <a:off x="7296150" y="2499947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002798" y="1932793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z</a:t>
            </a:r>
          </a:p>
        </p:txBody>
      </p:sp>
      <p:cxnSp>
        <p:nvCxnSpPr>
          <p:cNvPr id="12" name="Straight Arrow Connector 11"/>
          <p:cNvCxnSpPr>
            <a:endCxn id="7" idx="1"/>
          </p:cNvCxnSpPr>
          <p:nvPr/>
        </p:nvCxnSpPr>
        <p:spPr>
          <a:xfrm flipV="1">
            <a:off x="7829551" y="2564988"/>
            <a:ext cx="544559" cy="468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7025856" y="2919049"/>
            <a:ext cx="16001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8078678" y="2070955"/>
            <a:ext cx="794125" cy="128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01050" y="1991741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97486" y="1809682"/>
            <a:ext cx="285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error</a:t>
            </a:r>
          </a:p>
          <a:p>
            <a:r>
              <a:rPr lang="en-US" dirty="0"/>
              <a:t>z in correct decision region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86701" y="4456323"/>
            <a:ext cx="1257299" cy="1312652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7124699" y="5776548"/>
            <a:ext cx="17145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V="1">
            <a:off x="7200902" y="5090750"/>
            <a:ext cx="914398" cy="4571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 flipV="1">
            <a:off x="8420099" y="5243149"/>
            <a:ext cx="76200" cy="761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flipV="1">
            <a:off x="8420099" y="6233749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flipV="1">
            <a:off x="7353299" y="6233749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flipV="1">
            <a:off x="7353299" y="5243148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endCxn id="26" idx="1"/>
          </p:cNvCxnSpPr>
          <p:nvPr/>
        </p:nvCxnSpPr>
        <p:spPr>
          <a:xfrm flipV="1">
            <a:off x="7886700" y="5308189"/>
            <a:ext cx="544559" cy="468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 flipV="1">
            <a:off x="7083005" y="5662250"/>
            <a:ext cx="16001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7429503" y="4862150"/>
            <a:ext cx="1039333" cy="413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15426" y="4565643"/>
            <a:ext cx="3028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</a:t>
            </a:r>
          </a:p>
          <a:p>
            <a:r>
              <a:rPr lang="en-US" b="1" dirty="0"/>
              <a:t>z</a:t>
            </a:r>
            <a:r>
              <a:rPr lang="en-US" dirty="0"/>
              <a:t> not in </a:t>
            </a:r>
            <a:br>
              <a:rPr lang="en-US" dirty="0"/>
            </a:br>
            <a:r>
              <a:rPr lang="en-US" dirty="0"/>
              <a:t>correct decision region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172450" y="2664015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</a:t>
            </a:r>
            <a:r>
              <a:rPr lang="en-US" baseline="-25000" dirty="0" err="1"/>
              <a:t>m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8180477" y="5407216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</a:t>
            </a:r>
            <a:r>
              <a:rPr lang="en-US" baseline="-25000" dirty="0" err="1"/>
              <a:t>m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883103" y="462719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38999" y="5319347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87929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 for AWGN Modulation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97280" y="1699845"/>
            <a:ext cx="6028944" cy="3821723"/>
          </a:xfrm>
        </p:spPr>
        <p:txBody>
          <a:bodyPr>
            <a:normAutofit/>
          </a:bodyPr>
          <a:lstStyle/>
          <a:p>
            <a:r>
              <a:rPr lang="en-US" dirty="0"/>
              <a:t>Error formula can be derived for most QAM mappings</a:t>
            </a:r>
          </a:p>
          <a:p>
            <a:pPr lvl="1"/>
            <a:r>
              <a:rPr lang="en-US" dirty="0"/>
              <a:t>See, e.g., </a:t>
            </a:r>
            <a:r>
              <a:rPr lang="en-US" dirty="0" err="1"/>
              <a:t>Proakis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an AWGN channel:</a:t>
            </a:r>
          </a:p>
          <a:p>
            <a:pPr lvl="1"/>
            <a:r>
              <a:rPr lang="en-US" dirty="0"/>
              <a:t>SER typically decays exponentially with SNR</a:t>
            </a:r>
          </a:p>
          <a:p>
            <a:pPr lvl="1"/>
            <a:r>
              <a:rPr lang="en-US" dirty="0"/>
              <a:t>Ex:  for QPSK</a:t>
            </a:r>
          </a:p>
        </p:txBody>
      </p:sp>
      <p:pic>
        <p:nvPicPr>
          <p:cNvPr id="5" name="Picture 4" descr="serMod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611" y="1699845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10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83C6-2C7D-480E-8D7E-B49E7761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 BER Simulation for 16-QAM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3CB48-EF03-4D43-ADA1-8DDF5ED11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0263" y="1499707"/>
            <a:ext cx="3442370" cy="4437070"/>
          </a:xfrm>
        </p:spPr>
        <p:txBody>
          <a:bodyPr/>
          <a:lstStyle/>
          <a:p>
            <a:r>
              <a:rPr lang="en-US" dirty="0"/>
              <a:t>See demo</a:t>
            </a:r>
          </a:p>
          <a:p>
            <a:r>
              <a:rPr lang="en-US" dirty="0"/>
              <a:t>Easy to do in MATLAB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42C8F-B6B6-4B2F-AAEA-76E481EF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77B0B4-C80B-4B30-8D8E-0F279F0C5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104" y="1499706"/>
            <a:ext cx="6171266" cy="51796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E10570-B13C-48C6-8A2C-EAD4A869B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964" y="2579427"/>
            <a:ext cx="4331664" cy="342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61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3DB616-B1D5-42A3-B343-40B411CAF6EC}"/>
              </a:ext>
            </a:extLst>
          </p:cNvPr>
          <p:cNvSpPr/>
          <p:nvPr/>
        </p:nvSpPr>
        <p:spPr>
          <a:xfrm>
            <a:off x="7178723" y="2129051"/>
            <a:ext cx="2852382" cy="11259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0A2CA-F6A6-4E76-B90A-D3C30F56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 on a Fading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41FD79-ADE5-4AEC-AC24-364EAB2303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822135" cy="4329817"/>
              </a:xfrm>
            </p:spPr>
            <p:txBody>
              <a:bodyPr/>
              <a:lstStyle/>
              <a:p>
                <a:r>
                  <a:rPr lang="en-US" dirty="0"/>
                  <a:t>Now return to a fading channel: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Equalization: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/>
                  <a:t>  Effective noise after equalization</a:t>
                </a:r>
              </a:p>
              <a:p>
                <a:r>
                  <a:rPr lang="en-US" dirty="0"/>
                  <a:t>SNR after equalization:</a:t>
                </a:r>
              </a:p>
              <a:p>
                <a:pPr lvl="1"/>
                <a:r>
                  <a:rPr lang="en-US" dirty="0"/>
                  <a:t>Noise energy after equalization: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SNR is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SNR varies with the fading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Average SNR is: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41FD79-ADE5-4AEC-AC24-364EAB2303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822135" cy="4329817"/>
              </a:xfrm>
              <a:blipFill>
                <a:blip r:embed="rId2"/>
                <a:stretch>
                  <a:fillRect l="-251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83BDF-DFA1-4E2C-90FE-D8B5B23C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 descr="761px-Rayleigh_fading_doppler_10Hz.svg.png">
            <a:extLst>
              <a:ext uri="{FF2B5EF4-FFF2-40B4-BE49-F238E27FC236}">
                <a16:creationId xmlns:a16="http://schemas.microsoft.com/office/drawing/2014/main" id="{310B0D56-0440-460B-B2FE-FBBFF161D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087" y="3408627"/>
            <a:ext cx="3048000" cy="19100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E09B5B-041E-4CB8-B6BF-1BB7F8EE6164}"/>
              </a:ext>
            </a:extLst>
          </p:cNvPr>
          <p:cNvSpPr txBox="1"/>
          <p:nvPr/>
        </p:nvSpPr>
        <p:spPr>
          <a:xfrm>
            <a:off x="11155680" y="3429000"/>
            <a:ext cx="69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High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SNR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BBD80-163F-43C9-8345-B9CE613F7027}"/>
              </a:ext>
            </a:extLst>
          </p:cNvPr>
          <p:cNvSpPr txBox="1"/>
          <p:nvPr/>
        </p:nvSpPr>
        <p:spPr>
          <a:xfrm>
            <a:off x="11155680" y="4421839"/>
            <a:ext cx="69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Low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SNR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BAB6DC64-65D8-4608-9B3D-FAC84B661D3A}"/>
              </a:ext>
            </a:extLst>
          </p:cNvPr>
          <p:cNvSpPr/>
          <p:nvPr/>
        </p:nvSpPr>
        <p:spPr>
          <a:xfrm>
            <a:off x="10610088" y="4554391"/>
            <a:ext cx="484632" cy="60907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64DD43F4-0E93-4C48-AA9D-13A750763EBA}"/>
              </a:ext>
            </a:extLst>
          </p:cNvPr>
          <p:cNvSpPr/>
          <p:nvPr/>
        </p:nvSpPr>
        <p:spPr>
          <a:xfrm rot="10800000">
            <a:off x="10610088" y="3408627"/>
            <a:ext cx="484632" cy="8382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5E36B6-0294-4B54-9A4F-2E3F8AA0DFB7}"/>
                  </a:ext>
                </a:extLst>
              </p:cNvPr>
              <p:cNvSpPr txBox="1"/>
              <p:nvPr/>
            </p:nvSpPr>
            <p:spPr>
              <a:xfrm>
                <a:off x="7356143" y="2299701"/>
                <a:ext cx="2210029" cy="714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SNR: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5E36B6-0294-4B54-9A4F-2E3F8AA0D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143" y="2299701"/>
                <a:ext cx="2210029" cy="714234"/>
              </a:xfrm>
              <a:prstGeom prst="rect">
                <a:avLst/>
              </a:prstGeom>
              <a:blipFill>
                <a:blip r:embed="rId4"/>
                <a:stretch>
                  <a:fillRect l="-4420" b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94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3DE9-5785-411D-B059-41F06C0A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SER on a Fading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0A75A8-C306-4E70-A7A4-5DBD3FF6A2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Fading channel: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With fading, SNR is random ,.  SNR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Define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average SER</a:t>
                </a:r>
                <a:r>
                  <a:rPr lang="en-US" dirty="0"/>
                  <a:t>: 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𝑆𝐸𝑅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𝑆𝐸𝑅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function of the average SER</a:t>
                </a:r>
              </a:p>
              <a:p>
                <a:pPr lvl="1"/>
                <a:r>
                  <a:rPr lang="en-US" dirty="0"/>
                  <a:t>Represents the average over independent channel realizations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Rayleigh distributed,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exponential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𝑆𝐸𝑅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𝑆𝐸𝑅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0A75A8-C306-4E70-A7A4-5DBD3FF6A2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C0C84-E157-4783-B9AD-79EA0EB92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74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 SER on QPSK with Rayleigh Fading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Rayleigh fading: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exponential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QPSK: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𝑆𝐸𝑅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rad>
                      </m:e>
                    </m:d>
                  </m:oMath>
                </a14:m>
                <a:r>
                  <a:rPr lang="en-US" dirty="0"/>
                  <a:t> for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Lemma:</a:t>
                </a:r>
                <a:r>
                  <a:rPr lang="en-US" dirty="0"/>
                  <a:t>  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exponential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𝛼𝛾</m:t>
                                </m:r>
                              </m:e>
                            </m:ra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den>
                            </m:f>
                          </m:e>
                        </m:ra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Detailed proof below.  </a:t>
                </a:r>
                <a:r>
                  <a:rPr lang="en-US" dirty="0"/>
                  <a:t>Write </a:t>
                </a:r>
                <a:endParaRPr lang="en-US" b="0" dirty="0"/>
              </a:p>
              <a:p>
                <a:r>
                  <a:rPr lang="en-US" dirty="0"/>
                  <a:t>Average SER:  From Lemma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𝑆𝐸𝑅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𝑆𝐸𝑅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Average SER decays as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∝1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In AWGN channel, SER decays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ra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Much slower decay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77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Fading vs. AWGN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291328" y="1700569"/>
            <a:ext cx="5864352" cy="4069080"/>
          </a:xfrm>
        </p:spPr>
        <p:txBody>
          <a:bodyPr>
            <a:normAutofit/>
          </a:bodyPr>
          <a:lstStyle/>
          <a:p>
            <a:r>
              <a:rPr lang="en-US" dirty="0"/>
              <a:t>Error rate with fading is dramatically higher.</a:t>
            </a:r>
          </a:p>
          <a:p>
            <a:r>
              <a:rPr lang="en-US" dirty="0"/>
              <a:t>Ex. for QPSK:</a:t>
            </a:r>
          </a:p>
          <a:p>
            <a:pPr lvl="1"/>
            <a:r>
              <a:rPr lang="en-US" dirty="0"/>
              <a:t>No fading, SER decays exponentially</a:t>
            </a:r>
          </a:p>
          <a:p>
            <a:pPr lvl="1"/>
            <a:r>
              <a:rPr lang="en-US" dirty="0"/>
              <a:t>With fading, SER decays with inverse SNR</a:t>
            </a:r>
          </a:p>
          <a:p>
            <a:r>
              <a:rPr lang="en-US" dirty="0"/>
              <a:t>Similar relations for most other constellations</a:t>
            </a:r>
          </a:p>
          <a:p>
            <a:r>
              <a:rPr lang="en-US" dirty="0"/>
              <a:t>Need much higher SNR</a:t>
            </a:r>
          </a:p>
        </p:txBody>
      </p:sp>
      <p:pic>
        <p:nvPicPr>
          <p:cNvPr id="5" name="Picture 4" descr="serQpskFad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52" y="2057924"/>
            <a:ext cx="4267200" cy="3200400"/>
          </a:xfrm>
          <a:prstGeom prst="rect">
            <a:avLst/>
          </a:prstGeom>
        </p:spPr>
      </p:pic>
      <p:graphicFrame>
        <p:nvGraphicFramePr>
          <p:cNvPr id="3543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01846"/>
              </p:ext>
            </p:extLst>
          </p:nvPr>
        </p:nvGraphicFramePr>
        <p:xfrm>
          <a:off x="7851648" y="5103811"/>
          <a:ext cx="1600200" cy="654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41120" imgH="431640" progId="Equation.DSMT4">
                  <p:embed/>
                </p:oleObj>
              </mc:Choice>
              <mc:Fallback>
                <p:oleObj name="Equation" r:id="rId3" imgW="1041120" imgH="431640" progId="Equation.DSMT4">
                  <p:embed/>
                  <p:pic>
                    <p:nvPicPr>
                      <p:cNvPr id="3543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1648" y="5103811"/>
                        <a:ext cx="1600200" cy="6541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796077"/>
              </p:ext>
            </p:extLst>
          </p:nvPr>
        </p:nvGraphicFramePr>
        <p:xfrm>
          <a:off x="5858827" y="4961611"/>
          <a:ext cx="1776413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55600" imgH="533160" progId="Equation.DSMT4">
                  <p:embed/>
                </p:oleObj>
              </mc:Choice>
              <mc:Fallback>
                <p:oleObj name="Equation" r:id="rId5" imgW="1155600" imgH="533160" progId="Equation.DSMT4">
                  <p:embed/>
                  <p:pic>
                    <p:nvPicPr>
                      <p:cNvPr id="3543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8827" y="4961611"/>
                        <a:ext cx="1776413" cy="80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01953" y="1887030"/>
            <a:ext cx="16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 with QPSK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35042" y="4615831"/>
            <a:ext cx="16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fading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51649" y="4604266"/>
            <a:ext cx="16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Rayleigh fading</a:t>
            </a:r>
          </a:p>
        </p:txBody>
      </p:sp>
    </p:spTree>
    <p:extLst>
      <p:ext uri="{BB962C8B-B14F-4D97-AF65-F5344CB8AC3E}">
        <p14:creationId xmlns:p14="http://schemas.microsoft.com/office/powerpoint/2010/main" val="2879270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38B72-DB18-431D-B8DC-AE4B40B9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16-QAM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BC08D-E32F-4ECF-8DCC-E38469043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39279"/>
            <a:ext cx="5059680" cy="4329817"/>
          </a:xfrm>
        </p:spPr>
        <p:txBody>
          <a:bodyPr/>
          <a:lstStyle/>
          <a:p>
            <a:r>
              <a:rPr lang="en-US" dirty="0"/>
              <a:t>See demo </a:t>
            </a:r>
          </a:p>
          <a:p>
            <a:r>
              <a:rPr lang="en-US" dirty="0"/>
              <a:t>Large gap between AWGN and Rayleigh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9FB52-797D-49D3-8FF4-6252281A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76F0F4-4E45-43B5-B61C-D9B604F78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04069"/>
            <a:ext cx="5151177" cy="389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78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14B6-7FA9-4EC6-8F68-5663ADAB9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Lemma for Average of Q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7A206-309D-4885-A966-70484225D4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Lemma:</a:t>
                </a:r>
                <a:r>
                  <a:rPr lang="en-US" dirty="0"/>
                  <a:t>  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exponential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𝛼𝛾</m:t>
                                </m:r>
                              </m:e>
                            </m:ra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den>
                            </m:f>
                          </m:e>
                        </m:ra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den>
                    </m:f>
                  </m:oMath>
                </a14:m>
                <a:endParaRPr lang="en-US" b="0" dirty="0"/>
              </a:p>
              <a:p>
                <a:r>
                  <a:rPr lang="en-US" b="0" dirty="0"/>
                  <a:t>Proof: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𝛼𝛾</m:t>
                                </m:r>
                              </m:e>
                            </m:ra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den>
                    </m:f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𝛼𝛾</m:t>
                                </m:r>
                              </m:e>
                            </m:rad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num>
                              <m:den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den>
                            </m:f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nary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𝛼𝛾</m:t>
                            </m:r>
                          </m:e>
                        </m:ra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𝛼𝛾</m:t>
                            </m:r>
                          </m:e>
                        </m:rad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type m:val="li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Change order of integral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7A206-309D-4885-A966-70484225D4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EED74-97E9-49D1-870A-7922B77A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71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symbol mapping for QAM constellations</a:t>
            </a:r>
          </a:p>
          <a:p>
            <a:r>
              <a:rPr lang="en-US" dirty="0"/>
              <a:t>Implement symbol detection for faded symbols</a:t>
            </a:r>
          </a:p>
          <a:p>
            <a:pPr lvl="1"/>
            <a:r>
              <a:rPr lang="en-US" dirty="0"/>
              <a:t>Compute average BER and SER on AWGN and flat channels and compare</a:t>
            </a:r>
          </a:p>
          <a:p>
            <a:r>
              <a:rPr lang="en-US" dirty="0"/>
              <a:t>Identify if a system can be modeled as slow vs. fast and frequency-selective vs. flat fading</a:t>
            </a:r>
          </a:p>
          <a:p>
            <a:r>
              <a:rPr lang="en-US" dirty="0"/>
              <a:t>For slow and flat fading, compute outage probability and capacity under a fading model</a:t>
            </a:r>
          </a:p>
          <a:p>
            <a:r>
              <a:rPr lang="en-US" dirty="0"/>
              <a:t>For IID fading, compute the ergodic capacity </a:t>
            </a:r>
          </a:p>
          <a:p>
            <a:r>
              <a:rPr lang="en-US" dirty="0"/>
              <a:t>Create a TX and RX chain for flat and fading channels with given components</a:t>
            </a:r>
          </a:p>
          <a:p>
            <a:pPr lvl="1"/>
            <a:r>
              <a:rPr lang="en-US" dirty="0"/>
              <a:t>Symbol equalization, soft symbol detection, interleaving, channel decoder</a:t>
            </a:r>
          </a:p>
          <a:p>
            <a:r>
              <a:rPr lang="en-US" dirty="0"/>
              <a:t>Use MATLAB tools for common channel encoders and decoders</a:t>
            </a:r>
          </a:p>
          <a:p>
            <a:pPr lvl="1"/>
            <a:r>
              <a:rPr lang="en-US" dirty="0"/>
              <a:t>Convolutional, turbo codes and LDPC codes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39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3CDE-B938-4C6E-8AEF-177357B18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B232B-039E-40E7-ACC1-8A381791E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159C9D-CFF7-4D8F-8DA0-EC659BD28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68" y="2687900"/>
            <a:ext cx="4156416" cy="33663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603402-6DE8-45E1-9BFB-F90825BA4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75" y="1425058"/>
            <a:ext cx="8932460" cy="100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17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242C0-BCD7-E9C2-D691-FF4335A56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27EEB-C177-97D8-7727-F0A86367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E62AC2-E565-2965-FD44-4356EF55E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F2326-9DDE-AFA6-4DA0-C8D367F5002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Uncoded Modulation over Fading Channels</a:t>
            </a:r>
          </a:p>
          <a:p>
            <a:r>
              <a:rPr lang="en-US" dirty="0"/>
              <a:t>Capacity with Coding over Fading Channels:  Outage Capacity</a:t>
            </a:r>
          </a:p>
          <a:p>
            <a:r>
              <a:rPr lang="en-US" dirty="0"/>
              <a:t>Capacity with Coding over Fading Channels:  Ergodic Capacity</a:t>
            </a:r>
          </a:p>
          <a:p>
            <a:r>
              <a:rPr lang="en-US" dirty="0"/>
              <a:t>Review:  Coding over an AWGN Channel</a:t>
            </a:r>
          </a:p>
          <a:p>
            <a:r>
              <a:rPr lang="en-US" dirty="0"/>
              <a:t>Coding over Fading Channels</a:t>
            </a:r>
          </a:p>
          <a:p>
            <a:r>
              <a:rPr lang="en-US" dirty="0"/>
              <a:t>Capacity with Bit-Interleaved Coded Modulation</a:t>
            </a:r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722C547-464F-7FC9-5E6C-9F23B58F4B2E}"/>
              </a:ext>
            </a:extLst>
          </p:cNvPr>
          <p:cNvSpPr/>
          <p:nvPr/>
        </p:nvSpPr>
        <p:spPr>
          <a:xfrm>
            <a:off x="464953" y="1987541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56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A7D6C-1107-4D6E-B5AE-711EC7337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Over Fading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AF755-5674-4F95-A49A-9D9AE6B86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Lesson from previous section:</a:t>
            </a:r>
          </a:p>
          <a:p>
            <a:pPr lvl="1"/>
            <a:r>
              <a:rPr lang="en-US" sz="2200" dirty="0"/>
              <a:t>With fading, uncoded modulation cannot provided sufficient reliability</a:t>
            </a:r>
          </a:p>
          <a:p>
            <a:pPr lvl="1"/>
            <a:r>
              <a:rPr lang="en-US" sz="2200" dirty="0"/>
              <a:t>Error rate decays slowly with SNR</a:t>
            </a:r>
          </a:p>
          <a:p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Channel coding:</a:t>
            </a:r>
          </a:p>
          <a:p>
            <a:pPr lvl="1"/>
            <a:r>
              <a:rPr lang="en-US" sz="2200" dirty="0"/>
              <a:t>Send data in blocks</a:t>
            </a:r>
          </a:p>
          <a:p>
            <a:pPr lvl="1"/>
            <a:r>
              <a:rPr lang="en-US" sz="2200" dirty="0"/>
              <a:t>Block contains redundancy</a:t>
            </a:r>
          </a:p>
          <a:p>
            <a:pPr lvl="1"/>
            <a:r>
              <a:rPr lang="en-US" sz="2200" dirty="0"/>
              <a:t>If some parts fade, can still recover block</a:t>
            </a:r>
          </a:p>
          <a:p>
            <a:endParaRPr lang="en-US" sz="2400" dirty="0"/>
          </a:p>
          <a:p>
            <a:r>
              <a:rPr lang="en-US" sz="2400" dirty="0"/>
              <a:t>All commercial wireless systems use coding!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99293-A857-47C8-A73D-94D6EF8A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 descr="serQpskFading.jpg">
            <a:extLst>
              <a:ext uri="{FF2B5EF4-FFF2-40B4-BE49-F238E27FC236}">
                <a16:creationId xmlns:a16="http://schemas.microsoft.com/office/drawing/2014/main" id="{1C6D16C9-421E-420F-8D99-8D636347B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0" y="2460260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0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A2FD-3F74-4614-8C5B-1059A6A6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and Frequency Fading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816516-9601-4C7C-8E56-85022174BB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Recall:  Channels vary over </a:t>
                </a:r>
                <a:r>
                  <a:rPr lang="en-US" dirty="0">
                    <a:solidFill>
                      <a:srgbClr val="00B050"/>
                    </a:solidFill>
                  </a:rPr>
                  <a:t>time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frequency</a:t>
                </a:r>
              </a:p>
              <a:p>
                <a:r>
                  <a:rPr lang="en-US" dirty="0"/>
                  <a:t>Variation in </a:t>
                </a:r>
                <a:r>
                  <a:rPr lang="en-US" dirty="0">
                    <a:solidFill>
                      <a:srgbClr val="00B050"/>
                    </a:solidFill>
                  </a:rPr>
                  <a:t>time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Due to Doppler spread,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Coherence time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Time over which channel changes significantly</a:t>
                </a:r>
                <a:endParaRPr lang="en-US" b="0" dirty="0"/>
              </a:p>
              <a:p>
                <a:r>
                  <a:rPr lang="en-US" dirty="0"/>
                  <a:t>Variation in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frequency</a:t>
                </a:r>
              </a:p>
              <a:p>
                <a:pPr lvl="1"/>
                <a:r>
                  <a:rPr lang="en-US" dirty="0"/>
                  <a:t>Due to delay spread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𝛿𝜏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Coherence bandwidth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𝛿𝜏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Frequency over which channel changes significantly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816516-9601-4C7C-8E56-85022174BB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04B2D-D893-4C20-92D9-9AA6A18B3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DC5EE5-C273-44EE-A6BE-7C7115DBA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233" y="1710946"/>
            <a:ext cx="3733110" cy="2946092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04F1FAB7-3164-4703-BBBB-7DFB84EE9549}"/>
              </a:ext>
            </a:extLst>
          </p:cNvPr>
          <p:cNvGrpSpPr/>
          <p:nvPr/>
        </p:nvGrpSpPr>
        <p:grpSpPr>
          <a:xfrm>
            <a:off x="6316883" y="2626245"/>
            <a:ext cx="1545152" cy="584775"/>
            <a:chOff x="6316883" y="2626245"/>
            <a:chExt cx="1545152" cy="58477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740A33B-4EEF-4280-BC62-FC281DA8D475}"/>
                </a:ext>
              </a:extLst>
            </p:cNvPr>
            <p:cNvCxnSpPr/>
            <p:nvPr/>
          </p:nvCxnSpPr>
          <p:spPr>
            <a:xfrm>
              <a:off x="7093108" y="2626245"/>
              <a:ext cx="7689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2DA79EE-40A8-4B91-9CC4-F98AD4322008}"/>
                </a:ext>
              </a:extLst>
            </p:cNvPr>
            <p:cNvCxnSpPr/>
            <p:nvPr/>
          </p:nvCxnSpPr>
          <p:spPr>
            <a:xfrm>
              <a:off x="7093107" y="3167819"/>
              <a:ext cx="7689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D938E25-1BC3-47A7-9AE0-8EFB636E37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7570" y="2626245"/>
              <a:ext cx="1" cy="54157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EB64579-372E-4F3B-9FBE-4427F84D42E1}"/>
                    </a:ext>
                  </a:extLst>
                </p:cNvPr>
                <p:cNvSpPr txBox="1"/>
                <p:nvPr/>
              </p:nvSpPr>
              <p:spPr>
                <a:xfrm>
                  <a:off x="6316883" y="2626245"/>
                  <a:ext cx="93737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𝑐𝑜h</m:t>
                          </m:r>
                        </m:sub>
                      </m:sSub>
                    </m:oMath>
                  </a14:m>
                  <a:r>
                    <a:rPr lang="en-US" sz="1600" b="0" i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Cambria Math" panose="02040503050406030204" pitchFamily="18" charset="0"/>
                    </a:rPr>
                    <a:t> </a:t>
                  </a:r>
                  <a:br>
                    <a:rPr lang="en-US" sz="1600" b="0" i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Cambria Math" panose="02040503050406030204" pitchFamily="18" charset="0"/>
                    </a:rPr>
                  </a:br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≈5</m:t>
                      </m:r>
                    </m:oMath>
                  </a14:m>
                  <a:r>
                    <a:rPr lang="en-US" sz="1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 MHz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EB64579-372E-4F3B-9FBE-4427F84D42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6883" y="2626245"/>
                  <a:ext cx="937372" cy="584775"/>
                </a:xfrm>
                <a:prstGeom prst="rect">
                  <a:avLst/>
                </a:prstGeom>
                <a:blipFill>
                  <a:blip r:embed="rId4"/>
                  <a:stretch>
                    <a:fillRect r="-2597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8DE0437-BABF-4701-B35B-1F7EBEEF53E7}"/>
              </a:ext>
            </a:extLst>
          </p:cNvPr>
          <p:cNvGrpSpPr/>
          <p:nvPr/>
        </p:nvGrpSpPr>
        <p:grpSpPr>
          <a:xfrm>
            <a:off x="8628568" y="4657037"/>
            <a:ext cx="1208887" cy="701449"/>
            <a:chOff x="8628568" y="4657037"/>
            <a:chExt cx="1208887" cy="70144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FC1B894-87C5-4CC5-9DFD-1C2DD2F2410F}"/>
                </a:ext>
              </a:extLst>
            </p:cNvPr>
            <p:cNvCxnSpPr>
              <a:cxnSpLocks/>
            </p:cNvCxnSpPr>
            <p:nvPr/>
          </p:nvCxnSpPr>
          <p:spPr>
            <a:xfrm>
              <a:off x="9837455" y="4657038"/>
              <a:ext cx="0" cy="45900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FC49B17-7501-4A62-B0ED-5CFD1DF716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8568" y="4886537"/>
              <a:ext cx="120888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40001B4-8929-4C49-BF2B-D5CE440D11F0}"/>
                </a:ext>
              </a:extLst>
            </p:cNvPr>
            <p:cNvCxnSpPr>
              <a:cxnSpLocks/>
            </p:cNvCxnSpPr>
            <p:nvPr/>
          </p:nvCxnSpPr>
          <p:spPr>
            <a:xfrm>
              <a:off x="8628568" y="4657037"/>
              <a:ext cx="0" cy="459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95FD681-3E6C-4A59-B567-234EF3942BF6}"/>
                    </a:ext>
                  </a:extLst>
                </p:cNvPr>
                <p:cNvSpPr txBox="1"/>
                <p:nvPr/>
              </p:nvSpPr>
              <p:spPr>
                <a:xfrm>
                  <a:off x="8865934" y="4773711"/>
                  <a:ext cx="85036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𝑐𝑜h</m:t>
                          </m:r>
                        </m:sub>
                      </m:sSub>
                    </m:oMath>
                  </a14:m>
                  <a:r>
                    <a:rPr lang="en-US" sz="1600" b="0" i="1" dirty="0">
                      <a:solidFill>
                        <a:srgbClr val="00B050"/>
                      </a:solidFill>
                      <a:latin typeface="Cambria Math" panose="02040503050406030204" pitchFamily="18" charset="0"/>
                    </a:rPr>
                    <a:t> </a:t>
                  </a:r>
                  <a:br>
                    <a:rPr lang="en-US" sz="1600" b="0" i="1" dirty="0">
                      <a:solidFill>
                        <a:srgbClr val="00B050"/>
                      </a:solidFill>
                      <a:latin typeface="Cambria Math" panose="02040503050406030204" pitchFamily="18" charset="0"/>
                    </a:rPr>
                  </a:br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≈5</m:t>
                      </m:r>
                    </m:oMath>
                  </a14:m>
                  <a:r>
                    <a:rPr lang="en-US" sz="1600" dirty="0">
                      <a:solidFill>
                        <a:srgbClr val="00B050"/>
                      </a:solidFill>
                    </a:rPr>
                    <a:t> ms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95FD681-3E6C-4A59-B567-234EF3942B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5934" y="4773711"/>
                  <a:ext cx="850368" cy="584775"/>
                </a:xfrm>
                <a:prstGeom prst="rect">
                  <a:avLst/>
                </a:prstGeom>
                <a:blipFill>
                  <a:blip r:embed="rId5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663901A-0354-4D51-AFD9-01E3DCBFC8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8568" y="4886538"/>
              <a:ext cx="1208887" cy="0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122A03B-F469-45B8-B201-E418324C9AB7}"/>
                </a:ext>
              </a:extLst>
            </p:cNvPr>
            <p:cNvCxnSpPr>
              <a:cxnSpLocks/>
            </p:cNvCxnSpPr>
            <p:nvPr/>
          </p:nvCxnSpPr>
          <p:spPr>
            <a:xfrm>
              <a:off x="8628568" y="4657038"/>
              <a:ext cx="0" cy="45900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DBD9D3-A12B-481D-8C53-37DCAD218F1B}"/>
                  </a:ext>
                </a:extLst>
              </p:cNvPr>
              <p:cNvSpPr txBox="1"/>
              <p:nvPr/>
            </p:nvSpPr>
            <p:spPr>
              <a:xfrm>
                <a:off x="7940842" y="5358486"/>
                <a:ext cx="300710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 path random channel with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Hz,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ns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DBD9D3-A12B-481D-8C53-37DCAD218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842" y="5358486"/>
                <a:ext cx="3007105" cy="923330"/>
              </a:xfrm>
              <a:prstGeom prst="rect">
                <a:avLst/>
              </a:prstGeom>
              <a:blipFill>
                <a:blip r:embed="rId6"/>
                <a:stretch>
                  <a:fillRect l="-1826" t="-3311" r="-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AF7914E8-80C3-431C-9928-7882D2E2BE76}"/>
              </a:ext>
            </a:extLst>
          </p:cNvPr>
          <p:cNvSpPr txBox="1"/>
          <p:nvPr/>
        </p:nvSpPr>
        <p:spPr>
          <a:xfrm>
            <a:off x="10592018" y="144731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SNR [dB]</a:t>
            </a:r>
          </a:p>
        </p:txBody>
      </p:sp>
    </p:spTree>
    <p:extLst>
      <p:ext uri="{BB962C8B-B14F-4D97-AF65-F5344CB8AC3E}">
        <p14:creationId xmlns:p14="http://schemas.microsoft.com/office/powerpoint/2010/main" val="214892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A2FD-3F74-4614-8C5B-1059A6A6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vs.  Frequency-Selective Fading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816516-9601-4C7C-8E56-85022174BB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we transmit a coding block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in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time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in bandwidth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region in time and frequency</a:t>
                </a: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Flat fading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𝑐𝑜h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Channel does not vary in frequency over coding block</a:t>
                </a: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Frequency selective fading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𝑐𝑜h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Channel varies over frequency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816516-9601-4C7C-8E56-85022174BB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04B2D-D893-4C20-92D9-9AA6A18B3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DC5EE5-C273-44EE-A6BE-7C7115DBA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108" y="1546510"/>
            <a:ext cx="3733110" cy="294609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740A33B-4EEF-4280-BC62-FC281DA8D475}"/>
              </a:ext>
            </a:extLst>
          </p:cNvPr>
          <p:cNvCxnSpPr/>
          <p:nvPr/>
        </p:nvCxnSpPr>
        <p:spPr>
          <a:xfrm>
            <a:off x="7099983" y="2461809"/>
            <a:ext cx="7689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DA79EE-40A8-4B91-9CC4-F98AD4322008}"/>
              </a:ext>
            </a:extLst>
          </p:cNvPr>
          <p:cNvCxnSpPr/>
          <p:nvPr/>
        </p:nvCxnSpPr>
        <p:spPr>
          <a:xfrm>
            <a:off x="7099982" y="3003383"/>
            <a:ext cx="7689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938E25-1BC3-47A7-9AE0-8EFB636E37BF}"/>
              </a:ext>
            </a:extLst>
          </p:cNvPr>
          <p:cNvCxnSpPr>
            <a:cxnSpLocks/>
          </p:cNvCxnSpPr>
          <p:nvPr/>
        </p:nvCxnSpPr>
        <p:spPr>
          <a:xfrm flipH="1">
            <a:off x="7484445" y="2461809"/>
            <a:ext cx="1" cy="5415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B64579-372E-4F3B-9FBE-4427F84D42E1}"/>
                  </a:ext>
                </a:extLst>
              </p:cNvPr>
              <p:cNvSpPr txBox="1"/>
              <p:nvPr/>
            </p:nvSpPr>
            <p:spPr>
              <a:xfrm>
                <a:off x="6872865" y="2540230"/>
                <a:ext cx="66665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𝑐𝑜h</m:t>
                        </m:r>
                      </m:sub>
                    </m:sSub>
                  </m:oMath>
                </a14:m>
                <a:r>
                  <a:rPr lang="en-US" sz="1600" b="0" i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br>
                  <a:rPr lang="en-US" sz="1600" b="0" i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B64579-372E-4F3B-9FBE-4427F84D4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865" y="2540230"/>
                <a:ext cx="666657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02FCF6-90C4-46EA-AF17-04AC16D3A367}"/>
                  </a:ext>
                </a:extLst>
              </p:cNvPr>
              <p:cNvSpPr txBox="1"/>
              <p:nvPr/>
            </p:nvSpPr>
            <p:spPr>
              <a:xfrm>
                <a:off x="10507298" y="5712227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02FCF6-90C4-46EA-AF17-04AC16D3A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7298" y="5712227"/>
                <a:ext cx="3804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46D97E-0B01-4A1B-8D9C-4331D21DA216}"/>
              </a:ext>
            </a:extLst>
          </p:cNvPr>
          <p:cNvCxnSpPr>
            <a:cxnSpLocks/>
          </p:cNvCxnSpPr>
          <p:nvPr/>
        </p:nvCxnSpPr>
        <p:spPr>
          <a:xfrm flipH="1">
            <a:off x="10120162" y="4754785"/>
            <a:ext cx="1" cy="8507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E411D2-6298-4A07-BDAA-78560ACE0C2F}"/>
              </a:ext>
            </a:extLst>
          </p:cNvPr>
          <p:cNvCxnSpPr>
            <a:cxnSpLocks/>
          </p:cNvCxnSpPr>
          <p:nvPr/>
        </p:nvCxnSpPr>
        <p:spPr>
          <a:xfrm flipH="1" flipV="1">
            <a:off x="10245795" y="5714406"/>
            <a:ext cx="935688" cy="6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0863E5-9281-4BEC-9DBF-652CF1710FFE}"/>
                  </a:ext>
                </a:extLst>
              </p:cNvPr>
              <p:cNvSpPr txBox="1"/>
              <p:nvPr/>
            </p:nvSpPr>
            <p:spPr>
              <a:xfrm>
                <a:off x="9743963" y="5147891"/>
                <a:ext cx="466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0863E5-9281-4BEC-9DBF-652CF1710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3963" y="5147891"/>
                <a:ext cx="46621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72D5B-9917-4026-919F-9F137009F7BD}"/>
              </a:ext>
            </a:extLst>
          </p:cNvPr>
          <p:cNvGrpSpPr/>
          <p:nvPr/>
        </p:nvGrpSpPr>
        <p:grpSpPr>
          <a:xfrm>
            <a:off x="6711463" y="3055722"/>
            <a:ext cx="2577765" cy="1697746"/>
            <a:chOff x="6711463" y="3055722"/>
            <a:chExt cx="2577765" cy="169774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2495F4-5798-43EC-864A-1D9B9CEF3C48}"/>
                </a:ext>
              </a:extLst>
            </p:cNvPr>
            <p:cNvSpPr/>
            <p:nvPr/>
          </p:nvSpPr>
          <p:spPr>
            <a:xfrm>
              <a:off x="8415140" y="3055722"/>
              <a:ext cx="874088" cy="912737"/>
            </a:xfrm>
            <a:prstGeom prst="rect">
              <a:avLst/>
            </a:prstGeom>
            <a:solidFill>
              <a:srgbClr val="FF0000">
                <a:alpha val="47059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862F2D-B6E2-404D-891A-5D35F863AA2D}"/>
                </a:ext>
              </a:extLst>
            </p:cNvPr>
            <p:cNvSpPr txBox="1"/>
            <p:nvPr/>
          </p:nvSpPr>
          <p:spPr>
            <a:xfrm>
              <a:off x="6711463" y="4384136"/>
              <a:ext cx="2037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Frequency selective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936B55A-DE87-47EA-9DB1-51EF15F81BC7}"/>
                </a:ext>
              </a:extLst>
            </p:cNvPr>
            <p:cNvCxnSpPr/>
            <p:nvPr/>
          </p:nvCxnSpPr>
          <p:spPr>
            <a:xfrm flipV="1">
              <a:off x="7730107" y="3503006"/>
              <a:ext cx="1122077" cy="818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FDD9DB2-0C35-4274-BE18-125D8A928EAB}"/>
              </a:ext>
            </a:extLst>
          </p:cNvPr>
          <p:cNvGrpSpPr/>
          <p:nvPr/>
        </p:nvGrpSpPr>
        <p:grpSpPr>
          <a:xfrm>
            <a:off x="6967584" y="1556722"/>
            <a:ext cx="2321644" cy="1030985"/>
            <a:chOff x="6967584" y="1556722"/>
            <a:chExt cx="2321644" cy="10309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EC802D7-193A-43C6-8142-4029B7790537}"/>
                </a:ext>
              </a:extLst>
            </p:cNvPr>
            <p:cNvSpPr/>
            <p:nvPr/>
          </p:nvSpPr>
          <p:spPr>
            <a:xfrm>
              <a:off x="8415140" y="2461809"/>
              <a:ext cx="874088" cy="125898"/>
            </a:xfrm>
            <a:prstGeom prst="rect">
              <a:avLst/>
            </a:prstGeom>
            <a:solidFill>
              <a:srgbClr val="FF0000">
                <a:alpha val="47059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717C908-2FD5-40FE-BAF5-51EE9D7E7F1C}"/>
                </a:ext>
              </a:extLst>
            </p:cNvPr>
            <p:cNvSpPr txBox="1"/>
            <p:nvPr/>
          </p:nvSpPr>
          <p:spPr>
            <a:xfrm>
              <a:off x="6967584" y="1556722"/>
              <a:ext cx="528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Flat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91B6B0A-A405-49E6-B25C-0F9831B947AD}"/>
                </a:ext>
              </a:extLst>
            </p:cNvPr>
            <p:cNvCxnSpPr>
              <a:cxnSpLocks/>
            </p:cNvCxnSpPr>
            <p:nvPr/>
          </p:nvCxnSpPr>
          <p:spPr>
            <a:xfrm>
              <a:off x="7539522" y="1769821"/>
              <a:ext cx="1348033" cy="770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74E5F80-6FD7-4796-897A-B8AF641CDBC2}"/>
              </a:ext>
            </a:extLst>
          </p:cNvPr>
          <p:cNvSpPr/>
          <p:nvPr/>
        </p:nvSpPr>
        <p:spPr>
          <a:xfrm>
            <a:off x="10281592" y="4754137"/>
            <a:ext cx="874088" cy="787507"/>
          </a:xfrm>
          <a:prstGeom prst="rect">
            <a:avLst/>
          </a:prstGeom>
          <a:solidFill>
            <a:srgbClr val="FF0000">
              <a:alpha val="47059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6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A2FD-3F74-4614-8C5B-1059A6A6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vs. Fast Fading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816516-9601-4C7C-8E56-85022174BB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we transmit a coding block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in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time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in bandwidth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region in time and frequency</a:t>
                </a: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Slow fading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𝑐𝑜h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Channel does not vary in time over coding block</a:t>
                </a: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Fast fading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𝑐𝑜h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Channel varies over frequency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816516-9601-4C7C-8E56-85022174BB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04B2D-D893-4C20-92D9-9AA6A18B3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DC5EE5-C273-44EE-A6BE-7C7115DBA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108" y="1546510"/>
            <a:ext cx="3733110" cy="29460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02FCF6-90C4-46EA-AF17-04AC16D3A367}"/>
                  </a:ext>
                </a:extLst>
              </p:cNvPr>
              <p:cNvSpPr txBox="1"/>
              <p:nvPr/>
            </p:nvSpPr>
            <p:spPr>
              <a:xfrm>
                <a:off x="10944342" y="5779208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02FCF6-90C4-46EA-AF17-04AC16D3A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4342" y="5779208"/>
                <a:ext cx="3804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46D97E-0B01-4A1B-8D9C-4331D21DA216}"/>
              </a:ext>
            </a:extLst>
          </p:cNvPr>
          <p:cNvCxnSpPr>
            <a:cxnSpLocks/>
          </p:cNvCxnSpPr>
          <p:nvPr/>
        </p:nvCxnSpPr>
        <p:spPr>
          <a:xfrm flipH="1">
            <a:off x="10557206" y="4821766"/>
            <a:ext cx="1" cy="8507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E411D2-6298-4A07-BDAA-78560ACE0C2F}"/>
              </a:ext>
            </a:extLst>
          </p:cNvPr>
          <p:cNvCxnSpPr>
            <a:cxnSpLocks/>
          </p:cNvCxnSpPr>
          <p:nvPr/>
        </p:nvCxnSpPr>
        <p:spPr>
          <a:xfrm flipH="1" flipV="1">
            <a:off x="10682839" y="5781387"/>
            <a:ext cx="935688" cy="6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0863E5-9281-4BEC-9DBF-652CF1710FFE}"/>
                  </a:ext>
                </a:extLst>
              </p:cNvPr>
              <p:cNvSpPr txBox="1"/>
              <p:nvPr/>
            </p:nvSpPr>
            <p:spPr>
              <a:xfrm>
                <a:off x="10181007" y="5214872"/>
                <a:ext cx="466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0863E5-9281-4BEC-9DBF-652CF1710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1007" y="5214872"/>
                <a:ext cx="4662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F1AA2A6-E74A-4A60-8DE0-AF63557947C8}"/>
              </a:ext>
            </a:extLst>
          </p:cNvPr>
          <p:cNvGrpSpPr/>
          <p:nvPr/>
        </p:nvGrpSpPr>
        <p:grpSpPr>
          <a:xfrm>
            <a:off x="7001958" y="2981472"/>
            <a:ext cx="3716108" cy="722715"/>
            <a:chOff x="7001958" y="2981472"/>
            <a:chExt cx="3716108" cy="72271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2495F4-5798-43EC-864A-1D9B9CEF3C48}"/>
                </a:ext>
              </a:extLst>
            </p:cNvPr>
            <p:cNvSpPr/>
            <p:nvPr/>
          </p:nvSpPr>
          <p:spPr>
            <a:xfrm>
              <a:off x="9264967" y="2981472"/>
              <a:ext cx="1453099" cy="722715"/>
            </a:xfrm>
            <a:prstGeom prst="rect">
              <a:avLst/>
            </a:prstGeom>
            <a:solidFill>
              <a:srgbClr val="FF0000">
                <a:alpha val="47059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862F2D-B6E2-404D-891A-5D35F863AA2D}"/>
                </a:ext>
              </a:extLst>
            </p:cNvPr>
            <p:cNvSpPr txBox="1"/>
            <p:nvPr/>
          </p:nvSpPr>
          <p:spPr>
            <a:xfrm>
              <a:off x="7001958" y="3244334"/>
              <a:ext cx="55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Fast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936B55A-DE87-47EA-9DB1-51EF15F81B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96987" y="3405821"/>
              <a:ext cx="2350404" cy="23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97556BA-7906-4B54-B657-CAF412FA8B0E}"/>
              </a:ext>
            </a:extLst>
          </p:cNvPr>
          <p:cNvGrpSpPr/>
          <p:nvPr/>
        </p:nvGrpSpPr>
        <p:grpSpPr>
          <a:xfrm>
            <a:off x="6966755" y="2273434"/>
            <a:ext cx="1934987" cy="882349"/>
            <a:chOff x="6966755" y="2273434"/>
            <a:chExt cx="1934987" cy="88234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EC802D7-193A-43C6-8142-4029B7790537}"/>
                </a:ext>
              </a:extLst>
            </p:cNvPr>
            <p:cNvSpPr/>
            <p:nvPr/>
          </p:nvSpPr>
          <p:spPr>
            <a:xfrm>
              <a:off x="8802625" y="2273434"/>
              <a:ext cx="99117" cy="882349"/>
            </a:xfrm>
            <a:prstGeom prst="rect">
              <a:avLst/>
            </a:prstGeom>
            <a:solidFill>
              <a:srgbClr val="FF0000">
                <a:alpha val="47059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717C908-2FD5-40FE-BAF5-51EE9D7E7F1C}"/>
                </a:ext>
              </a:extLst>
            </p:cNvPr>
            <p:cNvSpPr txBox="1"/>
            <p:nvPr/>
          </p:nvSpPr>
          <p:spPr>
            <a:xfrm>
              <a:off x="6966755" y="2331003"/>
              <a:ext cx="629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Slow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91B6B0A-A405-49E6-B25C-0F9831B947AD}"/>
                </a:ext>
              </a:extLst>
            </p:cNvPr>
            <p:cNvCxnSpPr>
              <a:cxnSpLocks/>
            </p:cNvCxnSpPr>
            <p:nvPr/>
          </p:nvCxnSpPr>
          <p:spPr>
            <a:xfrm>
              <a:off x="7560957" y="2540230"/>
              <a:ext cx="1326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74E5F80-6FD7-4796-897A-B8AF641CDBC2}"/>
              </a:ext>
            </a:extLst>
          </p:cNvPr>
          <p:cNvSpPr/>
          <p:nvPr/>
        </p:nvSpPr>
        <p:spPr>
          <a:xfrm>
            <a:off x="10718636" y="4821118"/>
            <a:ext cx="874088" cy="787507"/>
          </a:xfrm>
          <a:prstGeom prst="rect">
            <a:avLst/>
          </a:prstGeom>
          <a:solidFill>
            <a:srgbClr val="FF0000">
              <a:alpha val="47059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43184E-4EDF-44FA-BB48-02102F0E4DE3}"/>
              </a:ext>
            </a:extLst>
          </p:cNvPr>
          <p:cNvCxnSpPr>
            <a:cxnSpLocks/>
          </p:cNvCxnSpPr>
          <p:nvPr/>
        </p:nvCxnSpPr>
        <p:spPr>
          <a:xfrm>
            <a:off x="10241212" y="4314544"/>
            <a:ext cx="0" cy="45900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5BDD5D4-20E6-4521-9991-4E4E692A1873}"/>
              </a:ext>
            </a:extLst>
          </p:cNvPr>
          <p:cNvCxnSpPr>
            <a:cxnSpLocks/>
          </p:cNvCxnSpPr>
          <p:nvPr/>
        </p:nvCxnSpPr>
        <p:spPr>
          <a:xfrm flipH="1">
            <a:off x="9032325" y="4544043"/>
            <a:ext cx="12088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A92AE1-A299-4488-B48A-E0E23BE0D7AF}"/>
              </a:ext>
            </a:extLst>
          </p:cNvPr>
          <p:cNvCxnSpPr>
            <a:cxnSpLocks/>
          </p:cNvCxnSpPr>
          <p:nvPr/>
        </p:nvCxnSpPr>
        <p:spPr>
          <a:xfrm>
            <a:off x="9032325" y="4314543"/>
            <a:ext cx="0" cy="459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70F2ED2-E260-4345-86C4-E1DA175D1146}"/>
                  </a:ext>
                </a:extLst>
              </p:cNvPr>
              <p:cNvSpPr txBox="1"/>
              <p:nvPr/>
            </p:nvSpPr>
            <p:spPr>
              <a:xfrm>
                <a:off x="9262816" y="4595653"/>
                <a:ext cx="8503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𝑐𝑜h</m:t>
                        </m:r>
                      </m:sub>
                    </m:sSub>
                  </m:oMath>
                </a14:m>
                <a:r>
                  <a:rPr lang="en-US" sz="1600" b="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70F2ED2-E260-4345-86C4-E1DA175D1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816" y="4595653"/>
                <a:ext cx="85036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D9B4E8F-1A17-4863-B85E-7A8774CEB849}"/>
              </a:ext>
            </a:extLst>
          </p:cNvPr>
          <p:cNvCxnSpPr>
            <a:cxnSpLocks/>
          </p:cNvCxnSpPr>
          <p:nvPr/>
        </p:nvCxnSpPr>
        <p:spPr>
          <a:xfrm flipH="1">
            <a:off x="9032325" y="4544044"/>
            <a:ext cx="1208887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389B71E-101B-4FC6-9116-D1F05F397992}"/>
              </a:ext>
            </a:extLst>
          </p:cNvPr>
          <p:cNvCxnSpPr>
            <a:cxnSpLocks/>
          </p:cNvCxnSpPr>
          <p:nvPr/>
        </p:nvCxnSpPr>
        <p:spPr>
          <a:xfrm>
            <a:off x="9032325" y="4314544"/>
            <a:ext cx="0" cy="45900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40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4B93-ED2F-46B8-98A3-217ABC3C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 Four Regimes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11CAC-B483-442F-AFA7-16F91539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3E369-2677-4A30-9236-2591736C4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100" y="1546510"/>
            <a:ext cx="3206117" cy="2530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CDDF61-F464-437A-97E8-C945379B17FC}"/>
              </a:ext>
            </a:extLst>
          </p:cNvPr>
          <p:cNvCxnSpPr>
            <a:cxnSpLocks/>
          </p:cNvCxnSpPr>
          <p:nvPr/>
        </p:nvCxnSpPr>
        <p:spPr>
          <a:xfrm>
            <a:off x="2614919" y="4370387"/>
            <a:ext cx="3562036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059A91-3343-40C6-BF60-0A84845A804B}"/>
              </a:ext>
            </a:extLst>
          </p:cNvPr>
          <p:cNvCxnSpPr>
            <a:cxnSpLocks/>
          </p:cNvCxnSpPr>
          <p:nvPr/>
        </p:nvCxnSpPr>
        <p:spPr>
          <a:xfrm flipV="1">
            <a:off x="2993054" y="2061871"/>
            <a:ext cx="0" cy="2686651"/>
          </a:xfrm>
          <a:prstGeom prst="line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62DD7B-E540-4F92-8906-01CF2C7AF807}"/>
                  </a:ext>
                </a:extLst>
              </p:cNvPr>
              <p:cNvSpPr txBox="1"/>
              <p:nvPr/>
            </p:nvSpPr>
            <p:spPr>
              <a:xfrm>
                <a:off x="5365337" y="4495944"/>
                <a:ext cx="14464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Transmission </a:t>
                </a:r>
                <a:br>
                  <a:rPr lang="en-US" dirty="0"/>
                </a:br>
                <a:r>
                  <a:rPr lang="en-US" dirty="0"/>
                  <a:t>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62DD7B-E540-4F92-8906-01CF2C7AF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337" y="4495944"/>
                <a:ext cx="1446422" cy="646331"/>
              </a:xfrm>
              <a:prstGeom prst="rect">
                <a:avLst/>
              </a:prstGeom>
              <a:blipFill>
                <a:blip r:embed="rId3"/>
                <a:stretch>
                  <a:fillRect l="-3376" t="-5660" r="-295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C1A7E8-DF77-461D-88B0-75A05A40943C}"/>
                  </a:ext>
                </a:extLst>
              </p:cNvPr>
              <p:cNvSpPr txBox="1"/>
              <p:nvPr/>
            </p:nvSpPr>
            <p:spPr>
              <a:xfrm>
                <a:off x="9203694" y="5523816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C1A7E8-DF77-461D-88B0-75A05A409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3694" y="5523816"/>
                <a:ext cx="3804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B127B5-641A-41C1-BECF-4D897AFB91C7}"/>
              </a:ext>
            </a:extLst>
          </p:cNvPr>
          <p:cNvCxnSpPr>
            <a:cxnSpLocks/>
          </p:cNvCxnSpPr>
          <p:nvPr/>
        </p:nvCxnSpPr>
        <p:spPr>
          <a:xfrm flipH="1">
            <a:off x="8816558" y="4566374"/>
            <a:ext cx="1" cy="8507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E4AFBE-BF34-442C-9EEE-36B360EEA847}"/>
              </a:ext>
            </a:extLst>
          </p:cNvPr>
          <p:cNvCxnSpPr>
            <a:cxnSpLocks/>
          </p:cNvCxnSpPr>
          <p:nvPr/>
        </p:nvCxnSpPr>
        <p:spPr>
          <a:xfrm flipH="1" flipV="1">
            <a:off x="8942191" y="5525995"/>
            <a:ext cx="935688" cy="6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186756-30F4-4200-B3AF-75C9EAF3DAF4}"/>
                  </a:ext>
                </a:extLst>
              </p:cNvPr>
              <p:cNvSpPr txBox="1"/>
              <p:nvPr/>
            </p:nvSpPr>
            <p:spPr>
              <a:xfrm>
                <a:off x="8440359" y="4959480"/>
                <a:ext cx="466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186756-30F4-4200-B3AF-75C9EAF3D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359" y="4959480"/>
                <a:ext cx="4662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1DEA9F92-0FC1-4529-ABC1-A2FAFEDDE03B}"/>
              </a:ext>
            </a:extLst>
          </p:cNvPr>
          <p:cNvSpPr/>
          <p:nvPr/>
        </p:nvSpPr>
        <p:spPr>
          <a:xfrm>
            <a:off x="8977988" y="4565726"/>
            <a:ext cx="874088" cy="787507"/>
          </a:xfrm>
          <a:prstGeom prst="rect">
            <a:avLst/>
          </a:prstGeom>
          <a:solidFill>
            <a:srgbClr val="FF0000">
              <a:alpha val="47059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4CFD28-5294-4A71-BDF6-EA25D240ED26}"/>
                  </a:ext>
                </a:extLst>
              </p:cNvPr>
              <p:cNvSpPr txBox="1"/>
              <p:nvPr/>
            </p:nvSpPr>
            <p:spPr>
              <a:xfrm>
                <a:off x="1164267" y="2061871"/>
                <a:ext cx="20293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Transmission bandwidth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4CFD28-5294-4A71-BDF6-EA25D240E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267" y="2061871"/>
                <a:ext cx="2029323" cy="646331"/>
              </a:xfrm>
              <a:prstGeom prst="rect">
                <a:avLst/>
              </a:prstGeom>
              <a:blipFill>
                <a:blip r:embed="rId6"/>
                <a:stretch>
                  <a:fillRect l="-270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D32C60B-2B6F-427B-8110-8383267BA855}"/>
              </a:ext>
            </a:extLst>
          </p:cNvPr>
          <p:cNvCxnSpPr>
            <a:cxnSpLocks/>
          </p:cNvCxnSpPr>
          <p:nvPr/>
        </p:nvCxnSpPr>
        <p:spPr>
          <a:xfrm>
            <a:off x="4230997" y="2632047"/>
            <a:ext cx="0" cy="20677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AC8E62-BAE4-4E5B-A117-B39E9E13B137}"/>
                  </a:ext>
                </a:extLst>
              </p:cNvPr>
              <p:cNvSpPr txBox="1"/>
              <p:nvPr/>
            </p:nvSpPr>
            <p:spPr>
              <a:xfrm>
                <a:off x="4004920" y="4699760"/>
                <a:ext cx="652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AC8E62-BAE4-4E5B-A117-B39E9E13B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920" y="4699760"/>
                <a:ext cx="6529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96C5C71-15F6-46C3-B027-13C481627346}"/>
              </a:ext>
            </a:extLst>
          </p:cNvPr>
          <p:cNvCxnSpPr>
            <a:cxnSpLocks/>
          </p:cNvCxnSpPr>
          <p:nvPr/>
        </p:nvCxnSpPr>
        <p:spPr>
          <a:xfrm>
            <a:off x="2533105" y="3519914"/>
            <a:ext cx="28322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F4A915D-DF4F-48B2-8CF6-5195948019F1}"/>
              </a:ext>
            </a:extLst>
          </p:cNvPr>
          <p:cNvSpPr txBox="1"/>
          <p:nvPr/>
        </p:nvSpPr>
        <p:spPr>
          <a:xfrm>
            <a:off x="4395937" y="2471028"/>
            <a:ext cx="2029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Fast, </a:t>
            </a:r>
            <a:b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Frequency </a:t>
            </a:r>
            <a:b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selective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28951C-C906-417D-B0C9-7AD72A5D6E7C}"/>
              </a:ext>
            </a:extLst>
          </p:cNvPr>
          <p:cNvSpPr txBox="1"/>
          <p:nvPr/>
        </p:nvSpPr>
        <p:spPr>
          <a:xfrm>
            <a:off x="3063002" y="2483693"/>
            <a:ext cx="2029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Slow, </a:t>
            </a:r>
            <a:b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Frequency </a:t>
            </a:r>
            <a:b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36ED05-146B-4BDC-AD38-3BFFE7BE3F1C}"/>
              </a:ext>
            </a:extLst>
          </p:cNvPr>
          <p:cNvSpPr txBox="1"/>
          <p:nvPr/>
        </p:nvSpPr>
        <p:spPr>
          <a:xfrm>
            <a:off x="3076206" y="3589959"/>
            <a:ext cx="858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Slow, </a:t>
            </a:r>
            <a:b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Flat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4B296D-EA29-497F-B69A-BF72F2A3AE84}"/>
              </a:ext>
            </a:extLst>
          </p:cNvPr>
          <p:cNvSpPr txBox="1"/>
          <p:nvPr/>
        </p:nvSpPr>
        <p:spPr>
          <a:xfrm>
            <a:off x="4457075" y="3605459"/>
            <a:ext cx="858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Fast, </a:t>
            </a:r>
            <a:b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Flat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76C2D91-29B3-402B-BDA2-11609D2A96F6}"/>
                  </a:ext>
                </a:extLst>
              </p:cNvPr>
              <p:cNvSpPr txBox="1"/>
              <p:nvPr/>
            </p:nvSpPr>
            <p:spPr>
              <a:xfrm>
                <a:off x="1875175" y="3305115"/>
                <a:ext cx="728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76C2D91-29B3-402B-BDA2-11609D2A9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175" y="3305115"/>
                <a:ext cx="72891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0CD19404-4E4C-4FCE-8601-C80320954928}"/>
              </a:ext>
            </a:extLst>
          </p:cNvPr>
          <p:cNvSpPr txBox="1"/>
          <p:nvPr/>
        </p:nvSpPr>
        <p:spPr>
          <a:xfrm>
            <a:off x="9965310" y="4744689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Coding block</a:t>
            </a:r>
          </a:p>
        </p:txBody>
      </p:sp>
    </p:spTree>
    <p:extLst>
      <p:ext uri="{BB962C8B-B14F-4D97-AF65-F5344CB8AC3E}">
        <p14:creationId xmlns:p14="http://schemas.microsoft.com/office/powerpoint/2010/main" val="3239483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4B93-ED2F-46B8-98A3-217ABC3C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Regimes to Model Coding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11CAC-B483-442F-AFA7-16F91539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CDDF61-F464-437A-97E8-C945379B17FC}"/>
              </a:ext>
            </a:extLst>
          </p:cNvPr>
          <p:cNvCxnSpPr>
            <a:cxnSpLocks/>
          </p:cNvCxnSpPr>
          <p:nvPr/>
        </p:nvCxnSpPr>
        <p:spPr>
          <a:xfrm>
            <a:off x="1715096" y="4645230"/>
            <a:ext cx="3562036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059A91-3343-40C6-BF60-0A84845A804B}"/>
              </a:ext>
            </a:extLst>
          </p:cNvPr>
          <p:cNvCxnSpPr>
            <a:cxnSpLocks/>
          </p:cNvCxnSpPr>
          <p:nvPr/>
        </p:nvCxnSpPr>
        <p:spPr>
          <a:xfrm flipV="1">
            <a:off x="2093231" y="2336714"/>
            <a:ext cx="0" cy="2686651"/>
          </a:xfrm>
          <a:prstGeom prst="line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62DD7B-E540-4F92-8906-01CF2C7AF807}"/>
                  </a:ext>
                </a:extLst>
              </p:cNvPr>
              <p:cNvSpPr txBox="1"/>
              <p:nvPr/>
            </p:nvSpPr>
            <p:spPr>
              <a:xfrm>
                <a:off x="4465514" y="4770787"/>
                <a:ext cx="14464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Transmission </a:t>
                </a:r>
                <a:br>
                  <a:rPr lang="en-US" dirty="0"/>
                </a:br>
                <a:r>
                  <a:rPr lang="en-US" dirty="0"/>
                  <a:t>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62DD7B-E540-4F92-8906-01CF2C7AF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514" y="4770787"/>
                <a:ext cx="1446422" cy="646331"/>
              </a:xfrm>
              <a:prstGeom prst="rect">
                <a:avLst/>
              </a:prstGeom>
              <a:blipFill>
                <a:blip r:embed="rId2"/>
                <a:stretch>
                  <a:fillRect l="-3797" t="-5660" r="-253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4CFD28-5294-4A71-BDF6-EA25D240ED26}"/>
                  </a:ext>
                </a:extLst>
              </p:cNvPr>
              <p:cNvSpPr txBox="1"/>
              <p:nvPr/>
            </p:nvSpPr>
            <p:spPr>
              <a:xfrm>
                <a:off x="1148517" y="1714550"/>
                <a:ext cx="20293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Transmission bandwidth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4CFD28-5294-4A71-BDF6-EA25D240E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517" y="1714550"/>
                <a:ext cx="2029323" cy="646331"/>
              </a:xfrm>
              <a:prstGeom prst="rect">
                <a:avLst/>
              </a:prstGeom>
              <a:blipFill>
                <a:blip r:embed="rId3"/>
                <a:stretch>
                  <a:fillRect l="-2402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D32C60B-2B6F-427B-8110-8383267BA855}"/>
              </a:ext>
            </a:extLst>
          </p:cNvPr>
          <p:cNvCxnSpPr>
            <a:cxnSpLocks/>
          </p:cNvCxnSpPr>
          <p:nvPr/>
        </p:nvCxnSpPr>
        <p:spPr>
          <a:xfrm>
            <a:off x="3331174" y="2906890"/>
            <a:ext cx="0" cy="20677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AC8E62-BAE4-4E5B-A117-B39E9E13B137}"/>
                  </a:ext>
                </a:extLst>
              </p:cNvPr>
              <p:cNvSpPr txBox="1"/>
              <p:nvPr/>
            </p:nvSpPr>
            <p:spPr>
              <a:xfrm>
                <a:off x="3105097" y="4974603"/>
                <a:ext cx="652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AC8E62-BAE4-4E5B-A117-B39E9E13B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097" y="4974603"/>
                <a:ext cx="65299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96C5C71-15F6-46C3-B027-13C481627346}"/>
              </a:ext>
            </a:extLst>
          </p:cNvPr>
          <p:cNvCxnSpPr>
            <a:cxnSpLocks/>
          </p:cNvCxnSpPr>
          <p:nvPr/>
        </p:nvCxnSpPr>
        <p:spPr>
          <a:xfrm>
            <a:off x="1633282" y="3794757"/>
            <a:ext cx="28322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F4A915D-DF4F-48B2-8CF6-5195948019F1}"/>
              </a:ext>
            </a:extLst>
          </p:cNvPr>
          <p:cNvSpPr txBox="1"/>
          <p:nvPr/>
        </p:nvSpPr>
        <p:spPr>
          <a:xfrm>
            <a:off x="3496114" y="2745871"/>
            <a:ext cx="2029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</a:rPr>
              <a:t>Fast, </a:t>
            </a:r>
            <a:br>
              <a:rPr lang="en-US" i="1" dirty="0">
                <a:solidFill>
                  <a:srgbClr val="00B050"/>
                </a:solidFill>
              </a:rPr>
            </a:br>
            <a:r>
              <a:rPr lang="en-US" i="1" dirty="0">
                <a:solidFill>
                  <a:srgbClr val="00B050"/>
                </a:solidFill>
              </a:rPr>
              <a:t>Frequency </a:t>
            </a:r>
            <a:br>
              <a:rPr lang="en-US" i="1" dirty="0">
                <a:solidFill>
                  <a:srgbClr val="00B050"/>
                </a:solidFill>
              </a:rPr>
            </a:br>
            <a:r>
              <a:rPr lang="en-US" i="1" dirty="0">
                <a:solidFill>
                  <a:srgbClr val="00B050"/>
                </a:solidFill>
              </a:rPr>
              <a:t>selective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28951C-C906-417D-B0C9-7AD72A5D6E7C}"/>
              </a:ext>
            </a:extLst>
          </p:cNvPr>
          <p:cNvSpPr txBox="1"/>
          <p:nvPr/>
        </p:nvSpPr>
        <p:spPr>
          <a:xfrm>
            <a:off x="2163179" y="2758536"/>
            <a:ext cx="2029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</a:rPr>
              <a:t>Slow, </a:t>
            </a:r>
            <a:br>
              <a:rPr lang="en-US" i="1" dirty="0">
                <a:solidFill>
                  <a:srgbClr val="00B050"/>
                </a:solidFill>
              </a:rPr>
            </a:br>
            <a:r>
              <a:rPr lang="en-US" i="1" dirty="0">
                <a:solidFill>
                  <a:srgbClr val="00B050"/>
                </a:solidFill>
              </a:rPr>
              <a:t>Frequency </a:t>
            </a:r>
            <a:br>
              <a:rPr lang="en-US" i="1" dirty="0">
                <a:solidFill>
                  <a:srgbClr val="00B050"/>
                </a:solidFill>
              </a:rPr>
            </a:br>
            <a:r>
              <a:rPr lang="en-US" i="1" dirty="0">
                <a:solidFill>
                  <a:srgbClr val="00B050"/>
                </a:solidFill>
              </a:rPr>
              <a:t>selective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36ED05-146B-4BDC-AD38-3BFFE7BE3F1C}"/>
              </a:ext>
            </a:extLst>
          </p:cNvPr>
          <p:cNvSpPr txBox="1"/>
          <p:nvPr/>
        </p:nvSpPr>
        <p:spPr>
          <a:xfrm>
            <a:off x="2176383" y="3864802"/>
            <a:ext cx="858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Slow, 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Flat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4B296D-EA29-497F-B69A-BF72F2A3AE84}"/>
              </a:ext>
            </a:extLst>
          </p:cNvPr>
          <p:cNvSpPr txBox="1"/>
          <p:nvPr/>
        </p:nvSpPr>
        <p:spPr>
          <a:xfrm>
            <a:off x="3557252" y="3880302"/>
            <a:ext cx="858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</a:rPr>
              <a:t>Fast, </a:t>
            </a:r>
            <a:br>
              <a:rPr lang="en-US" i="1" dirty="0">
                <a:solidFill>
                  <a:srgbClr val="00B050"/>
                </a:solidFill>
              </a:rPr>
            </a:br>
            <a:r>
              <a:rPr lang="en-US" i="1" dirty="0">
                <a:solidFill>
                  <a:srgbClr val="00B050"/>
                </a:solidFill>
              </a:rPr>
              <a:t>Flat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76C2D91-29B3-402B-BDA2-11609D2A96F6}"/>
                  </a:ext>
                </a:extLst>
              </p:cNvPr>
              <p:cNvSpPr txBox="1"/>
              <p:nvPr/>
            </p:nvSpPr>
            <p:spPr>
              <a:xfrm>
                <a:off x="975352" y="3579958"/>
                <a:ext cx="728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76C2D91-29B3-402B-BDA2-11609D2A9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52" y="3579958"/>
                <a:ext cx="72891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9D8D3BB-AE80-4007-A449-EC8DA83D4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2854" y="1539279"/>
            <a:ext cx="5503085" cy="4329817"/>
          </a:xfrm>
        </p:spPr>
        <p:txBody>
          <a:bodyPr/>
          <a:lstStyle/>
          <a:p>
            <a:r>
              <a:rPr lang="en-US" dirty="0"/>
              <a:t>To analyze fading, consider two extreme cases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Flat and slow fading over coding block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Channel is flat and slow fading over coding block</a:t>
            </a:r>
          </a:p>
          <a:p>
            <a:pPr lvl="1"/>
            <a:r>
              <a:rPr lang="en-US" dirty="0"/>
              <a:t>All symbols see approximately same fading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IID fading in coding block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Channel  fades in time and/or frequency over block</a:t>
            </a:r>
          </a:p>
          <a:p>
            <a:pPr lvl="1"/>
            <a:r>
              <a:rPr lang="en-US" dirty="0"/>
              <a:t>Fast and/or frequency selective</a:t>
            </a:r>
          </a:p>
          <a:p>
            <a:pPr lvl="1"/>
            <a:r>
              <a:rPr lang="en-US" dirty="0"/>
              <a:t>Model as large number of independent fades </a:t>
            </a:r>
          </a:p>
        </p:txBody>
      </p:sp>
    </p:spTree>
    <p:extLst>
      <p:ext uri="{BB962C8B-B14F-4D97-AF65-F5344CB8AC3E}">
        <p14:creationId xmlns:p14="http://schemas.microsoft.com/office/powerpoint/2010/main" val="16561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43DE-3D8A-460E-B242-948F23BD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Coding with Flat and Slow Fading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67122-3890-4F8D-957F-C2F34AD27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6675109" cy="4329817"/>
              </a:xfrm>
            </p:spPr>
            <p:txBody>
              <a:bodyPr/>
              <a:lstStyle/>
              <a:p>
                <a:r>
                  <a:rPr lang="en-US" dirty="0"/>
                  <a:t>Coding block sees an SNR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SNR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varies but is constant over each block</a:t>
                </a:r>
              </a:p>
              <a:p>
                <a:pPr lvl="1"/>
                <a:r>
                  <a:rPr lang="en-US" dirty="0"/>
                  <a:t>Transmission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en-US" dirty="0"/>
                  <a:t> Coherence time</a:t>
                </a:r>
              </a:p>
              <a:p>
                <a:pPr lvl="1"/>
                <a:r>
                  <a:rPr lang="en-US" dirty="0"/>
                  <a:t>Transmission bandwidth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en-US" dirty="0"/>
                  <a:t> Coherence bandwidth</a:t>
                </a:r>
              </a:p>
              <a:p>
                <a:r>
                  <a:rPr lang="en-US" dirty="0"/>
                  <a:t>Suppose code has some target SNR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𝑡𝑔𝑡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Target could be based on some block error probability</a:t>
                </a:r>
              </a:p>
              <a:p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has some distribution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Outage probability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𝑡𝑔𝑡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The fraction of time target is not met</a:t>
                </a:r>
              </a:p>
              <a:p>
                <a:pPr lvl="1"/>
                <a:r>
                  <a:rPr lang="en-US" b="0" dirty="0"/>
                  <a:t>Can be computed from the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67122-3890-4F8D-957F-C2F34AD27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6675109" cy="4329817"/>
              </a:xfrm>
              <a:blipFill>
                <a:blip r:embed="rId2"/>
                <a:stretch>
                  <a:fillRect l="-219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68418-CA5E-49C3-9456-760CDF08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26D856-A59B-4716-AC42-DEF0598CD5E4}"/>
              </a:ext>
            </a:extLst>
          </p:cNvPr>
          <p:cNvSpPr txBox="1"/>
          <p:nvPr/>
        </p:nvSpPr>
        <p:spPr>
          <a:xfrm>
            <a:off x="9142410" y="1972625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Coding block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959E2A-BFBB-4421-9867-689EB9A06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493" y="2506057"/>
            <a:ext cx="2823298" cy="222808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30B3B3-B110-4DBA-A7D9-8B15D42860A5}"/>
              </a:ext>
            </a:extLst>
          </p:cNvPr>
          <p:cNvCxnSpPr>
            <a:cxnSpLocks/>
          </p:cNvCxnSpPr>
          <p:nvPr/>
        </p:nvCxnSpPr>
        <p:spPr>
          <a:xfrm>
            <a:off x="9885257" y="2396657"/>
            <a:ext cx="0" cy="87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6B76377-5C43-47A3-9D4E-5D1EFC72814D}"/>
              </a:ext>
            </a:extLst>
          </p:cNvPr>
          <p:cNvSpPr/>
          <p:nvPr/>
        </p:nvSpPr>
        <p:spPr>
          <a:xfrm>
            <a:off x="9835869" y="3271577"/>
            <a:ext cx="98777" cy="109401"/>
          </a:xfrm>
          <a:prstGeom prst="rect">
            <a:avLst/>
          </a:prstGeom>
          <a:solidFill>
            <a:srgbClr val="FF0000">
              <a:alpha val="47059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2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Outage Probability for Rayleigh Fading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542197"/>
                <a:ext cx="9766338" cy="366990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Suppose a channel is Rayleigh fading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SNR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exponentially distributed with some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Outage probability: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𝑡𝑔𝑡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𝑡𝑔𝑡</m:t>
                                </m:r>
                              </m:sub>
                            </m:sSub>
                          </m:num>
                          <m:den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den>
                        </m:f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Average SNR for a given outage probability: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𝑡𝑔𝑡</m:t>
                            </m:r>
                          </m:sub>
                        </m:sSub>
                      </m:num>
                      <m:den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Fade margin</a:t>
                </a:r>
                <a:r>
                  <a:rPr lang="en-US" dirty="0">
                    <a:solidFill>
                      <a:schemeClr val="tx1"/>
                    </a:solidFill>
                  </a:rPr>
                  <a:t>:  Additional SNR needed above target for a given outage probability: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In linear scale: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𝑡𝑔𝑡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𝑡𝑔𝑡</m:t>
                            </m:r>
                          </m:sub>
                        </m:sSub>
                      </m:num>
                      <m:den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In dB: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𝑡𝑔𝑡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542197"/>
                <a:ext cx="9766338" cy="3669907"/>
              </a:xfrm>
              <a:blipFill>
                <a:blip r:embed="rId2"/>
                <a:stretch>
                  <a:fillRect l="-1498" t="-1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28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3197C-BC3A-29DF-1E6E-F118C408F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791C-A7DD-5AFB-627E-998D2362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852FB0-A89F-515A-CA59-AE72B625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BD91E-6DC8-2255-BCF4-22CE4EF38C0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Uncoded Modulation over Fading Channels</a:t>
            </a:r>
          </a:p>
          <a:p>
            <a:r>
              <a:rPr lang="en-US" dirty="0"/>
              <a:t>Capacity with Coding over Fading Channels:  Outage Capacity</a:t>
            </a:r>
          </a:p>
          <a:p>
            <a:r>
              <a:rPr lang="en-US" dirty="0"/>
              <a:t>Capacity with Coding over Fading Channels:  Ergodic Capacity</a:t>
            </a:r>
          </a:p>
          <a:p>
            <a:r>
              <a:rPr lang="en-US" dirty="0"/>
              <a:t>Review:  Coding over an AWGN Channel</a:t>
            </a:r>
          </a:p>
          <a:p>
            <a:r>
              <a:rPr lang="en-US" dirty="0"/>
              <a:t>Coding over Fading Channels</a:t>
            </a:r>
          </a:p>
          <a:p>
            <a:r>
              <a:rPr lang="en-US" dirty="0"/>
              <a:t>Capacity with Bit-Interleaved Coded Modulation</a:t>
            </a:r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8839181-0CF3-F5A4-B897-8427B77E4138}"/>
              </a:ext>
            </a:extLst>
          </p:cNvPr>
          <p:cNvSpPr/>
          <p:nvPr/>
        </p:nvSpPr>
        <p:spPr>
          <a:xfrm>
            <a:off x="473420" y="1509174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97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F93112E-CC5E-47E4-909D-0BB237634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835" y="1446662"/>
            <a:ext cx="3581885" cy="27999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Fade Margin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542197"/>
                <a:ext cx="5840103" cy="424679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Target SNR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𝑡𝑔𝑡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 dB</a:t>
                </a:r>
              </a:p>
              <a:p>
                <a:pPr lvl="1"/>
                <a:r>
                  <a:rPr lang="en-US" dirty="0"/>
                  <a:t>Outage probability: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From previous slide, necessary average SNR is: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𝑡𝑔𝑡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br>
                  <a:rPr 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r>
                  <a:rPr 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=10−10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0.01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dirty="0"/>
                  <a:t> dB</a:t>
                </a:r>
              </a:p>
              <a:p>
                <a:r>
                  <a:rPr lang="en-US" dirty="0"/>
                  <a:t>The average SNR needs to be 20 dB above target!</a:t>
                </a:r>
              </a:p>
              <a:p>
                <a:r>
                  <a:rPr lang="en-US" dirty="0"/>
                  <a:t>Plot:  Fade margin vs. outage</a:t>
                </a:r>
              </a:p>
              <a:p>
                <a:r>
                  <a:rPr lang="en-US" dirty="0"/>
                  <a:t>Fade margins with Rayleigh fading can be enormous!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542197"/>
                <a:ext cx="5840103" cy="4246794"/>
              </a:xfrm>
              <a:blipFill>
                <a:blip r:embed="rId3"/>
                <a:stretch>
                  <a:fillRect l="-2505" t="-1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045386" y="4523262"/>
                <a:ext cx="1410583" cy="604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Max fade</a:t>
                </a:r>
                <a:br>
                  <a:rPr lang="en-US" sz="1600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𝑡𝑔𝑡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386" y="4523262"/>
                <a:ext cx="1410583" cy="604781"/>
              </a:xfrm>
              <a:prstGeom prst="rect">
                <a:avLst/>
              </a:prstGeom>
              <a:blipFill>
                <a:blip r:embed="rId4"/>
                <a:stretch>
                  <a:fillRect l="-2597" t="-3030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>
            <a:cxnSpLocks/>
          </p:cNvCxnSpPr>
          <p:nvPr/>
        </p:nvCxnSpPr>
        <p:spPr>
          <a:xfrm flipH="1">
            <a:off x="10045386" y="3143930"/>
            <a:ext cx="1" cy="1419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7601803" y="3136532"/>
            <a:ext cx="2443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682976" y="2967255"/>
                <a:ext cx="12622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976" y="2967255"/>
                <a:ext cx="126220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V="1">
            <a:off x="9208443" y="3630866"/>
            <a:ext cx="0" cy="151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-Right Arrow 22"/>
          <p:cNvSpPr/>
          <p:nvPr/>
        </p:nvSpPr>
        <p:spPr>
          <a:xfrm>
            <a:off x="8371500" y="3429960"/>
            <a:ext cx="1673886" cy="212440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689880" y="5204216"/>
            <a:ext cx="1360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 dB fade margin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5083B6-F599-4F8D-9EF8-6005A3A956AC}"/>
              </a:ext>
            </a:extLst>
          </p:cNvPr>
          <p:cNvCxnSpPr>
            <a:cxnSpLocks/>
          </p:cNvCxnSpPr>
          <p:nvPr/>
        </p:nvCxnSpPr>
        <p:spPr>
          <a:xfrm>
            <a:off x="8387893" y="1740090"/>
            <a:ext cx="11555" cy="2859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9CAE0B-668E-41EB-B661-C3DA9380642C}"/>
              </a:ext>
            </a:extLst>
          </p:cNvPr>
          <p:cNvSpPr txBox="1"/>
          <p:nvPr/>
        </p:nvSpPr>
        <p:spPr>
          <a:xfrm>
            <a:off x="7959628" y="4563492"/>
            <a:ext cx="1410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Fade=0 </a:t>
            </a:r>
          </a:p>
        </p:txBody>
      </p:sp>
    </p:spTree>
    <p:extLst>
      <p:ext uri="{BB962C8B-B14F-4D97-AF65-F5344CB8AC3E}">
        <p14:creationId xmlns:p14="http://schemas.microsoft.com/office/powerpoint/2010/main" val="88877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Outage Capacity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542197"/>
                <a:ext cx="9766338" cy="426332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Suppose we can achieve some rate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as a function of SNR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When SNR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is random, so is the rate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Outage capacity</a:t>
                </a:r>
                <a:r>
                  <a:rPr lang="en-US" dirty="0">
                    <a:solidFill>
                      <a:schemeClr val="tx1"/>
                    </a:solidFill>
                  </a:rPr>
                  <a:t>:  Rate,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we can achieve with a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br>
                  <a:rPr lang="en-US" b="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Example: 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Suppose system has 20 MHz bandwidth and the rate is 60% of Shannon capacity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The average SNR is 20 </a:t>
                </a:r>
                <a:r>
                  <a:rPr lang="en-US" dirty="0" err="1">
                    <a:solidFill>
                      <a:schemeClr val="tx1"/>
                    </a:solidFill>
                  </a:rPr>
                  <a:t>dB.</a:t>
                </a:r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What is the outage capacity for 1% outage assuming Rayleigh fading?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Solution: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From earlier, for Rayleigh fading, the SNR achievable at the outage probability is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+10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)=20+10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0.01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=20−20=0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In linear scale,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Outage capacity: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=0.6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(1+1)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Mbps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At the average SNR the rate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=0.6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(1+100)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=80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Mbps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542197"/>
                <a:ext cx="9766338" cy="4263322"/>
              </a:xfrm>
              <a:blipFill>
                <a:blip r:embed="rId2"/>
                <a:stretch>
                  <a:fillRect l="-1373" t="-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10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4BB7-6676-4B83-B7CB-DF3A1EDA5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Implications for Outage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1A9BB-BD92-47CF-8A63-CA70251EE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flat and slow Rayleigh fading, need to add large fade margin</a:t>
            </a:r>
          </a:p>
          <a:p>
            <a:r>
              <a:rPr lang="en-US" dirty="0"/>
              <a:t>Channel coding does not mitigate fading</a:t>
            </a:r>
          </a:p>
          <a:p>
            <a:pPr lvl="1"/>
            <a:r>
              <a:rPr lang="en-US" dirty="0"/>
              <a:t>Fading causes all bits to fail</a:t>
            </a:r>
          </a:p>
          <a:p>
            <a:pPr lvl="1"/>
            <a:r>
              <a:rPr lang="en-US" dirty="0"/>
              <a:t>Still may be useful to use channel coding (e.g., for noise across the symbols)</a:t>
            </a:r>
          </a:p>
          <a:p>
            <a:r>
              <a:rPr lang="en-US" dirty="0"/>
              <a:t>Possible solutions?</a:t>
            </a:r>
          </a:p>
          <a:p>
            <a:pPr lvl="1"/>
            <a:r>
              <a:rPr lang="en-US" dirty="0"/>
              <a:t>If there is motion, perhaps we can retransmit later </a:t>
            </a:r>
          </a:p>
          <a:p>
            <a:pPr lvl="1"/>
            <a:r>
              <a:rPr lang="en-US" dirty="0"/>
              <a:t>Go to a lower rate (needs less SNR)</a:t>
            </a:r>
          </a:p>
          <a:p>
            <a:pPr lvl="1"/>
            <a:r>
              <a:rPr lang="en-US" dirty="0"/>
              <a:t>Just accept that some locations are in outage</a:t>
            </a:r>
          </a:p>
          <a:p>
            <a:r>
              <a:rPr lang="en-US" dirty="0"/>
              <a:t>Some of these solutions are discussed in the next unit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2CFF2-E553-4234-B817-30DB1A96B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7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B9DD7-0893-EE87-0F3F-5315C108A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DA0C9-9E24-4334-9017-A861A5EF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6E1463-C945-3B91-7E22-BE396BAC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BF8BB-C1DC-84A0-272E-48B47A79DE0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Uncoded Modulation over Fading Channels</a:t>
            </a:r>
          </a:p>
          <a:p>
            <a:r>
              <a:rPr lang="en-US" dirty="0"/>
              <a:t>Capacity with Coding over Fading Channels:  Outage Capacity</a:t>
            </a:r>
          </a:p>
          <a:p>
            <a:r>
              <a:rPr lang="en-US" dirty="0"/>
              <a:t>Capacity with Coding over Fading Channels:  Ergodic Capacity</a:t>
            </a:r>
          </a:p>
          <a:p>
            <a:r>
              <a:rPr lang="en-US" dirty="0"/>
              <a:t>Review:  Coding over an AWGN Channel</a:t>
            </a:r>
          </a:p>
          <a:p>
            <a:r>
              <a:rPr lang="en-US" dirty="0"/>
              <a:t>Coding over Fading Channels</a:t>
            </a:r>
          </a:p>
          <a:p>
            <a:r>
              <a:rPr lang="en-US" dirty="0"/>
              <a:t>Capacity with Bit-Interleaved Coded Modulation</a:t>
            </a:r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436E8F2-26A7-43DC-9789-FEE024DC4717}"/>
              </a:ext>
            </a:extLst>
          </p:cNvPr>
          <p:cNvSpPr/>
          <p:nvPr/>
        </p:nvSpPr>
        <p:spPr>
          <a:xfrm>
            <a:off x="494587" y="2389708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22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43DE-3D8A-460E-B242-948F23BD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IID Fading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67122-3890-4F8D-957F-C2F34AD27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6675109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Coding block with fast and/or frequency selective fading</a:t>
                </a:r>
              </a:p>
              <a:p>
                <a:r>
                  <a:rPr lang="en-US" b="0" dirty="0"/>
                  <a:t>Simple </a:t>
                </a:r>
                <a:r>
                  <a:rPr lang="en-US" dirty="0"/>
                  <a:t>mathematical model: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0" dirty="0"/>
              </a:p>
              <a:p>
                <a:pPr lvl="1"/>
                <a:endParaRPr lang="en-US" b="0" dirty="0"/>
              </a:p>
              <a:p>
                <a:pPr lvl="1"/>
                <a:r>
                  <a:rPr lang="en-US" dirty="0"/>
                  <a:t>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/>
                  <a:t> is a symbol in time and frequency</a:t>
                </a:r>
              </a:p>
              <a:p>
                <a:pPr lvl="1"/>
                <a:r>
                  <a:rPr lang="en-US" b="0" dirty="0"/>
                  <a:t>Assume channel gains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/>
                  <a:t> are </a:t>
                </a:r>
                <a:r>
                  <a:rPr lang="en-US" b="0" dirty="0" err="1"/>
                  <a:t>i.i.d</a:t>
                </a:r>
                <a:r>
                  <a:rPr lang="en-US" b="0" dirty="0"/>
                  <a:t>. with some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Each symbol experiences an SNR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Number of symbols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Assumption implicitly assumes:</a:t>
                </a:r>
              </a:p>
              <a:p>
                <a:pPr lvl="1"/>
                <a:r>
                  <a:rPr lang="en-US" dirty="0"/>
                  <a:t>We have a very large coding blocks in time or frequency </a:t>
                </a:r>
              </a:p>
              <a:p>
                <a:pPr lvl="1"/>
                <a:r>
                  <a:rPr lang="en-US" dirty="0"/>
                  <a:t>Can experience many independent fades</a:t>
                </a:r>
                <a:endParaRPr lang="en-US" b="0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67122-3890-4F8D-957F-C2F34AD27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6675109" cy="4329817"/>
              </a:xfrm>
              <a:blipFill>
                <a:blip r:embed="rId2"/>
                <a:stretch>
                  <a:fillRect l="-2192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68418-CA5E-49C3-9456-760CDF08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5A548F-D53A-4E9C-838D-74ABF52AAE9F}"/>
              </a:ext>
            </a:extLst>
          </p:cNvPr>
          <p:cNvSpPr txBox="1"/>
          <p:nvPr/>
        </p:nvSpPr>
        <p:spPr>
          <a:xfrm>
            <a:off x="8242432" y="1613334"/>
            <a:ext cx="3725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Coding blocks with</a:t>
            </a:r>
            <a:br>
              <a:rPr lang="en-US" dirty="0"/>
            </a:br>
            <a:r>
              <a:rPr lang="en-US" dirty="0"/>
              <a:t>fast and/or frequency selective fading</a:t>
            </a:r>
            <a:br>
              <a:rPr lang="en-US" dirty="0"/>
            </a:b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56FEE7-3112-4106-AEE0-41F0BDBBA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493" y="2506057"/>
            <a:ext cx="2823298" cy="222808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2E6E83-49C6-413E-A89F-649930F5EA88}"/>
              </a:ext>
            </a:extLst>
          </p:cNvPr>
          <p:cNvSpPr/>
          <p:nvPr/>
        </p:nvSpPr>
        <p:spPr>
          <a:xfrm>
            <a:off x="8721753" y="2820846"/>
            <a:ext cx="214138" cy="1216307"/>
          </a:xfrm>
          <a:prstGeom prst="rect">
            <a:avLst/>
          </a:prstGeom>
          <a:solidFill>
            <a:srgbClr val="FF0000">
              <a:alpha val="47059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0E9577-A3F2-4E9C-AEB2-A8F027FD728E}"/>
              </a:ext>
            </a:extLst>
          </p:cNvPr>
          <p:cNvSpPr/>
          <p:nvPr/>
        </p:nvSpPr>
        <p:spPr>
          <a:xfrm>
            <a:off x="9421294" y="2773207"/>
            <a:ext cx="1011093" cy="267470"/>
          </a:xfrm>
          <a:prstGeom prst="rect">
            <a:avLst/>
          </a:prstGeom>
          <a:solidFill>
            <a:srgbClr val="FF0000">
              <a:alpha val="47059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ED1B7C-9A29-4840-A44D-737148091CA2}"/>
              </a:ext>
            </a:extLst>
          </p:cNvPr>
          <p:cNvSpPr/>
          <p:nvPr/>
        </p:nvSpPr>
        <p:spPr>
          <a:xfrm>
            <a:off x="9257995" y="3212125"/>
            <a:ext cx="1011093" cy="1007793"/>
          </a:xfrm>
          <a:prstGeom prst="rect">
            <a:avLst/>
          </a:prstGeom>
          <a:solidFill>
            <a:srgbClr val="FF0000">
              <a:alpha val="47059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3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F0091DA-9542-47C1-913B-CC2F1963BCF7}"/>
              </a:ext>
            </a:extLst>
          </p:cNvPr>
          <p:cNvSpPr/>
          <p:nvPr/>
        </p:nvSpPr>
        <p:spPr>
          <a:xfrm>
            <a:off x="2097024" y="3974592"/>
            <a:ext cx="4486656" cy="7741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643DE-3D8A-460E-B242-948F23BD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Ergodic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67122-3890-4F8D-957F-C2F34AD27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6675109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IID fading model: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Channel gains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/>
                  <a:t> are </a:t>
                </a:r>
                <a:r>
                  <a:rPr lang="en-US" b="0" dirty="0" err="1"/>
                  <a:t>i.i.d</a:t>
                </a:r>
                <a:r>
                  <a:rPr lang="en-US" b="0" dirty="0"/>
                  <a:t>. with some distribution</a:t>
                </a:r>
              </a:p>
              <a:p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Ergodic capacity</a:t>
                </a:r>
                <a:r>
                  <a:rPr lang="en-US" b="0" dirty="0"/>
                  <a:t>:  Theoretical maximum rate per symbol </a:t>
                </a:r>
              </a:p>
              <a:p>
                <a:pPr lvl="1"/>
                <a:r>
                  <a:rPr lang="en-US" dirty="0"/>
                  <a:t>Assume average </a:t>
                </a:r>
                <a:r>
                  <a:rPr lang="en-US" b="0" dirty="0"/>
                  <a:t>transmit power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Maximum taken over all codes and </a:t>
                </a:r>
                <a:r>
                  <a:rPr lang="en-US" dirty="0" err="1"/>
                  <a:t>blocklength</a:t>
                </a:r>
                <a:endParaRPr lang="en-US" dirty="0"/>
              </a:p>
              <a:p>
                <a:pPr lvl="1"/>
                <a:r>
                  <a:rPr lang="en-US" dirty="0"/>
                  <a:t>No computational limits </a:t>
                </a:r>
              </a:p>
              <a:p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heorem</a:t>
                </a:r>
                <a:r>
                  <a:rPr lang="en-US" dirty="0"/>
                  <a:t>:  Ergodic capacity of an IID fading channel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Value is in bits per symbol</a:t>
                </a:r>
              </a:p>
              <a:p>
                <a:pPr lvl="1"/>
                <a:r>
                  <a:rPr lang="en-US" dirty="0"/>
                  <a:t>Expectation is over channel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67122-3890-4F8D-957F-C2F34AD27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6675109" cy="4329817"/>
              </a:xfrm>
              <a:blipFill>
                <a:blip r:embed="rId2"/>
                <a:stretch>
                  <a:fillRect l="-2192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68418-CA5E-49C3-9456-760CDF08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1B6D5D-1BC3-4095-A7E4-C0B1D77C9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265" y="1818538"/>
            <a:ext cx="2823298" cy="222808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5F4BEF-3D4B-4D5B-9DB4-645E2BEF2687}"/>
              </a:ext>
            </a:extLst>
          </p:cNvPr>
          <p:cNvSpPr/>
          <p:nvPr/>
        </p:nvSpPr>
        <p:spPr>
          <a:xfrm>
            <a:off x="10041767" y="2524606"/>
            <a:ext cx="1011093" cy="1007793"/>
          </a:xfrm>
          <a:prstGeom prst="rect">
            <a:avLst/>
          </a:prstGeom>
          <a:solidFill>
            <a:srgbClr val="FF0000">
              <a:alpha val="47059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5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43DE-3D8A-460E-B242-948F23BD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Shannon Ergodic Capacity Key Remarks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67122-3890-4F8D-957F-C2F34AD27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7968749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From previous slide, ergodic capacity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b="0" dirty="0"/>
                  <a:t>Theoretical result:  Needs infinite computation and delay</a:t>
                </a:r>
              </a:p>
              <a:p>
                <a:pPr lvl="1"/>
                <a:r>
                  <a:rPr lang="en-US" dirty="0"/>
                  <a:t>We will look at performance of real codes next</a:t>
                </a:r>
              </a:p>
              <a:p>
                <a:r>
                  <a:rPr lang="en-US" dirty="0"/>
                  <a:t>TX does not need to know channel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 RX must estimate and use this channel.</a:t>
                </a:r>
              </a:p>
              <a:p>
                <a:pPr lvl="1"/>
                <a:r>
                  <a:rPr lang="en-US" dirty="0"/>
                  <a:t>We will see RX design is critical</a:t>
                </a:r>
              </a:p>
              <a:p>
                <a:r>
                  <a:rPr lang="en-US" dirty="0"/>
                  <a:t>If TX knew the channel, it could get theoretically get slightly higher rate</a:t>
                </a:r>
              </a:p>
              <a:p>
                <a:pPr lvl="1"/>
                <a:r>
                  <a:rPr lang="en-US" dirty="0"/>
                  <a:t>Uses a method called water-filling</a:t>
                </a:r>
              </a:p>
              <a:p>
                <a:pPr lvl="1"/>
                <a:r>
                  <a:rPr lang="en-US" dirty="0"/>
                  <a:t>Place more power on symbols with better SNR.</a:t>
                </a:r>
              </a:p>
              <a:p>
                <a:pPr lvl="1"/>
                <a:r>
                  <a:rPr lang="en-US" dirty="0"/>
                  <a:t>Gain is not typically large and rarely used in practical wireless systems</a:t>
                </a:r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67122-3890-4F8D-957F-C2F34AD27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7968749" cy="4329817"/>
              </a:xfrm>
              <a:blipFill>
                <a:blip r:embed="rId2"/>
                <a:stretch>
                  <a:fillRect l="-1836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68418-CA5E-49C3-9456-760CDF08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07BD1D-562C-4086-8A24-AA2801AD6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265" y="1818538"/>
            <a:ext cx="2823298" cy="222808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E7A4558-E97C-4321-B9C6-17E6C677B36C}"/>
              </a:ext>
            </a:extLst>
          </p:cNvPr>
          <p:cNvSpPr/>
          <p:nvPr/>
        </p:nvSpPr>
        <p:spPr>
          <a:xfrm>
            <a:off x="10041767" y="2524606"/>
            <a:ext cx="1011093" cy="1007793"/>
          </a:xfrm>
          <a:prstGeom prst="rect">
            <a:avLst/>
          </a:prstGeom>
          <a:solidFill>
            <a:srgbClr val="FF0000">
              <a:alpha val="47059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4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43DE-3D8A-460E-B242-948F23BD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Ergodic and Flat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67122-3890-4F8D-957F-C2F34AD27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7876599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Fading capacity is always lower than flat fading</a:t>
                </a:r>
              </a:p>
              <a:p>
                <a:pPr lvl="1"/>
                <a:r>
                  <a:rPr lang="en-US" dirty="0"/>
                  <a:t>Keeping the same average SNR the same</a:t>
                </a:r>
              </a:p>
              <a:p>
                <a:pPr lvl="1"/>
                <a:r>
                  <a:rPr lang="en-US" dirty="0"/>
                  <a:t>This fact follows from Jensen’s inequality:</a:t>
                </a:r>
                <a:br>
                  <a:rPr lang="en-US" dirty="0"/>
                </a:br>
                <a:endParaRPr lang="en-US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𝐴𝑊𝐺𝑁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But gap is not that large at low to moderate SNRs</a:t>
                </a:r>
              </a:p>
              <a:p>
                <a:pPr lvl="1"/>
                <a:r>
                  <a:rPr lang="en-US" dirty="0"/>
                  <a:t>See graph to the right.  Loss of only 1-2 dB in </a:t>
                </a:r>
              </a:p>
              <a:p>
                <a:r>
                  <a:rPr lang="en-US" dirty="0"/>
                  <a:t>Conclusions:</a:t>
                </a:r>
              </a:p>
              <a:p>
                <a:pPr lvl="1"/>
                <a:r>
                  <a:rPr lang="en-US" b="0" dirty="0"/>
                  <a:t>We should try to code over large number of fading realizations</a:t>
                </a:r>
              </a:p>
              <a:p>
                <a:pPr lvl="1"/>
                <a:r>
                  <a:rPr lang="en-US" dirty="0"/>
                  <a:t>In this case, the capacity loss is theoretically small</a:t>
                </a:r>
              </a:p>
              <a:p>
                <a:pPr lvl="1"/>
                <a:r>
                  <a:rPr lang="en-US" b="0" dirty="0"/>
                  <a:t>Much better than the case of uncoded modulation</a:t>
                </a:r>
              </a:p>
              <a:p>
                <a:r>
                  <a:rPr lang="en-US" dirty="0"/>
                  <a:t>We will look at practical codes next</a:t>
                </a:r>
                <a:endParaRPr lang="en-US" b="0" dirty="0"/>
              </a:p>
              <a:p>
                <a:endParaRPr lang="en-US" b="0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67122-3890-4F8D-957F-C2F34AD27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7876599" cy="4329817"/>
              </a:xfrm>
              <a:blipFill>
                <a:blip r:embed="rId2"/>
                <a:stretch>
                  <a:fillRect l="-1858" t="-1549" b="-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68418-CA5E-49C3-9456-760CDF08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06E7CE-CEFF-4D24-902E-03BB88533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337" y="2327424"/>
            <a:ext cx="4453492" cy="336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7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3EDB7-E1BC-4A62-AC11-A91A53AE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Small-Scale and Large-Scale Fading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2E97C-82E9-427C-BEF8-F7FEDAC41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 to now we have considered variations due to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small scale fading</a:t>
            </a:r>
          </a:p>
          <a:p>
            <a:pPr lvl="1"/>
            <a:r>
              <a:rPr lang="en-US" dirty="0"/>
              <a:t>Variations from constructive or destructive interference of multipath components</a:t>
            </a:r>
          </a:p>
          <a:p>
            <a:pPr lvl="1"/>
            <a:r>
              <a:rPr lang="en-US" dirty="0"/>
              <a:t>May or may not cause variations within a coding block</a:t>
            </a:r>
          </a:p>
          <a:p>
            <a:pPr lvl="1"/>
            <a:r>
              <a:rPr lang="en-US" dirty="0"/>
              <a:t>Ex:  Variations within a few wavelength in one location in the office area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Most scenarios also have variations due to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large scale fading</a:t>
            </a:r>
            <a:r>
              <a:rPr lang="en-US" dirty="0"/>
              <a:t>:  </a:t>
            </a:r>
          </a:p>
          <a:p>
            <a:pPr lvl="1"/>
            <a:r>
              <a:rPr lang="en-US" dirty="0"/>
              <a:t>Changes in distance-based path loss, shadowing, angles, …</a:t>
            </a:r>
          </a:p>
          <a:p>
            <a:pPr lvl="1"/>
            <a:r>
              <a:rPr lang="en-US" dirty="0"/>
              <a:t>Typically occur at slower time scales (100s of </a:t>
            </a:r>
            <a:r>
              <a:rPr lang="en-US" dirty="0" err="1"/>
              <a:t>ms</a:t>
            </a:r>
            <a:r>
              <a:rPr lang="en-US" dirty="0"/>
              <a:t> or more)</a:t>
            </a:r>
          </a:p>
          <a:p>
            <a:pPr lvl="1"/>
            <a:r>
              <a:rPr lang="en-US" dirty="0"/>
              <a:t>Rarely causes variation over a coding block (typically 10s of </a:t>
            </a:r>
            <a:r>
              <a:rPr lang="en-US" dirty="0" err="1"/>
              <a:t>ms</a:t>
            </a:r>
            <a:r>
              <a:rPr lang="en-US" dirty="0"/>
              <a:t> or less)</a:t>
            </a:r>
          </a:p>
          <a:p>
            <a:pPr lvl="1"/>
            <a:r>
              <a:rPr lang="en-US" dirty="0"/>
              <a:t>Ex:  Moving within the office space to the right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4B47E-A13D-4DD8-B010-38D4DD33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DEE43D-58FB-41C6-A1BB-29E994668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251" y="2646373"/>
            <a:ext cx="3615113" cy="185551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DE0E3E8-71F0-4458-BD8C-0436CC1CC980}"/>
              </a:ext>
            </a:extLst>
          </p:cNvPr>
          <p:cNvSpPr/>
          <p:nvPr/>
        </p:nvSpPr>
        <p:spPr>
          <a:xfrm>
            <a:off x="10010273" y="3359485"/>
            <a:ext cx="82502" cy="69515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27DA7C-8870-43E6-B863-59C0B97823EC}"/>
              </a:ext>
            </a:extLst>
          </p:cNvPr>
          <p:cNvSpPr txBox="1"/>
          <p:nvPr/>
        </p:nvSpPr>
        <p:spPr>
          <a:xfrm>
            <a:off x="10051524" y="1878034"/>
            <a:ext cx="1208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Small scale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0CED4F-ED71-4E7E-A011-3332B25C8136}"/>
              </a:ext>
            </a:extLst>
          </p:cNvPr>
          <p:cNvCxnSpPr>
            <a:stCxn id="9" idx="2"/>
          </p:cNvCxnSpPr>
          <p:nvPr/>
        </p:nvCxnSpPr>
        <p:spPr>
          <a:xfrm flipH="1">
            <a:off x="10092775" y="2524365"/>
            <a:ext cx="563081" cy="801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E2EF5EE-A61C-458E-8198-1295877D2C63}"/>
              </a:ext>
            </a:extLst>
          </p:cNvPr>
          <p:cNvGrpSpPr/>
          <p:nvPr/>
        </p:nvGrpSpPr>
        <p:grpSpPr>
          <a:xfrm>
            <a:off x="9240253" y="3740102"/>
            <a:ext cx="1316554" cy="1745568"/>
            <a:chOff x="9240253" y="3740102"/>
            <a:chExt cx="1316554" cy="174556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54060B5-614E-4E5C-90BD-43B3E9E431D5}"/>
                </a:ext>
              </a:extLst>
            </p:cNvPr>
            <p:cNvSpPr/>
            <p:nvPr/>
          </p:nvSpPr>
          <p:spPr>
            <a:xfrm>
              <a:off x="9240253" y="3740102"/>
              <a:ext cx="593537" cy="275008"/>
            </a:xfrm>
            <a:prstGeom prst="ellipse">
              <a:avLst/>
            </a:prstGeom>
            <a:solidFill>
              <a:schemeClr val="accent5">
                <a:lumMod val="50000"/>
                <a:alpha val="50196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0006A9-4E0F-48C1-927C-6C718AB038E3}"/>
                </a:ext>
              </a:extLst>
            </p:cNvPr>
            <p:cNvSpPr txBox="1"/>
            <p:nvPr/>
          </p:nvSpPr>
          <p:spPr>
            <a:xfrm>
              <a:off x="9346796" y="4839339"/>
              <a:ext cx="12100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Large scale</a:t>
              </a:r>
              <a:b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region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6579236-0132-4888-915D-F2925CD0723D}"/>
                </a:ext>
              </a:extLst>
            </p:cNvPr>
            <p:cNvCxnSpPr>
              <a:cxnSpLocks/>
              <a:stCxn id="10" idx="0"/>
              <a:endCxn id="8" idx="4"/>
            </p:cNvCxnSpPr>
            <p:nvPr/>
          </p:nvCxnSpPr>
          <p:spPr>
            <a:xfrm flipH="1" flipV="1">
              <a:off x="9537022" y="4015110"/>
              <a:ext cx="414780" cy="824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76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E0A46-0410-4D47-9FBB-F00DC01A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with Small- and Large-Scale Fading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1FBA28-780E-49F9-B1EA-6222955A0D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SNR varies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Vector of large-scale parameters, e.g., distance, angles, shadowing, etc.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Small-scale parameters, e.g., time-frequency location of a degree of freedom</a:t>
                </a:r>
              </a:p>
              <a:p>
                <a:r>
                  <a:rPr lang="en-US" dirty="0"/>
                  <a:t>If fading in each coding block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slow and flat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Each coding block has an SNR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compute outage probability: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𝑡𝑔𝑡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Probabilities computed over small-scale and large-scale parameters</a:t>
                </a:r>
              </a:p>
              <a:p>
                <a:r>
                  <a:rPr lang="en-US" dirty="0"/>
                  <a:t>If fading in coding block can be modeled as large number of </a:t>
                </a:r>
                <a:r>
                  <a:rPr lang="en-US" dirty="0" err="1"/>
                  <a:t>i.i.d</a:t>
                </a:r>
                <a:r>
                  <a:rPr lang="en-US" dirty="0"/>
                  <a:t>. samples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Ergodic capacity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Take average over small-scale, but NOT large scale</a:t>
                </a:r>
              </a:p>
              <a:p>
                <a:pPr lvl="1"/>
                <a:r>
                  <a:rPr lang="en-US" dirty="0"/>
                  <a:t>Rate is a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outage probability is: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𝑡𝑔𝑡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1FBA28-780E-49F9-B1EA-6222955A0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D907C-EECC-4891-841E-FE69FB0F3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4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005D-09B6-4018-9EE0-6DD73595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Uncoded Modulation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993AF-A11C-4957-9192-C36569D1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D4DC8C-7756-4B53-88E3-8A13F6531D11}"/>
              </a:ext>
            </a:extLst>
          </p:cNvPr>
          <p:cNvSpPr/>
          <p:nvPr/>
        </p:nvSpPr>
        <p:spPr>
          <a:xfrm>
            <a:off x="2684599" y="2324090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412E4-4255-4EAC-9298-2A3B408EA38A}"/>
              </a:ext>
            </a:extLst>
          </p:cNvPr>
          <p:cNvSpPr txBox="1"/>
          <p:nvPr/>
        </p:nvSpPr>
        <p:spPr>
          <a:xfrm>
            <a:off x="2631919" y="1800870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/>
              <a:t>mapping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EB670-D95D-4F6C-A820-315CB785BAA2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816727" y="2545052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FC8838-40CA-4282-AEDB-4226739EAECD}"/>
              </a:ext>
            </a:extLst>
          </p:cNvPr>
          <p:cNvSpPr txBox="1"/>
          <p:nvPr/>
        </p:nvSpPr>
        <p:spPr>
          <a:xfrm>
            <a:off x="1493507" y="2608859"/>
            <a:ext cx="125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TX bits</a:t>
            </a:r>
            <a:br>
              <a:rPr lang="en-US" sz="1400" i="1" dirty="0"/>
            </a:br>
            <a:endParaRPr lang="en-US" sz="14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D793BC-F65F-4B95-ABC4-E0C4F56131B8}"/>
              </a:ext>
            </a:extLst>
          </p:cNvPr>
          <p:cNvSpPr/>
          <p:nvPr/>
        </p:nvSpPr>
        <p:spPr>
          <a:xfrm>
            <a:off x="4313316" y="2324090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5EB2DA-9C68-4632-8658-4107F45007D3}"/>
              </a:ext>
            </a:extLst>
          </p:cNvPr>
          <p:cNvSpPr txBox="1"/>
          <p:nvPr/>
        </p:nvSpPr>
        <p:spPr>
          <a:xfrm>
            <a:off x="4294168" y="1874498"/>
            <a:ext cx="945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TX filter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373723-4F89-4365-B789-546F13399B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3403505" y="2545052"/>
            <a:ext cx="909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277663-35B2-46F6-A77C-E6172F46A853}"/>
              </a:ext>
            </a:extLst>
          </p:cNvPr>
          <p:cNvCxnSpPr>
            <a:cxnSpLocks/>
            <a:stCxn id="16" idx="3"/>
            <a:endCxn id="61" idx="1"/>
          </p:cNvCxnSpPr>
          <p:nvPr/>
        </p:nvCxnSpPr>
        <p:spPr>
          <a:xfrm>
            <a:off x="5032222" y="2545052"/>
            <a:ext cx="827420" cy="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EBD15E1-1DD1-4C06-8C8C-9159E486CE5A}"/>
              </a:ext>
            </a:extLst>
          </p:cNvPr>
          <p:cNvSpPr txBox="1"/>
          <p:nvPr/>
        </p:nvSpPr>
        <p:spPr>
          <a:xfrm>
            <a:off x="5792586" y="2806117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Fading channel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779CA93-CDCD-4164-934A-2894230B69FF}"/>
              </a:ext>
            </a:extLst>
          </p:cNvPr>
          <p:cNvSpPr/>
          <p:nvPr/>
        </p:nvSpPr>
        <p:spPr>
          <a:xfrm>
            <a:off x="5859642" y="2327152"/>
            <a:ext cx="718906" cy="44192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C24DD8D-21D4-4188-A0EF-B47559DABBF6}"/>
              </a:ext>
            </a:extLst>
          </p:cNvPr>
          <p:cNvSpPr/>
          <p:nvPr/>
        </p:nvSpPr>
        <p:spPr>
          <a:xfrm>
            <a:off x="7612758" y="2319797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E70B59D-8973-462A-B2B2-00DEDB4C1750}"/>
              </a:ext>
            </a:extLst>
          </p:cNvPr>
          <p:cNvSpPr/>
          <p:nvPr/>
        </p:nvSpPr>
        <p:spPr>
          <a:xfrm>
            <a:off x="9529268" y="2309084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BDAE8E5-6E5A-4624-9CC3-1569A0F4C436}"/>
              </a:ext>
            </a:extLst>
          </p:cNvPr>
          <p:cNvSpPr txBox="1"/>
          <p:nvPr/>
        </p:nvSpPr>
        <p:spPr>
          <a:xfrm>
            <a:off x="9412289" y="1701779"/>
            <a:ext cx="1293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Symbol demodulation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2439953-E8B8-4807-8DA6-6AE81C8CB468}"/>
              </a:ext>
            </a:extLst>
          </p:cNvPr>
          <p:cNvSpPr txBox="1"/>
          <p:nvPr/>
        </p:nvSpPr>
        <p:spPr>
          <a:xfrm>
            <a:off x="7578507" y="1930698"/>
            <a:ext cx="950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RX filter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56D5004-5F5D-4CBA-B694-4DD4B9997769}"/>
              </a:ext>
            </a:extLst>
          </p:cNvPr>
          <p:cNvCxnSpPr>
            <a:cxnSpLocks/>
            <a:stCxn id="61" idx="3"/>
            <a:endCxn id="64" idx="1"/>
          </p:cNvCxnSpPr>
          <p:nvPr/>
        </p:nvCxnSpPr>
        <p:spPr>
          <a:xfrm flipV="1">
            <a:off x="6578548" y="2540759"/>
            <a:ext cx="1034210" cy="7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CBB505D-7639-4C83-968C-158193844009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 flipV="1">
            <a:off x="8331664" y="2530046"/>
            <a:ext cx="1197604" cy="10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C9C8D69-D37E-4B1F-926E-8E68A67FB340}"/>
              </a:ext>
            </a:extLst>
          </p:cNvPr>
          <p:cNvCxnSpPr>
            <a:cxnSpLocks/>
          </p:cNvCxnSpPr>
          <p:nvPr/>
        </p:nvCxnSpPr>
        <p:spPr>
          <a:xfrm flipV="1">
            <a:off x="10258450" y="2530045"/>
            <a:ext cx="655679" cy="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ontent Placeholder 3">
            <a:extLst>
              <a:ext uri="{FF2B5EF4-FFF2-40B4-BE49-F238E27FC236}">
                <a16:creationId xmlns:a16="http://schemas.microsoft.com/office/drawing/2014/main" id="{5682E670-D73B-4814-81F6-D4BE352D2B0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39952" y="3393143"/>
            <a:ext cx="10015728" cy="2475953"/>
          </a:xfrm>
        </p:spPr>
        <p:txBody>
          <a:bodyPr>
            <a:normAutofit/>
          </a:bodyPr>
          <a:lstStyle/>
          <a:p>
            <a:r>
              <a:rPr lang="en-US" dirty="0"/>
              <a:t>This section: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Uncoded modulation </a:t>
            </a:r>
            <a:r>
              <a:rPr lang="en-US" dirty="0"/>
              <a:t>over fading channels</a:t>
            </a:r>
          </a:p>
          <a:p>
            <a:pPr lvl="1"/>
            <a:r>
              <a:rPr lang="en-US" dirty="0"/>
              <a:t>That is, communication with no channel encoding and decoding</a:t>
            </a:r>
          </a:p>
          <a:p>
            <a:r>
              <a:rPr lang="en-US" dirty="0"/>
              <a:t>We will show uncoded modulation works very poorly</a:t>
            </a:r>
          </a:p>
          <a:p>
            <a:r>
              <a:rPr lang="en-US" dirty="0"/>
              <a:t>Virtually all practical wireless systems use coding of some form</a:t>
            </a:r>
          </a:p>
          <a:p>
            <a:pPr lvl="1"/>
            <a:endParaRPr lang="en-US" dirty="0"/>
          </a:p>
        </p:txBody>
      </p:sp>
      <p:pic>
        <p:nvPicPr>
          <p:cNvPr id="79" name="Picture 78" descr="761px-Rayleigh_fading_doppler_10Hz.svg.png">
            <a:extLst>
              <a:ext uri="{FF2B5EF4-FFF2-40B4-BE49-F238E27FC236}">
                <a16:creationId xmlns:a16="http://schemas.microsoft.com/office/drawing/2014/main" id="{D8BD738C-501F-41A5-8705-FCF02296A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498" y="1584819"/>
            <a:ext cx="1151194" cy="72142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62EB25F-928A-41DB-B269-618A463EBB37}"/>
              </a:ext>
            </a:extLst>
          </p:cNvPr>
          <p:cNvSpPr txBox="1"/>
          <p:nvPr/>
        </p:nvSpPr>
        <p:spPr>
          <a:xfrm>
            <a:off x="3470080" y="2576410"/>
            <a:ext cx="8432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QAM symbols</a:t>
            </a:r>
            <a:br>
              <a:rPr lang="en-US" sz="1400" i="1" dirty="0"/>
            </a:br>
            <a:endParaRPr lang="en-US" sz="1400" i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2059E0E-B6DA-4B45-A3F1-B9061DA564AC}"/>
              </a:ext>
            </a:extLst>
          </p:cNvPr>
          <p:cNvSpPr txBox="1"/>
          <p:nvPr/>
        </p:nvSpPr>
        <p:spPr>
          <a:xfrm>
            <a:off x="8542110" y="2548113"/>
            <a:ext cx="8432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RX QAM symbols</a:t>
            </a:r>
            <a:br>
              <a:rPr lang="en-US" sz="1400" i="1" dirty="0"/>
            </a:br>
            <a:endParaRPr lang="en-US" sz="1400" i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7D1B5B4-89AB-4EA1-8157-F7A1926AEA2F}"/>
              </a:ext>
            </a:extLst>
          </p:cNvPr>
          <p:cNvSpPr txBox="1"/>
          <p:nvPr/>
        </p:nvSpPr>
        <p:spPr>
          <a:xfrm>
            <a:off x="10381932" y="2576410"/>
            <a:ext cx="843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RX bits</a:t>
            </a:r>
            <a:br>
              <a:rPr lang="en-US" sz="1400" i="1" dirty="0"/>
            </a:b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09608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95226-83D3-432D-9957-C6443F59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Rate CDF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6A2D82-586E-4747-BAEE-C49D4DE44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Large-scale model:  </a:t>
                </a:r>
              </a:p>
              <a:p>
                <a:pPr lvl="1"/>
                <a:r>
                  <a:rPr lang="en-US" dirty="0"/>
                  <a:t>SNR due to large scale variations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[Simple model just for exercise]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 10 dB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100 m</a:t>
                </a:r>
              </a:p>
              <a:p>
                <a:pPr lvl="1"/>
                <a:r>
                  <a:rPr lang="en-US" dirty="0"/>
                  <a:t>Distances vary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uniformly in [50,200]m</a:t>
                </a:r>
              </a:p>
              <a:p>
                <a:r>
                  <a:rPr lang="en-US" dirty="0"/>
                  <a:t>Small scale model:</a:t>
                </a:r>
              </a:p>
              <a:p>
                <a:pPr lvl="1"/>
                <a:r>
                  <a:rPr lang="en-US" dirty="0"/>
                  <a:t>Variation within a location is Rayleigh</a:t>
                </a:r>
              </a:p>
              <a:p>
                <a:pPr lvl="1"/>
                <a:r>
                  <a:rPr lang="en-US" dirty="0"/>
                  <a:t>SNR at a particular time-</a:t>
                </a:r>
                <a:r>
                  <a:rPr lang="en-US" dirty="0" err="1"/>
                  <a:t>freq</a:t>
                </a:r>
                <a:r>
                  <a:rPr lang="en-US" dirty="0"/>
                  <a:t> </a:t>
                </a:r>
                <a:r>
                  <a:rPr lang="en-US" dirty="0" err="1"/>
                  <a:t>DoF</a:t>
                </a:r>
                <a:r>
                  <a:rPr lang="en-US" dirty="0"/>
                  <a:t> will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can be modeled as exponential</a:t>
                </a:r>
              </a:p>
              <a:p>
                <a:r>
                  <a:rPr lang="en-US" dirty="0"/>
                  <a:t>Plotted:</a:t>
                </a:r>
              </a:p>
              <a:p>
                <a:pPr lvl="1"/>
                <a:r>
                  <a:rPr lang="en-US" dirty="0"/>
                  <a:t>SE under a constant model (slow and flat fading)</a:t>
                </a:r>
              </a:p>
              <a:p>
                <a:pPr lvl="1"/>
                <a:r>
                  <a:rPr lang="en-US" dirty="0"/>
                  <a:t>SE under IID fading at each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See demo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6A2D82-586E-4747-BAEE-C49D4DE449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5AE12-C78A-412D-A7E9-4D02BC596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11C081-353D-4487-9B15-C6265D588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810" y="2527990"/>
            <a:ext cx="4101874" cy="334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6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DEA1-1BEA-40DA-8764-A274CF2C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17490-B631-49F2-9C53-33092661A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926958"/>
            <a:ext cx="4885306" cy="1942138"/>
          </a:xfrm>
        </p:spPr>
        <p:txBody>
          <a:bodyPr/>
          <a:lstStyle/>
          <a:p>
            <a:r>
              <a:rPr lang="en-US" dirty="0"/>
              <a:t>Indoor environment</a:t>
            </a:r>
          </a:p>
          <a:p>
            <a:r>
              <a:rPr lang="en-US" dirty="0"/>
              <a:t>Look at large scale and small-scale fading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7F44E-BE9A-4CFA-8E19-E82638C4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8693BE-80F8-49FB-8998-6F0CDDCC2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88662"/>
            <a:ext cx="6562725" cy="2076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C8DFAC-E124-4AE0-88C2-1AAD4D8E1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330" y="2638480"/>
            <a:ext cx="4563836" cy="348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151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B7B34-6021-5A8B-1782-A85183033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1CE8E-370C-942C-FD76-63D3DDC6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23D26E-8127-BC7E-DC9C-D2740C5D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83905-9349-093A-18C3-FA6DF28D23E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Uncoded Modulation over Fading Channels</a:t>
            </a:r>
          </a:p>
          <a:p>
            <a:r>
              <a:rPr lang="en-US" dirty="0"/>
              <a:t>Capacity with Coding over Fading Channels:  Outage Capacity</a:t>
            </a:r>
          </a:p>
          <a:p>
            <a:r>
              <a:rPr lang="en-US" dirty="0"/>
              <a:t>Capacity with Coding over Fading Channels:  Ergodic Capacity</a:t>
            </a:r>
          </a:p>
          <a:p>
            <a:r>
              <a:rPr lang="en-US" dirty="0"/>
              <a:t>Review:  Coding over an AWGN Channel</a:t>
            </a:r>
          </a:p>
          <a:p>
            <a:r>
              <a:rPr lang="en-US" dirty="0"/>
              <a:t>Coding over Fading Channels</a:t>
            </a:r>
          </a:p>
          <a:p>
            <a:r>
              <a:rPr lang="en-US" dirty="0"/>
              <a:t>Capacity with Bit-Interleaved Coded Modulation</a:t>
            </a:r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2C580A6-AC9C-CE94-05D7-42E9D6FAA2FA}"/>
              </a:ext>
            </a:extLst>
          </p:cNvPr>
          <p:cNvSpPr/>
          <p:nvPr/>
        </p:nvSpPr>
        <p:spPr>
          <a:xfrm>
            <a:off x="515753" y="2872308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294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Coded Communication on an AWGN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43</a:t>
            </a:fld>
            <a:endParaRPr lang="en-US"/>
          </a:p>
        </p:txBody>
      </p:sp>
      <p:cxnSp>
        <p:nvCxnSpPr>
          <p:cNvPr id="6" name="Straight Arrow Connector 5"/>
          <p:cNvCxnSpPr>
            <a:cxnSpLocks/>
            <a:endCxn id="7" idx="1"/>
          </p:cNvCxnSpPr>
          <p:nvPr/>
        </p:nvCxnSpPr>
        <p:spPr>
          <a:xfrm flipV="1">
            <a:off x="1029045" y="2340614"/>
            <a:ext cx="768510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97555" y="1959614"/>
            <a:ext cx="8382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62445" y="2728229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coding</a:t>
            </a:r>
          </a:p>
        </p:txBody>
      </p:sp>
      <p:cxnSp>
        <p:nvCxnSpPr>
          <p:cNvPr id="9" name="Straight Arrow Connector 8"/>
          <p:cNvCxnSpPr>
            <a:cxnSpLocks/>
            <a:stCxn id="7" idx="3"/>
            <a:endCxn id="10" idx="1"/>
          </p:cNvCxnSpPr>
          <p:nvPr/>
        </p:nvCxnSpPr>
        <p:spPr>
          <a:xfrm>
            <a:off x="2635755" y="2340614"/>
            <a:ext cx="841608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77363" y="1972842"/>
            <a:ext cx="838200" cy="748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15498" y="2764941"/>
            <a:ext cx="1610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Symbol</a:t>
            </a:r>
            <a:br>
              <a:rPr lang="en-US" sz="1600" dirty="0"/>
            </a:br>
            <a:r>
              <a:rPr lang="en-US" sz="1600" dirty="0"/>
              <a:t>mapping</a:t>
            </a:r>
          </a:p>
        </p:txBody>
      </p:sp>
      <p:cxnSp>
        <p:nvCxnSpPr>
          <p:cNvPr id="12" name="Straight Arrow Connector 11"/>
          <p:cNvCxnSpPr>
            <a:stCxn id="10" idx="3"/>
            <a:endCxn id="13" idx="1"/>
          </p:cNvCxnSpPr>
          <p:nvPr/>
        </p:nvCxnSpPr>
        <p:spPr>
          <a:xfrm flipV="1">
            <a:off x="4315563" y="2347020"/>
            <a:ext cx="949880" cy="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265443" y="1966020"/>
            <a:ext cx="838200" cy="76200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45771" y="1406718"/>
            <a:ext cx="1351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with noise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98566" y="1966020"/>
            <a:ext cx="8382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cxnSpLocks/>
            <a:stCxn id="13" idx="3"/>
            <a:endCxn id="15" idx="1"/>
          </p:cNvCxnSpPr>
          <p:nvPr/>
        </p:nvCxnSpPr>
        <p:spPr>
          <a:xfrm>
            <a:off x="6103643" y="2347020"/>
            <a:ext cx="8949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96910" y="2731100"/>
            <a:ext cx="191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Soft symbol</a:t>
            </a:r>
            <a:br>
              <a:rPr lang="en-US" sz="1600" dirty="0"/>
            </a:br>
            <a:r>
              <a:rPr lang="en-US" sz="1600" dirty="0"/>
              <a:t>demodulation</a:t>
            </a:r>
          </a:p>
        </p:txBody>
      </p:sp>
      <p:cxnSp>
        <p:nvCxnSpPr>
          <p:cNvPr id="18" name="Straight Arrow Connector 17"/>
          <p:cNvCxnSpPr>
            <a:stCxn id="15" idx="3"/>
            <a:endCxn id="19" idx="1"/>
          </p:cNvCxnSpPr>
          <p:nvPr/>
        </p:nvCxnSpPr>
        <p:spPr>
          <a:xfrm flipV="1">
            <a:off x="7836766" y="2345287"/>
            <a:ext cx="822320" cy="1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659086" y="1964287"/>
            <a:ext cx="8382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311746" y="2729498"/>
            <a:ext cx="1377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85272" y="1522729"/>
                <a:ext cx="96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72" y="1522729"/>
                <a:ext cx="962378" cy="584775"/>
              </a:xfrm>
              <a:prstGeom prst="rect">
                <a:avLst/>
              </a:prstGeom>
              <a:blipFill>
                <a:blip r:embed="rId5"/>
                <a:stretch>
                  <a:fillRect t="-3125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588896" y="1624232"/>
                <a:ext cx="96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Coded bits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896" y="1624232"/>
                <a:ext cx="962378" cy="584775"/>
              </a:xfrm>
              <a:prstGeom prst="rect">
                <a:avLst/>
              </a:prstGeom>
              <a:blipFill>
                <a:blip r:embed="rId6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462384" y="1605625"/>
                <a:ext cx="1166989" cy="614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2384" y="1605625"/>
                <a:ext cx="1166989" cy="614592"/>
              </a:xfrm>
              <a:prstGeom prst="rect">
                <a:avLst/>
              </a:prstGeom>
              <a:blipFill>
                <a:blip r:embed="rId7"/>
                <a:stretch>
                  <a:fillRect t="-2970"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>
            <a:cxnSpLocks/>
            <a:stCxn id="19" idx="3"/>
          </p:cNvCxnSpPr>
          <p:nvPr/>
        </p:nvCxnSpPr>
        <p:spPr>
          <a:xfrm flipV="1">
            <a:off x="9497286" y="2340614"/>
            <a:ext cx="956899" cy="4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620301" y="1907646"/>
                <a:ext cx="12431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LLR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301" y="1907646"/>
                <a:ext cx="1243189" cy="338554"/>
              </a:xfrm>
              <a:prstGeom prst="rect">
                <a:avLst/>
              </a:prstGeom>
              <a:blipFill>
                <a:blip r:embed="rId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3">
                <a:extLst>
                  <a:ext uri="{FF2B5EF4-FFF2-40B4-BE49-F238E27FC236}">
                    <a16:creationId xmlns:a16="http://schemas.microsoft.com/office/drawing/2014/main" id="{35F46BC6-9461-4330-A47F-342C43B81F6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3668322"/>
                <a:ext cx="10058400" cy="220077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first review channel coding on a flat channel: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All details can be found in the digital communications class</a:t>
                </a:r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1" name="Content Placeholder 3">
                <a:extLst>
                  <a:ext uri="{FF2B5EF4-FFF2-40B4-BE49-F238E27FC236}">
                    <a16:creationId xmlns:a16="http://schemas.microsoft.com/office/drawing/2014/main" id="{35F46BC6-9461-4330-A47F-342C43B81F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3668322"/>
                <a:ext cx="10058400" cy="2200774"/>
              </a:xfrm>
              <a:blipFill>
                <a:blip r:embed="rId9"/>
                <a:stretch>
                  <a:fillRect l="-1455" t="-3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222BEE-D0CF-43FC-BF9F-CCE03D21068F}"/>
                  </a:ext>
                </a:extLst>
              </p:cNvPr>
              <p:cNvSpPr txBox="1"/>
              <p:nvPr/>
            </p:nvSpPr>
            <p:spPr>
              <a:xfrm>
                <a:off x="4284082" y="1501120"/>
                <a:ext cx="96237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TX symbols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222BEE-D0CF-43FC-BF9F-CCE03D210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082" y="1501120"/>
                <a:ext cx="962378" cy="830997"/>
              </a:xfrm>
              <a:prstGeom prst="rect">
                <a:avLst/>
              </a:prstGeom>
              <a:blipFill>
                <a:blip r:embed="rId12"/>
                <a:stretch>
                  <a:fillRect t="-2190" b="-2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DE749B-B6BB-40FC-9CD3-F0D927DDE35C}"/>
                  </a:ext>
                </a:extLst>
              </p:cNvPr>
              <p:cNvSpPr txBox="1"/>
              <p:nvPr/>
            </p:nvSpPr>
            <p:spPr>
              <a:xfrm>
                <a:off x="6059029" y="1516890"/>
                <a:ext cx="96237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RX symbols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DE749B-B6BB-40FC-9CD3-F0D927DDE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029" y="1516890"/>
                <a:ext cx="962378" cy="830997"/>
              </a:xfrm>
              <a:prstGeom prst="rect">
                <a:avLst/>
              </a:prstGeom>
              <a:blipFill>
                <a:blip r:embed="rId13"/>
                <a:stretch>
                  <a:fillRect t="-2206" b="-3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8657350A-283A-41F7-A013-ED7AD9959349}"/>
              </a:ext>
            </a:extLst>
          </p:cNvPr>
          <p:cNvSpPr/>
          <p:nvPr/>
        </p:nvSpPr>
        <p:spPr>
          <a:xfrm>
            <a:off x="1678855" y="1828800"/>
            <a:ext cx="1013623" cy="1599139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417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Uncoded vs. Coded Modulation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559286" y="1447800"/>
            <a:ext cx="4916777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Uncoded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Modulation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n-US" dirty="0"/>
              <a:t>Modulate raw information bits </a:t>
            </a:r>
          </a:p>
          <a:p>
            <a:pPr lvl="1"/>
            <a:r>
              <a:rPr lang="en-US" dirty="0"/>
              <a:t>One symbol at a time.</a:t>
            </a:r>
          </a:p>
          <a:p>
            <a:pPr lvl="1"/>
            <a:r>
              <a:rPr lang="en-US" dirty="0"/>
              <a:t>Any symbol is in error,   data packet is lost!</a:t>
            </a:r>
          </a:p>
          <a:p>
            <a:endParaRPr lang="en-US" dirty="0"/>
          </a:p>
          <a:p>
            <a:pPr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Coded modulation:</a:t>
            </a:r>
          </a:p>
          <a:p>
            <a:pPr lvl="1"/>
            <a:r>
              <a:rPr lang="en-US" dirty="0"/>
              <a:t>Transmit in blocks (also called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frames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Add extra parity bits to each block for reliability</a:t>
            </a:r>
          </a:p>
          <a:p>
            <a:pPr lvl="1"/>
            <a:r>
              <a:rPr lang="en-US" dirty="0"/>
              <a:t>Decode entire block together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5306" y="1811088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Info bits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24002" y="1565695"/>
            <a:ext cx="1219200" cy="626852"/>
          </a:xfrm>
          <a:prstGeom prst="rect">
            <a:avLst/>
          </a:prstGeom>
          <a:solidFill>
            <a:srgbClr val="66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859571" y="1597862"/>
            <a:ext cx="1160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Symbol</a:t>
            </a:r>
            <a:br>
              <a:rPr lang="en-US" sz="1600" dirty="0"/>
            </a:br>
            <a:r>
              <a:rPr lang="en-US" sz="1600" dirty="0"/>
              <a:t>mapping</a:t>
            </a:r>
            <a:endParaRPr lang="en-US" sz="1600" i="1" dirty="0"/>
          </a:p>
        </p:txBody>
      </p:sp>
      <p:sp>
        <p:nvSpPr>
          <p:cNvPr id="19" name="Rectangle 18"/>
          <p:cNvSpPr/>
          <p:nvPr/>
        </p:nvSpPr>
        <p:spPr>
          <a:xfrm>
            <a:off x="1217706" y="2255472"/>
            <a:ext cx="60960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1985802" y="1682721"/>
            <a:ext cx="850392" cy="332232"/>
          </a:xfrm>
          <a:prstGeom prst="right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4043202" y="1682721"/>
            <a:ext cx="749808" cy="332232"/>
          </a:xfrm>
          <a:prstGeom prst="right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219058" y="2324099"/>
            <a:ext cx="609600" cy="228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915946" y="1691581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Complex symbols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1362613-4459-4335-86CC-043C60A00FE4}"/>
              </a:ext>
            </a:extLst>
          </p:cNvPr>
          <p:cNvGrpSpPr/>
          <p:nvPr/>
        </p:nvGrpSpPr>
        <p:grpSpPr>
          <a:xfrm>
            <a:off x="1065306" y="3569179"/>
            <a:ext cx="5218983" cy="2192549"/>
            <a:chOff x="1097280" y="3827251"/>
            <a:chExt cx="5218983" cy="2192549"/>
          </a:xfrm>
        </p:grpSpPr>
        <p:sp>
          <p:nvSpPr>
            <p:cNvPr id="24" name="TextBox 23"/>
            <p:cNvSpPr txBox="1"/>
            <p:nvPr/>
          </p:nvSpPr>
          <p:spPr>
            <a:xfrm>
              <a:off x="1097280" y="4901625"/>
              <a:ext cx="1193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Info bits block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662202" y="3827251"/>
              <a:ext cx="1219200" cy="626852"/>
            </a:xfrm>
            <a:prstGeom prst="rect">
              <a:avLst/>
            </a:prstGeom>
            <a:solidFill>
              <a:srgbClr val="66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97924" y="4585655"/>
              <a:ext cx="609600" cy="2286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3132367" y="3990595"/>
              <a:ext cx="445008" cy="332232"/>
            </a:xfrm>
            <a:prstGeom prst="rightArrow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ight Arrow 29"/>
            <p:cNvSpPr/>
            <p:nvPr/>
          </p:nvSpPr>
          <p:spPr>
            <a:xfrm>
              <a:off x="4907268" y="3979521"/>
              <a:ext cx="445008" cy="332232"/>
            </a:xfrm>
            <a:prstGeom prst="rightArrow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6202" y="4585655"/>
              <a:ext cx="1066800" cy="2286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836194" y="4585655"/>
              <a:ext cx="609600" cy="2286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985802" y="3827251"/>
              <a:ext cx="1061740" cy="62685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1243584" y="3930561"/>
              <a:ext cx="742218" cy="332232"/>
            </a:xfrm>
            <a:prstGeom prst="rightArrow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126010" y="3924239"/>
              <a:ext cx="850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Coding</a:t>
              </a:r>
              <a:endParaRPr lang="en-US" sz="1600" i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445793" y="4585655"/>
              <a:ext cx="533399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49880" y="4825424"/>
              <a:ext cx="5837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Info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82532" y="4816010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Parity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697480" y="5435025"/>
              <a:ext cx="1193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Coded bit block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 rot="5400000">
              <a:off x="2262600" y="5437282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3397564" y="5438756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122941" y="4876800"/>
              <a:ext cx="1193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Block of symbols</a:t>
              </a:r>
            </a:p>
          </p:txBody>
        </p:sp>
        <p:cxnSp>
          <p:nvCxnSpPr>
            <p:cNvPr id="53" name="Straight Arrow Connector 52"/>
            <p:cNvCxnSpPr>
              <a:cxnSpLocks/>
            </p:cNvCxnSpPr>
            <p:nvPr/>
          </p:nvCxnSpPr>
          <p:spPr>
            <a:xfrm>
              <a:off x="2834100" y="5435024"/>
              <a:ext cx="115772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999215-3A9B-4E6A-A9CD-372D6DE1EAB4}"/>
                </a:ext>
              </a:extLst>
            </p:cNvPr>
            <p:cNvSpPr txBox="1"/>
            <p:nvPr/>
          </p:nvSpPr>
          <p:spPr>
            <a:xfrm>
              <a:off x="3691676" y="3848289"/>
              <a:ext cx="11602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Symbol</a:t>
              </a:r>
              <a:br>
                <a:rPr lang="en-US" sz="1600" dirty="0"/>
              </a:br>
              <a:r>
                <a:rPr lang="en-US" sz="1600" dirty="0"/>
                <a:t>mapping</a:t>
              </a:r>
              <a:endParaRPr lang="en-US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4537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Parameters of Block Codes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7189" y="3089976"/>
                <a:ext cx="7772400" cy="294596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block code has: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 = number of information bits  (input block size)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= number of coded bits (output block size)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 = number of additional bits, typically parity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200" i="1" baseline="-25000" dirty="0" err="1">
                        <a:latin typeface="Cambria Math" panose="02040503050406030204" pitchFamily="18" charset="0"/>
                      </a:rPr>
                      <m:t>𝑐𝑜𝑑</m:t>
                    </m:r>
                  </m:oMath>
                </a14:m>
                <a:r>
                  <a:rPr lang="en-US" sz="2200" dirty="0"/>
                  <a:t> = coding rate =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r>
                  <a:rPr lang="en-US" sz="2400" dirty="0"/>
                  <a:t>Typical values in wireless:  </a:t>
                </a:r>
              </a:p>
              <a:p>
                <a:pPr lvl="1"/>
                <a:r>
                  <a:rPr lang="en-US" sz="2200" b="0" dirty="0"/>
                  <a:t>Block size: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sz="2200" dirty="0"/>
                  <a:t> to 10000</a:t>
                </a:r>
              </a:p>
              <a:p>
                <a:pPr lvl="1"/>
                <a:r>
                  <a:rPr lang="en-US" sz="2200" dirty="0"/>
                  <a:t>Code rate: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200" dirty="0"/>
                  <a:t>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sz="22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7189" y="3089976"/>
                <a:ext cx="7772400" cy="2945961"/>
              </a:xfrm>
              <a:blipFill>
                <a:blip r:embed="rId3"/>
                <a:stretch>
                  <a:fillRect l="-2039" t="-3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649615" y="2013590"/>
            <a:ext cx="2183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  information  bits</a:t>
            </a:r>
          </a:p>
          <a:p>
            <a:r>
              <a:rPr lang="en-US" sz="1600" dirty="0"/>
              <a:t>“message”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3750259" y="1697620"/>
            <a:ext cx="133347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402684" y="1686603"/>
            <a:ext cx="1307592" cy="2286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209362" y="1926372"/>
            <a:ext cx="1193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 info bits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43476" y="192622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n-k parity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09361" y="2648066"/>
            <a:ext cx="2500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“Bit Codeword” :   n coded bits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7642779" y="2390907"/>
            <a:ext cx="852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9233408" y="2182867"/>
            <a:ext cx="33855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069214" y="2537560"/>
            <a:ext cx="264106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069214" y="1686603"/>
            <a:ext cx="133347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10296094" y="2390907"/>
            <a:ext cx="852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7167006" y="1615520"/>
            <a:ext cx="736123" cy="332232"/>
          </a:xfrm>
          <a:prstGeom prst="right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29518" y="1498494"/>
            <a:ext cx="1061740" cy="626852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5187300" y="1601804"/>
            <a:ext cx="742218" cy="332232"/>
          </a:xfrm>
          <a:prstGeom prst="right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069726" y="1595482"/>
            <a:ext cx="850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Coding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21373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Coded Communication on an AWGN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46</a:t>
            </a:fld>
            <a:endParaRPr lang="en-US"/>
          </a:p>
        </p:txBody>
      </p:sp>
      <p:cxnSp>
        <p:nvCxnSpPr>
          <p:cNvPr id="6" name="Straight Arrow Connector 5"/>
          <p:cNvCxnSpPr>
            <a:cxnSpLocks/>
            <a:endCxn id="7" idx="1"/>
          </p:cNvCxnSpPr>
          <p:nvPr/>
        </p:nvCxnSpPr>
        <p:spPr>
          <a:xfrm flipV="1">
            <a:off x="1029045" y="2340614"/>
            <a:ext cx="768510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97555" y="1959614"/>
            <a:ext cx="8382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62445" y="2728229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coding</a:t>
            </a:r>
          </a:p>
        </p:txBody>
      </p:sp>
      <p:cxnSp>
        <p:nvCxnSpPr>
          <p:cNvPr id="9" name="Straight Arrow Connector 8"/>
          <p:cNvCxnSpPr>
            <a:cxnSpLocks/>
            <a:stCxn id="7" idx="3"/>
            <a:endCxn id="10" idx="1"/>
          </p:cNvCxnSpPr>
          <p:nvPr/>
        </p:nvCxnSpPr>
        <p:spPr>
          <a:xfrm>
            <a:off x="2635755" y="2340614"/>
            <a:ext cx="841608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77363" y="1972842"/>
            <a:ext cx="838200" cy="748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15498" y="2764941"/>
            <a:ext cx="1610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Symbol</a:t>
            </a:r>
            <a:br>
              <a:rPr lang="en-US" sz="1600" dirty="0"/>
            </a:br>
            <a:r>
              <a:rPr lang="en-US" sz="1600" dirty="0"/>
              <a:t>mapping</a:t>
            </a:r>
          </a:p>
        </p:txBody>
      </p:sp>
      <p:cxnSp>
        <p:nvCxnSpPr>
          <p:cNvPr id="12" name="Straight Arrow Connector 11"/>
          <p:cNvCxnSpPr>
            <a:stCxn id="10" idx="3"/>
            <a:endCxn id="13" idx="1"/>
          </p:cNvCxnSpPr>
          <p:nvPr/>
        </p:nvCxnSpPr>
        <p:spPr>
          <a:xfrm flipV="1">
            <a:off x="4315563" y="2347020"/>
            <a:ext cx="949880" cy="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265443" y="1966020"/>
            <a:ext cx="838200" cy="76200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08973" y="1393550"/>
            <a:ext cx="1351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</a:t>
            </a:r>
            <a:br>
              <a:rPr lang="en-US" sz="1600" dirty="0"/>
            </a:br>
            <a:r>
              <a:rPr lang="en-US" sz="1600" dirty="0"/>
              <a:t>with noise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63792" y="1941100"/>
            <a:ext cx="8382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cxnSpLocks/>
            <a:endCxn id="15" idx="1"/>
          </p:cNvCxnSpPr>
          <p:nvPr/>
        </p:nvCxnSpPr>
        <p:spPr>
          <a:xfrm flipV="1">
            <a:off x="6103643" y="2322100"/>
            <a:ext cx="1160149" cy="10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62136" y="2706180"/>
            <a:ext cx="191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Soft symbol</a:t>
            </a:r>
            <a:br>
              <a:rPr lang="en-US" sz="1600" dirty="0"/>
            </a:br>
            <a:r>
              <a:rPr lang="en-US" sz="1600" dirty="0"/>
              <a:t>demodulation</a:t>
            </a:r>
          </a:p>
        </p:txBody>
      </p:sp>
      <p:cxnSp>
        <p:nvCxnSpPr>
          <p:cNvPr id="18" name="Straight Arrow Connector 17"/>
          <p:cNvCxnSpPr>
            <a:stCxn id="15" idx="3"/>
            <a:endCxn id="19" idx="1"/>
          </p:cNvCxnSpPr>
          <p:nvPr/>
        </p:nvCxnSpPr>
        <p:spPr>
          <a:xfrm flipV="1">
            <a:off x="8101992" y="2320367"/>
            <a:ext cx="822320" cy="1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924312" y="1939367"/>
            <a:ext cx="8382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576972" y="2704578"/>
            <a:ext cx="1377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85272" y="1522729"/>
                <a:ext cx="96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72" y="1522729"/>
                <a:ext cx="962378" cy="584775"/>
              </a:xfrm>
              <a:prstGeom prst="rect">
                <a:avLst/>
              </a:prstGeom>
              <a:blipFill>
                <a:blip r:embed="rId3"/>
                <a:stretch>
                  <a:fillRect t="-3125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588896" y="1624232"/>
                <a:ext cx="96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Coded bits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896" y="1624232"/>
                <a:ext cx="962378" cy="584775"/>
              </a:xfrm>
              <a:prstGeom prst="rect">
                <a:avLst/>
              </a:prstGeom>
              <a:blipFill>
                <a:blip r:embed="rId4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727610" y="1580705"/>
                <a:ext cx="1166989" cy="614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610" y="1580705"/>
                <a:ext cx="1166989" cy="614592"/>
              </a:xfrm>
              <a:prstGeom prst="rect">
                <a:avLst/>
              </a:prstGeom>
              <a:blipFill>
                <a:blip r:embed="rId5"/>
                <a:stretch>
                  <a:fillRect t="-2970"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>
            <a:cxnSpLocks/>
            <a:stCxn id="19" idx="3"/>
          </p:cNvCxnSpPr>
          <p:nvPr/>
        </p:nvCxnSpPr>
        <p:spPr>
          <a:xfrm flipV="1">
            <a:off x="9762512" y="2315694"/>
            <a:ext cx="956899" cy="4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7835790" y="1925049"/>
                <a:ext cx="12431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𝐿𝐿𝑅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90" y="1925049"/>
                <a:ext cx="1243189" cy="338554"/>
              </a:xfrm>
              <a:prstGeom prst="rect">
                <a:avLst/>
              </a:prstGeom>
              <a:blipFill>
                <a:blip r:embed="rId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3">
                <a:extLst>
                  <a:ext uri="{FF2B5EF4-FFF2-40B4-BE49-F238E27FC236}">
                    <a16:creationId xmlns:a16="http://schemas.microsoft.com/office/drawing/2014/main" id="{35F46BC6-9461-4330-A47F-342C43B81F6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3668322"/>
                <a:ext cx="10058400" cy="220077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first review channel coding on a flat channel: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1" name="Content Placeholder 3">
                <a:extLst>
                  <a:ext uri="{FF2B5EF4-FFF2-40B4-BE49-F238E27FC236}">
                    <a16:creationId xmlns:a16="http://schemas.microsoft.com/office/drawing/2014/main" id="{35F46BC6-9461-4330-A47F-342C43B81F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3668322"/>
                <a:ext cx="10058400" cy="2200774"/>
              </a:xfrm>
              <a:blipFill>
                <a:blip r:embed="rId7"/>
                <a:stretch>
                  <a:fillRect l="-1455" t="-3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222BEE-D0CF-43FC-BF9F-CCE03D21068F}"/>
                  </a:ext>
                </a:extLst>
              </p:cNvPr>
              <p:cNvSpPr txBox="1"/>
              <p:nvPr/>
            </p:nvSpPr>
            <p:spPr>
              <a:xfrm>
                <a:off x="4284082" y="1501120"/>
                <a:ext cx="96237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TX symbols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222BEE-D0CF-43FC-BF9F-CCE03D210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082" y="1501120"/>
                <a:ext cx="962378" cy="830997"/>
              </a:xfrm>
              <a:prstGeom prst="rect">
                <a:avLst/>
              </a:prstGeom>
              <a:blipFill>
                <a:blip r:embed="rId8"/>
                <a:stretch>
                  <a:fillRect t="-2190" b="-2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DE749B-B6BB-40FC-9CD3-F0D927DDE35C}"/>
                  </a:ext>
                </a:extLst>
              </p:cNvPr>
              <p:cNvSpPr txBox="1"/>
              <p:nvPr/>
            </p:nvSpPr>
            <p:spPr>
              <a:xfrm>
                <a:off x="6353918" y="1522729"/>
                <a:ext cx="96237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RX symbols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DE749B-B6BB-40FC-9CD3-F0D927DDE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918" y="1522729"/>
                <a:ext cx="962378" cy="830997"/>
              </a:xfrm>
              <a:prstGeom prst="rect">
                <a:avLst/>
              </a:prstGeom>
              <a:blipFill>
                <a:blip r:embed="rId9"/>
                <a:stretch>
                  <a:fillRect t="-2206" b="-3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8657350A-283A-41F7-A013-ED7AD9959349}"/>
              </a:ext>
            </a:extLst>
          </p:cNvPr>
          <p:cNvSpPr/>
          <p:nvPr/>
        </p:nvSpPr>
        <p:spPr>
          <a:xfrm>
            <a:off x="6461566" y="1491970"/>
            <a:ext cx="2408673" cy="1897365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014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78F8-2155-417A-B34F-45054749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Symbol Demodulation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FF75B4-A026-4889-869B-123A50BC6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3582" y="2918353"/>
                <a:ext cx="10132098" cy="295074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Set-up:  Coded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get mapped to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Receive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Uncoded systems 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hard decision detection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Estimate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Makes a discrete decision.  </a:t>
                </a:r>
              </a:p>
              <a:p>
                <a:r>
                  <a:rPr lang="en-US" dirty="0"/>
                  <a:t>Coded systems generally 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soft decision demodulation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Output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log likelihood ratios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positive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more likely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negative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more likely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FF75B4-A026-4889-869B-123A50BC6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3582" y="2918353"/>
                <a:ext cx="10132098" cy="2950743"/>
              </a:xfrm>
              <a:blipFill>
                <a:blip r:embed="rId13"/>
                <a:stretch>
                  <a:fillRect l="-1384" t="-3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CC71D-B428-4C66-8105-8DBCC3E5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45F9EF-9001-4AB8-969F-F1E1E9D5A6FB}"/>
              </a:ext>
            </a:extLst>
          </p:cNvPr>
          <p:cNvSpPr/>
          <p:nvPr/>
        </p:nvSpPr>
        <p:spPr>
          <a:xfrm>
            <a:off x="7146272" y="1859218"/>
            <a:ext cx="1132762" cy="8256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Soft </a:t>
            </a:r>
            <a:r>
              <a:rPr lang="en-US" dirty="0" err="1">
                <a:solidFill>
                  <a:schemeClr val="tx1"/>
                </a:solidFill>
              </a:rPr>
              <a:t>demod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462AFA-0994-41EE-9DD8-CCB78D5EE354}"/>
              </a:ext>
            </a:extLst>
          </p:cNvPr>
          <p:cNvCxnSpPr>
            <a:cxnSpLocks/>
          </p:cNvCxnSpPr>
          <p:nvPr/>
        </p:nvCxnSpPr>
        <p:spPr>
          <a:xfrm>
            <a:off x="4373022" y="2251148"/>
            <a:ext cx="1043306" cy="4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8227AE-FE89-48AD-B929-2DA6E1D1968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279034" y="2272063"/>
            <a:ext cx="1796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1E597DF-7CB0-4C22-8910-CE52D8C42339}"/>
              </a:ext>
            </a:extLst>
          </p:cNvPr>
          <p:cNvSpPr/>
          <p:nvPr/>
        </p:nvSpPr>
        <p:spPr>
          <a:xfrm>
            <a:off x="3234339" y="1851728"/>
            <a:ext cx="1132762" cy="8256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Symbol mapping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B54A7D-E7EE-47B1-B1D0-93E272BB6806}"/>
                  </a:ext>
                </a:extLst>
              </p:cNvPr>
              <p:cNvSpPr txBox="1"/>
              <p:nvPr/>
            </p:nvSpPr>
            <p:spPr>
              <a:xfrm>
                <a:off x="1826050" y="1829603"/>
                <a:ext cx="1078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B54A7D-E7EE-47B1-B1D0-93E272BB6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050" y="1829603"/>
                <a:ext cx="107862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1EC6C6-DFEE-44EA-B86F-B07C306FEF1D}"/>
              </a:ext>
            </a:extLst>
          </p:cNvPr>
          <p:cNvCxnSpPr>
            <a:cxnSpLocks/>
          </p:cNvCxnSpPr>
          <p:nvPr/>
        </p:nvCxnSpPr>
        <p:spPr>
          <a:xfrm>
            <a:off x="1658019" y="2261515"/>
            <a:ext cx="1576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29102B2-4207-47DF-9DFD-B966AE7C47CE}"/>
                  </a:ext>
                </a:extLst>
              </p:cNvPr>
              <p:cNvSpPr txBox="1"/>
              <p:nvPr/>
            </p:nvSpPr>
            <p:spPr>
              <a:xfrm>
                <a:off x="5763293" y="1902731"/>
                <a:ext cx="12175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29102B2-4207-47DF-9DFD-B966AE7C4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293" y="1902731"/>
                <a:ext cx="121751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3409EFE0-5094-4B17-A263-E390C77CE6DB}"/>
              </a:ext>
            </a:extLst>
          </p:cNvPr>
          <p:cNvGrpSpPr/>
          <p:nvPr/>
        </p:nvGrpSpPr>
        <p:grpSpPr>
          <a:xfrm>
            <a:off x="5410407" y="2007445"/>
            <a:ext cx="533014" cy="461665"/>
            <a:chOff x="8607951" y="1900727"/>
            <a:chExt cx="533014" cy="46166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7230F15-1B59-48EE-A373-83DB704166FA}"/>
                </a:ext>
              </a:extLst>
            </p:cNvPr>
            <p:cNvSpPr/>
            <p:nvPr/>
          </p:nvSpPr>
          <p:spPr>
            <a:xfrm>
              <a:off x="8652681" y="2022525"/>
              <a:ext cx="238835" cy="263475"/>
            </a:xfrm>
            <a:prstGeom prst="ellipse">
              <a:avLst/>
            </a:prstGeom>
            <a:solidFill>
              <a:srgbClr val="CCFF99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4BA1486-43A7-4D18-AE6A-20E4913CD2D0}"/>
                </a:ext>
              </a:extLst>
            </p:cNvPr>
            <p:cNvSpPr txBox="1"/>
            <p:nvPr/>
          </p:nvSpPr>
          <p:spPr>
            <a:xfrm>
              <a:off x="8607951" y="1900727"/>
              <a:ext cx="5330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+</a:t>
              </a:r>
              <a:endParaRPr lang="en-US" dirty="0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003756-68B8-4FCB-859F-2C439B95BE2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693972" y="2261515"/>
            <a:ext cx="1452300" cy="1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180B19-77A5-4C19-A118-486811C56CF1}"/>
                  </a:ext>
                </a:extLst>
              </p:cNvPr>
              <p:cNvSpPr txBox="1"/>
              <p:nvPr/>
            </p:nvSpPr>
            <p:spPr>
              <a:xfrm>
                <a:off x="4672308" y="1891648"/>
                <a:ext cx="3528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180B19-77A5-4C19-A118-486811C56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08" y="1891648"/>
                <a:ext cx="35288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CB7A62-50C4-453B-9C4F-8ABD7AED69A9}"/>
              </a:ext>
            </a:extLst>
          </p:cNvPr>
          <p:cNvCxnSpPr>
            <a:cxnSpLocks/>
          </p:cNvCxnSpPr>
          <p:nvPr/>
        </p:nvCxnSpPr>
        <p:spPr>
          <a:xfrm>
            <a:off x="5574554" y="1767538"/>
            <a:ext cx="0" cy="38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60E91D0-B10E-48C6-8BC6-E0F23AA746C1}"/>
                  </a:ext>
                </a:extLst>
              </p:cNvPr>
              <p:cNvSpPr txBox="1"/>
              <p:nvPr/>
            </p:nvSpPr>
            <p:spPr>
              <a:xfrm>
                <a:off x="5349462" y="1416690"/>
                <a:ext cx="450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60E91D0-B10E-48C6-8BC6-E0F23AA74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462" y="1416690"/>
                <a:ext cx="45018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9D4745-A59D-4843-807B-5B3F043BC921}"/>
                  </a:ext>
                </a:extLst>
              </p:cNvPr>
              <p:cNvSpPr txBox="1"/>
              <p:nvPr/>
            </p:nvSpPr>
            <p:spPr>
              <a:xfrm>
                <a:off x="8310371" y="1882195"/>
                <a:ext cx="1641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𝐿𝐿𝑅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𝐿𝐿𝑅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9D4745-A59D-4843-807B-5B3F043BC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371" y="1882195"/>
                <a:ext cx="164147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00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78F8-2155-417A-B34F-45054749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LLR for QPSK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FF75B4-A026-4889-869B-123A50BC6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6288" y="1624084"/>
                <a:ext cx="6121020" cy="424501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TX symbol: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endParaRPr lang="en-US" b="0" dirty="0"/>
              </a:p>
              <a:p>
                <a:r>
                  <a:rPr lang="en-US" dirty="0"/>
                  <a:t>RX symbol: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LLR for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[Each dim has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Likelihood: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rad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With some algebra: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endParaRPr lang="en-US" i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FF75B4-A026-4889-869B-123A50BC6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6288" y="1624084"/>
                <a:ext cx="6121020" cy="4245012"/>
              </a:xfrm>
              <a:blipFill>
                <a:blip r:embed="rId2"/>
                <a:stretch>
                  <a:fillRect l="-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CC71D-B428-4C66-8105-8DBCC3E5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80FE75C1-BA37-4A01-ADC5-573A07F38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7" t="31069" r="12144" b="5772"/>
          <a:stretch/>
        </p:blipFill>
        <p:spPr bwMode="auto">
          <a:xfrm>
            <a:off x="7950769" y="2880293"/>
            <a:ext cx="3078481" cy="2251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3E7519-3001-416D-A729-25A836D52037}"/>
              </a:ext>
            </a:extLst>
          </p:cNvPr>
          <p:cNvSpPr txBox="1"/>
          <p:nvPr/>
        </p:nvSpPr>
        <p:spPr>
          <a:xfrm>
            <a:off x="8551822" y="26956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C2961A-AE3D-4E0B-A9B7-20111588E0CC}"/>
              </a:ext>
            </a:extLst>
          </p:cNvPr>
          <p:cNvSpPr txBox="1"/>
          <p:nvPr/>
        </p:nvSpPr>
        <p:spPr>
          <a:xfrm>
            <a:off x="9990282" y="26956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9EC840-A7FD-4096-9A15-B4B67F4BA447}"/>
              </a:ext>
            </a:extLst>
          </p:cNvPr>
          <p:cNvSpPr txBox="1"/>
          <p:nvPr/>
        </p:nvSpPr>
        <p:spPr>
          <a:xfrm>
            <a:off x="10033354" y="46937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CAB8CD-3260-422E-A526-FA910D9109D0}"/>
              </a:ext>
            </a:extLst>
          </p:cNvPr>
          <p:cNvSpPr txBox="1"/>
          <p:nvPr/>
        </p:nvSpPr>
        <p:spPr>
          <a:xfrm>
            <a:off x="8487534" y="46937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9AFA6A-AFEC-4CE5-AEC4-F84D2BABEE3D}"/>
                  </a:ext>
                </a:extLst>
              </p:cNvPr>
              <p:cNvSpPr txBox="1"/>
              <p:nvPr/>
            </p:nvSpPr>
            <p:spPr>
              <a:xfrm>
                <a:off x="8487534" y="1587214"/>
                <a:ext cx="2400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Mapping of bits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9AFA6A-AFEC-4CE5-AEC4-F84D2BABE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534" y="1587214"/>
                <a:ext cx="2400914" cy="369332"/>
              </a:xfrm>
              <a:prstGeom prst="rect">
                <a:avLst/>
              </a:prstGeom>
              <a:blipFill>
                <a:blip r:embed="rId4"/>
                <a:stretch>
                  <a:fillRect l="-203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DD58BA1-A854-4CB2-8029-65ED8B44419C}"/>
                  </a:ext>
                </a:extLst>
              </p:cNvPr>
              <p:cNvSpPr txBox="1"/>
              <p:nvPr/>
            </p:nvSpPr>
            <p:spPr>
              <a:xfrm>
                <a:off x="8906238" y="2262812"/>
                <a:ext cx="1362361" cy="3888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DD58BA1-A854-4CB2-8029-65ED8B444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238" y="2262812"/>
                <a:ext cx="1362361" cy="388889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992CE35-EAF0-4044-9618-1BA3418283BE}"/>
                  </a:ext>
                </a:extLst>
              </p:cNvPr>
              <p:cNvSpPr txBox="1"/>
              <p:nvPr/>
            </p:nvSpPr>
            <p:spPr>
              <a:xfrm>
                <a:off x="10452058" y="3458789"/>
                <a:ext cx="1292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992CE35-EAF0-4044-9618-1BA341828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058" y="3458789"/>
                <a:ext cx="1292149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88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78F8-2155-417A-B34F-45054749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QPSK LLR Visualized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FF75B4-A026-4889-869B-123A50BC6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525" y="4366299"/>
                <a:ext cx="6121020" cy="156266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LLR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endParaRPr lang="en-US" i="1" dirty="0"/>
              </a:p>
              <a:p>
                <a:r>
                  <a:rPr lang="en-US" dirty="0"/>
                  <a:t>LLR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FF75B4-A026-4889-869B-123A50BC6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525" y="4366299"/>
                <a:ext cx="6121020" cy="1562669"/>
              </a:xfrm>
              <a:blipFill>
                <a:blip r:embed="rId9"/>
                <a:stretch>
                  <a:fillRect l="-2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CC71D-B428-4C66-8105-8DBCC3E5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9AFA6A-AFEC-4CE5-AEC4-F84D2BABEE3D}"/>
                  </a:ext>
                </a:extLst>
              </p:cNvPr>
              <p:cNvSpPr txBox="1"/>
              <p:nvPr/>
            </p:nvSpPr>
            <p:spPr>
              <a:xfrm>
                <a:off x="8487534" y="1587214"/>
                <a:ext cx="2400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Mapping of bits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9AFA6A-AFEC-4CE5-AEC4-F84D2BABE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534" y="1587214"/>
                <a:ext cx="2400914" cy="369332"/>
              </a:xfrm>
              <a:prstGeom prst="rect">
                <a:avLst/>
              </a:prstGeom>
              <a:blipFill>
                <a:blip r:embed="rId3"/>
                <a:stretch>
                  <a:fillRect l="-203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6600A3-B219-4B63-B01E-8D9B10495C5A}"/>
              </a:ext>
            </a:extLst>
          </p:cNvPr>
          <p:cNvCxnSpPr/>
          <p:nvPr/>
        </p:nvCxnSpPr>
        <p:spPr>
          <a:xfrm>
            <a:off x="2486645" y="2958937"/>
            <a:ext cx="2825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45DB36-DC12-4FBB-A658-DF811A059DD0}"/>
              </a:ext>
            </a:extLst>
          </p:cNvPr>
          <p:cNvCxnSpPr/>
          <p:nvPr/>
        </p:nvCxnSpPr>
        <p:spPr>
          <a:xfrm flipV="1">
            <a:off x="3824125" y="2092305"/>
            <a:ext cx="0" cy="156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FF44E81-04AF-4510-B279-C40F5AC54A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11965" y="2216944"/>
            <a:ext cx="2583747" cy="196995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75F70C-FC71-4F9C-AD47-04B8529625B9}"/>
              </a:ext>
            </a:extLst>
          </p:cNvPr>
          <p:cNvCxnSpPr/>
          <p:nvPr/>
        </p:nvCxnSpPr>
        <p:spPr>
          <a:xfrm flipV="1">
            <a:off x="2575354" y="2336056"/>
            <a:ext cx="2565779" cy="1179457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FB4E626-AA80-441A-AFBE-D2526FE64CD1}"/>
                  </a:ext>
                </a:extLst>
              </p:cNvPr>
              <p:cNvSpPr txBox="1"/>
              <p:nvPr/>
            </p:nvSpPr>
            <p:spPr>
              <a:xfrm>
                <a:off x="3081009" y="1765411"/>
                <a:ext cx="14517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FB4E626-AA80-441A-AFBE-D2526FE64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009" y="1765411"/>
                <a:ext cx="145178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B1D90F-7F2C-44CA-8D43-B1C9F03EDFFF}"/>
                  </a:ext>
                </a:extLst>
              </p:cNvPr>
              <p:cNvSpPr txBox="1"/>
              <p:nvPr/>
            </p:nvSpPr>
            <p:spPr>
              <a:xfrm>
                <a:off x="5162057" y="2686043"/>
                <a:ext cx="10273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B1D90F-7F2C-44CA-8D43-B1C9F03ED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057" y="2686043"/>
                <a:ext cx="102732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8CF35D-19E0-4939-8CBC-66B8283A1137}"/>
                  </a:ext>
                </a:extLst>
              </p:cNvPr>
              <p:cNvSpPr txBox="1"/>
              <p:nvPr/>
            </p:nvSpPr>
            <p:spPr>
              <a:xfrm>
                <a:off x="5938188" y="3119584"/>
                <a:ext cx="12113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more likely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8CF35D-19E0-4939-8CBC-66B8283A1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188" y="3119584"/>
                <a:ext cx="1211357" cy="646331"/>
              </a:xfrm>
              <a:prstGeom prst="rect">
                <a:avLst/>
              </a:prstGeom>
              <a:blipFill>
                <a:blip r:embed="rId13"/>
                <a:stretch>
                  <a:fillRect l="-4020" r="-452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A7A7EE-3BF3-4AF4-91CC-57C35EF5E791}"/>
                  </a:ext>
                </a:extLst>
              </p:cNvPr>
              <p:cNvSpPr txBox="1"/>
              <p:nvPr/>
            </p:nvSpPr>
            <p:spPr>
              <a:xfrm>
                <a:off x="1210034" y="3018078"/>
                <a:ext cx="12113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/>
                  <a:t> </a:t>
                </a:r>
                <a:br>
                  <a:rPr lang="en-US" b="0" dirty="0"/>
                </a:br>
                <a:r>
                  <a:rPr lang="en-US" dirty="0"/>
                  <a:t>more likely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A7A7EE-3BF3-4AF4-91CC-57C35EF5E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034" y="3018078"/>
                <a:ext cx="1211357" cy="646331"/>
              </a:xfrm>
              <a:prstGeom prst="rect">
                <a:avLst/>
              </a:prstGeom>
              <a:blipFill>
                <a:blip r:embed="rId14"/>
                <a:stretch>
                  <a:fillRect l="-4020" r="-452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BB17F248-8B58-4758-917C-4DF511FF04EA}"/>
              </a:ext>
            </a:extLst>
          </p:cNvPr>
          <p:cNvSpPr/>
          <p:nvPr/>
        </p:nvSpPr>
        <p:spPr>
          <a:xfrm>
            <a:off x="6132558" y="2550085"/>
            <a:ext cx="978408" cy="48463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F3E076C4-48A6-4755-82BF-9098DDED694B}"/>
              </a:ext>
            </a:extLst>
          </p:cNvPr>
          <p:cNvSpPr/>
          <p:nvPr/>
        </p:nvSpPr>
        <p:spPr>
          <a:xfrm rot="10800000">
            <a:off x="1097280" y="2423493"/>
            <a:ext cx="978408" cy="63703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2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E0D9991-4C7D-451A-AF2C-5B584C3F82E0}"/>
              </a:ext>
            </a:extLst>
          </p:cNvPr>
          <p:cNvSpPr/>
          <p:nvPr/>
        </p:nvSpPr>
        <p:spPr>
          <a:xfrm>
            <a:off x="4414327" y="3128864"/>
            <a:ext cx="3048000" cy="7098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E005D-09B6-4018-9EE0-6DD73595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993AF-A11C-4957-9192-C36569D1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D4DC8C-7756-4B53-88E3-8A13F6531D11}"/>
              </a:ext>
            </a:extLst>
          </p:cNvPr>
          <p:cNvSpPr/>
          <p:nvPr/>
        </p:nvSpPr>
        <p:spPr>
          <a:xfrm>
            <a:off x="2657374" y="2327152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412E4-4255-4EAC-9298-2A3B408EA38A}"/>
              </a:ext>
            </a:extLst>
          </p:cNvPr>
          <p:cNvSpPr txBox="1"/>
          <p:nvPr/>
        </p:nvSpPr>
        <p:spPr>
          <a:xfrm>
            <a:off x="2543747" y="1683919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/>
              <a:t>mapping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EB670-D95D-4F6C-A820-315CB785BAA2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789502" y="2548114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FC8838-40CA-4282-AEDB-4226739EAECD}"/>
              </a:ext>
            </a:extLst>
          </p:cNvPr>
          <p:cNvSpPr txBox="1"/>
          <p:nvPr/>
        </p:nvSpPr>
        <p:spPr>
          <a:xfrm>
            <a:off x="1466282" y="2611921"/>
            <a:ext cx="125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TX bits</a:t>
            </a:r>
            <a:br>
              <a:rPr lang="en-US" sz="1400" i="1" dirty="0"/>
            </a:br>
            <a:endParaRPr lang="en-US" sz="1400" i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277663-35B2-46F6-A77C-E6172F46A853}"/>
              </a:ext>
            </a:extLst>
          </p:cNvPr>
          <p:cNvCxnSpPr>
            <a:cxnSpLocks/>
            <a:stCxn id="7" idx="3"/>
            <a:endCxn id="61" idx="1"/>
          </p:cNvCxnSpPr>
          <p:nvPr/>
        </p:nvCxnSpPr>
        <p:spPr>
          <a:xfrm>
            <a:off x="3376280" y="2548114"/>
            <a:ext cx="2483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EBD15E1-1DD1-4C06-8C8C-9159E486CE5A}"/>
              </a:ext>
            </a:extLst>
          </p:cNvPr>
          <p:cNvSpPr txBox="1"/>
          <p:nvPr/>
        </p:nvSpPr>
        <p:spPr>
          <a:xfrm>
            <a:off x="5620078" y="1356531"/>
            <a:ext cx="1583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Fading channel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779CA93-CDCD-4164-934A-2894230B69FF}"/>
              </a:ext>
            </a:extLst>
          </p:cNvPr>
          <p:cNvSpPr/>
          <p:nvPr/>
        </p:nvSpPr>
        <p:spPr>
          <a:xfrm>
            <a:off x="5859642" y="2327152"/>
            <a:ext cx="718906" cy="44192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E70B59D-8973-462A-B2B2-00DEDB4C1750}"/>
              </a:ext>
            </a:extLst>
          </p:cNvPr>
          <p:cNvSpPr/>
          <p:nvPr/>
        </p:nvSpPr>
        <p:spPr>
          <a:xfrm>
            <a:off x="8606336" y="2328666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BDAE8E5-6E5A-4624-9CC3-1569A0F4C436}"/>
              </a:ext>
            </a:extLst>
          </p:cNvPr>
          <p:cNvSpPr txBox="1"/>
          <p:nvPr/>
        </p:nvSpPr>
        <p:spPr>
          <a:xfrm>
            <a:off x="8319286" y="1756974"/>
            <a:ext cx="1293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Symbol demodulation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56D5004-5F5D-4CBA-B694-4DD4B9997769}"/>
              </a:ext>
            </a:extLst>
          </p:cNvPr>
          <p:cNvCxnSpPr>
            <a:cxnSpLocks/>
            <a:stCxn id="61" idx="3"/>
            <a:endCxn id="65" idx="1"/>
          </p:cNvCxnSpPr>
          <p:nvPr/>
        </p:nvCxnSpPr>
        <p:spPr>
          <a:xfrm>
            <a:off x="6578548" y="2548114"/>
            <a:ext cx="2027788" cy="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C9C8D69-D37E-4B1F-926E-8E68A67FB340}"/>
              </a:ext>
            </a:extLst>
          </p:cNvPr>
          <p:cNvCxnSpPr>
            <a:cxnSpLocks/>
          </p:cNvCxnSpPr>
          <p:nvPr/>
        </p:nvCxnSpPr>
        <p:spPr>
          <a:xfrm flipV="1">
            <a:off x="9325002" y="2526227"/>
            <a:ext cx="655679" cy="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ontent Placeholder 3">
                <a:extLst>
                  <a:ext uri="{FF2B5EF4-FFF2-40B4-BE49-F238E27FC236}">
                    <a16:creationId xmlns:a16="http://schemas.microsoft.com/office/drawing/2014/main" id="{5682E670-D73B-4814-81F6-D4BE352D2B0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99744" y="3110050"/>
                <a:ext cx="10015728" cy="282135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Simple memoryless model</a:t>
                </a:r>
                <a:r>
                  <a:rPr lang="en-US" dirty="0"/>
                  <a:t>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TX and RX QAM symbols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 Fading channel gain,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Noise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Assumptions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Perfect synchronization</a:t>
                </a:r>
              </a:p>
              <a:p>
                <a:pPr lvl="1"/>
                <a:r>
                  <a:rPr lang="en-US" dirty="0"/>
                  <a:t>No ISI in the channel (or the equalizer has removed the effect of the ISI, more on this later)</a:t>
                </a:r>
              </a:p>
              <a:p>
                <a:pPr lvl="1"/>
                <a:r>
                  <a:rPr lang="en-US" dirty="0"/>
                  <a:t>We can look at one symbol at a time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7" name="Content Placeholder 3">
                <a:extLst>
                  <a:ext uri="{FF2B5EF4-FFF2-40B4-BE49-F238E27FC236}">
                    <a16:creationId xmlns:a16="http://schemas.microsoft.com/office/drawing/2014/main" id="{5682E670-D73B-4814-81F6-D4BE352D2B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99744" y="3110050"/>
                <a:ext cx="10015728" cy="2821358"/>
              </a:xfrm>
              <a:blipFill>
                <a:blip r:embed="rId2"/>
                <a:stretch>
                  <a:fillRect l="-1461" t="-3024" b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9" name="Picture 78" descr="761px-Rayleigh_fading_doppler_10Hz.svg.png">
            <a:extLst>
              <a:ext uri="{FF2B5EF4-FFF2-40B4-BE49-F238E27FC236}">
                <a16:creationId xmlns:a16="http://schemas.microsoft.com/office/drawing/2014/main" id="{D8BD738C-501F-41A5-8705-FCF02296A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498" y="1654187"/>
            <a:ext cx="1151194" cy="7214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2059E0E-B6DA-4B45-A3F1-B9061DA564AC}"/>
                  </a:ext>
                </a:extLst>
              </p:cNvPr>
              <p:cNvSpPr txBox="1"/>
              <p:nvPr/>
            </p:nvSpPr>
            <p:spPr>
              <a:xfrm>
                <a:off x="7261950" y="1645533"/>
                <a:ext cx="843236" cy="738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1400" i="1" dirty="0"/>
                  <a:t>RX QAM symbols</a:t>
                </a:r>
                <a:br>
                  <a:rPr lang="en-US" sz="1400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br>
                  <a:rPr lang="en-US" sz="1400" i="1" dirty="0"/>
                </a:br>
                <a:endParaRPr lang="en-US" sz="1400" i="1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2059E0E-B6DA-4B45-A3F1-B9061DA56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950" y="1645533"/>
                <a:ext cx="843236" cy="738728"/>
              </a:xfrm>
              <a:prstGeom prst="rect">
                <a:avLst/>
              </a:prstGeom>
              <a:blipFill>
                <a:blip r:embed="rId4"/>
                <a:stretch>
                  <a:fillRect l="-2158" t="-1653" b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F7D1B5B4-89AB-4EA1-8157-F7A1926AEA2F}"/>
              </a:ext>
            </a:extLst>
          </p:cNvPr>
          <p:cNvSpPr txBox="1"/>
          <p:nvPr/>
        </p:nvSpPr>
        <p:spPr>
          <a:xfrm>
            <a:off x="9448484" y="2572592"/>
            <a:ext cx="843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RX bits</a:t>
            </a:r>
            <a:br>
              <a:rPr lang="en-US" sz="1400" i="1" dirty="0"/>
            </a:br>
            <a:endParaRPr lang="en-US" sz="1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5A14A0F-7113-47B8-B5E7-CDC42EBC3EFB}"/>
                  </a:ext>
                </a:extLst>
              </p:cNvPr>
              <p:cNvSpPr txBox="1"/>
              <p:nvPr/>
            </p:nvSpPr>
            <p:spPr>
              <a:xfrm>
                <a:off x="4031378" y="1621315"/>
                <a:ext cx="843236" cy="738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1400" i="1" dirty="0"/>
                  <a:t>TX QAM symbols</a:t>
                </a:r>
                <a:br>
                  <a:rPr lang="en-US" sz="1400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br>
                  <a:rPr lang="en-US" sz="1400" i="1" dirty="0"/>
                </a:br>
                <a:endParaRPr lang="en-US" sz="1400" i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5A14A0F-7113-47B8-B5E7-CDC42EBC3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378" y="1621315"/>
                <a:ext cx="843236" cy="738728"/>
              </a:xfrm>
              <a:prstGeom prst="rect">
                <a:avLst/>
              </a:prstGeom>
              <a:blipFill>
                <a:blip r:embed="rId5"/>
                <a:stretch>
                  <a:fillRect l="-2158" t="-1653" b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72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744" y="301803"/>
            <a:ext cx="10058400" cy="1040211"/>
          </a:xfrm>
        </p:spPr>
        <p:txBody>
          <a:bodyPr/>
          <a:lstStyle/>
          <a:p>
            <a:r>
              <a:rPr lang="en-US" dirty="0"/>
              <a:t>High Order Constellations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40557" y="1567042"/>
                <a:ext cx="7772400" cy="3200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Higher order constellations (</a:t>
                </a:r>
                <a:r>
                  <a:rPr lang="en-US" dirty="0" err="1"/>
                  <a:t>eg.</a:t>
                </a:r>
                <a:r>
                  <a:rPr lang="en-US" dirty="0"/>
                  <a:t> 16- or 64-QAM)</a:t>
                </a:r>
              </a:p>
              <a:p>
                <a:r>
                  <a:rPr lang="en-US" dirty="0"/>
                  <a:t>Each constellation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point is a function of multiple bits.</a:t>
                </a:r>
              </a:p>
              <a:p>
                <a:r>
                  <a:rPr lang="en-US" dirty="0"/>
                  <a:t>Example:  For 16-QAM</a:t>
                </a:r>
              </a:p>
              <a:p>
                <a:pPr lvl="1"/>
                <a:r>
                  <a:rPr lang="en-US" dirty="0"/>
                  <a:t>In phase dimension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 depends on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Cannot compute LLR on an individual bit directly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40557" y="1567042"/>
                <a:ext cx="7772400" cy="3200400"/>
              </a:xfrm>
              <a:blipFill>
                <a:blip r:embed="rId11"/>
                <a:stretch>
                  <a:fillRect l="-1882"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3311915" y="4873663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flipH="1">
            <a:off x="3769115" y="4782223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H="1">
            <a:off x="4470155" y="4782223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flipH="1">
            <a:off x="5216915" y="4782223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flipH="1">
            <a:off x="5917955" y="4782223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83744" y="4504332"/>
                <a:ext cx="10288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Two bits: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744" y="4504332"/>
                <a:ext cx="1028871" cy="646331"/>
              </a:xfrm>
              <a:prstGeom prst="rect">
                <a:avLst/>
              </a:prstGeom>
              <a:blipFill>
                <a:blip r:embed="rId12"/>
                <a:stretch>
                  <a:fillRect l="-5325" t="-5660" r="-4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/>
          <p:cNvSpPr/>
          <p:nvPr/>
        </p:nvSpPr>
        <p:spPr>
          <a:xfrm>
            <a:off x="2397515" y="4614583"/>
            <a:ext cx="762000" cy="518160"/>
          </a:xfrm>
          <a:prstGeom prst="right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594450" y="43250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42250" y="432502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045715" y="4592717"/>
                <a:ext cx="1189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715" y="4592717"/>
                <a:ext cx="118910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2" descr="QAM modulation: simulate in Matlab &amp; Python - GaussianWaves">
            <a:extLst>
              <a:ext uri="{FF2B5EF4-FFF2-40B4-BE49-F238E27FC236}">
                <a16:creationId xmlns:a16="http://schemas.microsoft.com/office/drawing/2014/main" id="{32A97F71-EE2B-4031-A3FE-39524DFD0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" r="50000" b="-1"/>
          <a:stretch/>
        </p:blipFill>
        <p:spPr bwMode="auto">
          <a:xfrm>
            <a:off x="8487534" y="2101350"/>
            <a:ext cx="2955078" cy="241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9675E21-E691-478B-B66D-BA5142589F25}"/>
              </a:ext>
            </a:extLst>
          </p:cNvPr>
          <p:cNvSpPr txBox="1"/>
          <p:nvPr/>
        </p:nvSpPr>
        <p:spPr>
          <a:xfrm>
            <a:off x="4318350" y="43196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26084F-9258-4D98-A474-58BCC8B62283}"/>
              </a:ext>
            </a:extLst>
          </p:cNvPr>
          <p:cNvSpPr txBox="1"/>
          <p:nvPr/>
        </p:nvSpPr>
        <p:spPr>
          <a:xfrm>
            <a:off x="5076285" y="43161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E0E3B1-D12B-4303-9C5E-81C9C530CF58}"/>
              </a:ext>
            </a:extLst>
          </p:cNvPr>
          <p:cNvSpPr txBox="1"/>
          <p:nvPr/>
        </p:nvSpPr>
        <p:spPr>
          <a:xfrm>
            <a:off x="5743091" y="43196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8A2A08-3DCC-42AB-82F6-E718CDF54081}"/>
                  </a:ext>
                </a:extLst>
              </p:cNvPr>
              <p:cNvSpPr txBox="1"/>
              <p:nvPr/>
            </p:nvSpPr>
            <p:spPr>
              <a:xfrm>
                <a:off x="8487534" y="1587214"/>
                <a:ext cx="3107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Mapping of bits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8A2A08-3DCC-42AB-82F6-E718CDF54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534" y="1587214"/>
                <a:ext cx="3107838" cy="369332"/>
              </a:xfrm>
              <a:prstGeom prst="rect">
                <a:avLst/>
              </a:prstGeom>
              <a:blipFill>
                <a:blip r:embed="rId15"/>
                <a:stretch>
                  <a:fillRect l="-156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0418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Order Constellations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68335" y="2756338"/>
                <a:ext cx="7772400" cy="3200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create LLRs for individual bits use total probability rule: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=0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Resulting bitwise LLR: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𝐿𝐿𝑅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/>
                      </a:rPr>
                      <m:t>for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=1,0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=1,1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=0,0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=0,1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68335" y="2756338"/>
                <a:ext cx="7772400" cy="3200400"/>
              </a:xfrm>
              <a:blipFill>
                <a:blip r:embed="rId2"/>
                <a:stretch>
                  <a:fillRect l="-1882"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3783547" y="2177397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flipH="1">
            <a:off x="4240747" y="2085957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H="1">
            <a:off x="4941787" y="2085957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flipH="1">
            <a:off x="5688547" y="2085957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flipH="1">
            <a:off x="6389587" y="2085957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555376" y="1808066"/>
                <a:ext cx="10288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Two bits: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376" y="1808066"/>
                <a:ext cx="1028871" cy="646331"/>
              </a:xfrm>
              <a:prstGeom prst="rect">
                <a:avLst/>
              </a:prstGeom>
              <a:blipFill>
                <a:blip r:embed="rId3"/>
                <a:stretch>
                  <a:fillRect l="-4734" t="-5660" r="-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/>
          <p:cNvSpPr/>
          <p:nvPr/>
        </p:nvSpPr>
        <p:spPr>
          <a:xfrm>
            <a:off x="2869147" y="1918317"/>
            <a:ext cx="762000" cy="518160"/>
          </a:xfrm>
          <a:prstGeom prst="right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066082" y="1628757"/>
                <a:ext cx="544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082" y="1628757"/>
                <a:ext cx="5444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774148" y="1628757"/>
                <a:ext cx="550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148" y="1628757"/>
                <a:ext cx="5503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5513882" y="162875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199683" y="1628757"/>
                <a:ext cx="555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683" y="1628757"/>
                <a:ext cx="5556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413376" y="1628757"/>
                <a:ext cx="550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376" y="1628757"/>
                <a:ext cx="55034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441148" y="1716625"/>
                <a:ext cx="12995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𝑟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𝑠</m:t>
                    </m:r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148" y="1716625"/>
                <a:ext cx="1299587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7733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AE553-15C0-9624-5E92-0A4E00AE3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FCA00-C818-EDA9-0D61-FD746550B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Order Constellation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D9B458-C147-B74D-DA30-0A644229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F7628B-020A-4E25-CED3-CEF5A6ECC7B6}"/>
              </a:ext>
            </a:extLst>
          </p:cNvPr>
          <p:cNvSpPr txBox="1"/>
          <p:nvPr/>
        </p:nvSpPr>
        <p:spPr>
          <a:xfrm>
            <a:off x="6302335" y="143019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49421C-5F8D-32F9-8B1C-298FD74A35EB}"/>
              </a:ext>
            </a:extLst>
          </p:cNvPr>
          <p:cNvSpPr txBox="1"/>
          <p:nvPr/>
        </p:nvSpPr>
        <p:spPr>
          <a:xfrm>
            <a:off x="2310822" y="1717706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 bits / dim (16-QAM)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65E2C4-EDB9-E1E2-65E1-64E7FDE38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24423"/>
            <a:ext cx="4505954" cy="34199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7504C9-E9B1-A238-C4FE-323681F558A9}"/>
              </a:ext>
            </a:extLst>
          </p:cNvPr>
          <p:cNvSpPr txBox="1"/>
          <p:nvPr/>
        </p:nvSpPr>
        <p:spPr>
          <a:xfrm>
            <a:off x="7256151" y="1625564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 bits / dim (64-QAM)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7D6E2D9-8166-BFAB-6FC5-B0D25F74C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809" y="2270002"/>
            <a:ext cx="4601217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394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870DE-02DF-CF4C-B959-64CB69D4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Bitwise LLR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B3056A-E47C-9113-AD9B-49C1EB845F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Exact LLR: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𝑏𝑖𝑡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</m:e>
                    </m:nary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𝑏𝑖𝑡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br>
                  <a:rPr lang="en-US" b="0" dirty="0"/>
                </a:br>
                <a:r>
                  <a:rPr lang="en-US" b="0" dirty="0"/>
                  <a:t>Can be too computationally expensive</a:t>
                </a:r>
              </a:p>
              <a:p>
                <a:r>
                  <a:rPr lang="en-US" dirty="0"/>
                  <a:t>Approximate LLR. 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/>
                  <a:t> small:</a:t>
                </a:r>
                <a:br>
                  <a:rPr lang="en-US" b="0" dirty="0"/>
                </a:b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𝑏𝑖𝑡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𝑏𝑖𝑡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endParaRPr lang="en-US" b="0" dirty="0"/>
              </a:p>
              <a:p>
                <a:endParaRPr lang="en-US" b="0" dirty="0"/>
              </a:p>
              <a:p>
                <a:pPr lvl="1"/>
                <a:r>
                  <a:rPr lang="en-US" dirty="0"/>
                  <a:t>Typically, very close to exact LLR</a:t>
                </a:r>
              </a:p>
              <a:p>
                <a:pPr lvl="1"/>
                <a:r>
                  <a:rPr lang="en-US" b="0" dirty="0"/>
                  <a:t>Computationally simpler.  Avoid exponentials and logarithms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B3056A-E47C-9113-AD9B-49C1EB845F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2674F-BC53-CFC4-AE5E-3AAD7B6C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5877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Coded Communication on an AWGN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54</a:t>
            </a:fld>
            <a:endParaRPr lang="en-US"/>
          </a:p>
        </p:txBody>
      </p:sp>
      <p:cxnSp>
        <p:nvCxnSpPr>
          <p:cNvPr id="6" name="Straight Arrow Connector 5"/>
          <p:cNvCxnSpPr>
            <a:cxnSpLocks/>
            <a:endCxn id="7" idx="1"/>
          </p:cNvCxnSpPr>
          <p:nvPr/>
        </p:nvCxnSpPr>
        <p:spPr>
          <a:xfrm flipV="1">
            <a:off x="1029045" y="2340614"/>
            <a:ext cx="768510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97555" y="1959614"/>
            <a:ext cx="8382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62445" y="2728229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coding</a:t>
            </a:r>
          </a:p>
        </p:txBody>
      </p:sp>
      <p:cxnSp>
        <p:nvCxnSpPr>
          <p:cNvPr id="9" name="Straight Arrow Connector 8"/>
          <p:cNvCxnSpPr>
            <a:cxnSpLocks/>
            <a:stCxn id="7" idx="3"/>
            <a:endCxn id="10" idx="1"/>
          </p:cNvCxnSpPr>
          <p:nvPr/>
        </p:nvCxnSpPr>
        <p:spPr>
          <a:xfrm>
            <a:off x="2635755" y="2340614"/>
            <a:ext cx="841608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77363" y="1972842"/>
            <a:ext cx="838200" cy="748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15498" y="2764941"/>
            <a:ext cx="1610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Symbol</a:t>
            </a:r>
            <a:br>
              <a:rPr lang="en-US" sz="1600" dirty="0"/>
            </a:br>
            <a:r>
              <a:rPr lang="en-US" sz="1600" dirty="0"/>
              <a:t>mapping</a:t>
            </a:r>
          </a:p>
        </p:txBody>
      </p:sp>
      <p:cxnSp>
        <p:nvCxnSpPr>
          <p:cNvPr id="12" name="Straight Arrow Connector 11"/>
          <p:cNvCxnSpPr>
            <a:stCxn id="10" idx="3"/>
            <a:endCxn id="13" idx="1"/>
          </p:cNvCxnSpPr>
          <p:nvPr/>
        </p:nvCxnSpPr>
        <p:spPr>
          <a:xfrm flipV="1">
            <a:off x="4315563" y="2347020"/>
            <a:ext cx="949880" cy="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265443" y="1966020"/>
            <a:ext cx="838200" cy="76200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08973" y="1393550"/>
            <a:ext cx="1351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</a:t>
            </a:r>
            <a:br>
              <a:rPr lang="en-US" sz="1600" dirty="0"/>
            </a:br>
            <a:r>
              <a:rPr lang="en-US" sz="1600" dirty="0"/>
              <a:t>with noise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21277" y="1940024"/>
            <a:ext cx="8382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cxnSpLocks/>
            <a:stCxn id="13" idx="3"/>
          </p:cNvCxnSpPr>
          <p:nvPr/>
        </p:nvCxnSpPr>
        <p:spPr>
          <a:xfrm>
            <a:off x="6103643" y="2347020"/>
            <a:ext cx="10176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10383" y="2657065"/>
            <a:ext cx="191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Soft symbol</a:t>
            </a:r>
            <a:br>
              <a:rPr lang="en-US" sz="1600" dirty="0"/>
            </a:br>
            <a:r>
              <a:rPr lang="en-US" sz="1600" dirty="0"/>
              <a:t>demodulation</a:t>
            </a:r>
          </a:p>
        </p:txBody>
      </p:sp>
      <p:cxnSp>
        <p:nvCxnSpPr>
          <p:cNvPr id="18" name="Straight Arrow Connector 17"/>
          <p:cNvCxnSpPr>
            <a:stCxn id="15" idx="3"/>
            <a:endCxn id="19" idx="1"/>
          </p:cNvCxnSpPr>
          <p:nvPr/>
        </p:nvCxnSpPr>
        <p:spPr>
          <a:xfrm flipV="1">
            <a:off x="7959477" y="2319291"/>
            <a:ext cx="822320" cy="1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781797" y="1938291"/>
            <a:ext cx="8382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434457" y="2703502"/>
            <a:ext cx="1377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85272" y="1522729"/>
                <a:ext cx="96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72" y="1522729"/>
                <a:ext cx="962378" cy="584775"/>
              </a:xfrm>
              <a:prstGeom prst="rect">
                <a:avLst/>
              </a:prstGeom>
              <a:blipFill>
                <a:blip r:embed="rId3"/>
                <a:stretch>
                  <a:fillRect t="-3125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588896" y="1624232"/>
                <a:ext cx="96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Coded bits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896" y="1624232"/>
                <a:ext cx="962378" cy="584775"/>
              </a:xfrm>
              <a:prstGeom prst="rect">
                <a:avLst/>
              </a:prstGeom>
              <a:blipFill>
                <a:blip r:embed="rId4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585095" y="1579629"/>
                <a:ext cx="1166989" cy="614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5095" y="1579629"/>
                <a:ext cx="1166989" cy="614592"/>
              </a:xfrm>
              <a:prstGeom prst="rect">
                <a:avLst/>
              </a:prstGeom>
              <a:blipFill>
                <a:blip r:embed="rId5"/>
                <a:stretch>
                  <a:fillRect t="-2970"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>
            <a:cxnSpLocks/>
            <a:stCxn id="19" idx="3"/>
          </p:cNvCxnSpPr>
          <p:nvPr/>
        </p:nvCxnSpPr>
        <p:spPr>
          <a:xfrm flipV="1">
            <a:off x="9619997" y="2314618"/>
            <a:ext cx="956899" cy="4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693275" y="1923973"/>
                <a:ext cx="12431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LLR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275" y="1923973"/>
                <a:ext cx="1243189" cy="338554"/>
              </a:xfrm>
              <a:prstGeom prst="rect">
                <a:avLst/>
              </a:prstGeom>
              <a:blipFill>
                <a:blip r:embed="rId6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3">
                <a:extLst>
                  <a:ext uri="{FF2B5EF4-FFF2-40B4-BE49-F238E27FC236}">
                    <a16:creationId xmlns:a16="http://schemas.microsoft.com/office/drawing/2014/main" id="{35F46BC6-9461-4330-A47F-342C43B81F6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3668322"/>
                <a:ext cx="10058400" cy="220077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first review channel coding on a flat channel: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1" name="Content Placeholder 3">
                <a:extLst>
                  <a:ext uri="{FF2B5EF4-FFF2-40B4-BE49-F238E27FC236}">
                    <a16:creationId xmlns:a16="http://schemas.microsoft.com/office/drawing/2014/main" id="{35F46BC6-9461-4330-A47F-342C43B81F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3668322"/>
                <a:ext cx="10058400" cy="2200774"/>
              </a:xfrm>
              <a:blipFill>
                <a:blip r:embed="rId7"/>
                <a:stretch>
                  <a:fillRect l="-1455" t="-3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222BEE-D0CF-43FC-BF9F-CCE03D21068F}"/>
                  </a:ext>
                </a:extLst>
              </p:cNvPr>
              <p:cNvSpPr txBox="1"/>
              <p:nvPr/>
            </p:nvSpPr>
            <p:spPr>
              <a:xfrm>
                <a:off x="4284082" y="1501120"/>
                <a:ext cx="96237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TX symbols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222BEE-D0CF-43FC-BF9F-CCE03D210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082" y="1501120"/>
                <a:ext cx="962378" cy="830997"/>
              </a:xfrm>
              <a:prstGeom prst="rect">
                <a:avLst/>
              </a:prstGeom>
              <a:blipFill>
                <a:blip r:embed="rId8"/>
                <a:stretch>
                  <a:fillRect t="-2190" b="-2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DE749B-B6BB-40FC-9CD3-F0D927DDE35C}"/>
                  </a:ext>
                </a:extLst>
              </p:cNvPr>
              <p:cNvSpPr txBox="1"/>
              <p:nvPr/>
            </p:nvSpPr>
            <p:spPr>
              <a:xfrm>
                <a:off x="6253225" y="1590535"/>
                <a:ext cx="96237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RX symbols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DE749B-B6BB-40FC-9CD3-F0D927DDE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225" y="1590535"/>
                <a:ext cx="962378" cy="830997"/>
              </a:xfrm>
              <a:prstGeom prst="rect">
                <a:avLst/>
              </a:prstGeom>
              <a:blipFill>
                <a:blip r:embed="rId9"/>
                <a:stretch>
                  <a:fillRect t="-2206" b="-3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8657350A-283A-41F7-A013-ED7AD9959349}"/>
              </a:ext>
            </a:extLst>
          </p:cNvPr>
          <p:cNvSpPr/>
          <p:nvPr/>
        </p:nvSpPr>
        <p:spPr>
          <a:xfrm>
            <a:off x="8024957" y="1451275"/>
            <a:ext cx="2633864" cy="1897365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503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82AA-595C-4208-9C2A-C90660F7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Channel Decoding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5E63B4-F85F-468B-98B4-DA228794E7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9045" y="3089658"/>
                <a:ext cx="10126635" cy="277943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Channel coding</a:t>
                </a:r>
                <a:r>
                  <a:rPr lang="en-US" dirty="0"/>
                  <a:t>:  Information block: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 generates a </a:t>
                </a:r>
                <a:r>
                  <a:rPr lang="en-US" dirty="0"/>
                  <a:t>codeword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Receiver</a:t>
                </a:r>
                <a:r>
                  <a:rPr lang="en-US" dirty="0"/>
                  <a:t> gets a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number of complex modulation symbols</a:t>
                </a:r>
              </a:p>
              <a:p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Channel decoder</a:t>
                </a:r>
                <a:r>
                  <a:rPr lang="en-US" b="0" dirty="0"/>
                  <a:t>:  Goal is to estimate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b="0" dirty="0"/>
                  <a:t> (or equivalently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b="0" dirty="0"/>
                  <a:t>) from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0" dirty="0"/>
                  <a:t>.  </a:t>
                </a:r>
              </a:p>
              <a:p>
                <a:r>
                  <a:rPr lang="en-US" dirty="0"/>
                  <a:t>Ideally will use maximum likelihood decoding: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lim>
                            </m:limLow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Finds the codeword that is most likely given the receive vector</a:t>
                </a:r>
              </a:p>
              <a:p>
                <a:pPr lvl="1"/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5E63B4-F85F-468B-98B4-DA228794E7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9045" y="3089658"/>
                <a:ext cx="10126635" cy="2779437"/>
              </a:xfrm>
              <a:blipFill>
                <a:blip r:embed="rId10"/>
                <a:stretch>
                  <a:fillRect l="-1445" t="-2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66BA8-E5A7-438F-BBB3-3AA430DB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54136B-7938-4507-ABDE-F7F0E7F878B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029045" y="2340614"/>
            <a:ext cx="768510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2BC2D90-5461-4E5E-A4B3-D6D709C7B3EF}"/>
              </a:ext>
            </a:extLst>
          </p:cNvPr>
          <p:cNvSpPr/>
          <p:nvPr/>
        </p:nvSpPr>
        <p:spPr>
          <a:xfrm>
            <a:off x="1797555" y="1959614"/>
            <a:ext cx="8382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C36034-28FA-4C87-808F-45CC4DE584C4}"/>
              </a:ext>
            </a:extLst>
          </p:cNvPr>
          <p:cNvSpPr txBox="1"/>
          <p:nvPr/>
        </p:nvSpPr>
        <p:spPr>
          <a:xfrm>
            <a:off x="1673479" y="2054632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coding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DFEE92-6C08-4D5A-A858-DFC5B055F3D5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635755" y="2340614"/>
            <a:ext cx="841608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BA18B98-016E-43F6-BA17-AA367ACE2210}"/>
              </a:ext>
            </a:extLst>
          </p:cNvPr>
          <p:cNvSpPr/>
          <p:nvPr/>
        </p:nvSpPr>
        <p:spPr>
          <a:xfrm>
            <a:off x="3477363" y="1972842"/>
            <a:ext cx="838200" cy="748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D61E16-A9B9-4FA4-87F9-30EAC2B5E1AF}"/>
              </a:ext>
            </a:extLst>
          </p:cNvPr>
          <p:cNvSpPr txBox="1"/>
          <p:nvPr/>
        </p:nvSpPr>
        <p:spPr>
          <a:xfrm>
            <a:off x="3070085" y="2064065"/>
            <a:ext cx="1610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Symbol</a:t>
            </a:r>
            <a:br>
              <a:rPr lang="en-US" sz="1600" dirty="0"/>
            </a:br>
            <a:r>
              <a:rPr lang="en-US" sz="1600" dirty="0"/>
              <a:t>mapping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13B5F-161B-4B32-95D7-6BDE32B649EF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4315563" y="2347020"/>
            <a:ext cx="949880" cy="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08642FE-02E1-4646-B6C1-9C243CF91CAB}"/>
              </a:ext>
            </a:extLst>
          </p:cNvPr>
          <p:cNvSpPr/>
          <p:nvPr/>
        </p:nvSpPr>
        <p:spPr>
          <a:xfrm>
            <a:off x="5265443" y="1966020"/>
            <a:ext cx="838200" cy="76200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41ABA3-0E3E-4B49-9376-2E05CB74D74B}"/>
              </a:ext>
            </a:extLst>
          </p:cNvPr>
          <p:cNvSpPr txBox="1"/>
          <p:nvPr/>
        </p:nvSpPr>
        <p:spPr>
          <a:xfrm>
            <a:off x="5008973" y="1393550"/>
            <a:ext cx="1351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</a:t>
            </a:r>
            <a:br>
              <a:rPr lang="en-US" sz="1600" dirty="0"/>
            </a:br>
            <a:r>
              <a:rPr lang="en-US" sz="1600" dirty="0"/>
              <a:t>with noise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586814-10C2-47DE-8B7C-97DE4FA2BA4A}"/>
              </a:ext>
            </a:extLst>
          </p:cNvPr>
          <p:cNvSpPr/>
          <p:nvPr/>
        </p:nvSpPr>
        <p:spPr>
          <a:xfrm>
            <a:off x="7263792" y="1941100"/>
            <a:ext cx="8382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3C7625-8FAB-4073-BAA8-FA8E2D58B933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6103643" y="2322100"/>
            <a:ext cx="1160149" cy="10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694DD77-DD58-4606-9968-C7DF5BB032EB}"/>
              </a:ext>
            </a:extLst>
          </p:cNvPr>
          <p:cNvSpPr txBox="1"/>
          <p:nvPr/>
        </p:nvSpPr>
        <p:spPr>
          <a:xfrm>
            <a:off x="6754742" y="2077389"/>
            <a:ext cx="191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Demod</a:t>
            </a:r>
            <a:endParaRPr lang="en-US" sz="16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1AD4E3-2836-452B-AB35-68B30DB5A59B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 flipV="1">
            <a:off x="8101992" y="2320367"/>
            <a:ext cx="822320" cy="1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03443F8-2C63-48D6-9B23-CD364B01EBCA}"/>
              </a:ext>
            </a:extLst>
          </p:cNvPr>
          <p:cNvSpPr/>
          <p:nvPr/>
        </p:nvSpPr>
        <p:spPr>
          <a:xfrm>
            <a:off x="8924312" y="1939367"/>
            <a:ext cx="8382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A4A8F7-DD40-496E-A030-F58088AA26BA}"/>
              </a:ext>
            </a:extLst>
          </p:cNvPr>
          <p:cNvSpPr txBox="1"/>
          <p:nvPr/>
        </p:nvSpPr>
        <p:spPr>
          <a:xfrm>
            <a:off x="8659297" y="2005425"/>
            <a:ext cx="1377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09B3B6-6196-47D3-896B-EF11957CDC5C}"/>
                  </a:ext>
                </a:extLst>
              </p:cNvPr>
              <p:cNvSpPr txBox="1"/>
              <p:nvPr/>
            </p:nvSpPr>
            <p:spPr>
              <a:xfrm>
                <a:off x="876716" y="1692994"/>
                <a:ext cx="96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09B3B6-6196-47D3-896B-EF11957CD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16" y="1692994"/>
                <a:ext cx="962378" cy="584775"/>
              </a:xfrm>
              <a:prstGeom prst="rect">
                <a:avLst/>
              </a:prstGeom>
              <a:blipFill>
                <a:blip r:embed="rId4"/>
                <a:stretch>
                  <a:fillRect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93B0B72-6D3D-4FBD-B7B0-B705A4E5AE28}"/>
                  </a:ext>
                </a:extLst>
              </p:cNvPr>
              <p:cNvSpPr txBox="1"/>
              <p:nvPr/>
            </p:nvSpPr>
            <p:spPr>
              <a:xfrm>
                <a:off x="2588896" y="1624232"/>
                <a:ext cx="96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Coded bits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93B0B72-6D3D-4FBD-B7B0-B705A4E5A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896" y="1624232"/>
                <a:ext cx="962378" cy="584775"/>
              </a:xfrm>
              <a:prstGeom prst="rect">
                <a:avLst/>
              </a:prstGeom>
              <a:blipFill>
                <a:blip r:embed="rId5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99FDD5-CF21-42EC-8D25-36D100E24264}"/>
                  </a:ext>
                </a:extLst>
              </p:cNvPr>
              <p:cNvSpPr txBox="1"/>
              <p:nvPr/>
            </p:nvSpPr>
            <p:spPr>
              <a:xfrm>
                <a:off x="9727610" y="1580705"/>
                <a:ext cx="1166989" cy="614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99FDD5-CF21-42EC-8D25-36D100E24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610" y="1580705"/>
                <a:ext cx="1166989" cy="614592"/>
              </a:xfrm>
              <a:prstGeom prst="rect">
                <a:avLst/>
              </a:prstGeom>
              <a:blipFill>
                <a:blip r:embed="rId6"/>
                <a:stretch>
                  <a:fillRect t="-2970"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32BB8E-D184-445C-8BD1-1A17B483CA4F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9762512" y="2315694"/>
            <a:ext cx="956899" cy="4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1C7E05F-4505-4AB1-B179-52A312EB5877}"/>
                  </a:ext>
                </a:extLst>
              </p:cNvPr>
              <p:cNvSpPr txBox="1"/>
              <p:nvPr/>
            </p:nvSpPr>
            <p:spPr>
              <a:xfrm>
                <a:off x="7835790" y="1925049"/>
                <a:ext cx="12431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LLR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1C7E05F-4505-4AB1-B179-52A312EB5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90" y="1925049"/>
                <a:ext cx="1243189" cy="338554"/>
              </a:xfrm>
              <a:prstGeom prst="rect">
                <a:avLst/>
              </a:prstGeom>
              <a:blipFill>
                <a:blip r:embed="rId7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3DA7062-FD81-4E78-9177-6A0464056344}"/>
                  </a:ext>
                </a:extLst>
              </p:cNvPr>
              <p:cNvSpPr txBox="1"/>
              <p:nvPr/>
            </p:nvSpPr>
            <p:spPr>
              <a:xfrm>
                <a:off x="4284082" y="1501120"/>
                <a:ext cx="96237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TX symbols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3DA7062-FD81-4E78-9177-6A0464056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082" y="1501120"/>
                <a:ext cx="962378" cy="830997"/>
              </a:xfrm>
              <a:prstGeom prst="rect">
                <a:avLst/>
              </a:prstGeom>
              <a:blipFill>
                <a:blip r:embed="rId8"/>
                <a:stretch>
                  <a:fillRect t="-2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0BCEC42-A0B5-4C9E-86FE-5309EFD97358}"/>
                  </a:ext>
                </a:extLst>
              </p:cNvPr>
              <p:cNvSpPr txBox="1"/>
              <p:nvPr/>
            </p:nvSpPr>
            <p:spPr>
              <a:xfrm>
                <a:off x="6353918" y="1522729"/>
                <a:ext cx="96237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RX symbols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0BCEC42-A0B5-4C9E-86FE-5309EFD97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918" y="1522729"/>
                <a:ext cx="962378" cy="830997"/>
              </a:xfrm>
              <a:prstGeom prst="rect">
                <a:avLst/>
              </a:prstGeom>
              <a:blipFill>
                <a:blip r:embed="rId9"/>
                <a:stretch>
                  <a:fillRect t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23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CC24F-C3E4-CBD1-0812-3B002CE3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from LLRs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FF4279-6DC3-45C9-CFC9-EB2A5D17CD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064738"/>
                <a:ext cx="10058400" cy="2804357"/>
              </a:xfrm>
            </p:spPr>
            <p:txBody>
              <a:bodyPr/>
              <a:lstStyle/>
              <a:p>
                <a:r>
                  <a:rPr lang="en-US" sz="2400" dirty="0"/>
                  <a:t>LLRs sent to decoder: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Decoder typically approximates: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lim>
                            </m:limLow>
                          </m:fName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The codeword most likely to produce the observed LLRs</a:t>
                </a:r>
              </a:p>
              <a:p>
                <a:pPr lvl="1"/>
                <a:r>
                  <a:rPr lang="en-US" sz="2000" dirty="0"/>
                  <a:t>Works on LLRs not RX symbols</a:t>
                </a:r>
                <a:endParaRPr lang="en-US" sz="2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FF4279-6DC3-45C9-CFC9-EB2A5D17CD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064738"/>
                <a:ext cx="10058400" cy="2804357"/>
              </a:xfrm>
              <a:blipFill>
                <a:blip r:embed="rId2"/>
                <a:stretch>
                  <a:fillRect l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928D9-AAC4-EF9C-93FF-E18EE18E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6948E4E-F1EA-824A-A5C8-CB336246F0D0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029045" y="2340614"/>
            <a:ext cx="768510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C3EB975-0169-AB46-506A-9347E950134A}"/>
              </a:ext>
            </a:extLst>
          </p:cNvPr>
          <p:cNvSpPr/>
          <p:nvPr/>
        </p:nvSpPr>
        <p:spPr>
          <a:xfrm>
            <a:off x="1797555" y="1959614"/>
            <a:ext cx="8382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335C03-C386-B856-C984-57EA3CD2628A}"/>
              </a:ext>
            </a:extLst>
          </p:cNvPr>
          <p:cNvSpPr txBox="1"/>
          <p:nvPr/>
        </p:nvSpPr>
        <p:spPr>
          <a:xfrm>
            <a:off x="1673479" y="2054632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coding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8BF9F3-AF0B-5227-2A82-5D2A6FB473D3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635755" y="2340614"/>
            <a:ext cx="841608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2AF5A89-9876-4D6B-3ED8-AE26873DE1DF}"/>
              </a:ext>
            </a:extLst>
          </p:cNvPr>
          <p:cNvSpPr/>
          <p:nvPr/>
        </p:nvSpPr>
        <p:spPr>
          <a:xfrm>
            <a:off x="3477363" y="1972842"/>
            <a:ext cx="838200" cy="748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7719C2-7D2C-8A8F-4D87-28E01CAAB794}"/>
              </a:ext>
            </a:extLst>
          </p:cNvPr>
          <p:cNvSpPr txBox="1"/>
          <p:nvPr/>
        </p:nvSpPr>
        <p:spPr>
          <a:xfrm>
            <a:off x="3070085" y="2064065"/>
            <a:ext cx="1610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Symbol</a:t>
            </a:r>
            <a:br>
              <a:rPr lang="en-US" sz="1600" dirty="0"/>
            </a:br>
            <a:r>
              <a:rPr lang="en-US" sz="1600" dirty="0"/>
              <a:t>mapping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F358FC-9F3C-99FC-751D-C0CCD6FF7B5B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4315563" y="2347020"/>
            <a:ext cx="949880" cy="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FACCBA1-D4D6-211B-6270-477C19BCFF8C}"/>
              </a:ext>
            </a:extLst>
          </p:cNvPr>
          <p:cNvSpPr/>
          <p:nvPr/>
        </p:nvSpPr>
        <p:spPr>
          <a:xfrm>
            <a:off x="5265443" y="1966020"/>
            <a:ext cx="838200" cy="76200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22E95E-B90E-609E-8B56-14D88B608505}"/>
              </a:ext>
            </a:extLst>
          </p:cNvPr>
          <p:cNvSpPr/>
          <p:nvPr/>
        </p:nvSpPr>
        <p:spPr>
          <a:xfrm>
            <a:off x="7263792" y="1941100"/>
            <a:ext cx="8382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FB081D-D20E-ED3D-2241-BD3DC9DFABA6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103643" y="2322100"/>
            <a:ext cx="1160149" cy="10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2F23941-F8D0-6B20-DF02-7C03AF830F9E}"/>
              </a:ext>
            </a:extLst>
          </p:cNvPr>
          <p:cNvSpPr txBox="1"/>
          <p:nvPr/>
        </p:nvSpPr>
        <p:spPr>
          <a:xfrm>
            <a:off x="6754742" y="2077389"/>
            <a:ext cx="191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Demod</a:t>
            </a:r>
            <a:endParaRPr lang="en-US" sz="16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A1A475-9EAB-128D-3324-D3325B4474A6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 flipV="1">
            <a:off x="8101992" y="2320367"/>
            <a:ext cx="822320" cy="1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902378D-D49C-9B5F-CEA2-7E81E8AB1753}"/>
              </a:ext>
            </a:extLst>
          </p:cNvPr>
          <p:cNvSpPr/>
          <p:nvPr/>
        </p:nvSpPr>
        <p:spPr>
          <a:xfrm>
            <a:off x="8924312" y="1939367"/>
            <a:ext cx="8382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4DE2B1-79DE-C578-BA24-166E0AFE9137}"/>
              </a:ext>
            </a:extLst>
          </p:cNvPr>
          <p:cNvSpPr txBox="1"/>
          <p:nvPr/>
        </p:nvSpPr>
        <p:spPr>
          <a:xfrm>
            <a:off x="8659297" y="2005425"/>
            <a:ext cx="1377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EDD305-ACD1-DCCE-1F9C-F451084BF29F}"/>
                  </a:ext>
                </a:extLst>
              </p:cNvPr>
              <p:cNvSpPr txBox="1"/>
              <p:nvPr/>
            </p:nvSpPr>
            <p:spPr>
              <a:xfrm>
                <a:off x="876716" y="1692994"/>
                <a:ext cx="96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EDD305-ACD1-DCCE-1F9C-F451084BF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16" y="1692994"/>
                <a:ext cx="962378" cy="584775"/>
              </a:xfrm>
              <a:prstGeom prst="rect">
                <a:avLst/>
              </a:prstGeom>
              <a:blipFill>
                <a:blip r:embed="rId3"/>
                <a:stretch>
                  <a:fillRect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F02EA6F-4838-AC49-3E1C-2105FF0EC366}"/>
                  </a:ext>
                </a:extLst>
              </p:cNvPr>
              <p:cNvSpPr txBox="1"/>
              <p:nvPr/>
            </p:nvSpPr>
            <p:spPr>
              <a:xfrm>
                <a:off x="2588896" y="1624232"/>
                <a:ext cx="96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Coded bits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F02EA6F-4838-AC49-3E1C-2105FF0EC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896" y="1624232"/>
                <a:ext cx="962378" cy="584775"/>
              </a:xfrm>
              <a:prstGeom prst="rect">
                <a:avLst/>
              </a:prstGeom>
              <a:blipFill>
                <a:blip r:embed="rId4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F9F9AE6-6EB8-43C0-4DC3-9027A79AB377}"/>
                  </a:ext>
                </a:extLst>
              </p:cNvPr>
              <p:cNvSpPr txBox="1"/>
              <p:nvPr/>
            </p:nvSpPr>
            <p:spPr>
              <a:xfrm>
                <a:off x="9692578" y="1628964"/>
                <a:ext cx="1166989" cy="62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Info bits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F9F9AE6-6EB8-43C0-4DC3-9027A79AB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578" y="1628964"/>
                <a:ext cx="1166989" cy="628955"/>
              </a:xfrm>
              <a:prstGeom prst="rect">
                <a:avLst/>
              </a:prstGeom>
              <a:blipFill>
                <a:blip r:embed="rId5"/>
                <a:stretch>
                  <a:fillRect t="-4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AE2194-888B-B735-247C-7749F0A6544B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9762512" y="2315694"/>
            <a:ext cx="956899" cy="4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24BE3F-CEEA-C352-9789-7EF2E0868795}"/>
                  </a:ext>
                </a:extLst>
              </p:cNvPr>
              <p:cNvSpPr txBox="1"/>
              <p:nvPr/>
            </p:nvSpPr>
            <p:spPr>
              <a:xfrm>
                <a:off x="7840413" y="1571286"/>
                <a:ext cx="12431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/>
                  <a:t>LLRs</a:t>
                </a: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24BE3F-CEEA-C352-9789-7EF2E0868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413" y="1571286"/>
                <a:ext cx="1243189" cy="646331"/>
              </a:xfrm>
              <a:prstGeom prst="rect">
                <a:avLst/>
              </a:prstGeom>
              <a:blipFill>
                <a:blip r:embed="rId6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9E4E93-941F-3738-9C44-A42F01168CB7}"/>
                  </a:ext>
                </a:extLst>
              </p:cNvPr>
              <p:cNvSpPr txBox="1"/>
              <p:nvPr/>
            </p:nvSpPr>
            <p:spPr>
              <a:xfrm>
                <a:off x="4260474" y="1416277"/>
                <a:ext cx="96237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TX symbols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9E4E93-941F-3738-9C44-A42F01168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474" y="1416277"/>
                <a:ext cx="962378" cy="923330"/>
              </a:xfrm>
              <a:prstGeom prst="rect">
                <a:avLst/>
              </a:prstGeom>
              <a:blipFill>
                <a:blip r:embed="rId7"/>
                <a:stretch>
                  <a:fillRect l="-5063" t="-3289" r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29A5941-8F9F-3AEB-B066-7E595C2CCD0D}"/>
                  </a:ext>
                </a:extLst>
              </p:cNvPr>
              <p:cNvSpPr txBox="1"/>
              <p:nvPr/>
            </p:nvSpPr>
            <p:spPr>
              <a:xfrm>
                <a:off x="6247265" y="1423689"/>
                <a:ext cx="96237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RX symbols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29A5941-8F9F-3AEB-B066-7E595C2CC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265" y="1423689"/>
                <a:ext cx="962378" cy="923330"/>
              </a:xfrm>
              <a:prstGeom prst="rect">
                <a:avLst/>
              </a:prstGeom>
              <a:blipFill>
                <a:blip r:embed="rId8"/>
                <a:stretch>
                  <a:fillRect l="-5063" t="-3974" r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9540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90229-48BD-B400-12DB-651A35B23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883DE-BA41-60C5-708E-4973E2571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Decoding from LLRs via Bitwise Approx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E7658F-6613-F5F8-DC0D-862DA0B4D9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57540"/>
                <a:ext cx="7599493" cy="4311556"/>
              </a:xfrm>
            </p:spPr>
            <p:txBody>
              <a:bodyPr/>
              <a:lstStyle/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Bitwise independent approximation</a:t>
                </a:r>
                <a:r>
                  <a:rPr lang="en-US" sz="2400" dirty="0"/>
                  <a:t>: Assume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∏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lvl="1"/>
                <a:br>
                  <a:rPr lang="en-US" sz="2000" dirty="0"/>
                </a:br>
                <a:r>
                  <a:rPr lang="en-US" sz="2000" dirty="0"/>
                  <a:t>Ignore dependencies between coded bits</a:t>
                </a:r>
              </a:p>
              <a:p>
                <a:r>
                  <a:rPr lang="en-US" sz="2200" dirty="0"/>
                  <a:t>Under bitwise independent approximation, optimal decoder is:</a:t>
                </a:r>
                <a:br>
                  <a:rPr lang="en-US" sz="2200" dirty="0"/>
                </a:br>
                <a:br>
                  <a:rPr lang="en-US" sz="22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sz="2000" dirty="0"/>
                  <a:t>  LLR for coded bit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Proof in digital communications class</a:t>
                </a:r>
              </a:p>
              <a:p>
                <a:pPr lvl="1"/>
                <a:endParaRPr lang="en-US" sz="2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E7658F-6613-F5F8-DC0D-862DA0B4D9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57540"/>
                <a:ext cx="7599493" cy="4311556"/>
              </a:xfrm>
              <a:blipFill>
                <a:blip r:embed="rId2"/>
                <a:stretch>
                  <a:fillRect l="-2245" t="-1980" b="-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CD8AA-A808-F57F-1E9E-0709DA441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C5689C-89BD-3346-AE8E-19B4A97EFCA8}"/>
              </a:ext>
            </a:extLst>
          </p:cNvPr>
          <p:cNvSpPr/>
          <p:nvPr/>
        </p:nvSpPr>
        <p:spPr>
          <a:xfrm>
            <a:off x="8508596" y="2495526"/>
            <a:ext cx="8382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311225-16EC-983D-CF21-39DA9E4035A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670396" y="2874793"/>
            <a:ext cx="838200" cy="1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21B9CD-242F-B1B4-CB06-733B4186401B}"/>
              </a:ext>
            </a:extLst>
          </p:cNvPr>
          <p:cNvSpPr txBox="1"/>
          <p:nvPr/>
        </p:nvSpPr>
        <p:spPr>
          <a:xfrm>
            <a:off x="7999546" y="2631815"/>
            <a:ext cx="191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Demod</a:t>
            </a:r>
            <a:endParaRPr lang="en-US" sz="16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D7E105-B990-1E80-008D-783A27AB887E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 flipV="1">
            <a:off x="9346796" y="2874793"/>
            <a:ext cx="822320" cy="1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E839D40-8A1B-850E-2835-B3412F7729AC}"/>
              </a:ext>
            </a:extLst>
          </p:cNvPr>
          <p:cNvSpPr/>
          <p:nvPr/>
        </p:nvSpPr>
        <p:spPr>
          <a:xfrm>
            <a:off x="10169116" y="2493793"/>
            <a:ext cx="8382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AE25F6-B3D9-347B-C134-034CCF1362ED}"/>
              </a:ext>
            </a:extLst>
          </p:cNvPr>
          <p:cNvSpPr txBox="1"/>
          <p:nvPr/>
        </p:nvSpPr>
        <p:spPr>
          <a:xfrm>
            <a:off x="9904101" y="2559851"/>
            <a:ext cx="1377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decoder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217F69E-F47C-F25A-9E83-49C67DF47B48}"/>
                  </a:ext>
                </a:extLst>
              </p:cNvPr>
              <p:cNvSpPr txBox="1"/>
              <p:nvPr/>
            </p:nvSpPr>
            <p:spPr>
              <a:xfrm>
                <a:off x="10736636" y="2085313"/>
                <a:ext cx="1166989" cy="62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Codeword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acc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217F69E-F47C-F25A-9E83-49C67DF47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6636" y="2085313"/>
                <a:ext cx="1166989" cy="628955"/>
              </a:xfrm>
              <a:prstGeom prst="rect">
                <a:avLst/>
              </a:prstGeom>
              <a:blipFill>
                <a:blip r:embed="rId3"/>
                <a:stretch>
                  <a:fillRect l="-3646" t="-4854" r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ED6765-4779-CB24-2C30-9E92BD387045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11007316" y="2874793"/>
            <a:ext cx="7009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AC4A49-3DAD-1A80-50CC-3E769ABEF1A4}"/>
                  </a:ext>
                </a:extLst>
              </p:cNvPr>
              <p:cNvSpPr txBox="1"/>
              <p:nvPr/>
            </p:nvSpPr>
            <p:spPr>
              <a:xfrm>
                <a:off x="9085217" y="2125712"/>
                <a:ext cx="12431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/>
                  <a:t>LLRs</a:t>
                </a: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AC4A49-3DAD-1A80-50CC-3E769ABEF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217" y="2125712"/>
                <a:ext cx="1243189" cy="646331"/>
              </a:xfrm>
              <a:prstGeom prst="rect">
                <a:avLst/>
              </a:prstGeom>
              <a:blipFill>
                <a:blip r:embed="rId4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63C5940-D512-903A-6553-E1D328F00143}"/>
                  </a:ext>
                </a:extLst>
              </p:cNvPr>
              <p:cNvSpPr txBox="1"/>
              <p:nvPr/>
            </p:nvSpPr>
            <p:spPr>
              <a:xfrm>
                <a:off x="7518357" y="1958204"/>
                <a:ext cx="96237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RX symbols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63C5940-D512-903A-6553-E1D328F00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357" y="1958204"/>
                <a:ext cx="962378" cy="923330"/>
              </a:xfrm>
              <a:prstGeom prst="rect">
                <a:avLst/>
              </a:prstGeom>
              <a:blipFill>
                <a:blip r:embed="rId5"/>
                <a:stretch>
                  <a:fillRect l="-4430" t="-3289" r="-4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25189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05892-0A8D-4A93-A6F9-EE1FDAE9B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A0BD5E-E978-4A8A-9F4E-CAF65DA14C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Channel decoding ideally selects codeword 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𝐿𝐿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Brute force optimization is exponentially difficult:</a:t>
                </a:r>
              </a:p>
              <a:p>
                <a:pPr lvl="1"/>
                <a:r>
                  <a:rPr lang="en-US" dirty="0"/>
                  <a:t>Suppose the information block is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 generates one codeword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Optimization must, ideally, search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dirty="0"/>
                  <a:t> possible codewords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Computationally impossible</a:t>
                </a:r>
              </a:p>
              <a:p>
                <a:endParaRPr lang="en-US" dirty="0"/>
              </a:p>
              <a:p>
                <a:r>
                  <a:rPr lang="en-US" dirty="0"/>
                  <a:t>Coding design requires searching over coding mechanisms with:</a:t>
                </a:r>
              </a:p>
              <a:p>
                <a:pPr lvl="1"/>
                <a:r>
                  <a:rPr lang="en-US" dirty="0"/>
                  <a:t>Computationally tractable decoding</a:t>
                </a:r>
              </a:p>
              <a:p>
                <a:pPr lvl="1"/>
                <a:r>
                  <a:rPr lang="en-US" dirty="0"/>
                  <a:t>But still have good performance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A0BD5E-E978-4A8A-9F4E-CAF65DA14C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6AC55-B6FA-401E-B20B-318BCA73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70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Quest for the Shannon Limit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dirty="0"/>
              <a:t>Shannon capacity formula and random codes, 1948.</a:t>
            </a:r>
          </a:p>
          <a:p>
            <a:pPr lvl="1"/>
            <a:r>
              <a:rPr lang="en-US" sz="2200" dirty="0"/>
              <a:t>Determines the capacity, but no practical code to achieve it.</a:t>
            </a:r>
          </a:p>
          <a:p>
            <a:r>
              <a:rPr lang="en-US" sz="2400" dirty="0"/>
              <a:t>Hamming (7,4) code, 1950</a:t>
            </a:r>
          </a:p>
          <a:p>
            <a:r>
              <a:rPr lang="en-US" sz="2400" dirty="0"/>
              <a:t>Reed-Solomon codes based on polynomials over finite fields, 1960 </a:t>
            </a:r>
          </a:p>
          <a:p>
            <a:pPr lvl="1"/>
            <a:r>
              <a:rPr lang="en-US" sz="2200" dirty="0"/>
              <a:t>Used in Voyager program, 1977.  CD players, 1982.</a:t>
            </a:r>
          </a:p>
          <a:p>
            <a:r>
              <a:rPr lang="en-US" sz="2300" dirty="0" err="1"/>
              <a:t>Convolutional</a:t>
            </a:r>
            <a:r>
              <a:rPr lang="en-US" sz="2300" dirty="0"/>
              <a:t> codes.  </a:t>
            </a:r>
          </a:p>
          <a:p>
            <a:pPr lvl="1"/>
            <a:r>
              <a:rPr lang="en-US" sz="2000" dirty="0" err="1"/>
              <a:t>Viterbi</a:t>
            </a:r>
            <a:r>
              <a:rPr lang="en-US" sz="2000" dirty="0"/>
              <a:t> algorithm, 1969.  Widely used in cellular systems.  (</a:t>
            </a:r>
            <a:r>
              <a:rPr lang="en-US" sz="2000" dirty="0" err="1"/>
              <a:t>Viterbi</a:t>
            </a:r>
            <a:r>
              <a:rPr lang="en-US" sz="2000" dirty="0"/>
              <a:t> later invents CDMA and founds Qualcomm)</a:t>
            </a:r>
          </a:p>
          <a:p>
            <a:pPr lvl="1"/>
            <a:r>
              <a:rPr lang="en-US" sz="2000" dirty="0"/>
              <a:t>Typically, within 3-4 dB of capacity</a:t>
            </a:r>
          </a:p>
          <a:p>
            <a:r>
              <a:rPr lang="en-US" sz="2300" dirty="0"/>
              <a:t>Turbo codes, </a:t>
            </a:r>
            <a:r>
              <a:rPr lang="en-US" sz="2000" dirty="0" err="1"/>
              <a:t>Berrou</a:t>
            </a:r>
            <a:r>
              <a:rPr lang="en-US" sz="2000" dirty="0"/>
              <a:t>, </a:t>
            </a:r>
            <a:r>
              <a:rPr lang="en-US" sz="2000" dirty="0" err="1"/>
              <a:t>Glavieux</a:t>
            </a:r>
            <a:r>
              <a:rPr lang="en-US" sz="2000" dirty="0"/>
              <a:t>, </a:t>
            </a:r>
            <a:r>
              <a:rPr lang="en-US" sz="2000" dirty="0" err="1"/>
              <a:t>Thitimajshima</a:t>
            </a:r>
            <a:r>
              <a:rPr lang="en-US" sz="2000" dirty="0"/>
              <a:t>, 1993.</a:t>
            </a:r>
          </a:p>
          <a:p>
            <a:pPr lvl="1"/>
            <a:r>
              <a:rPr lang="en-US" sz="2000" dirty="0"/>
              <a:t>Able to achieve capacity within a fraction of dB.</a:t>
            </a:r>
          </a:p>
          <a:p>
            <a:pPr lvl="1"/>
            <a:r>
              <a:rPr lang="en-US" sz="2000" dirty="0"/>
              <a:t>Adopted as standard in all 4G and 5G cellular systems by the late 1990s.</a:t>
            </a:r>
          </a:p>
          <a:p>
            <a:r>
              <a:rPr lang="en-US" sz="2300" dirty="0"/>
              <a:t>LDPC codes</a:t>
            </a:r>
          </a:p>
          <a:p>
            <a:pPr lvl="1"/>
            <a:r>
              <a:rPr lang="en-US" sz="2000" dirty="0"/>
              <a:t>Similar iterative technique as turbo codes.  Re-discovered in 1996.</a:t>
            </a:r>
          </a:p>
          <a:p>
            <a:pPr lvl="1"/>
            <a:r>
              <a:rPr lang="en-US" sz="2000" dirty="0"/>
              <a:t>Used in 5G systems</a:t>
            </a:r>
          </a:p>
          <a:p>
            <a:r>
              <a:rPr lang="en-US" sz="2200" dirty="0"/>
              <a:t>See digital communications class for many examples</a:t>
            </a:r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Review:  Bit to Symbol Mapping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7509" y="1648310"/>
                <a:ext cx="5778230" cy="429109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/>
                      </a:rPr>
                      <m:t>{</m:t>
                    </m:r>
                    <m:r>
                      <a:rPr lang="en-US" b="0" i="1" smtClean="0">
                        <a:latin typeface="Cambria Math"/>
                      </a:rPr>
                      <m:t>0,1}</m:t>
                    </m:r>
                  </m:oMath>
                </a14:m>
                <a:r>
                  <a:rPr lang="en-US" dirty="0"/>
                  <a:t> = sequence of bits.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∈{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 = sequence of complex symbols</a:t>
                </a:r>
              </a:p>
              <a:p>
                <a:pPr lvl="1"/>
                <a:r>
                  <a:rPr lang="en-US" dirty="0"/>
                  <a:t>Each symbol has one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possible values</a:t>
                </a:r>
              </a:p>
              <a:p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Modulation rate</a:t>
                </a:r>
                <a:r>
                  <a:rPr lang="en-US" b="0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𝑚𝑜𝑑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</m:func>
                  </m:oMath>
                </a14:m>
                <a:r>
                  <a:rPr lang="en-US" dirty="0"/>
                  <a:t>bits per symbol</a:t>
                </a:r>
              </a:p>
              <a:p>
                <a:pPr lvl="1"/>
                <a:r>
                  <a:rPr lang="en-US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</m:sub>
                    </m:sSub>
                  </m:oMath>
                </a14:m>
                <a:r>
                  <a:rPr lang="en-US" dirty="0"/>
                  <a:t> bits gets mapped to one symbol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Symbol period</a:t>
                </a:r>
                <a:r>
                  <a:rPr lang="en-US" dirty="0"/>
                  <a:t>:  One symbol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 seconds.</a:t>
                </a:r>
              </a:p>
              <a:p>
                <a:r>
                  <a:rPr lang="en-US" dirty="0"/>
                  <a:t>Bit rate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𝑚𝑜𝑑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 bits per second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7509" y="1648310"/>
                <a:ext cx="5778230" cy="4291095"/>
              </a:xfrm>
              <a:blipFill>
                <a:blip r:embed="rId2"/>
                <a:stretch>
                  <a:fillRect l="-2532" t="-1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7248332" y="2889184"/>
            <a:ext cx="426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518156" y="1853618"/>
            <a:ext cx="1283" cy="1410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9508018" y="3117981"/>
            <a:ext cx="981938" cy="27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846859" y="315740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729208" y="2512986"/>
                <a:ext cx="638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208" y="2512986"/>
                <a:ext cx="638252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405428" y="1753090"/>
                <a:ext cx="3451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4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5</m:t>
                          </m:r>
                        </m:e>
                      </m:d>
                      <m:r>
                        <a:rPr lang="en-US" dirty="0">
                          <a:latin typeface="Cambria Math"/>
                        </a:rPr>
                        <m:t>,…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428" y="1753090"/>
                <a:ext cx="345120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03329" y="2512986"/>
                <a:ext cx="638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329" y="2512986"/>
                <a:ext cx="638252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675872" y="2512986"/>
                <a:ext cx="638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5872" y="2512986"/>
                <a:ext cx="638252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133002" y="4459794"/>
                <a:ext cx="24275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Ex. with M=4 symbols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𝑚𝑜𝑑</m:t>
                        </m:r>
                      </m:sub>
                    </m:sSub>
                  </m:oMath>
                </a14:m>
                <a:r>
                  <a:rPr lang="en-US" dirty="0"/>
                  <a:t>=2 bits per symbol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002" y="4459794"/>
                <a:ext cx="2427588" cy="646331"/>
              </a:xfrm>
              <a:prstGeom prst="rect">
                <a:avLst/>
              </a:prstGeom>
              <a:blipFill>
                <a:blip r:embed="rId7"/>
                <a:stretch>
                  <a:fillRect l="-2010" t="-5660" r="-175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 flipH="1">
            <a:off x="8494773" y="1840918"/>
            <a:ext cx="1283" cy="1410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9499356" y="1840918"/>
            <a:ext cx="1283" cy="1410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0489956" y="1772656"/>
            <a:ext cx="1283" cy="1410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/>
          <p:cNvSpPr/>
          <p:nvPr/>
        </p:nvSpPr>
        <p:spPr>
          <a:xfrm>
            <a:off x="7953256" y="2123358"/>
            <a:ext cx="228600" cy="400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8822741" y="2137090"/>
            <a:ext cx="228600" cy="400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9868763" y="2123358"/>
            <a:ext cx="228600" cy="400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0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Convolutional</a:t>
            </a:r>
            <a:r>
              <a:rPr lang="en-US" dirty="0"/>
              <a:t> Codes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Encode data through parallel binary (usu. FIR) filters</a:t>
                </a:r>
              </a:p>
              <a:p>
                <a:r>
                  <a:rPr lang="en-US" sz="2400" dirty="0"/>
                  <a:t>Example </a:t>
                </a:r>
                <a:r>
                  <a:rPr lang="en-US" sz="2400" dirty="0" err="1"/>
                  <a:t>convolutional</a:t>
                </a:r>
                <a:r>
                  <a:rPr lang="en-US" sz="2400" dirty="0"/>
                  <a:t> code:</a:t>
                </a:r>
              </a:p>
              <a:p>
                <a:pPr lvl="1"/>
                <a:r>
                  <a:rPr lang="en-US" sz="2000" dirty="0"/>
                  <a:t>Rate = ½ (two output bits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1[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2[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]) </m:t>
                    </m:r>
                  </m:oMath>
                </a14:m>
                <a:r>
                  <a:rPr lang="en-US" sz="2000" dirty="0"/>
                  <a:t>for each input bit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Constraint length </a:t>
                </a:r>
                <a:r>
                  <a:rPr lang="en-US" sz="2000" i="1" dirty="0"/>
                  <a:t>K=3</a:t>
                </a:r>
                <a:r>
                  <a:rPr lang="en-US" sz="2000" dirty="0"/>
                  <a:t> (size of shift register)</a:t>
                </a:r>
              </a:p>
              <a:p>
                <a:pPr lvl="1"/>
                <a:r>
                  <a:rPr lang="en-US" sz="2000" dirty="0"/>
                  <a:t>Additions are modulo two</a:t>
                </a:r>
              </a:p>
              <a:p>
                <a:r>
                  <a:rPr lang="en-US" sz="2200" dirty="0"/>
                  <a:t>Benefits:</a:t>
                </a:r>
              </a:p>
              <a:p>
                <a:pPr lvl="1"/>
                <a:r>
                  <a:rPr lang="en-US" sz="2000" dirty="0"/>
                  <a:t>Easy to implement, good performance</a:t>
                </a:r>
              </a:p>
              <a:p>
                <a:pPr lvl="1"/>
                <a:r>
                  <a:rPr lang="en-US" sz="2000" dirty="0"/>
                  <a:t>Can be decoded with Viterbi algorithm</a:t>
                </a:r>
                <a:br>
                  <a:rPr lang="en-US" sz="2000" dirty="0"/>
                </a:br>
                <a:r>
                  <a:rPr lang="en-US" sz="2000" dirty="0"/>
                  <a:t>Iterative procedure similar to dynamic programming procedure</a:t>
                </a:r>
              </a:p>
              <a:p>
                <a:pPr lvl="1"/>
                <a:r>
                  <a:rPr lang="en-US" sz="2000" dirty="0"/>
                  <a:t>See digital comm class for more details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convEnc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249" y="1655088"/>
            <a:ext cx="4171751" cy="1438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25048" y="2002333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b[t]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658821" y="1539279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baseline="-25000" dirty="0"/>
              <a:t>1</a:t>
            </a:r>
            <a:r>
              <a:rPr lang="en-US" sz="1600" dirty="0"/>
              <a:t>[t]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11048" y="2611933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baseline="-25000" dirty="0"/>
              <a:t>2</a:t>
            </a:r>
            <a:r>
              <a:rPr lang="en-US" sz="1600" dirty="0"/>
              <a:t>[t]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87048" y="2128855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z</a:t>
            </a:r>
            <a:r>
              <a:rPr lang="en-US" sz="1600" baseline="30000" dirty="0"/>
              <a:t>-1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68048" y="2129539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z</a:t>
            </a:r>
            <a:r>
              <a:rPr lang="en-US" sz="1600" baseline="30000" dirty="0"/>
              <a:t>-1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57030" y="2137481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z</a:t>
            </a:r>
            <a:r>
              <a:rPr lang="en-US" sz="1600" baseline="30000" dirty="0"/>
              <a:t>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3A815C-B910-4EB9-AAB0-D1A97228BC65}"/>
                  </a:ext>
                </a:extLst>
              </p:cNvPr>
              <p:cNvSpPr txBox="1"/>
              <p:nvPr/>
            </p:nvSpPr>
            <p:spPr>
              <a:xfrm>
                <a:off x="8325048" y="3458131"/>
                <a:ext cx="35251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3A815C-B910-4EB9-AAB0-D1A97228B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048" y="3458131"/>
                <a:ext cx="3525132" cy="646331"/>
              </a:xfrm>
              <a:prstGeom prst="rect">
                <a:avLst/>
              </a:prstGeom>
              <a:blipFill>
                <a:blip r:embed="rId4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480px-Fec_survey_convolutional_code_perfor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7" y="1503082"/>
            <a:ext cx="5724143" cy="43527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Convolutional</a:t>
            </a:r>
            <a:r>
              <a:rPr lang="en-US" dirty="0"/>
              <a:t> Code Performance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620512" y="1600200"/>
            <a:ext cx="5254752" cy="4419600"/>
          </a:xfrm>
        </p:spPr>
        <p:txBody>
          <a:bodyPr/>
          <a:lstStyle/>
          <a:p>
            <a:r>
              <a:rPr lang="en-US" dirty="0"/>
              <a:t>Convolutional codes performance:</a:t>
            </a:r>
          </a:p>
          <a:p>
            <a:pPr lvl="1"/>
            <a:r>
              <a:rPr lang="en-US" dirty="0"/>
              <a:t> &gt; 5 dB better than uncoded BPSK at low BER</a:t>
            </a:r>
          </a:p>
          <a:p>
            <a:r>
              <a:rPr lang="en-US" dirty="0"/>
              <a:t>Only moderate constraint length (K=7) needed</a:t>
            </a:r>
          </a:p>
          <a:p>
            <a:r>
              <a:rPr lang="en-US" dirty="0"/>
              <a:t>Source:  </a:t>
            </a:r>
            <a:r>
              <a:rPr lang="en-US" dirty="0" err="1"/>
              <a:t>Proakis</a:t>
            </a:r>
            <a:r>
              <a:rPr lang="en-US" dirty="0"/>
              <a:t>, “Digital communications”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C8B3072-B036-41B3-A5F5-9D69595F4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15" y="2945717"/>
            <a:ext cx="3672795" cy="29641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3A117B-48E3-4B19-A388-B83DDE70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6B70A-C46A-46F5-B3A4-4ED361A76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407" y="1518653"/>
            <a:ext cx="3867981" cy="2056445"/>
          </a:xfrm>
        </p:spPr>
        <p:txBody>
          <a:bodyPr/>
          <a:lstStyle/>
          <a:p>
            <a:r>
              <a:rPr lang="en-US" dirty="0"/>
              <a:t>MATLAB has excellent tools</a:t>
            </a:r>
          </a:p>
          <a:p>
            <a:pPr lvl="1"/>
            <a:r>
              <a:rPr lang="en-US" dirty="0"/>
              <a:t>Conv encoder / decoder</a:t>
            </a:r>
          </a:p>
          <a:p>
            <a:pPr lvl="1"/>
            <a:r>
              <a:rPr lang="en-US" dirty="0"/>
              <a:t>LLR</a:t>
            </a:r>
          </a:p>
          <a:p>
            <a:r>
              <a:rPr lang="en-US" dirty="0"/>
              <a:t>See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C2E72-E649-4D0C-89B3-95BAF327E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BE1E02-4488-4BEC-ADAA-06D97719FA3C}"/>
              </a:ext>
            </a:extLst>
          </p:cNvPr>
          <p:cNvSpPr txBox="1"/>
          <p:nvPr/>
        </p:nvSpPr>
        <p:spPr>
          <a:xfrm>
            <a:off x="1463932" y="4693016"/>
            <a:ext cx="1768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Rate=1/2, QPSK, </a:t>
            </a:r>
            <a:br>
              <a:rPr lang="en-US" dirty="0"/>
            </a:br>
            <a:r>
              <a:rPr lang="en-US" dirty="0"/>
              <a:t>K=7 conv code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74B634-7DB2-4744-82B1-A4808162C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388" y="1471720"/>
            <a:ext cx="57816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452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D7878-D28D-4103-826B-D2486F0C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Turbo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5C079-4D37-44B0-99A5-CBA493F87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4976" y="1539279"/>
            <a:ext cx="5364480" cy="43298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Turbo codes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Concatenation of two convolutional codes</a:t>
            </a:r>
            <a:br>
              <a:rPr lang="en-US" dirty="0"/>
            </a:br>
            <a:r>
              <a:rPr lang="en-US" dirty="0"/>
              <a:t>Typically IIR and short (K=3) 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Interleaver</a:t>
            </a:r>
            <a:r>
              <a:rPr lang="en-US" dirty="0">
                <a:solidFill>
                  <a:schemeClr val="tx1"/>
                </a:solidFill>
              </a:rPr>
              <a:t>:  </a:t>
            </a:r>
            <a:r>
              <a:rPr lang="en-US" dirty="0"/>
              <a:t>Randomly permutes the input bits</a:t>
            </a:r>
          </a:p>
          <a:p>
            <a:r>
              <a:rPr lang="en-US" dirty="0"/>
              <a:t>Output </a:t>
            </a:r>
          </a:p>
          <a:p>
            <a:pPr lvl="1"/>
            <a:r>
              <a:rPr lang="en-US" dirty="0"/>
              <a:t>Input bit, and </a:t>
            </a:r>
          </a:p>
          <a:p>
            <a:pPr lvl="1"/>
            <a:r>
              <a:rPr lang="en-US" dirty="0"/>
              <a:t>Parity bits from each convolutional encoder</a:t>
            </a:r>
          </a:p>
          <a:p>
            <a:pPr lvl="1"/>
            <a:r>
              <a:rPr lang="en-US" dirty="0"/>
              <a:t>With no puncturing R=1/3</a:t>
            </a:r>
          </a:p>
          <a:p>
            <a:r>
              <a:rPr lang="en-US" dirty="0"/>
              <a:t>Discovered in 1993,</a:t>
            </a:r>
            <a:r>
              <a:rPr lang="en-US" sz="2300" dirty="0"/>
              <a:t> , </a:t>
            </a:r>
          </a:p>
          <a:p>
            <a:pPr lvl="1"/>
            <a:r>
              <a:rPr lang="en-US" dirty="0" err="1"/>
              <a:t>Berrou</a:t>
            </a:r>
            <a:r>
              <a:rPr lang="en-US" dirty="0"/>
              <a:t>, </a:t>
            </a:r>
            <a:r>
              <a:rPr lang="en-US" dirty="0" err="1"/>
              <a:t>Glavieux</a:t>
            </a:r>
            <a:r>
              <a:rPr lang="en-US" dirty="0"/>
              <a:t>, </a:t>
            </a:r>
            <a:r>
              <a:rPr lang="en-US" dirty="0" err="1"/>
              <a:t>Thitimajshima</a:t>
            </a:r>
            <a:r>
              <a:rPr lang="en-US" dirty="0"/>
              <a:t>, 1993.</a:t>
            </a:r>
          </a:p>
          <a:p>
            <a:pPr lvl="1"/>
            <a:r>
              <a:rPr lang="en-US" sz="2000" dirty="0"/>
              <a:t>Able to achieve capacity within a fraction of </a:t>
            </a:r>
            <a:r>
              <a:rPr lang="en-US" sz="2000" dirty="0" err="1"/>
              <a:t>dB.</a:t>
            </a:r>
            <a:endParaRPr lang="en-US" sz="2000" dirty="0"/>
          </a:p>
          <a:p>
            <a:r>
              <a:rPr lang="en-US" dirty="0"/>
              <a:t>Used in 3G and 4G standards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0988C-885F-47E4-A8DA-0D165261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63</a:t>
            </a:fld>
            <a:endParaRPr lang="en-US" dirty="0"/>
          </a:p>
        </p:txBody>
      </p:sp>
      <p:pic>
        <p:nvPicPr>
          <p:cNvPr id="10" name="Picture 9" descr="480px-Fec_survey_turbo_encoder.png">
            <a:extLst>
              <a:ext uri="{FF2B5EF4-FFF2-40B4-BE49-F238E27FC236}">
                <a16:creationId xmlns:a16="http://schemas.microsoft.com/office/drawing/2014/main" id="{532D8438-0DDB-4B26-844A-91F13E5482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33" t="7589" r="5501" b="11176"/>
          <a:stretch/>
        </p:blipFill>
        <p:spPr>
          <a:xfrm>
            <a:off x="841248" y="1597151"/>
            <a:ext cx="5155638" cy="373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886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07114-7BE3-4E3D-9667-053D0E0D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Turbo Code Iterative Decoding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5D190-6F03-4E36-8A66-68F2FED4A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7488" y="1659704"/>
            <a:ext cx="6108192" cy="4209392"/>
          </a:xfrm>
        </p:spPr>
        <p:txBody>
          <a:bodyPr/>
          <a:lstStyle/>
          <a:p>
            <a:r>
              <a:rPr lang="en-US" dirty="0"/>
              <a:t>Turbo decoder uses an iterative message passing</a:t>
            </a:r>
          </a:p>
          <a:p>
            <a:pPr lvl="1"/>
            <a:r>
              <a:rPr lang="en-US" dirty="0"/>
              <a:t>Decode each convolutional coder one at a time</a:t>
            </a:r>
          </a:p>
          <a:p>
            <a:pPr lvl="1"/>
            <a:r>
              <a:rPr lang="en-US" dirty="0"/>
              <a:t>Use posterior information of one code as prior for the other</a:t>
            </a:r>
          </a:p>
          <a:p>
            <a:r>
              <a:rPr lang="en-US" dirty="0"/>
              <a:t>Good performance in small number (usu. ~8) iterations </a:t>
            </a:r>
          </a:p>
          <a:p>
            <a:pPr lvl="1"/>
            <a:r>
              <a:rPr lang="en-US" dirty="0"/>
              <a:t>Typically use short codes (K=3).</a:t>
            </a:r>
          </a:p>
          <a:p>
            <a:pPr lvl="1"/>
            <a:r>
              <a:rPr lang="en-US" dirty="0"/>
              <a:t>Complexity similar to convolutional codes </a:t>
            </a:r>
          </a:p>
          <a:p>
            <a:r>
              <a:rPr lang="en-US" dirty="0"/>
              <a:t>Close to Shannon capacity </a:t>
            </a:r>
          </a:p>
          <a:p>
            <a:pPr lvl="1"/>
            <a:r>
              <a:rPr lang="en-US" dirty="0"/>
              <a:t>Much better than convolution codes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3E56F-D191-4AE1-9F60-01D41CC2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64</a:t>
            </a:fld>
            <a:endParaRPr lang="en-US" dirty="0"/>
          </a:p>
        </p:txBody>
      </p:sp>
      <p:pic>
        <p:nvPicPr>
          <p:cNvPr id="36" name="Picture 35" descr="480px-Fec_survey_turbo_code_iterations.png">
            <a:extLst>
              <a:ext uri="{FF2B5EF4-FFF2-40B4-BE49-F238E27FC236}">
                <a16:creationId xmlns:a16="http://schemas.microsoft.com/office/drawing/2014/main" id="{AF24441C-EB5B-4DE2-82ED-78F54770C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618136"/>
            <a:ext cx="3019853" cy="2296346"/>
          </a:xfrm>
          <a:prstGeom prst="rect">
            <a:avLst/>
          </a:prstGeom>
        </p:spPr>
      </p:pic>
      <p:pic>
        <p:nvPicPr>
          <p:cNvPr id="37" name="Picture 36" descr="480px-Fec_survey_compare_turbo_convolutional_code.png">
            <a:extLst>
              <a:ext uri="{FF2B5EF4-FFF2-40B4-BE49-F238E27FC236}">
                <a16:creationId xmlns:a16="http://schemas.microsoft.com/office/drawing/2014/main" id="{8B87034C-7EE3-4677-8B5E-484862727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14" y="3829915"/>
            <a:ext cx="3267098" cy="248435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DEFDF35-8AAE-47BE-8C52-A4FA8D2D8104}"/>
              </a:ext>
            </a:extLst>
          </p:cNvPr>
          <p:cNvSpPr txBox="1"/>
          <p:nvPr/>
        </p:nvSpPr>
        <p:spPr>
          <a:xfrm>
            <a:off x="4849368" y="5484332"/>
            <a:ext cx="419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Source:  Lin, Costello, “Error Control Coding”</a:t>
            </a:r>
          </a:p>
        </p:txBody>
      </p:sp>
    </p:spTree>
    <p:extLst>
      <p:ext uri="{BB962C8B-B14F-4D97-AF65-F5344CB8AC3E}">
        <p14:creationId xmlns:p14="http://schemas.microsoft.com/office/powerpoint/2010/main" val="4261487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D7878-D28D-4103-826B-D2486F0C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LDPC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35C079-4D37-44B0-99A5-CBA493F877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6272" y="1539279"/>
                <a:ext cx="5169408" cy="4329817"/>
              </a:xfrm>
            </p:spPr>
            <p:txBody>
              <a:bodyPr/>
              <a:lstStyle/>
              <a:p>
                <a:r>
                  <a:rPr lang="en-US" dirty="0"/>
                  <a:t>Code defined by a bipartite graph</a:t>
                </a:r>
              </a:p>
              <a:p>
                <a:pPr lvl="1"/>
                <a:r>
                  <a:rPr lang="en-US" dirty="0"/>
                  <a:t>Connects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coded bits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parity bits</a:t>
                </a:r>
              </a:p>
              <a:p>
                <a:pPr lvl="1"/>
                <a:r>
                  <a:rPr lang="en-US" dirty="0"/>
                  <a:t>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information bits</a:t>
                </a:r>
              </a:p>
              <a:p>
                <a:r>
                  <a:rPr lang="en-US" dirty="0"/>
                  <a:t>Also use a message passing decoder</a:t>
                </a:r>
              </a:p>
              <a:p>
                <a:pPr lvl="1"/>
                <a:r>
                  <a:rPr lang="en-US" dirty="0"/>
                  <a:t>Based on graphical models</a:t>
                </a:r>
              </a:p>
              <a:p>
                <a:r>
                  <a:rPr lang="en-US" dirty="0"/>
                  <a:t>Obtains excellent performance</a:t>
                </a:r>
              </a:p>
              <a:p>
                <a:pPr lvl="1"/>
                <a:r>
                  <a:rPr lang="en-US" dirty="0"/>
                  <a:t>Lower complexity than turbo decoder</a:t>
                </a:r>
              </a:p>
              <a:p>
                <a:pPr lvl="1"/>
                <a:r>
                  <a:rPr lang="en-US" dirty="0"/>
                  <a:t>Good for very high data rate applications</a:t>
                </a:r>
              </a:p>
              <a:p>
                <a:r>
                  <a:rPr lang="en-US" dirty="0"/>
                  <a:t>Used in 802.11ad and 5G New Radio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35C079-4D37-44B0-99A5-CBA493F877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6272" y="1539279"/>
                <a:ext cx="5169408" cy="4329817"/>
              </a:xfrm>
              <a:blipFill>
                <a:blip r:embed="rId2"/>
                <a:stretch>
                  <a:fillRect l="-2830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0988C-885F-47E4-A8DA-0D165261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65</a:t>
            </a:fld>
            <a:endParaRPr lang="en-US" dirty="0"/>
          </a:p>
        </p:txBody>
      </p:sp>
      <p:pic>
        <p:nvPicPr>
          <p:cNvPr id="1026" name="Picture 2" descr="LDPC Decoders and PyCodes | Nerd Wisdom">
            <a:extLst>
              <a:ext uri="{FF2B5EF4-FFF2-40B4-BE49-F238E27FC236}">
                <a16:creationId xmlns:a16="http://schemas.microsoft.com/office/drawing/2014/main" id="{10D63D7B-C32D-4F45-8C1A-F4F9F4C72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007" y="1853756"/>
            <a:ext cx="26574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194016-BA0A-41EE-8453-2937F6525B59}"/>
              </a:ext>
            </a:extLst>
          </p:cNvPr>
          <p:cNvSpPr txBox="1"/>
          <p:nvPr/>
        </p:nvSpPr>
        <p:spPr>
          <a:xfrm>
            <a:off x="1235033" y="1484424"/>
            <a:ext cx="129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LDPC Graph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EBB775-64BE-45ED-9AB0-F8CB80C12BAC}"/>
              </a:ext>
            </a:extLst>
          </p:cNvPr>
          <p:cNvSpPr txBox="1"/>
          <p:nvPr/>
        </p:nvSpPr>
        <p:spPr>
          <a:xfrm>
            <a:off x="3791712" y="185375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Coded bits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4D292-767A-420A-9BE3-B4458DB65065}"/>
              </a:ext>
            </a:extLst>
          </p:cNvPr>
          <p:cNvSpPr txBox="1"/>
          <p:nvPr/>
        </p:nvSpPr>
        <p:spPr>
          <a:xfrm>
            <a:off x="3822097" y="3244334"/>
            <a:ext cx="170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Parity check bits</a:t>
            </a:r>
          </a:p>
        </p:txBody>
      </p:sp>
      <p:pic>
        <p:nvPicPr>
          <p:cNvPr id="3074" name="Picture 2" descr="A construction of the high-rate regular quasi-cyclic LDPC codes | EURASIP  Journal on Wireless Communications and Networking | Full Text">
            <a:extLst>
              <a:ext uri="{FF2B5EF4-FFF2-40B4-BE49-F238E27FC236}">
                <a16:creationId xmlns:a16="http://schemas.microsoft.com/office/drawing/2014/main" id="{27C3A6E1-FD4A-482E-95E4-9A6DFEDB46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54" t="-549"/>
          <a:stretch/>
        </p:blipFill>
        <p:spPr bwMode="auto">
          <a:xfrm>
            <a:off x="1126623" y="3685701"/>
            <a:ext cx="2665089" cy="288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7180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9A51-16A2-4630-8BA6-57C8E964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354E9-EF53-4F7F-BA53-32356AB2B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048" y="4669536"/>
            <a:ext cx="5205984" cy="1158240"/>
          </a:xfrm>
        </p:spPr>
        <p:txBody>
          <a:bodyPr/>
          <a:lstStyle/>
          <a:p>
            <a:r>
              <a:rPr lang="en-US" dirty="0"/>
              <a:t>Simulate the commercial 5G NR LDPC code</a:t>
            </a:r>
          </a:p>
          <a:p>
            <a:pPr lvl="1"/>
            <a:r>
              <a:rPr lang="en-US" dirty="0"/>
              <a:t>A rate 1/3 code</a:t>
            </a:r>
          </a:p>
          <a:p>
            <a:pPr lvl="1"/>
            <a:r>
              <a:rPr lang="en-US" dirty="0"/>
              <a:t>Much better performance than convolutional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F7CF1-FDF0-4ADF-8113-2028A231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510F66-B1DA-4AC2-8901-1BA3B817F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21" y="1581382"/>
            <a:ext cx="8643747" cy="2972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DEA113-73EA-40DD-AB53-E85D72DE3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118" y="3067858"/>
            <a:ext cx="3807714" cy="290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496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EE98B-A351-828E-5155-A08CD17BF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7D390-91B2-4173-2C62-08E278BF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5A6A04-89E2-4815-C97B-F1478F4E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D8A60-3D8C-31BB-6D53-CF2DB3D16DA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Uncoded Modulation over Fading Channels</a:t>
            </a:r>
          </a:p>
          <a:p>
            <a:r>
              <a:rPr lang="en-US" dirty="0"/>
              <a:t>Capacity with Coding over Fading Channels:  Outage Capacity</a:t>
            </a:r>
          </a:p>
          <a:p>
            <a:r>
              <a:rPr lang="en-US" dirty="0"/>
              <a:t>Capacity with Coding over Fading Channels:  Ergodic Capacity</a:t>
            </a:r>
          </a:p>
          <a:p>
            <a:r>
              <a:rPr lang="en-US" dirty="0"/>
              <a:t>Review:  Coding over an AWGN Channel</a:t>
            </a:r>
          </a:p>
          <a:p>
            <a:r>
              <a:rPr lang="en-US" dirty="0"/>
              <a:t>Coding over Fading Channels</a:t>
            </a:r>
          </a:p>
          <a:p>
            <a:r>
              <a:rPr lang="en-US" dirty="0"/>
              <a:t>Capacity with Bit-Interleaved Coded Modulation</a:t>
            </a:r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CA71D5C-8B69-99A2-A49F-8C767EF932A1}"/>
              </a:ext>
            </a:extLst>
          </p:cNvPr>
          <p:cNvSpPr/>
          <p:nvPr/>
        </p:nvSpPr>
        <p:spPr>
          <a:xfrm>
            <a:off x="469187" y="3270355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244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Coded Communication on a Fading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68</a:t>
            </a:fld>
            <a:endParaRPr lang="en-US"/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V="1">
            <a:off x="776224" y="2267178"/>
            <a:ext cx="768510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15157" y="2801780"/>
            <a:ext cx="1615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Fading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24383" y="1562964"/>
                <a:ext cx="96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83" y="1562964"/>
                <a:ext cx="962378" cy="584775"/>
              </a:xfrm>
              <a:prstGeom prst="rect">
                <a:avLst/>
              </a:prstGeom>
              <a:blipFill>
                <a:blip r:embed="rId3"/>
                <a:stretch>
                  <a:fillRect t="-3125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0836238" y="1840443"/>
                <a:ext cx="1166989" cy="614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6238" y="1840443"/>
                <a:ext cx="1166989" cy="614592"/>
              </a:xfrm>
              <a:prstGeom prst="rect">
                <a:avLst/>
              </a:prstGeom>
              <a:blipFill>
                <a:blip r:embed="rId4"/>
                <a:stretch>
                  <a:fillRect t="-2970"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3">
                <a:extLst>
                  <a:ext uri="{FF2B5EF4-FFF2-40B4-BE49-F238E27FC236}">
                    <a16:creationId xmlns:a16="http://schemas.microsoft.com/office/drawing/2014/main" id="{35F46BC6-9461-4330-A47F-342C43B81F6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4295440"/>
                <a:ext cx="10058400" cy="157365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Now consider fading channel: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To handle fading we need to introduce a few new blocks</a:t>
                </a:r>
              </a:p>
              <a:p>
                <a:pPr lvl="1"/>
                <a:r>
                  <a:rPr lang="en-US" dirty="0"/>
                  <a:t>Interleaving and de-interleaving</a:t>
                </a:r>
              </a:p>
              <a:p>
                <a:pPr lvl="1"/>
                <a:r>
                  <a:rPr lang="en-US" b="0" dirty="0"/>
                  <a:t>Equalization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1" name="Content Placeholder 3">
                <a:extLst>
                  <a:ext uri="{FF2B5EF4-FFF2-40B4-BE49-F238E27FC236}">
                    <a16:creationId xmlns:a16="http://schemas.microsoft.com/office/drawing/2014/main" id="{35F46BC6-9461-4330-A47F-342C43B81F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4295440"/>
                <a:ext cx="10058400" cy="1573656"/>
              </a:xfrm>
              <a:blipFill>
                <a:blip r:embed="rId5"/>
                <a:stretch>
                  <a:fillRect l="-1455" t="-4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2408F164-650A-4DD6-A816-6657147C3103}"/>
              </a:ext>
            </a:extLst>
          </p:cNvPr>
          <p:cNvSpPr/>
          <p:nvPr/>
        </p:nvSpPr>
        <p:spPr>
          <a:xfrm>
            <a:off x="2801075" y="1828169"/>
            <a:ext cx="934234" cy="917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Inter-leaver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9EA18-1F4A-4626-A1C2-3F554925D6B9}"/>
              </a:ext>
            </a:extLst>
          </p:cNvPr>
          <p:cNvSpPr/>
          <p:nvPr/>
        </p:nvSpPr>
        <p:spPr>
          <a:xfrm>
            <a:off x="3981946" y="1828169"/>
            <a:ext cx="934234" cy="917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Symbol mapping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F1C3D2-68E8-44C7-92D1-2E995BD48CCA}"/>
              </a:ext>
            </a:extLst>
          </p:cNvPr>
          <p:cNvSpPr/>
          <p:nvPr/>
        </p:nvSpPr>
        <p:spPr>
          <a:xfrm>
            <a:off x="1540754" y="1825547"/>
            <a:ext cx="934234" cy="917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Channel encoder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7" name="Picture 36" descr="761px-Rayleigh_fading_doppler_10Hz.svg.png">
            <a:extLst>
              <a:ext uri="{FF2B5EF4-FFF2-40B4-BE49-F238E27FC236}">
                <a16:creationId xmlns:a16="http://schemas.microsoft.com/office/drawing/2014/main" id="{D565573B-BF4A-4D5C-8212-9817CB0841A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612" b="5073"/>
          <a:stretch/>
        </p:blipFill>
        <p:spPr>
          <a:xfrm>
            <a:off x="5145301" y="1764448"/>
            <a:ext cx="1615499" cy="1040211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E2946362-A905-4B05-A05B-E460CF2C18C8}"/>
              </a:ext>
            </a:extLst>
          </p:cNvPr>
          <p:cNvSpPr/>
          <p:nvPr/>
        </p:nvSpPr>
        <p:spPr>
          <a:xfrm>
            <a:off x="7111250" y="1820203"/>
            <a:ext cx="934234" cy="917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Equal-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ization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4FB8845-F427-4025-9A73-5ACBE6C2EB89}"/>
              </a:ext>
            </a:extLst>
          </p:cNvPr>
          <p:cNvSpPr/>
          <p:nvPr/>
        </p:nvSpPr>
        <p:spPr>
          <a:xfrm>
            <a:off x="8412562" y="1820718"/>
            <a:ext cx="934234" cy="917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De-inter-leaver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5C2513-E572-4178-B33B-E3CDF928FE9B}"/>
              </a:ext>
            </a:extLst>
          </p:cNvPr>
          <p:cNvSpPr/>
          <p:nvPr/>
        </p:nvSpPr>
        <p:spPr>
          <a:xfrm>
            <a:off x="9672883" y="1817001"/>
            <a:ext cx="934234" cy="9176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Channel decoder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E95695AB-C89F-493D-83CE-55F459DB5892}"/>
              </a:ext>
            </a:extLst>
          </p:cNvPr>
          <p:cNvSpPr/>
          <p:nvPr/>
        </p:nvSpPr>
        <p:spPr>
          <a:xfrm rot="16200000">
            <a:off x="8100543" y="2022660"/>
            <a:ext cx="354067" cy="22626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10E7A1-ECB2-41D5-B0B3-1A0038A7DB1D}"/>
              </a:ext>
            </a:extLst>
          </p:cNvPr>
          <p:cNvSpPr txBox="1"/>
          <p:nvPr/>
        </p:nvSpPr>
        <p:spPr>
          <a:xfrm>
            <a:off x="7469826" y="3384350"/>
            <a:ext cx="1615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New blocks</a:t>
            </a:r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6AD807AF-7954-4087-8B23-53AEB20B681C}"/>
              </a:ext>
            </a:extLst>
          </p:cNvPr>
          <p:cNvSpPr/>
          <p:nvPr/>
        </p:nvSpPr>
        <p:spPr>
          <a:xfrm rot="16200000">
            <a:off x="3105703" y="2521689"/>
            <a:ext cx="354067" cy="10968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21F378-A791-41CE-82C9-D5D40DAC1251}"/>
              </a:ext>
            </a:extLst>
          </p:cNvPr>
          <p:cNvSpPr txBox="1"/>
          <p:nvPr/>
        </p:nvSpPr>
        <p:spPr>
          <a:xfrm>
            <a:off x="2474988" y="3226998"/>
            <a:ext cx="1615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New block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2CF12F-583D-4C2D-9E84-417E373B60E2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3735309" y="2286990"/>
            <a:ext cx="246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4DF47E5-5531-4C29-9C21-FF19FFBC356D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2474988" y="2281790"/>
            <a:ext cx="331128" cy="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33FDF2B-6C4A-431E-9700-E0F152AC08A0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8045484" y="2279024"/>
            <a:ext cx="367078" cy="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A7AF409-1C53-4972-B75C-341B963B0C1C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V="1">
            <a:off x="9346796" y="2275822"/>
            <a:ext cx="326087" cy="3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5D67D74-0F52-4CBD-B01D-D9E5141181F7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10607117" y="2275822"/>
            <a:ext cx="367078" cy="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32FFF6B-177E-47B8-9387-354942CC630F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 flipV="1">
            <a:off x="4916180" y="2284554"/>
            <a:ext cx="229121" cy="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2E8A6BF-7526-4018-ACD1-6B42B3883E10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760800" y="2279024"/>
            <a:ext cx="350450" cy="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29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4681-7DC7-4A8E-9C40-8A670937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Equalization via Inversion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DC9C26-D5D0-485B-A7A6-14B6168C35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864352" cy="4329817"/>
              </a:xfrm>
            </p:spPr>
            <p:txBody>
              <a:bodyPr/>
              <a:lstStyle/>
              <a:p>
                <a:r>
                  <a:rPr lang="en-US" dirty="0"/>
                  <a:t>Received noisy symbol: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Symbol equalization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 obtain a noise estimate (needed for LLR)</a:t>
                </a:r>
              </a:p>
              <a:p>
                <a:r>
                  <a:rPr lang="en-US" dirty="0"/>
                  <a:t>Channel inversion:</a:t>
                </a:r>
              </a:p>
              <a:p>
                <a:pPr lvl="1"/>
                <a:r>
                  <a:rPr lang="en-US" dirty="0"/>
                  <a:t>Symbol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Noise estimate: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DC9C26-D5D0-485B-A7A6-14B6168C3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864352" cy="4329817"/>
              </a:xfrm>
              <a:blipFill>
                <a:blip r:embed="rId2"/>
                <a:stretch>
                  <a:fillRect l="-249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FFCA7-DDE5-4A74-AC8B-F156BB83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2C2C86-D3FA-4A70-91F5-2EFC589DF6B7}"/>
              </a:ext>
            </a:extLst>
          </p:cNvPr>
          <p:cNvSpPr/>
          <p:nvPr/>
        </p:nvSpPr>
        <p:spPr>
          <a:xfrm>
            <a:off x="8579677" y="2371201"/>
            <a:ext cx="1423131" cy="8256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Symbol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Equalization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167CDB-AD7A-46DC-8240-D38F6AEDFD74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7347124" y="2780248"/>
            <a:ext cx="427081" cy="7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D8CF38-4C6B-45A7-824D-04A0A074EC9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0002808" y="2784046"/>
            <a:ext cx="794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EBBB60-50EA-4B9B-8A25-C9F217B4F644}"/>
                  </a:ext>
                </a:extLst>
              </p:cNvPr>
              <p:cNvSpPr txBox="1"/>
              <p:nvPr/>
            </p:nvSpPr>
            <p:spPr>
              <a:xfrm>
                <a:off x="8069398" y="2414714"/>
                <a:ext cx="5262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EBBB60-50EA-4B9B-8A25-C9F217B4F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398" y="2414714"/>
                <a:ext cx="52625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F692514-F240-496D-B7FB-3D6DA0A9ADF5}"/>
              </a:ext>
            </a:extLst>
          </p:cNvPr>
          <p:cNvGrpSpPr/>
          <p:nvPr/>
        </p:nvGrpSpPr>
        <p:grpSpPr>
          <a:xfrm>
            <a:off x="7783476" y="2549416"/>
            <a:ext cx="533014" cy="461665"/>
            <a:chOff x="8607951" y="1900727"/>
            <a:chExt cx="533014" cy="46166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AE994BF-624D-4F82-980F-C720860AE6B5}"/>
                </a:ext>
              </a:extLst>
            </p:cNvPr>
            <p:cNvSpPr/>
            <p:nvPr/>
          </p:nvSpPr>
          <p:spPr>
            <a:xfrm>
              <a:off x="8652681" y="2022525"/>
              <a:ext cx="238835" cy="263475"/>
            </a:xfrm>
            <a:prstGeom prst="ellipse">
              <a:avLst/>
            </a:prstGeom>
            <a:solidFill>
              <a:srgbClr val="CCFF99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12D2C3-1901-4644-ADE2-66C0923CB8DC}"/>
                </a:ext>
              </a:extLst>
            </p:cNvPr>
            <p:cNvSpPr txBox="1"/>
            <p:nvPr/>
          </p:nvSpPr>
          <p:spPr>
            <a:xfrm>
              <a:off x="8607951" y="1900727"/>
              <a:ext cx="5330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+</a:t>
              </a:r>
              <a:endParaRPr lang="en-US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B70083-8148-4BE4-A50B-DF14B0E5582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097796" y="2784046"/>
            <a:ext cx="481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7BD275-78FE-40BE-B31C-9CD8E523320A}"/>
                  </a:ext>
                </a:extLst>
              </p:cNvPr>
              <p:cNvSpPr txBox="1"/>
              <p:nvPr/>
            </p:nvSpPr>
            <p:spPr>
              <a:xfrm>
                <a:off x="6403670" y="2430422"/>
                <a:ext cx="3528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7BD275-78FE-40BE-B31C-9CD8E5233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670" y="2430422"/>
                <a:ext cx="3528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60B149-8471-466F-813E-E19091BC9110}"/>
              </a:ext>
            </a:extLst>
          </p:cNvPr>
          <p:cNvCxnSpPr>
            <a:cxnSpLocks/>
          </p:cNvCxnSpPr>
          <p:nvPr/>
        </p:nvCxnSpPr>
        <p:spPr>
          <a:xfrm>
            <a:off x="7932431" y="2300436"/>
            <a:ext cx="0" cy="38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990597-29DC-43A0-8950-0129C9A54E11}"/>
                  </a:ext>
                </a:extLst>
              </p:cNvPr>
              <p:cNvSpPr txBox="1"/>
              <p:nvPr/>
            </p:nvSpPr>
            <p:spPr>
              <a:xfrm>
                <a:off x="7707339" y="1949588"/>
                <a:ext cx="450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990597-29DC-43A0-8950-0129C9A54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339" y="1949588"/>
                <a:ext cx="4501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558FA5-5517-4076-B54E-FF62297C262D}"/>
                  </a:ext>
                </a:extLst>
              </p:cNvPr>
              <p:cNvSpPr txBox="1"/>
              <p:nvPr/>
            </p:nvSpPr>
            <p:spPr>
              <a:xfrm>
                <a:off x="10231323" y="2430422"/>
                <a:ext cx="349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558FA5-5517-4076-B54E-FF62297C2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1323" y="2430422"/>
                <a:ext cx="349711" cy="369332"/>
              </a:xfrm>
              <a:prstGeom prst="rect">
                <a:avLst/>
              </a:prstGeom>
              <a:blipFill>
                <a:blip r:embed="rId6"/>
                <a:stretch>
                  <a:fillRect t="-6667" r="-3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8467D19-6564-4A54-ABE0-BA48B0F6402F}"/>
                  </a:ext>
                </a:extLst>
              </p:cNvPr>
              <p:cNvSpPr/>
              <p:nvPr/>
            </p:nvSpPr>
            <p:spPr>
              <a:xfrm>
                <a:off x="6874241" y="2367403"/>
                <a:ext cx="472883" cy="8256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8467D19-6564-4A54-ABE0-BA48B0F64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241" y="2367403"/>
                <a:ext cx="472883" cy="8256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8D4D65-6213-4CAF-9AD0-3557C97199E7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6360345" y="2780248"/>
            <a:ext cx="513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58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ADEC-C8F5-4122-92E8-F3D46437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 QAM Modulation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D022E-8097-4A77-BA7B-880DEA9256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10058400" cy="371336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QAM:  Most common bit to symbol mapping in wireless system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 bits mapped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/2</m:t>
                    </m:r>
                  </m:oMath>
                </a14:m>
                <a:r>
                  <a:rPr lang="en-US" dirty="0"/>
                  <a:t> bits mapped to Q</a:t>
                </a:r>
              </a:p>
              <a:p>
                <a:pPr lvl="1"/>
                <a:r>
                  <a:rPr lang="en-US" dirty="0"/>
                  <a:t>Each dimension is mapped uniformly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D022E-8097-4A77-BA7B-880DEA9256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10058400" cy="3713365"/>
              </a:xfrm>
              <a:blipFill>
                <a:blip r:embed="rId2"/>
                <a:stretch>
                  <a:fillRect l="-1455" t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39C20-DEE1-43F1-8297-ABAB5827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 descr="QAM modulation: simulate in Matlab &amp; Python - GaussianWaves">
            <a:extLst>
              <a:ext uri="{FF2B5EF4-FFF2-40B4-BE49-F238E27FC236}">
                <a16:creationId xmlns:a16="http://schemas.microsoft.com/office/drawing/2014/main" id="{EEC09E88-1CA0-4BB6-B6A3-F2E36FDC2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266" y="2919007"/>
            <a:ext cx="5910155" cy="241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C8E0E6-8060-406E-BA2C-8392440AD2A1}"/>
                  </a:ext>
                </a:extLst>
              </p:cNvPr>
              <p:cNvSpPr txBox="1"/>
              <p:nvPr/>
            </p:nvSpPr>
            <p:spPr>
              <a:xfrm>
                <a:off x="1750240" y="5294302"/>
                <a:ext cx="16452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bits/</a:t>
                </a:r>
                <a:r>
                  <a:rPr lang="en-US" dirty="0" err="1"/>
                  <a:t>sym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C8E0E6-8060-406E-BA2C-8392440AD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240" y="5294302"/>
                <a:ext cx="1645232" cy="369332"/>
              </a:xfrm>
              <a:prstGeom prst="rect">
                <a:avLst/>
              </a:prstGeom>
              <a:blipFill>
                <a:blip r:embed="rId5"/>
                <a:stretch>
                  <a:fillRect t="-8197" r="-185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6E603E-BB7D-45AB-8F4B-DFD79758E3DD}"/>
                  </a:ext>
                </a:extLst>
              </p:cNvPr>
              <p:cNvSpPr txBox="1"/>
              <p:nvPr/>
            </p:nvSpPr>
            <p:spPr>
              <a:xfrm>
                <a:off x="5596816" y="5456202"/>
                <a:ext cx="16452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 bits/</a:t>
                </a:r>
                <a:r>
                  <a:rPr lang="en-US" dirty="0" err="1"/>
                  <a:t>sym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6E603E-BB7D-45AB-8F4B-DFD79758E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816" y="5456202"/>
                <a:ext cx="1645232" cy="369332"/>
              </a:xfrm>
              <a:prstGeom prst="rect">
                <a:avLst/>
              </a:prstGeom>
              <a:blipFill>
                <a:blip r:embed="rId6"/>
                <a:stretch>
                  <a:fillRect t="-8197" r="-185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12DB90-8F61-4CA4-8B11-325B8EFBBA0B}"/>
                  </a:ext>
                </a:extLst>
              </p:cNvPr>
              <p:cNvSpPr txBox="1"/>
              <p:nvPr/>
            </p:nvSpPr>
            <p:spPr>
              <a:xfrm>
                <a:off x="8796530" y="5456202"/>
                <a:ext cx="16452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/>
                  <a:t> bits/</a:t>
                </a:r>
                <a:r>
                  <a:rPr lang="en-US" dirty="0" err="1"/>
                  <a:t>sym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12DB90-8F61-4CA4-8B11-325B8EFBB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530" y="5456202"/>
                <a:ext cx="1645232" cy="369332"/>
              </a:xfrm>
              <a:prstGeom prst="rect">
                <a:avLst/>
              </a:prstGeom>
              <a:blipFill>
                <a:blip r:embed="rId7"/>
                <a:stretch>
                  <a:fillRect t="-8197" r="-14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>
            <a:extLst>
              <a:ext uri="{FF2B5EF4-FFF2-40B4-BE49-F238E27FC236}">
                <a16:creationId xmlns:a16="http://schemas.microsoft.com/office/drawing/2014/main" id="{CD4B5219-A383-4008-BE63-14B941BC4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288" y="3312399"/>
            <a:ext cx="1719184" cy="178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625632-CC6D-4CEE-89BB-578409FA73BD}"/>
              </a:ext>
            </a:extLst>
          </p:cNvPr>
          <p:cNvSpPr txBox="1"/>
          <p:nvPr/>
        </p:nvSpPr>
        <p:spPr>
          <a:xfrm>
            <a:off x="2084971" y="2858913"/>
            <a:ext cx="97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QPSK</a:t>
            </a:r>
          </a:p>
        </p:txBody>
      </p:sp>
    </p:spTree>
    <p:extLst>
      <p:ext uri="{BB962C8B-B14F-4D97-AF65-F5344CB8AC3E}">
        <p14:creationId xmlns:p14="http://schemas.microsoft.com/office/powerpoint/2010/main" val="25182222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4681-7DC7-4A8E-9C40-8A670937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MMSE Symbol Equalization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DC9C26-D5D0-485B-A7A6-14B6168C35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864352" cy="4329817"/>
              </a:xfrm>
            </p:spPr>
            <p:txBody>
              <a:bodyPr/>
              <a:lstStyle/>
              <a:p>
                <a:r>
                  <a:rPr lang="en-US" dirty="0"/>
                  <a:t>Received noisy symbol: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MMSE estimation: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Use linear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Select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to 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Resulting estimate (shown with simple algebra):</a:t>
                </a:r>
              </a:p>
              <a:p>
                <a:pPr lvl="1"/>
                <a:r>
                  <a:rPr lang="en-US" dirty="0"/>
                  <a:t>Estimate: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Noise variance: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Provides lower noise estimate than channel inversion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DC9C26-D5D0-485B-A7A6-14B6168C3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864352" cy="4329817"/>
              </a:xfrm>
              <a:blipFill>
                <a:blip r:embed="rId2"/>
                <a:stretch>
                  <a:fillRect l="-2495" t="-1549" r="-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FFCA7-DDE5-4A74-AC8B-F156BB83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70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2C2C86-D3FA-4A70-91F5-2EFC589DF6B7}"/>
              </a:ext>
            </a:extLst>
          </p:cNvPr>
          <p:cNvSpPr/>
          <p:nvPr/>
        </p:nvSpPr>
        <p:spPr>
          <a:xfrm>
            <a:off x="8579677" y="2371201"/>
            <a:ext cx="1423131" cy="8256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Symbol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Equalization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167CDB-AD7A-46DC-8240-D38F6AEDFD74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7347124" y="2780248"/>
            <a:ext cx="427081" cy="7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D8CF38-4C6B-45A7-824D-04A0A074EC9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0002808" y="2784046"/>
            <a:ext cx="794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EBBB60-50EA-4B9B-8A25-C9F217B4F644}"/>
                  </a:ext>
                </a:extLst>
              </p:cNvPr>
              <p:cNvSpPr txBox="1"/>
              <p:nvPr/>
            </p:nvSpPr>
            <p:spPr>
              <a:xfrm>
                <a:off x="8069398" y="2414714"/>
                <a:ext cx="5262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EBBB60-50EA-4B9B-8A25-C9F217B4F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398" y="2414714"/>
                <a:ext cx="52625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F692514-F240-496D-B7FB-3D6DA0A9ADF5}"/>
              </a:ext>
            </a:extLst>
          </p:cNvPr>
          <p:cNvGrpSpPr/>
          <p:nvPr/>
        </p:nvGrpSpPr>
        <p:grpSpPr>
          <a:xfrm>
            <a:off x="7783476" y="2549416"/>
            <a:ext cx="533014" cy="461665"/>
            <a:chOff x="8607951" y="1900727"/>
            <a:chExt cx="533014" cy="46166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AE994BF-624D-4F82-980F-C720860AE6B5}"/>
                </a:ext>
              </a:extLst>
            </p:cNvPr>
            <p:cNvSpPr/>
            <p:nvPr/>
          </p:nvSpPr>
          <p:spPr>
            <a:xfrm>
              <a:off x="8652681" y="2022525"/>
              <a:ext cx="238835" cy="263475"/>
            </a:xfrm>
            <a:prstGeom prst="ellipse">
              <a:avLst/>
            </a:prstGeom>
            <a:solidFill>
              <a:srgbClr val="CCFF99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12D2C3-1901-4644-ADE2-66C0923CB8DC}"/>
                </a:ext>
              </a:extLst>
            </p:cNvPr>
            <p:cNvSpPr txBox="1"/>
            <p:nvPr/>
          </p:nvSpPr>
          <p:spPr>
            <a:xfrm>
              <a:off x="8607951" y="1900727"/>
              <a:ext cx="5330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+</a:t>
              </a:r>
              <a:endParaRPr lang="en-US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B70083-8148-4BE4-A50B-DF14B0E5582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097796" y="2784046"/>
            <a:ext cx="481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7BD275-78FE-40BE-B31C-9CD8E523320A}"/>
                  </a:ext>
                </a:extLst>
              </p:cNvPr>
              <p:cNvSpPr txBox="1"/>
              <p:nvPr/>
            </p:nvSpPr>
            <p:spPr>
              <a:xfrm>
                <a:off x="6403670" y="2430422"/>
                <a:ext cx="3528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7BD275-78FE-40BE-B31C-9CD8E5233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670" y="2430422"/>
                <a:ext cx="3528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60B149-8471-466F-813E-E19091BC9110}"/>
              </a:ext>
            </a:extLst>
          </p:cNvPr>
          <p:cNvCxnSpPr>
            <a:cxnSpLocks/>
          </p:cNvCxnSpPr>
          <p:nvPr/>
        </p:nvCxnSpPr>
        <p:spPr>
          <a:xfrm>
            <a:off x="7932431" y="2300436"/>
            <a:ext cx="0" cy="38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990597-29DC-43A0-8950-0129C9A54E11}"/>
                  </a:ext>
                </a:extLst>
              </p:cNvPr>
              <p:cNvSpPr txBox="1"/>
              <p:nvPr/>
            </p:nvSpPr>
            <p:spPr>
              <a:xfrm>
                <a:off x="7707339" y="1949588"/>
                <a:ext cx="450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990597-29DC-43A0-8950-0129C9A54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339" y="1949588"/>
                <a:ext cx="4501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558FA5-5517-4076-B54E-FF62297C262D}"/>
                  </a:ext>
                </a:extLst>
              </p:cNvPr>
              <p:cNvSpPr txBox="1"/>
              <p:nvPr/>
            </p:nvSpPr>
            <p:spPr>
              <a:xfrm>
                <a:off x="10231323" y="2430422"/>
                <a:ext cx="349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558FA5-5517-4076-B54E-FF62297C2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1323" y="2430422"/>
                <a:ext cx="349711" cy="369332"/>
              </a:xfrm>
              <a:prstGeom prst="rect">
                <a:avLst/>
              </a:prstGeom>
              <a:blipFill>
                <a:blip r:embed="rId6"/>
                <a:stretch>
                  <a:fillRect t="-6667" r="-3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8467D19-6564-4A54-ABE0-BA48B0F6402F}"/>
                  </a:ext>
                </a:extLst>
              </p:cNvPr>
              <p:cNvSpPr/>
              <p:nvPr/>
            </p:nvSpPr>
            <p:spPr>
              <a:xfrm>
                <a:off x="6874241" y="2367403"/>
                <a:ext cx="472883" cy="8256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8467D19-6564-4A54-ABE0-BA48B0F64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241" y="2367403"/>
                <a:ext cx="472883" cy="8256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8D4D65-6213-4CAF-9AD0-3557C97199E7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6360345" y="2780248"/>
            <a:ext cx="513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93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7D78-6E1A-4D8C-996C-3323B7D63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Interleaving and De-Interleaving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D5254-1822-4B3A-B6CE-238304114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5450806" cy="4329817"/>
          </a:xfrm>
        </p:spPr>
        <p:txBody>
          <a:bodyPr/>
          <a:lstStyle/>
          <a:p>
            <a:r>
              <a:rPr lang="en-US" dirty="0"/>
              <a:t>Problem:  Fading is correlated in time</a:t>
            </a:r>
          </a:p>
          <a:p>
            <a:pPr lvl="1"/>
            <a:r>
              <a:rPr lang="en-US" dirty="0"/>
              <a:t>Will result in many consecutive faded bits</a:t>
            </a:r>
          </a:p>
          <a:p>
            <a:pPr lvl="1"/>
            <a:r>
              <a:rPr lang="en-US" dirty="0"/>
              <a:t>Many codes perform poorly if errors are together</a:t>
            </a:r>
          </a:p>
          <a:p>
            <a:r>
              <a:rPr lang="en-US" dirty="0" err="1"/>
              <a:t>Interleaver</a:t>
            </a:r>
            <a:endParaRPr lang="en-US" dirty="0"/>
          </a:p>
          <a:p>
            <a:pPr lvl="1"/>
            <a:r>
              <a:rPr lang="en-US" dirty="0"/>
              <a:t>Shuffles the bits before symbol mapping</a:t>
            </a:r>
          </a:p>
          <a:p>
            <a:pPr lvl="1"/>
            <a:r>
              <a:rPr lang="en-US" dirty="0"/>
              <a:t>De-interleaving is performed on LLRs</a:t>
            </a:r>
          </a:p>
          <a:p>
            <a:pPr lvl="1"/>
            <a:r>
              <a:rPr lang="en-US" dirty="0"/>
              <a:t>Randomizes locations of errors</a:t>
            </a:r>
          </a:p>
          <a:p>
            <a:pPr lvl="1"/>
            <a:r>
              <a:rPr lang="en-US" dirty="0"/>
              <a:t>Removes time correlations</a:t>
            </a:r>
          </a:p>
          <a:p>
            <a:r>
              <a:rPr lang="en-US" dirty="0"/>
              <a:t>Many </a:t>
            </a:r>
            <a:r>
              <a:rPr lang="en-US" dirty="0" err="1"/>
              <a:t>interleavers</a:t>
            </a:r>
            <a:r>
              <a:rPr lang="en-US" dirty="0"/>
              <a:t> used in practice</a:t>
            </a:r>
          </a:p>
          <a:p>
            <a:pPr lvl="1"/>
            <a:r>
              <a:rPr lang="en-US" dirty="0"/>
              <a:t>Random </a:t>
            </a:r>
            <a:r>
              <a:rPr lang="en-US" dirty="0" err="1"/>
              <a:t>interleaver</a:t>
            </a:r>
            <a:r>
              <a:rPr lang="en-US" dirty="0"/>
              <a:t> (with some seed at TX and RX)</a:t>
            </a:r>
          </a:p>
          <a:p>
            <a:pPr lvl="1"/>
            <a:r>
              <a:rPr lang="en-US" dirty="0"/>
              <a:t>Row-column </a:t>
            </a:r>
            <a:r>
              <a:rPr lang="en-US" dirty="0" err="1"/>
              <a:t>interleavers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221B3-F24E-4F8E-9616-37692EE7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9F86D0-DFAE-4A0E-A25C-FEAB2AE460C3}"/>
              </a:ext>
            </a:extLst>
          </p:cNvPr>
          <p:cNvSpPr/>
          <p:nvPr/>
        </p:nvSpPr>
        <p:spPr>
          <a:xfrm>
            <a:off x="7140467" y="1710848"/>
            <a:ext cx="934234" cy="917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Inter-leaver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6" name="Picture 5" descr="761px-Rayleigh_fading_doppler_10Hz.svg.png">
            <a:extLst>
              <a:ext uri="{FF2B5EF4-FFF2-40B4-BE49-F238E27FC236}">
                <a16:creationId xmlns:a16="http://schemas.microsoft.com/office/drawing/2014/main" id="{5533E5A5-A0F2-4B3A-A649-49C24B3E7F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12" b="5073"/>
          <a:stretch/>
        </p:blipFill>
        <p:spPr>
          <a:xfrm>
            <a:off x="8311948" y="1647846"/>
            <a:ext cx="1615499" cy="10402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A288F2-59BD-4380-A612-B46FE7586C09}"/>
              </a:ext>
            </a:extLst>
          </p:cNvPr>
          <p:cNvSpPr/>
          <p:nvPr/>
        </p:nvSpPr>
        <p:spPr>
          <a:xfrm>
            <a:off x="10277897" y="1703601"/>
            <a:ext cx="1210404" cy="917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De-Interleaving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F6EED4-FA9A-4500-AD4E-F78C37D0713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861221" y="2166368"/>
            <a:ext cx="279246" cy="3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C2E255-6943-4D66-9E3D-5A1FD72B1BB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8074701" y="2167952"/>
            <a:ext cx="237247" cy="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2FBAE5-CF7A-4456-91BD-2844EB55787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9927447" y="2162422"/>
            <a:ext cx="350450" cy="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C1DD9E7-EC07-48D7-AA5D-C9BDFCCD5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137" y="3447988"/>
            <a:ext cx="40386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8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8C29-EDBF-4D09-81C4-6DB61541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1DB426-BF25-4368-8D13-70C87552A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9626" y="1539279"/>
                <a:ext cx="5166053" cy="4329817"/>
              </a:xfrm>
            </p:spPr>
            <p:txBody>
              <a:bodyPr/>
              <a:lstStyle/>
              <a:p>
                <a:r>
                  <a:rPr lang="en-US" dirty="0"/>
                  <a:t>Simulation:</a:t>
                </a:r>
              </a:p>
              <a:p>
                <a:pPr lvl="1"/>
                <a:r>
                  <a:rPr lang="en-US" dirty="0"/>
                  <a:t>Convolutional code, rate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with QPSK</a:t>
                </a:r>
              </a:p>
              <a:p>
                <a:pPr lvl="1"/>
                <a:r>
                  <a:rPr lang="en-US" dirty="0"/>
                  <a:t>Constraint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Plotted is block error rate (BLER) vs.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Gap between AWGN and fading:</a:t>
                </a:r>
              </a:p>
              <a:p>
                <a:pPr lvl="1"/>
                <a:r>
                  <a:rPr lang="en-US" dirty="0"/>
                  <a:t>Approximately 3 dB at BLER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Much smaller gap than uncoded modulation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1DB426-BF25-4368-8D13-70C87552A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9626" y="1539279"/>
                <a:ext cx="5166053" cy="4329817"/>
              </a:xfrm>
              <a:blipFill>
                <a:blip r:embed="rId2"/>
                <a:stretch>
                  <a:fillRect l="-2834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29606-E7FA-48F4-977C-23997E6B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40C48F-B921-785F-F08D-A7B6ECCE4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50" y="1539279"/>
            <a:ext cx="5069025" cy="412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009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A8CF-F4B9-3499-F2A0-2D30A4FB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the LLRs in MATLAB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922E89-EA6F-D7A2-6176-0817DE1F8C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143960" cy="4329817"/>
              </a:xfrm>
            </p:spPr>
            <p:txBody>
              <a:bodyPr/>
              <a:lstStyle/>
              <a:p>
                <a:r>
                  <a:rPr lang="en-US" dirty="0"/>
                  <a:t>Noise variance after equalization:</a:t>
                </a:r>
                <a:br>
                  <a:rPr lang="en-US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Changes with channel gain</a:t>
                </a:r>
              </a:p>
              <a:p>
                <a:pPr lvl="1"/>
                <a:r>
                  <a:rPr lang="en-US" dirty="0"/>
                  <a:t>Difference symbols have different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Recall that for approximate LLR: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𝐿𝐿𝑅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MATLAB:</a:t>
                </a:r>
              </a:p>
              <a:p>
                <a:pPr lvl="1"/>
                <a:r>
                  <a:rPr lang="en-US" dirty="0"/>
                  <a:t>Compute LLRs with noise variance = 1</a:t>
                </a:r>
              </a:p>
              <a:p>
                <a:pPr lvl="1"/>
                <a:r>
                  <a:rPr lang="en-US" dirty="0"/>
                  <a:t>Then scale with noise variance </a:t>
                </a:r>
              </a:p>
              <a:p>
                <a:pPr lvl="1"/>
                <a:r>
                  <a:rPr lang="en-US" dirty="0"/>
                  <a:t>Built-in scaling doesn’t appear to work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922E89-EA6F-D7A2-6176-0817DE1F8C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143960" cy="4329817"/>
              </a:xfrm>
              <a:blipFill>
                <a:blip r:embed="rId2"/>
                <a:stretch>
                  <a:fillRect l="-2844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DF6E4-30AA-6698-D6B7-88A78FFB2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78F40B-A261-EC5B-2AAC-F316DB993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465" y="1938178"/>
            <a:ext cx="5457435" cy="22716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313C2D-53AE-0ACB-FAF0-D4C849CDC60D}"/>
              </a:ext>
            </a:extLst>
          </p:cNvPr>
          <p:cNvSpPr txBox="1"/>
          <p:nvPr/>
        </p:nvSpPr>
        <p:spPr>
          <a:xfrm>
            <a:off x="6420465" y="1427454"/>
            <a:ext cx="3792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dirty="0">
                <a:solidFill>
                  <a:schemeClr val="accent2">
                    <a:lumMod val="75000"/>
                  </a:schemeClr>
                </a:solidFill>
              </a:rPr>
              <a:t>Manual </a:t>
            </a:r>
            <a:r>
              <a:rPr lang="es-US" sz="2400" dirty="0" err="1">
                <a:solidFill>
                  <a:schemeClr val="accent2">
                    <a:lumMod val="75000"/>
                  </a:schemeClr>
                </a:solidFill>
              </a:rPr>
              <a:t>noise</a:t>
            </a:r>
            <a:r>
              <a:rPr lang="es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US" sz="2400" dirty="0" err="1">
                <a:solidFill>
                  <a:schemeClr val="accent2">
                    <a:lumMod val="75000"/>
                  </a:schemeClr>
                </a:solidFill>
              </a:rPr>
              <a:t>scaling</a:t>
            </a:r>
            <a:r>
              <a:rPr lang="es-US" sz="2400" dirty="0">
                <a:solidFill>
                  <a:schemeClr val="accent2">
                    <a:lumMod val="75000"/>
                  </a:schemeClr>
                </a:solidFill>
              </a:rPr>
              <a:t>:  </a:t>
            </a:r>
            <a:r>
              <a:rPr lang="es-US" sz="2400" dirty="0">
                <a:solidFill>
                  <a:srgbClr val="00B050"/>
                </a:solidFill>
              </a:rPr>
              <a:t>Works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96B687-1B14-F0D7-004F-C86C378ED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760" y="4909530"/>
            <a:ext cx="5654375" cy="8115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95D2A6-F63F-5169-8C8A-3DE4FD1E5204}"/>
              </a:ext>
            </a:extLst>
          </p:cNvPr>
          <p:cNvSpPr txBox="1"/>
          <p:nvPr/>
        </p:nvSpPr>
        <p:spPr>
          <a:xfrm>
            <a:off x="6420465" y="4447865"/>
            <a:ext cx="5236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dirty="0">
                <a:solidFill>
                  <a:schemeClr val="accent1">
                    <a:lumMod val="75000"/>
                  </a:schemeClr>
                </a:solidFill>
              </a:rPr>
              <a:t>MATLAB </a:t>
            </a:r>
            <a:r>
              <a:rPr lang="es-US" sz="2400" dirty="0" err="1">
                <a:solidFill>
                  <a:schemeClr val="accent1">
                    <a:lumMod val="75000"/>
                  </a:schemeClr>
                </a:solidFill>
              </a:rPr>
              <a:t>built</a:t>
            </a:r>
            <a:r>
              <a:rPr lang="es-US" sz="2400" dirty="0">
                <a:solidFill>
                  <a:schemeClr val="accent1">
                    <a:lumMod val="75000"/>
                  </a:schemeClr>
                </a:solidFill>
              </a:rPr>
              <a:t>-in </a:t>
            </a:r>
            <a:r>
              <a:rPr lang="es-US" sz="2400" dirty="0" err="1">
                <a:solidFill>
                  <a:schemeClr val="accent1">
                    <a:lumMod val="75000"/>
                  </a:schemeClr>
                </a:solidFill>
              </a:rPr>
              <a:t>scaling</a:t>
            </a:r>
            <a:r>
              <a:rPr lang="es-US" sz="2400" dirty="0">
                <a:solidFill>
                  <a:schemeClr val="accent1">
                    <a:lumMod val="75000"/>
                  </a:schemeClr>
                </a:solidFill>
              </a:rPr>
              <a:t>:  </a:t>
            </a:r>
            <a:r>
              <a:rPr lang="es-US" sz="2400" dirty="0" err="1">
                <a:solidFill>
                  <a:srgbClr val="FF0000"/>
                </a:solidFill>
              </a:rPr>
              <a:t>Does</a:t>
            </a:r>
            <a:r>
              <a:rPr lang="es-US" sz="2400" dirty="0">
                <a:solidFill>
                  <a:srgbClr val="FF0000"/>
                </a:solidFill>
              </a:rPr>
              <a:t> </a:t>
            </a:r>
            <a:r>
              <a:rPr lang="es-US" sz="2400" dirty="0" err="1">
                <a:solidFill>
                  <a:srgbClr val="FF0000"/>
                </a:solidFill>
              </a:rPr>
              <a:t>not</a:t>
            </a:r>
            <a:r>
              <a:rPr lang="es-US" sz="2400" dirty="0">
                <a:solidFill>
                  <a:srgbClr val="FF0000"/>
                </a:solidFill>
              </a:rPr>
              <a:t> </a:t>
            </a:r>
            <a:r>
              <a:rPr lang="es-US" sz="2400" dirty="0" err="1">
                <a:solidFill>
                  <a:srgbClr val="FF0000"/>
                </a:solidFill>
              </a:rPr>
              <a:t>work</a:t>
            </a:r>
            <a:r>
              <a:rPr lang="es-US" sz="2400" dirty="0">
                <a:solidFill>
                  <a:srgbClr val="FF0000"/>
                </a:solidFill>
              </a:rPr>
              <a:t>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1163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0CA7-5102-4B7E-9C92-C5B4E2A6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4772"/>
            <a:ext cx="10058400" cy="1040211"/>
          </a:xfrm>
        </p:spPr>
        <p:txBody>
          <a:bodyPr/>
          <a:lstStyle/>
          <a:p>
            <a:r>
              <a:rPr lang="en-US" dirty="0"/>
              <a:t>Simulating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A9CE6-DB69-4631-BC17-742603AB4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4585501" cy="921623"/>
          </a:xfrm>
        </p:spPr>
        <p:txBody>
          <a:bodyPr/>
          <a:lstStyle/>
          <a:p>
            <a:r>
              <a:rPr lang="en-US" dirty="0"/>
              <a:t>Transmitter and Channel Fading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85A04-BD7F-4A50-9A81-84E7CEED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D53394-BCDF-4821-9889-4A250F888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27" y="1967871"/>
            <a:ext cx="5353050" cy="38385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996D60-4567-4506-B22E-E76F7FDDF065}"/>
              </a:ext>
            </a:extLst>
          </p:cNvPr>
          <p:cNvSpPr txBox="1">
            <a:spLocks/>
          </p:cNvSpPr>
          <p:nvPr/>
        </p:nvSpPr>
        <p:spPr>
          <a:xfrm>
            <a:off x="6821997" y="1507059"/>
            <a:ext cx="4585501" cy="9216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Channel Noise and Receiver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1BC175-6AC9-F07A-4784-05A3773EA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997" y="1896155"/>
            <a:ext cx="3429479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1790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08C5-3A7B-4127-85EA-7ECA82D6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33817-F682-4FD4-94CB-5AE667A1A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82237"/>
            <a:ext cx="5383300" cy="43298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Fading</a:t>
            </a:r>
            <a:r>
              <a:rPr lang="en-US" dirty="0"/>
              <a:t>:  Causes variations in SNR </a:t>
            </a:r>
          </a:p>
          <a:p>
            <a:r>
              <a:rPr lang="en-US" dirty="0">
                <a:solidFill>
                  <a:srgbClr val="FF0000"/>
                </a:solidFill>
              </a:rPr>
              <a:t>Uncoded modulation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Dramatically increases error rate</a:t>
            </a:r>
          </a:p>
          <a:p>
            <a:pPr lvl="1"/>
            <a:r>
              <a:rPr lang="en-US" dirty="0"/>
              <a:t>Must add significant fade margin</a:t>
            </a:r>
          </a:p>
          <a:p>
            <a:r>
              <a:rPr lang="en-US" dirty="0">
                <a:solidFill>
                  <a:srgbClr val="FF0000"/>
                </a:solidFill>
              </a:rPr>
              <a:t>Coding with flat and slow fading</a:t>
            </a:r>
          </a:p>
          <a:p>
            <a:pPr lvl="1"/>
            <a:r>
              <a:rPr lang="en-US" dirty="0"/>
              <a:t>All symbols are faded together</a:t>
            </a:r>
          </a:p>
          <a:p>
            <a:pPr lvl="1"/>
            <a:r>
              <a:rPr lang="en-US" dirty="0"/>
              <a:t>Fade margin still necessary</a:t>
            </a:r>
          </a:p>
          <a:p>
            <a:r>
              <a:rPr lang="en-US" dirty="0">
                <a:solidFill>
                  <a:srgbClr val="00B050"/>
                </a:solidFill>
              </a:rPr>
              <a:t>Coding with fast or frequency-selective fading</a:t>
            </a:r>
          </a:p>
          <a:p>
            <a:pPr lvl="1"/>
            <a:r>
              <a:rPr lang="en-US" dirty="0"/>
              <a:t>Can greatly mitigate fading</a:t>
            </a:r>
          </a:p>
          <a:p>
            <a:pPr lvl="1"/>
            <a:r>
              <a:rPr lang="en-US" dirty="0"/>
              <a:t>Recover faded bits with redundancy</a:t>
            </a:r>
          </a:p>
          <a:p>
            <a:pPr lvl="1"/>
            <a:r>
              <a:rPr lang="en-US" dirty="0"/>
              <a:t>But needs to encoded over many independent fades</a:t>
            </a:r>
          </a:p>
          <a:p>
            <a:pPr lvl="1"/>
            <a:r>
              <a:rPr lang="en-US" dirty="0"/>
              <a:t>Transmit over many coherence or bandwidth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59C1F-CCEE-4FBE-9E06-8A1001F6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75</a:t>
            </a:fld>
            <a:endParaRPr lang="en-US" dirty="0"/>
          </a:p>
        </p:txBody>
      </p:sp>
      <p:pic>
        <p:nvPicPr>
          <p:cNvPr id="5" name="Picture 4" descr="761px-Rayleigh_fading_doppler_10Hz.svg.png">
            <a:extLst>
              <a:ext uri="{FF2B5EF4-FFF2-40B4-BE49-F238E27FC236}">
                <a16:creationId xmlns:a16="http://schemas.microsoft.com/office/drawing/2014/main" id="{692EDD20-62FD-469E-8F92-462CB634BC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12" b="5073"/>
          <a:stretch/>
        </p:blipFill>
        <p:spPr>
          <a:xfrm>
            <a:off x="7176619" y="1488287"/>
            <a:ext cx="3521546" cy="2267504"/>
          </a:xfrm>
          <a:prstGeom prst="rect">
            <a:avLst/>
          </a:prstGeom>
        </p:spPr>
      </p:pic>
      <p:pic>
        <p:nvPicPr>
          <p:cNvPr id="6148" name="Picture 4" descr="Who invented the check mark? - Quora">
            <a:extLst>
              <a:ext uri="{FF2B5EF4-FFF2-40B4-BE49-F238E27FC236}">
                <a16:creationId xmlns:a16="http://schemas.microsoft.com/office/drawing/2014/main" id="{02B3FC12-095E-4D6C-91F3-D157ECB82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847" y="4785258"/>
            <a:ext cx="1147763" cy="99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❌ Cross Mark Emoji — Meaning In Texting, Copy &amp; Paste 📚">
            <a:extLst>
              <a:ext uri="{FF2B5EF4-FFF2-40B4-BE49-F238E27FC236}">
                <a16:creationId xmlns:a16="http://schemas.microsoft.com/office/drawing/2014/main" id="{BE74B324-7F9C-49AB-AC17-E08BB8F50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319" y="3507130"/>
            <a:ext cx="616059" cy="61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❌ Cross Mark Emoji — Meaning In Texting, Copy &amp; Paste 📚">
            <a:extLst>
              <a:ext uri="{FF2B5EF4-FFF2-40B4-BE49-F238E27FC236}">
                <a16:creationId xmlns:a16="http://schemas.microsoft.com/office/drawing/2014/main" id="{F3A68066-B91F-4E51-BDEF-E1191F356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589" y="2410864"/>
            <a:ext cx="539520" cy="53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02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93F40-226E-8133-A7BA-A1541C00B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5D86-071D-242D-6831-3E5486612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8132FF-4CFD-A83D-0041-110427E0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A4D41-E4CA-A3C9-26EC-0ED14E6D60A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Uncoded Modulation over Fading Channels</a:t>
            </a:r>
          </a:p>
          <a:p>
            <a:r>
              <a:rPr lang="en-US" dirty="0"/>
              <a:t>Capacity with Coding over Fading Channels:  Outage Capacity</a:t>
            </a:r>
          </a:p>
          <a:p>
            <a:r>
              <a:rPr lang="en-US" dirty="0"/>
              <a:t>Capacity with Coding over Fading Channels:  Ergodic Capacity</a:t>
            </a:r>
          </a:p>
          <a:p>
            <a:r>
              <a:rPr lang="en-US" dirty="0"/>
              <a:t>Review:  Coding over an AWGN Channel</a:t>
            </a:r>
          </a:p>
          <a:p>
            <a:r>
              <a:rPr lang="en-US" dirty="0"/>
              <a:t>Coding over Fading Channels</a:t>
            </a:r>
          </a:p>
          <a:p>
            <a:r>
              <a:rPr lang="en-US" dirty="0"/>
              <a:t>Capacity with Bit-Interleaved Coded Modulation</a:t>
            </a:r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BA068A9-DD24-EF1A-4DCD-C5401BA6C092}"/>
              </a:ext>
            </a:extLst>
          </p:cNvPr>
          <p:cNvSpPr/>
          <p:nvPr/>
        </p:nvSpPr>
        <p:spPr>
          <a:xfrm>
            <a:off x="464953" y="3761308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685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E616F-0ED0-A9D0-F0EA-627944F7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Fading Channel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6F22DF-DBCE-BA73-2903-656C22DD83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386667"/>
                <a:ext cx="10058400" cy="2482429"/>
              </a:xfrm>
            </p:spPr>
            <p:txBody>
              <a:bodyPr/>
              <a:lstStyle/>
              <a:p>
                <a:r>
                  <a:rPr lang="en-US" dirty="0"/>
                  <a:t>Previously, we computed ergodic capacity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achieving this capacity requires:</a:t>
                </a:r>
              </a:p>
              <a:p>
                <a:pPr lvl="1"/>
                <a:r>
                  <a:rPr lang="en-US" dirty="0"/>
                  <a:t>Gaussian signaling while practical systems use M-QAM</a:t>
                </a:r>
              </a:p>
              <a:p>
                <a:pPr lvl="1"/>
                <a:r>
                  <a:rPr lang="en-US" dirty="0"/>
                  <a:t>Ideal decoding while practical systems use bitwise LLRs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Bitwise Interleaved Coded Modulation</a:t>
                </a:r>
              </a:p>
              <a:p>
                <a:pPr lvl="1"/>
                <a:r>
                  <a:rPr lang="en-US" dirty="0"/>
                  <a:t>An estimate of the capacity under constraints of using bitwise LLRs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6F22DF-DBCE-BA73-2903-656C22DD83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386667"/>
                <a:ext cx="10058400" cy="2482429"/>
              </a:xfrm>
              <a:blipFill>
                <a:blip r:embed="rId2"/>
                <a:stretch>
                  <a:fillRect l="-1455"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519FB-B28A-2A92-10AE-281B2647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77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FDDDC6-A171-F6C2-D080-93A76974F897}"/>
              </a:ext>
            </a:extLst>
          </p:cNvPr>
          <p:cNvCxnSpPr>
            <a:cxnSpLocks/>
          </p:cNvCxnSpPr>
          <p:nvPr/>
        </p:nvCxnSpPr>
        <p:spPr>
          <a:xfrm flipV="1">
            <a:off x="630340" y="2221686"/>
            <a:ext cx="768510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3FBA4DB-1C31-6697-440C-EB6CE952FC08}"/>
              </a:ext>
            </a:extLst>
          </p:cNvPr>
          <p:cNvSpPr txBox="1"/>
          <p:nvPr/>
        </p:nvSpPr>
        <p:spPr>
          <a:xfrm>
            <a:off x="5513090" y="2759447"/>
            <a:ext cx="1615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Fading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AB4EAE-F5DA-3B2D-02EF-7558B85E71EE}"/>
                  </a:ext>
                </a:extLst>
              </p:cNvPr>
              <p:cNvSpPr txBox="1"/>
              <p:nvPr/>
            </p:nvSpPr>
            <p:spPr>
              <a:xfrm>
                <a:off x="9304058" y="1407462"/>
                <a:ext cx="16154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Bitwise </a:t>
                </a:r>
                <a:br>
                  <a:rPr lang="en-US" sz="1600" dirty="0"/>
                </a:br>
                <a:r>
                  <a:rPr lang="en-US" sz="1600" dirty="0"/>
                  <a:t>LLRs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160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AB4EAE-F5DA-3B2D-02EF-7558B85E7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058" y="1407462"/>
                <a:ext cx="1615498" cy="830997"/>
              </a:xfrm>
              <a:prstGeom prst="rect">
                <a:avLst/>
              </a:prstGeom>
              <a:blipFill>
                <a:blip r:embed="rId3"/>
                <a:stretch>
                  <a:fillRect t="-2206" b="-3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64A2E96-B3B7-DBA6-0C9A-73C1EB9E13A5}"/>
              </a:ext>
            </a:extLst>
          </p:cNvPr>
          <p:cNvSpPr/>
          <p:nvPr/>
        </p:nvSpPr>
        <p:spPr>
          <a:xfrm>
            <a:off x="3199008" y="1785836"/>
            <a:ext cx="934234" cy="917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Inter-leaver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B39BE6-5109-C285-2877-7450E7A9D54E}"/>
              </a:ext>
            </a:extLst>
          </p:cNvPr>
          <p:cNvSpPr/>
          <p:nvPr/>
        </p:nvSpPr>
        <p:spPr>
          <a:xfrm>
            <a:off x="4379879" y="1785836"/>
            <a:ext cx="934234" cy="917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Symbol mapping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6FD2E4-5269-23C2-7FD3-38685EA18C20}"/>
              </a:ext>
            </a:extLst>
          </p:cNvPr>
          <p:cNvSpPr/>
          <p:nvPr/>
        </p:nvSpPr>
        <p:spPr>
          <a:xfrm>
            <a:off x="1330540" y="1800008"/>
            <a:ext cx="934234" cy="917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Channel encoder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1" name="Picture 10" descr="761px-Rayleigh_fading_doppler_10Hz.svg.png">
            <a:extLst>
              <a:ext uri="{FF2B5EF4-FFF2-40B4-BE49-F238E27FC236}">
                <a16:creationId xmlns:a16="http://schemas.microsoft.com/office/drawing/2014/main" id="{ED8B69A7-E604-FA9F-E46D-D05EC667BD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12" b="5073"/>
          <a:stretch/>
        </p:blipFill>
        <p:spPr>
          <a:xfrm>
            <a:off x="5543234" y="1722115"/>
            <a:ext cx="1615499" cy="104021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B930597-C08A-7853-6B37-9A387A7E3126}"/>
              </a:ext>
            </a:extLst>
          </p:cNvPr>
          <p:cNvSpPr/>
          <p:nvPr/>
        </p:nvSpPr>
        <p:spPr>
          <a:xfrm>
            <a:off x="7509183" y="1777870"/>
            <a:ext cx="934234" cy="917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Equal-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ization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73F44B-00D3-1181-BACD-6F994702D637}"/>
              </a:ext>
            </a:extLst>
          </p:cNvPr>
          <p:cNvSpPr/>
          <p:nvPr/>
        </p:nvSpPr>
        <p:spPr>
          <a:xfrm>
            <a:off x="8810495" y="1778385"/>
            <a:ext cx="934234" cy="917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De-inter-leaver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D798EA-5139-1378-EC6A-8CA6969AB4C1}"/>
              </a:ext>
            </a:extLst>
          </p:cNvPr>
          <p:cNvSpPr/>
          <p:nvPr/>
        </p:nvSpPr>
        <p:spPr>
          <a:xfrm>
            <a:off x="10437193" y="1774668"/>
            <a:ext cx="934234" cy="9176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Channel decoder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8E1353-7149-D40C-4BE9-B364AF6CEC49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133242" y="2244657"/>
            <a:ext cx="246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4EF44FA-8CB9-1F7C-3868-DE49EB3FDC64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2264774" y="2244657"/>
            <a:ext cx="934234" cy="1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2A147C-99D7-9180-8D23-8FEBD155F93B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8443417" y="2236691"/>
            <a:ext cx="367078" cy="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A554D3-6234-AA3D-E3F7-7941B0471BD5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9744729" y="2233489"/>
            <a:ext cx="692464" cy="3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B3E3A04-1B7D-7AD6-6688-99AECEC5FC4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1371427" y="2233489"/>
            <a:ext cx="367078" cy="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8E0E82-0D9B-3B14-FDED-224542154608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5314113" y="2242221"/>
            <a:ext cx="229121" cy="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AB8EED9-D1C8-DDD3-26FB-07217ABCD734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7158733" y="2236691"/>
            <a:ext cx="350450" cy="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EABC68B-2B4C-D683-B327-8FA719150DFB}"/>
                  </a:ext>
                </a:extLst>
              </p:cNvPr>
              <p:cNvSpPr txBox="1"/>
              <p:nvPr/>
            </p:nvSpPr>
            <p:spPr>
              <a:xfrm>
                <a:off x="478111" y="1456106"/>
                <a:ext cx="96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EABC68B-2B4C-D683-B327-8FA719150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11" y="1456106"/>
                <a:ext cx="962378" cy="584775"/>
              </a:xfrm>
              <a:prstGeom prst="rect">
                <a:avLst/>
              </a:prstGeom>
              <a:blipFill>
                <a:blip r:embed="rId5"/>
                <a:stretch>
                  <a:fillRect t="-3125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89E6EF7-3EE6-E340-2F1A-B81E2B67C08E}"/>
                  </a:ext>
                </a:extLst>
              </p:cNvPr>
              <p:cNvSpPr txBox="1"/>
              <p:nvPr/>
            </p:nvSpPr>
            <p:spPr>
              <a:xfrm>
                <a:off x="1920368" y="1376540"/>
                <a:ext cx="16154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Coded </a:t>
                </a:r>
                <a:br>
                  <a:rPr lang="en-US" sz="1600" dirty="0"/>
                </a:br>
                <a:r>
                  <a:rPr lang="en-US" sz="1600" dirty="0"/>
                  <a:t>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89E6EF7-3EE6-E340-2F1A-B81E2B67C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368" y="1376540"/>
                <a:ext cx="1615498" cy="830997"/>
              </a:xfrm>
              <a:prstGeom prst="rect">
                <a:avLst/>
              </a:prstGeom>
              <a:blipFill>
                <a:blip r:embed="rId6"/>
                <a:stretch>
                  <a:fillRect t="-2206" b="-3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03254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056C3-73ED-3B44-DB3E-B9328E7C9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5C9E6-D267-CF6B-1198-87696621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Channel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A10E2-9896-C7DB-101E-AB0CC8C00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78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551B6B7-0F5C-FC19-0EB2-0CA233223AC0}"/>
              </a:ext>
            </a:extLst>
          </p:cNvPr>
          <p:cNvCxnSpPr>
            <a:cxnSpLocks/>
          </p:cNvCxnSpPr>
          <p:nvPr/>
        </p:nvCxnSpPr>
        <p:spPr>
          <a:xfrm flipV="1">
            <a:off x="630340" y="2221686"/>
            <a:ext cx="768510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41824F7-9A54-0CB4-706A-3BD47A2AFC2E}"/>
              </a:ext>
            </a:extLst>
          </p:cNvPr>
          <p:cNvSpPr txBox="1"/>
          <p:nvPr/>
        </p:nvSpPr>
        <p:spPr>
          <a:xfrm>
            <a:off x="5513090" y="2759447"/>
            <a:ext cx="1615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Fading channel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DAE4D5-ECE5-11AD-3CCE-CC529681D930}"/>
              </a:ext>
            </a:extLst>
          </p:cNvPr>
          <p:cNvSpPr/>
          <p:nvPr/>
        </p:nvSpPr>
        <p:spPr>
          <a:xfrm>
            <a:off x="3199008" y="1785836"/>
            <a:ext cx="934234" cy="917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Inter-leaver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261012-D440-142A-507D-4FD681E718C9}"/>
              </a:ext>
            </a:extLst>
          </p:cNvPr>
          <p:cNvSpPr/>
          <p:nvPr/>
        </p:nvSpPr>
        <p:spPr>
          <a:xfrm>
            <a:off x="4379879" y="1785836"/>
            <a:ext cx="934234" cy="917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Symbol mapping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67208F-849E-29F4-BCFE-DD03193B0319}"/>
              </a:ext>
            </a:extLst>
          </p:cNvPr>
          <p:cNvSpPr/>
          <p:nvPr/>
        </p:nvSpPr>
        <p:spPr>
          <a:xfrm>
            <a:off x="1330540" y="1800008"/>
            <a:ext cx="934234" cy="917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Channel encoder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1" name="Picture 10" descr="761px-Rayleigh_fading_doppler_10Hz.svg.png">
            <a:extLst>
              <a:ext uri="{FF2B5EF4-FFF2-40B4-BE49-F238E27FC236}">
                <a16:creationId xmlns:a16="http://schemas.microsoft.com/office/drawing/2014/main" id="{EE5B1529-37EA-DC2E-4E5C-A39992C702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12" b="5073"/>
          <a:stretch/>
        </p:blipFill>
        <p:spPr>
          <a:xfrm>
            <a:off x="5543234" y="1722115"/>
            <a:ext cx="1615499" cy="104021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00C0A58-859B-C7EA-577A-5F01CCB27F3F}"/>
              </a:ext>
            </a:extLst>
          </p:cNvPr>
          <p:cNvSpPr/>
          <p:nvPr/>
        </p:nvSpPr>
        <p:spPr>
          <a:xfrm>
            <a:off x="7509183" y="1777870"/>
            <a:ext cx="934234" cy="917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Equal-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ization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FA7915-56C0-F027-AB82-728E9D73DE3D}"/>
              </a:ext>
            </a:extLst>
          </p:cNvPr>
          <p:cNvSpPr/>
          <p:nvPr/>
        </p:nvSpPr>
        <p:spPr>
          <a:xfrm>
            <a:off x="8810495" y="1778385"/>
            <a:ext cx="934234" cy="917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De-inter-leaver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A8E2EC-6617-5740-C1CF-67C80EC53124}"/>
              </a:ext>
            </a:extLst>
          </p:cNvPr>
          <p:cNvSpPr/>
          <p:nvPr/>
        </p:nvSpPr>
        <p:spPr>
          <a:xfrm>
            <a:off x="10437193" y="1774668"/>
            <a:ext cx="934234" cy="9176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Channel decoder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76C180-4B87-9AB1-1C8B-21B2EF062D6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133242" y="2244657"/>
            <a:ext cx="246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523494-714A-E145-1A95-08B0F16A332A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2264774" y="2244657"/>
            <a:ext cx="934234" cy="1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45878B-2463-3232-6AA0-9DB76E6A605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8443417" y="2236691"/>
            <a:ext cx="367078" cy="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475D3A-ED32-9FCE-09DC-792A5EEA424C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9744729" y="2233489"/>
            <a:ext cx="692464" cy="3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FF5AC6-0DA4-02C9-B1A6-C30B583E9C0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1371427" y="2233489"/>
            <a:ext cx="367078" cy="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D4CD54E-BBD9-97A5-35CE-110702B28F01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5314113" y="2242221"/>
            <a:ext cx="229121" cy="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54F025-D90F-A64E-DAE5-02249145BCB0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7158733" y="2236691"/>
            <a:ext cx="350450" cy="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FBEC50-ECB9-6D7B-3B54-29F3A7F76AF3}"/>
                  </a:ext>
                </a:extLst>
              </p:cNvPr>
              <p:cNvSpPr txBox="1"/>
              <p:nvPr/>
            </p:nvSpPr>
            <p:spPr>
              <a:xfrm>
                <a:off x="478111" y="1456106"/>
                <a:ext cx="96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FBEC50-ECB9-6D7B-3B54-29F3A7F76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11" y="1456106"/>
                <a:ext cx="962378" cy="584775"/>
              </a:xfrm>
              <a:prstGeom prst="rect">
                <a:avLst/>
              </a:prstGeom>
              <a:blipFill>
                <a:blip r:embed="rId3"/>
                <a:stretch>
                  <a:fillRect t="-3125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2C4FF26-1A5A-D9CC-6AB7-6EF01424303B}"/>
              </a:ext>
            </a:extLst>
          </p:cNvPr>
          <p:cNvCxnSpPr>
            <a:cxnSpLocks/>
          </p:cNvCxnSpPr>
          <p:nvPr/>
        </p:nvCxnSpPr>
        <p:spPr>
          <a:xfrm flipV="1">
            <a:off x="3440412" y="4285150"/>
            <a:ext cx="768510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7C94FB0-E768-6F74-A9FB-75718408BB7E}"/>
                  </a:ext>
                </a:extLst>
              </p:cNvPr>
              <p:cNvSpPr txBox="1"/>
              <p:nvPr/>
            </p:nvSpPr>
            <p:spPr>
              <a:xfrm>
                <a:off x="6843165" y="3465737"/>
                <a:ext cx="16154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Bitwise </a:t>
                </a:r>
                <a:br>
                  <a:rPr lang="en-US" sz="1600" dirty="0"/>
                </a:br>
                <a:r>
                  <a:rPr lang="en-US" sz="1600" dirty="0"/>
                  <a:t>LLRs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160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7C94FB0-E768-6F74-A9FB-75718408B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165" y="3465737"/>
                <a:ext cx="1615498" cy="830997"/>
              </a:xfrm>
              <a:prstGeom prst="rect">
                <a:avLst/>
              </a:prstGeom>
              <a:blipFill>
                <a:blip r:embed="rId4"/>
                <a:stretch>
                  <a:fillRect t="-2206" b="-3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C8552549-0BBD-9760-02DD-CDCE23B38987}"/>
              </a:ext>
            </a:extLst>
          </p:cNvPr>
          <p:cNvSpPr/>
          <p:nvPr/>
        </p:nvSpPr>
        <p:spPr>
          <a:xfrm>
            <a:off x="6009080" y="3849300"/>
            <a:ext cx="934234" cy="917641"/>
          </a:xfrm>
          <a:prstGeom prst="rect">
            <a:avLst/>
          </a:prstGeom>
          <a:solidFill>
            <a:srgbClr val="CCFF9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Bitwise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channel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EDC05F9-5E6D-DC27-1AD5-B70F4EC08FE5}"/>
              </a:ext>
            </a:extLst>
          </p:cNvPr>
          <p:cNvSpPr/>
          <p:nvPr/>
        </p:nvSpPr>
        <p:spPr>
          <a:xfrm>
            <a:off x="4140612" y="3863472"/>
            <a:ext cx="934234" cy="917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Channel encoder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F4B53FA-D1C6-43CB-B377-E6478E2476A8}"/>
              </a:ext>
            </a:extLst>
          </p:cNvPr>
          <p:cNvSpPr/>
          <p:nvPr/>
        </p:nvSpPr>
        <p:spPr>
          <a:xfrm>
            <a:off x="7976300" y="3832943"/>
            <a:ext cx="934234" cy="9176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Channel decoder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B27C1BA-E629-862A-0ACD-00B52A926D29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6943314" y="4308121"/>
            <a:ext cx="1032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ACBE09A-0435-773E-F652-A39777791D93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 flipV="1">
            <a:off x="5074846" y="4308121"/>
            <a:ext cx="934234" cy="1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304AFA4-B741-45DB-E812-A6EF5B6E0BBB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8910534" y="4291764"/>
            <a:ext cx="367078" cy="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444F56-25F8-B5DA-C603-7F7E3ED4BCAF}"/>
                  </a:ext>
                </a:extLst>
              </p:cNvPr>
              <p:cNvSpPr txBox="1"/>
              <p:nvPr/>
            </p:nvSpPr>
            <p:spPr>
              <a:xfrm>
                <a:off x="3288183" y="3519570"/>
                <a:ext cx="96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444F56-25F8-B5DA-C603-7F7E3ED4B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183" y="3519570"/>
                <a:ext cx="962378" cy="584775"/>
              </a:xfrm>
              <a:prstGeom prst="rect">
                <a:avLst/>
              </a:prstGeom>
              <a:blipFill>
                <a:blip r:embed="rId5"/>
                <a:stretch>
                  <a:fillRect t="-3125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66055AB-CCC7-793B-A0C3-69C6C000294A}"/>
                  </a:ext>
                </a:extLst>
              </p:cNvPr>
              <p:cNvSpPr txBox="1"/>
              <p:nvPr/>
            </p:nvSpPr>
            <p:spPr>
              <a:xfrm>
                <a:off x="4730440" y="3440004"/>
                <a:ext cx="16154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Coded </a:t>
                </a:r>
                <a:br>
                  <a:rPr lang="en-US" sz="1600" dirty="0"/>
                </a:br>
                <a:r>
                  <a:rPr lang="en-US" sz="1600" dirty="0"/>
                  <a:t>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66055AB-CCC7-793B-A0C3-69C6C0002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440" y="3440004"/>
                <a:ext cx="1615498" cy="830997"/>
              </a:xfrm>
              <a:prstGeom prst="rect">
                <a:avLst/>
              </a:prstGeom>
              <a:blipFill>
                <a:blip r:embed="rId6"/>
                <a:stretch>
                  <a:fillRect t="-2190" b="-2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Left Brace 62">
            <a:extLst>
              <a:ext uri="{FF2B5EF4-FFF2-40B4-BE49-F238E27FC236}">
                <a16:creationId xmlns:a16="http://schemas.microsoft.com/office/drawing/2014/main" id="{039186E6-8A37-A258-02C0-8F670B14EDC4}"/>
              </a:ext>
            </a:extLst>
          </p:cNvPr>
          <p:cNvSpPr/>
          <p:nvPr/>
        </p:nvSpPr>
        <p:spPr>
          <a:xfrm rot="16200000">
            <a:off x="6318322" y="-24354"/>
            <a:ext cx="354067" cy="6592694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EFD1D65-8EB5-078D-BEA7-6BF57437F6D8}"/>
              </a:ext>
            </a:extLst>
          </p:cNvPr>
          <p:cNvCxnSpPr>
            <a:cxnSpLocks/>
          </p:cNvCxnSpPr>
          <p:nvPr/>
        </p:nvCxnSpPr>
        <p:spPr>
          <a:xfrm flipV="1">
            <a:off x="6464705" y="4750584"/>
            <a:ext cx="0" cy="54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8399F14-CC50-FCE3-8FBD-FF3820084B70}"/>
              </a:ext>
            </a:extLst>
          </p:cNvPr>
          <p:cNvSpPr txBox="1"/>
          <p:nvPr/>
        </p:nvSpPr>
        <p:spPr>
          <a:xfrm>
            <a:off x="6495355" y="5055442"/>
            <a:ext cx="1796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Noise and channel gain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1346718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FA6BE-C465-16A0-7283-AE1CB3753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BD53A47-4073-0BA3-E43E-284230AF8DF3}"/>
              </a:ext>
            </a:extLst>
          </p:cNvPr>
          <p:cNvSpPr/>
          <p:nvPr/>
        </p:nvSpPr>
        <p:spPr>
          <a:xfrm>
            <a:off x="931333" y="2578100"/>
            <a:ext cx="5558367" cy="11091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5B295-4F54-BD23-AAD7-D2933E89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BICM Theorem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10BEC-41E2-ECE1-5E90-2091D7944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AFE0826-91EB-C55A-DBF9-ADCFBE4A503B}"/>
                  </a:ext>
                </a:extLst>
              </p:cNvPr>
              <p:cNvSpPr txBox="1"/>
              <p:nvPr/>
            </p:nvSpPr>
            <p:spPr>
              <a:xfrm>
                <a:off x="9506102" y="1563358"/>
                <a:ext cx="16154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Bitwise </a:t>
                </a:r>
                <a:br>
                  <a:rPr lang="en-US" sz="1600" dirty="0"/>
                </a:br>
                <a:r>
                  <a:rPr lang="en-US" sz="1600" dirty="0"/>
                  <a:t>LLRs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160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AFE0826-91EB-C55A-DBF9-ADCFBE4A5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102" y="1563358"/>
                <a:ext cx="1615498" cy="830997"/>
              </a:xfrm>
              <a:prstGeom prst="rect">
                <a:avLst/>
              </a:prstGeom>
              <a:blipFill>
                <a:blip r:embed="rId2"/>
                <a:stretch>
                  <a:fillRect t="-2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582E1EAD-C738-E079-61BB-ED01827C50F7}"/>
              </a:ext>
            </a:extLst>
          </p:cNvPr>
          <p:cNvSpPr/>
          <p:nvPr/>
        </p:nvSpPr>
        <p:spPr>
          <a:xfrm>
            <a:off x="8795845" y="1995214"/>
            <a:ext cx="934234" cy="917641"/>
          </a:xfrm>
          <a:prstGeom prst="rect">
            <a:avLst/>
          </a:prstGeom>
          <a:solidFill>
            <a:srgbClr val="CCFF9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Bitwise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channel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F701AFF-4F8A-3333-F16E-E91998D3617A}"/>
              </a:ext>
            </a:extLst>
          </p:cNvPr>
          <p:cNvSpPr/>
          <p:nvPr/>
        </p:nvSpPr>
        <p:spPr>
          <a:xfrm>
            <a:off x="6927377" y="2009386"/>
            <a:ext cx="934234" cy="917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Channel encoder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C0DE93F-15B8-AB9D-58B1-A36E07FF1724}"/>
              </a:ext>
            </a:extLst>
          </p:cNvPr>
          <p:cNvSpPr/>
          <p:nvPr/>
        </p:nvSpPr>
        <p:spPr>
          <a:xfrm>
            <a:off x="10763065" y="1978857"/>
            <a:ext cx="934234" cy="9176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Channel decoder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B65544B-2312-4759-FB45-C9CCB7A80DA5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9730079" y="2454035"/>
            <a:ext cx="1032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7C0267C-0C92-E5BF-3D1D-22D37405E92B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 flipV="1">
            <a:off x="7861611" y="2454035"/>
            <a:ext cx="934234" cy="1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E27B7D3-8B36-CDD4-6767-A58E50F8BCCB}"/>
                  </a:ext>
                </a:extLst>
              </p:cNvPr>
              <p:cNvSpPr txBox="1"/>
              <p:nvPr/>
            </p:nvSpPr>
            <p:spPr>
              <a:xfrm>
                <a:off x="7376590" y="1579715"/>
                <a:ext cx="19042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Coded </a:t>
                </a:r>
                <a:br>
                  <a:rPr lang="en-US" sz="1600" dirty="0"/>
                </a:br>
                <a:r>
                  <a:rPr lang="en-US" sz="1600" dirty="0"/>
                  <a:t>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E27B7D3-8B36-CDD4-6767-A58E50F8B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590" y="1579715"/>
                <a:ext cx="1904275" cy="830997"/>
              </a:xfrm>
              <a:prstGeom prst="rect">
                <a:avLst/>
              </a:prstGeom>
              <a:blipFill>
                <a:blip r:embed="rId3"/>
                <a:stretch>
                  <a:fillRect t="-2206" b="-3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95F2B8D-7475-646E-4947-90BB39742740}"/>
              </a:ext>
            </a:extLst>
          </p:cNvPr>
          <p:cNvCxnSpPr>
            <a:cxnSpLocks/>
          </p:cNvCxnSpPr>
          <p:nvPr/>
        </p:nvCxnSpPr>
        <p:spPr>
          <a:xfrm flipV="1">
            <a:off x="9251470" y="2896498"/>
            <a:ext cx="0" cy="54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0FF0780-6101-3AC1-8FFC-D714E8457F68}"/>
              </a:ext>
            </a:extLst>
          </p:cNvPr>
          <p:cNvSpPr txBox="1"/>
          <p:nvPr/>
        </p:nvSpPr>
        <p:spPr>
          <a:xfrm>
            <a:off x="9282120" y="3201356"/>
            <a:ext cx="1796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Noise and channel gain</a:t>
            </a:r>
            <a:endParaRPr lang="en-US" sz="1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6EB132-3AE7-2984-4A91-13BE60E2ED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881" y="1563357"/>
                <a:ext cx="5731860" cy="421090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Consider channel from coded bits to LLRs </a:t>
                </a:r>
              </a:p>
              <a:p>
                <a:pPr lvl="1"/>
                <a:r>
                  <a:rPr lang="en-US" b="0" dirty="0"/>
                  <a:t>Theoretical capacity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Information bits /  coded bit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Theorem</a:t>
                </a:r>
                <a:r>
                  <a:rPr lang="en-US" dirty="0"/>
                  <a:t>:  Mutual information is bounded below:</a:t>
                </a: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𝐵𝐶𝐸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Binary cross entropy: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𝐵𝐶𝐸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𝑐𝑧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Bound is exact when: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for some received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are independent given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6EB132-3AE7-2984-4A91-13BE60E2ED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881" y="1563357"/>
                <a:ext cx="5731860" cy="4210909"/>
              </a:xfrm>
              <a:blipFill>
                <a:blip r:embed="rId4"/>
                <a:stretch>
                  <a:fillRect l="-2660" t="-2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643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Estimation for Symbol Demodulation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single symbol: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Drop the sample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a QAM symbol</a:t>
                </a:r>
              </a:p>
              <a:p>
                <a:r>
                  <a:rPr lang="en-US" dirty="0"/>
                  <a:t>Maximum likelihood estimation:  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,…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Hence,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008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62F1-2B0C-A310-FA2A-2836072D1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BICM Capacity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DB6747-9CED-6C0F-DE01-8B878BB02D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4816687" cy="4329817"/>
              </a:xfrm>
            </p:spPr>
            <p:txBody>
              <a:bodyPr/>
              <a:lstStyle/>
              <a:p>
                <a:r>
                  <a:rPr lang="en-US" dirty="0"/>
                  <a:t>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QAM symbol</a:t>
                </a:r>
              </a:p>
              <a:p>
                <a:r>
                  <a:rPr lang="en-US" dirty="0"/>
                  <a:t>AWGN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Fading: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i.i.d.</a:t>
                </a:r>
                <a:r>
                  <a:rPr lang="en-US" dirty="0"/>
                  <a:t> complex Normal</a:t>
                </a:r>
              </a:p>
              <a:p>
                <a:r>
                  <a:rPr lang="en-US" dirty="0"/>
                  <a:t>Loss is ~2 dB with optimal MCS choice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DB6747-9CED-6C0F-DE01-8B878BB02D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4816687" cy="4329817"/>
              </a:xfrm>
              <a:blipFill>
                <a:blip r:embed="rId2"/>
                <a:stretch>
                  <a:fillRect l="-3038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D3247-135B-0C4E-2A0A-AE61CD15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E34BD3-113E-A9D1-14FD-CC361DEC7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475" y="1208106"/>
            <a:ext cx="6161078" cy="461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25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Equalization and Nearest Symbol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Likelihood: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MLE is: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h𝑠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equalized symbol</a:t>
                </a:r>
                <a:r>
                  <a:rPr lang="en-US" dirty="0"/>
                  <a:t>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Procedure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Step 1:  Equalize the symbol: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Step 2: 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/>
                  <a:t> closest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in the complex plane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72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64747</TotalTime>
  <Words>5708</Words>
  <Application>Microsoft Office PowerPoint</Application>
  <PresentationFormat>Widescreen</PresentationFormat>
  <Paragraphs>1015</Paragraphs>
  <Slides>80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5" baseType="lpstr">
      <vt:lpstr>Calibri</vt:lpstr>
      <vt:lpstr>Cambria Math</vt:lpstr>
      <vt:lpstr>Wingdings</vt:lpstr>
      <vt:lpstr>Retrospect</vt:lpstr>
      <vt:lpstr>Equation</vt:lpstr>
      <vt:lpstr>Unit 4.  Coding and Capacity on Fading Channels</vt:lpstr>
      <vt:lpstr>Learning Objectives</vt:lpstr>
      <vt:lpstr>Outline </vt:lpstr>
      <vt:lpstr>Uncoded Modulation</vt:lpstr>
      <vt:lpstr>Mathematical Model</vt:lpstr>
      <vt:lpstr>Review:  Bit to Symbol Mapping</vt:lpstr>
      <vt:lpstr>Review:  QAM Modulation</vt:lpstr>
      <vt:lpstr>ML Estimation for Symbol Demodulation</vt:lpstr>
      <vt:lpstr>Equalization and Nearest Symbol Detection</vt:lpstr>
      <vt:lpstr>Decision Regions</vt:lpstr>
      <vt:lpstr>Error Probabilities on an AWGN Channel</vt:lpstr>
      <vt:lpstr>SER for AWGN Modulation</vt:lpstr>
      <vt:lpstr>Ex:  BER Simulation for 16-QAM</vt:lpstr>
      <vt:lpstr>SNR on a Fading Channel</vt:lpstr>
      <vt:lpstr>Average SER on a Fading Channel</vt:lpstr>
      <vt:lpstr>Example:  SER on QPSK with Rayleigh Fading</vt:lpstr>
      <vt:lpstr>Comparison of Fading vs. AWGN</vt:lpstr>
      <vt:lpstr>16-QAM Example</vt:lpstr>
      <vt:lpstr>Lemma for Average of Q function</vt:lpstr>
      <vt:lpstr>In-Class Exercise</vt:lpstr>
      <vt:lpstr>Outline </vt:lpstr>
      <vt:lpstr>Coding Over Fading Channels</vt:lpstr>
      <vt:lpstr>Time and Frequency Fading</vt:lpstr>
      <vt:lpstr>Flat vs.  Frequency-Selective Fading</vt:lpstr>
      <vt:lpstr>Slow vs. Fast Fading</vt:lpstr>
      <vt:lpstr>Summary:  Four Regimes</vt:lpstr>
      <vt:lpstr>Regimes to Model Coding</vt:lpstr>
      <vt:lpstr>Analysis of Coding with Flat and Slow Fading</vt:lpstr>
      <vt:lpstr>Outage Probability for Rayleigh Fading</vt:lpstr>
      <vt:lpstr>Fade Margin Example</vt:lpstr>
      <vt:lpstr>Outage Capacity</vt:lpstr>
      <vt:lpstr>System Implications for Outage</vt:lpstr>
      <vt:lpstr>Outline </vt:lpstr>
      <vt:lpstr>IID Fading Model</vt:lpstr>
      <vt:lpstr>Ergodic Capacity</vt:lpstr>
      <vt:lpstr>Shannon Ergodic Capacity Key Remarks</vt:lpstr>
      <vt:lpstr>Comparing Ergodic and Flat Capacity</vt:lpstr>
      <vt:lpstr>Small-Scale and Large-Scale Fading</vt:lpstr>
      <vt:lpstr>Analysis with Small- and Large-Scale Fading</vt:lpstr>
      <vt:lpstr>Example:  Rate CDF Calculation</vt:lpstr>
      <vt:lpstr>In-Class Exercise</vt:lpstr>
      <vt:lpstr>Outline </vt:lpstr>
      <vt:lpstr>Coded Communication on an AWGN Channel</vt:lpstr>
      <vt:lpstr>Uncoded vs. Coded Modulation</vt:lpstr>
      <vt:lpstr>Key Parameters of Block Codes</vt:lpstr>
      <vt:lpstr>Coded Communication on an AWGN Channel</vt:lpstr>
      <vt:lpstr>Soft Symbol Demodulation</vt:lpstr>
      <vt:lpstr>LLR for QPSK</vt:lpstr>
      <vt:lpstr>QPSK LLR Visualized</vt:lpstr>
      <vt:lpstr>High Order Constellations</vt:lpstr>
      <vt:lpstr>High Order Constellations</vt:lpstr>
      <vt:lpstr>High Order Constellation Examples</vt:lpstr>
      <vt:lpstr>Approximate Bitwise LLR</vt:lpstr>
      <vt:lpstr>Coded Communication on an AWGN Channel</vt:lpstr>
      <vt:lpstr>Maximum Likelihood Channel Decoding </vt:lpstr>
      <vt:lpstr>Decoding from LLRs</vt:lpstr>
      <vt:lpstr>Decoding from LLRs via Bitwise Approx</vt:lpstr>
      <vt:lpstr>Decoding Complexity</vt:lpstr>
      <vt:lpstr>Quest for the Shannon Limit</vt:lpstr>
      <vt:lpstr>Convolutional Codes</vt:lpstr>
      <vt:lpstr>Convolutional Code Performance</vt:lpstr>
      <vt:lpstr>Simulation in MATLAB</vt:lpstr>
      <vt:lpstr>Turbo Codes</vt:lpstr>
      <vt:lpstr>Turbo Code Iterative Decoding</vt:lpstr>
      <vt:lpstr>LDPC Codes</vt:lpstr>
      <vt:lpstr>In-Class Problem</vt:lpstr>
      <vt:lpstr>Outline </vt:lpstr>
      <vt:lpstr>Coded Communication on a Fading Channel</vt:lpstr>
      <vt:lpstr>Symbol Equalization via Inversion</vt:lpstr>
      <vt:lpstr>MMSE Symbol Equalization</vt:lpstr>
      <vt:lpstr>Interleaving and De-Interleaving</vt:lpstr>
      <vt:lpstr>Simulation</vt:lpstr>
      <vt:lpstr>Scaling the LLRs in MATLAB</vt:lpstr>
      <vt:lpstr>Simulating in MATLAB</vt:lpstr>
      <vt:lpstr>Summary</vt:lpstr>
      <vt:lpstr>Outline </vt:lpstr>
      <vt:lpstr>Practical Fading Channel Capacity</vt:lpstr>
      <vt:lpstr>Bitwise Channel</vt:lpstr>
      <vt:lpstr>BICM Theorem</vt:lpstr>
      <vt:lpstr>BICM Capacity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667</cp:revision>
  <cp:lastPrinted>2017-01-24T17:12:09Z</cp:lastPrinted>
  <dcterms:created xsi:type="dcterms:W3CDTF">2015-03-22T11:15:32Z</dcterms:created>
  <dcterms:modified xsi:type="dcterms:W3CDTF">2024-02-28T15:30:20Z</dcterms:modified>
</cp:coreProperties>
</file>