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303" r:id="rId2"/>
    <p:sldId id="258" r:id="rId3"/>
    <p:sldId id="257" r:id="rId4"/>
    <p:sldId id="305" r:id="rId5"/>
    <p:sldId id="306" r:id="rId6"/>
    <p:sldId id="304" r:id="rId7"/>
    <p:sldId id="307" r:id="rId8"/>
    <p:sldId id="308" r:id="rId9"/>
    <p:sldId id="309" r:id="rId10"/>
    <p:sldId id="310" r:id="rId11"/>
    <p:sldId id="311" r:id="rId12"/>
    <p:sldId id="312" r:id="rId13"/>
    <p:sldId id="313" r:id="rId14"/>
    <p:sldId id="314" r:id="rId15"/>
    <p:sldId id="321" r:id="rId16"/>
    <p:sldId id="315" r:id="rId17"/>
    <p:sldId id="316" r:id="rId18"/>
    <p:sldId id="317" r:id="rId19"/>
    <p:sldId id="318" r:id="rId20"/>
    <p:sldId id="319" r:id="rId21"/>
    <p:sldId id="320" r:id="rId22"/>
    <p:sldId id="264" r:id="rId2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36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20"/>
    <p:restoredTop sz="95296"/>
  </p:normalViewPr>
  <p:slideViewPr>
    <p:cSldViewPr snapToGrid="0" snapToObjects="1">
      <p:cViewPr varScale="1">
        <p:scale>
          <a:sx n="92" d="100"/>
          <a:sy n="92"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317E9-AF5D-4822-9F79-F63C517D764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608A483-5971-49F6-89F4-942EF418CB53}">
      <dgm:prSet/>
      <dgm:spPr/>
      <dgm:t>
        <a:bodyPr/>
        <a:lstStyle/>
        <a:p>
          <a:pPr>
            <a:lnSpc>
              <a:spcPct val="100000"/>
            </a:lnSpc>
            <a:defRPr cap="all"/>
          </a:pPr>
          <a:r>
            <a:rPr lang="en-US" dirty="0"/>
            <a:t>PROJECT DESCRIPTION</a:t>
          </a:r>
        </a:p>
      </dgm:t>
    </dgm:pt>
    <dgm:pt modelId="{46DAFCD2-784A-435A-9293-4D4D61419EEE}" type="parTrans" cxnId="{675D9DDB-9922-4538-A327-9A17DA29C134}">
      <dgm:prSet/>
      <dgm:spPr/>
      <dgm:t>
        <a:bodyPr/>
        <a:lstStyle/>
        <a:p>
          <a:endParaRPr lang="en-US"/>
        </a:p>
      </dgm:t>
    </dgm:pt>
    <dgm:pt modelId="{CEFF4526-AE27-4BFE-99AB-C73A933C1EF9}" type="sibTrans" cxnId="{675D9DDB-9922-4538-A327-9A17DA29C134}">
      <dgm:prSet/>
      <dgm:spPr/>
      <dgm:t>
        <a:bodyPr/>
        <a:lstStyle/>
        <a:p>
          <a:endParaRPr lang="en-US"/>
        </a:p>
      </dgm:t>
    </dgm:pt>
    <dgm:pt modelId="{662C9DBB-8703-49B6-9A98-F316D2D591AE}">
      <dgm:prSet/>
      <dgm:spPr/>
      <dgm:t>
        <a:bodyPr/>
        <a:lstStyle/>
        <a:p>
          <a:pPr>
            <a:lnSpc>
              <a:spcPct val="100000"/>
            </a:lnSpc>
            <a:defRPr cap="all"/>
          </a:pPr>
          <a:r>
            <a:rPr lang="en-US" dirty="0"/>
            <a:t>optimization problem definition</a:t>
          </a:r>
        </a:p>
      </dgm:t>
    </dgm:pt>
    <dgm:pt modelId="{F90C61A9-56D6-4A23-ACE8-270A7E43EC51}" type="parTrans" cxnId="{FD61A2D4-33E8-41CF-A0F5-CE99C9CAEB2C}">
      <dgm:prSet/>
      <dgm:spPr/>
      <dgm:t>
        <a:bodyPr/>
        <a:lstStyle/>
        <a:p>
          <a:endParaRPr lang="en-US"/>
        </a:p>
      </dgm:t>
    </dgm:pt>
    <dgm:pt modelId="{7D64F860-8EBC-4AE2-8642-2D37A383ADA4}" type="sibTrans" cxnId="{FD61A2D4-33E8-41CF-A0F5-CE99C9CAEB2C}">
      <dgm:prSet/>
      <dgm:spPr/>
      <dgm:t>
        <a:bodyPr/>
        <a:lstStyle/>
        <a:p>
          <a:endParaRPr lang="en-US"/>
        </a:p>
      </dgm:t>
    </dgm:pt>
    <dgm:pt modelId="{74B56B35-ABD7-470E-BC02-E67D55FC3D47}">
      <dgm:prSet/>
      <dgm:spPr/>
      <dgm:t>
        <a:bodyPr/>
        <a:lstStyle/>
        <a:p>
          <a:pPr>
            <a:lnSpc>
              <a:spcPct val="100000"/>
            </a:lnSpc>
            <a:defRPr cap="all"/>
          </a:pPr>
          <a:r>
            <a:rPr lang="en-US" dirty="0"/>
            <a:t>Population Based Algorithm (GA)</a:t>
          </a:r>
        </a:p>
      </dgm:t>
    </dgm:pt>
    <dgm:pt modelId="{4B33E011-13DD-423A-87A2-58C7CA4388C3}" type="parTrans" cxnId="{3DF78461-CBF8-42F0-81C3-FC505C624243}">
      <dgm:prSet/>
      <dgm:spPr/>
      <dgm:t>
        <a:bodyPr/>
        <a:lstStyle/>
        <a:p>
          <a:endParaRPr lang="en-US"/>
        </a:p>
      </dgm:t>
    </dgm:pt>
    <dgm:pt modelId="{FFF991E3-00BE-479A-A2C8-D63E602A670A}" type="sibTrans" cxnId="{3DF78461-CBF8-42F0-81C3-FC505C624243}">
      <dgm:prSet/>
      <dgm:spPr/>
      <dgm:t>
        <a:bodyPr/>
        <a:lstStyle/>
        <a:p>
          <a:endParaRPr lang="en-US"/>
        </a:p>
      </dgm:t>
    </dgm:pt>
    <dgm:pt modelId="{CFCE88E5-5444-4E7D-94E5-D75D4704E25E}">
      <dgm:prSet/>
      <dgm:spPr/>
      <dgm:t>
        <a:bodyPr/>
        <a:lstStyle/>
        <a:p>
          <a:pPr>
            <a:lnSpc>
              <a:spcPct val="100000"/>
            </a:lnSpc>
            <a:defRPr cap="all"/>
          </a:pPr>
          <a:r>
            <a:rPr lang="tr-TR" dirty="0" err="1"/>
            <a:t>Trajectory</a:t>
          </a:r>
          <a:r>
            <a:rPr lang="tr-TR" dirty="0"/>
            <a:t> </a:t>
          </a:r>
          <a:r>
            <a:rPr lang="tr-TR" dirty="0" err="1"/>
            <a:t>based</a:t>
          </a:r>
          <a:r>
            <a:rPr lang="tr-TR" dirty="0"/>
            <a:t> </a:t>
          </a:r>
          <a:r>
            <a:rPr lang="tr-TR" dirty="0" err="1"/>
            <a:t>algorıthm</a:t>
          </a:r>
          <a:r>
            <a:rPr lang="tr-TR" dirty="0"/>
            <a:t> (</a:t>
          </a:r>
          <a:r>
            <a:rPr lang="tr-TR" dirty="0" err="1"/>
            <a:t>sa</a:t>
          </a:r>
          <a:r>
            <a:rPr lang="tr-TR" dirty="0"/>
            <a:t>)</a:t>
          </a:r>
          <a:endParaRPr lang="en-US" dirty="0"/>
        </a:p>
      </dgm:t>
    </dgm:pt>
    <dgm:pt modelId="{B8989B08-953C-47D4-8668-4A195945B938}" type="parTrans" cxnId="{D0963713-7862-4791-BB59-FD75FEC2261B}">
      <dgm:prSet/>
      <dgm:spPr/>
      <dgm:t>
        <a:bodyPr/>
        <a:lstStyle/>
        <a:p>
          <a:endParaRPr lang="en-US"/>
        </a:p>
      </dgm:t>
    </dgm:pt>
    <dgm:pt modelId="{716F3390-C824-486E-92A9-FD524B1B6533}" type="sibTrans" cxnId="{D0963713-7862-4791-BB59-FD75FEC2261B}">
      <dgm:prSet/>
      <dgm:spPr/>
      <dgm:t>
        <a:bodyPr/>
        <a:lstStyle/>
        <a:p>
          <a:endParaRPr lang="en-US"/>
        </a:p>
      </dgm:t>
    </dgm:pt>
    <dgm:pt modelId="{4B1CE72C-6AA7-A849-9CD5-FF04C650CE17}">
      <dgm:prSet/>
      <dgm:spPr/>
      <dgm:t>
        <a:bodyPr/>
        <a:lstStyle/>
        <a:p>
          <a:pPr>
            <a:lnSpc>
              <a:spcPct val="100000"/>
            </a:lnSpc>
            <a:defRPr cap="all"/>
          </a:pPr>
          <a:r>
            <a:rPr lang="en-US" dirty="0"/>
            <a:t>Tests and Hyperparameter Optimization</a:t>
          </a:r>
        </a:p>
      </dgm:t>
    </dgm:pt>
    <dgm:pt modelId="{1099D08C-4B6F-454F-AF56-6152B5D94E56}" type="parTrans" cxnId="{DF396C71-6FA0-5D47-9800-A04EAD572CAA}">
      <dgm:prSet/>
      <dgm:spPr/>
      <dgm:t>
        <a:bodyPr/>
        <a:lstStyle/>
        <a:p>
          <a:endParaRPr lang="en-US"/>
        </a:p>
      </dgm:t>
    </dgm:pt>
    <dgm:pt modelId="{EEDD334D-0983-E143-A2BB-FECD78012BCD}" type="sibTrans" cxnId="{DF396C71-6FA0-5D47-9800-A04EAD572CAA}">
      <dgm:prSet/>
      <dgm:spPr/>
      <dgm:t>
        <a:bodyPr/>
        <a:lstStyle/>
        <a:p>
          <a:endParaRPr lang="en-US"/>
        </a:p>
      </dgm:t>
    </dgm:pt>
    <dgm:pt modelId="{98C29A60-EEC5-EC47-AD5A-C6AD5569A960}">
      <dgm:prSet/>
      <dgm:spPr/>
      <dgm:t>
        <a:bodyPr/>
        <a:lstStyle/>
        <a:p>
          <a:pPr>
            <a:lnSpc>
              <a:spcPct val="100000"/>
            </a:lnSpc>
            <a:defRPr cap="all"/>
          </a:pPr>
          <a:r>
            <a:rPr lang="en-US" dirty="0"/>
            <a:t>Comparison</a:t>
          </a:r>
        </a:p>
      </dgm:t>
    </dgm:pt>
    <dgm:pt modelId="{7C8A3AAD-A7EB-0043-A917-738BB38FE586}" type="parTrans" cxnId="{23450825-13D0-AE48-B148-B1A45DFE22F2}">
      <dgm:prSet/>
      <dgm:spPr/>
      <dgm:t>
        <a:bodyPr/>
        <a:lstStyle/>
        <a:p>
          <a:endParaRPr lang="en-US"/>
        </a:p>
      </dgm:t>
    </dgm:pt>
    <dgm:pt modelId="{BA7B7137-86CD-1942-9812-AFF308F86A7E}" type="sibTrans" cxnId="{23450825-13D0-AE48-B148-B1A45DFE22F2}">
      <dgm:prSet/>
      <dgm:spPr/>
      <dgm:t>
        <a:bodyPr/>
        <a:lstStyle/>
        <a:p>
          <a:endParaRPr lang="en-US"/>
        </a:p>
      </dgm:t>
    </dgm:pt>
    <dgm:pt modelId="{67701A67-4A78-C341-A6AB-4AB92D3A91D6}">
      <dgm:prSet/>
      <dgm:spPr/>
      <dgm:t>
        <a:bodyPr/>
        <a:lstStyle/>
        <a:p>
          <a:pPr>
            <a:lnSpc>
              <a:spcPct val="100000"/>
            </a:lnSpc>
            <a:defRPr cap="all"/>
          </a:pPr>
          <a:r>
            <a:rPr lang="en-US" dirty="0"/>
            <a:t>References</a:t>
          </a:r>
        </a:p>
      </dgm:t>
    </dgm:pt>
    <dgm:pt modelId="{35920FEE-73B3-ED41-8EE5-058849FB2C81}" type="parTrans" cxnId="{E2EFAFA4-4465-CA40-AA82-CBA3D9238CAF}">
      <dgm:prSet/>
      <dgm:spPr/>
      <dgm:t>
        <a:bodyPr/>
        <a:lstStyle/>
        <a:p>
          <a:endParaRPr lang="en-US"/>
        </a:p>
      </dgm:t>
    </dgm:pt>
    <dgm:pt modelId="{A49C6DC6-859E-FF40-9E89-049D07B8B941}" type="sibTrans" cxnId="{E2EFAFA4-4465-CA40-AA82-CBA3D9238CAF}">
      <dgm:prSet/>
      <dgm:spPr/>
      <dgm:t>
        <a:bodyPr/>
        <a:lstStyle/>
        <a:p>
          <a:endParaRPr lang="en-US"/>
        </a:p>
      </dgm:t>
    </dgm:pt>
    <dgm:pt modelId="{C1192214-DA82-429F-9CE3-780270DE04C4}" type="pres">
      <dgm:prSet presAssocID="{FE3317E9-AF5D-4822-9F79-F63C517D764C}" presName="root" presStyleCnt="0">
        <dgm:presLayoutVars>
          <dgm:dir/>
          <dgm:resizeHandles val="exact"/>
        </dgm:presLayoutVars>
      </dgm:prSet>
      <dgm:spPr/>
    </dgm:pt>
    <dgm:pt modelId="{7D07A391-69E3-4C88-B314-84FEF36045BB}" type="pres">
      <dgm:prSet presAssocID="{E608A483-5971-49F6-89F4-942EF418CB53}" presName="compNode" presStyleCnt="0"/>
      <dgm:spPr/>
    </dgm:pt>
    <dgm:pt modelId="{42ABE179-2DFF-492A-8D55-63BBDE019E6F}" type="pres">
      <dgm:prSet presAssocID="{E608A483-5971-49F6-89F4-942EF418CB53}" presName="iconBgRect" presStyleLbl="bgShp" presStyleIdx="0" presStyleCnt="7"/>
      <dgm:spPr>
        <a:prstGeom prst="round2DiagRect">
          <a:avLst>
            <a:gd name="adj1" fmla="val 29727"/>
            <a:gd name="adj2" fmla="val 0"/>
          </a:avLst>
        </a:prstGeom>
      </dgm:spPr>
    </dgm:pt>
    <dgm:pt modelId="{A53EA1AF-085B-4A69-8970-C60E1D3F088A}" type="pres">
      <dgm:prSet presAssocID="{E608A483-5971-49F6-89F4-942EF418CB5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3C80CCAD-FE84-427C-8F79-9302F9BC0E90}" type="pres">
      <dgm:prSet presAssocID="{E608A483-5971-49F6-89F4-942EF418CB53}" presName="spaceRect" presStyleCnt="0"/>
      <dgm:spPr/>
    </dgm:pt>
    <dgm:pt modelId="{87DB8182-8822-4243-BE71-7ECF7DF5F029}" type="pres">
      <dgm:prSet presAssocID="{E608A483-5971-49F6-89F4-942EF418CB53}" presName="textRect" presStyleLbl="revTx" presStyleIdx="0" presStyleCnt="7">
        <dgm:presLayoutVars>
          <dgm:chMax val="1"/>
          <dgm:chPref val="1"/>
        </dgm:presLayoutVars>
      </dgm:prSet>
      <dgm:spPr/>
    </dgm:pt>
    <dgm:pt modelId="{624D80FA-FF78-4A2C-9892-260B605DADDA}" type="pres">
      <dgm:prSet presAssocID="{CEFF4526-AE27-4BFE-99AB-C73A933C1EF9}" presName="sibTrans" presStyleCnt="0"/>
      <dgm:spPr/>
    </dgm:pt>
    <dgm:pt modelId="{A43D7294-D826-4BA5-A7D0-0974902A9D2D}" type="pres">
      <dgm:prSet presAssocID="{662C9DBB-8703-49B6-9A98-F316D2D591AE}" presName="compNode" presStyleCnt="0"/>
      <dgm:spPr/>
    </dgm:pt>
    <dgm:pt modelId="{6E6F5C28-BADC-4EF2-A142-E8657168829F}" type="pres">
      <dgm:prSet presAssocID="{662C9DBB-8703-49B6-9A98-F316D2D591AE}" presName="iconBgRect" presStyleLbl="bgShp" presStyleIdx="1" presStyleCnt="7"/>
      <dgm:spPr>
        <a:prstGeom prst="round2DiagRect">
          <a:avLst>
            <a:gd name="adj1" fmla="val 29727"/>
            <a:gd name="adj2" fmla="val 0"/>
          </a:avLst>
        </a:prstGeom>
      </dgm:spPr>
    </dgm:pt>
    <dgm:pt modelId="{57A43E35-CAB3-47D0-BDA6-58083CDB18E5}" type="pres">
      <dgm:prSet presAssocID="{662C9DBB-8703-49B6-9A98-F316D2D591AE}" presName="iconRect" presStyleLbl="node1" presStyleIdx="1" presStyleCnt="7"/>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mall paint brush"/>
        </a:ext>
      </dgm:extLst>
    </dgm:pt>
    <dgm:pt modelId="{0A3AAFA1-1E52-4542-A4AD-D6E87A6293F6}" type="pres">
      <dgm:prSet presAssocID="{662C9DBB-8703-49B6-9A98-F316D2D591AE}" presName="spaceRect" presStyleCnt="0"/>
      <dgm:spPr/>
    </dgm:pt>
    <dgm:pt modelId="{91F9376D-8046-4DBC-9465-F30F306E6D8A}" type="pres">
      <dgm:prSet presAssocID="{662C9DBB-8703-49B6-9A98-F316D2D591AE}" presName="textRect" presStyleLbl="revTx" presStyleIdx="1" presStyleCnt="7">
        <dgm:presLayoutVars>
          <dgm:chMax val="1"/>
          <dgm:chPref val="1"/>
        </dgm:presLayoutVars>
      </dgm:prSet>
      <dgm:spPr/>
    </dgm:pt>
    <dgm:pt modelId="{A18BE35D-B2A8-4292-B00F-8D7983104255}" type="pres">
      <dgm:prSet presAssocID="{7D64F860-8EBC-4AE2-8642-2D37A383ADA4}" presName="sibTrans" presStyleCnt="0"/>
      <dgm:spPr/>
    </dgm:pt>
    <dgm:pt modelId="{C7AA79D8-BD30-48F1-A64A-EB2B4A83E4F8}" type="pres">
      <dgm:prSet presAssocID="{74B56B35-ABD7-470E-BC02-E67D55FC3D47}" presName="compNode" presStyleCnt="0"/>
      <dgm:spPr/>
    </dgm:pt>
    <dgm:pt modelId="{A458FA36-68C7-4C46-BC70-4736EFF0DC61}" type="pres">
      <dgm:prSet presAssocID="{74B56B35-ABD7-470E-BC02-E67D55FC3D47}" presName="iconBgRect" presStyleLbl="bgShp" presStyleIdx="2" presStyleCnt="7"/>
      <dgm:spPr>
        <a:prstGeom prst="round2DiagRect">
          <a:avLst>
            <a:gd name="adj1" fmla="val 29727"/>
            <a:gd name="adj2" fmla="val 0"/>
          </a:avLst>
        </a:prstGeom>
      </dgm:spPr>
    </dgm:pt>
    <dgm:pt modelId="{EF1E0337-F0C2-4639-9E38-7E56604F1AC0}" type="pres">
      <dgm:prSet presAssocID="{74B56B35-ABD7-470E-BC02-E67D55FC3D47}"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NA with solid fill"/>
        </a:ext>
      </dgm:extLst>
    </dgm:pt>
    <dgm:pt modelId="{BB9FC64A-E7FA-402A-A141-D51A44D72326}" type="pres">
      <dgm:prSet presAssocID="{74B56B35-ABD7-470E-BC02-E67D55FC3D47}" presName="spaceRect" presStyleCnt="0"/>
      <dgm:spPr/>
    </dgm:pt>
    <dgm:pt modelId="{070DF507-C491-4E5A-A482-E3E80527EAE5}" type="pres">
      <dgm:prSet presAssocID="{74B56B35-ABD7-470E-BC02-E67D55FC3D47}" presName="textRect" presStyleLbl="revTx" presStyleIdx="2" presStyleCnt="7">
        <dgm:presLayoutVars>
          <dgm:chMax val="1"/>
          <dgm:chPref val="1"/>
        </dgm:presLayoutVars>
      </dgm:prSet>
      <dgm:spPr/>
    </dgm:pt>
    <dgm:pt modelId="{15ACD6E3-A543-4BE4-87AC-628D9EFD9F45}" type="pres">
      <dgm:prSet presAssocID="{FFF991E3-00BE-479A-A2C8-D63E602A670A}" presName="sibTrans" presStyleCnt="0"/>
      <dgm:spPr/>
    </dgm:pt>
    <dgm:pt modelId="{9379E15D-40A6-47C1-83FC-5D70FEB7307D}" type="pres">
      <dgm:prSet presAssocID="{CFCE88E5-5444-4E7D-94E5-D75D4704E25E}" presName="compNode" presStyleCnt="0"/>
      <dgm:spPr/>
    </dgm:pt>
    <dgm:pt modelId="{DB6ED9F5-B93B-4EC3-9CAB-2F64D5264037}" type="pres">
      <dgm:prSet presAssocID="{CFCE88E5-5444-4E7D-94E5-D75D4704E25E}" presName="iconBgRect" presStyleLbl="bgShp" presStyleIdx="3" presStyleCnt="7"/>
      <dgm:spPr>
        <a:prstGeom prst="round2DiagRect">
          <a:avLst>
            <a:gd name="adj1" fmla="val 29727"/>
            <a:gd name="adj2" fmla="val 0"/>
          </a:avLst>
        </a:prstGeom>
      </dgm:spPr>
    </dgm:pt>
    <dgm:pt modelId="{07CF1CE6-E07B-45E9-BF58-75801A27077F}" type="pres">
      <dgm:prSet presAssocID="{CFCE88E5-5444-4E7D-94E5-D75D4704E25E}" presName="iconRect" presStyleLbl="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ockey Stick Curve Graph with solid fill"/>
        </a:ext>
      </dgm:extLst>
    </dgm:pt>
    <dgm:pt modelId="{7EEE341A-3DBC-49C9-B90E-8FEC55C43924}" type="pres">
      <dgm:prSet presAssocID="{CFCE88E5-5444-4E7D-94E5-D75D4704E25E}" presName="spaceRect" presStyleCnt="0"/>
      <dgm:spPr/>
    </dgm:pt>
    <dgm:pt modelId="{4163CC75-641B-45AD-A777-9140B1EF9D2A}" type="pres">
      <dgm:prSet presAssocID="{CFCE88E5-5444-4E7D-94E5-D75D4704E25E}" presName="textRect" presStyleLbl="revTx" presStyleIdx="3" presStyleCnt="7">
        <dgm:presLayoutVars>
          <dgm:chMax val="1"/>
          <dgm:chPref val="1"/>
        </dgm:presLayoutVars>
      </dgm:prSet>
      <dgm:spPr/>
    </dgm:pt>
    <dgm:pt modelId="{A2C65686-546E-334B-9E13-D9F9FC820257}" type="pres">
      <dgm:prSet presAssocID="{716F3390-C824-486E-92A9-FD524B1B6533}" presName="sibTrans" presStyleCnt="0"/>
      <dgm:spPr/>
    </dgm:pt>
    <dgm:pt modelId="{842719C4-517C-3346-8831-4211273092D8}" type="pres">
      <dgm:prSet presAssocID="{4B1CE72C-6AA7-A849-9CD5-FF04C650CE17}" presName="compNode" presStyleCnt="0"/>
      <dgm:spPr/>
    </dgm:pt>
    <dgm:pt modelId="{4B5E282D-388D-FF47-B0BA-655138BA9FEB}" type="pres">
      <dgm:prSet presAssocID="{4B1CE72C-6AA7-A849-9CD5-FF04C650CE17}" presName="iconBgRect" presStyleLbl="bgShp" presStyleIdx="4" presStyleCnt="7"/>
      <dgm:spPr>
        <a:prstGeom prst="round2DiagRect">
          <a:avLst>
            <a:gd name="adj1" fmla="val 29727"/>
            <a:gd name="adj2" fmla="val 0"/>
          </a:avLst>
        </a:prstGeom>
      </dgm:spPr>
    </dgm:pt>
    <dgm:pt modelId="{2720404D-4040-0044-AE3C-A02CACF69A93}" type="pres">
      <dgm:prSet presAssocID="{4B1CE72C-6AA7-A849-9CD5-FF04C650CE17}" presName="iconRect" presStyleLbl="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Flask with solid fill"/>
        </a:ext>
      </dgm:extLst>
    </dgm:pt>
    <dgm:pt modelId="{86713D36-E22C-2141-9E9D-99268F1CE0E0}" type="pres">
      <dgm:prSet presAssocID="{4B1CE72C-6AA7-A849-9CD5-FF04C650CE17}" presName="spaceRect" presStyleCnt="0"/>
      <dgm:spPr/>
    </dgm:pt>
    <dgm:pt modelId="{F9D2ACF3-01F0-AF47-B8BC-7F4D2A703562}" type="pres">
      <dgm:prSet presAssocID="{4B1CE72C-6AA7-A849-9CD5-FF04C650CE17}" presName="textRect" presStyleLbl="revTx" presStyleIdx="4" presStyleCnt="7">
        <dgm:presLayoutVars>
          <dgm:chMax val="1"/>
          <dgm:chPref val="1"/>
        </dgm:presLayoutVars>
      </dgm:prSet>
      <dgm:spPr/>
    </dgm:pt>
    <dgm:pt modelId="{D1FC4ADE-1E56-BA4B-80E7-E54E73DBD07C}" type="pres">
      <dgm:prSet presAssocID="{EEDD334D-0983-E143-A2BB-FECD78012BCD}" presName="sibTrans" presStyleCnt="0"/>
      <dgm:spPr/>
    </dgm:pt>
    <dgm:pt modelId="{8110BA1A-1A42-3E40-88F3-8DE0B2979390}" type="pres">
      <dgm:prSet presAssocID="{98C29A60-EEC5-EC47-AD5A-C6AD5569A960}" presName="compNode" presStyleCnt="0"/>
      <dgm:spPr/>
    </dgm:pt>
    <dgm:pt modelId="{33C55DBF-AACA-6740-9BE7-6A38A48F0FDB}" type="pres">
      <dgm:prSet presAssocID="{98C29A60-EEC5-EC47-AD5A-C6AD5569A960}" presName="iconBgRect" presStyleLbl="bgShp" presStyleIdx="5" presStyleCnt="7"/>
      <dgm:spPr>
        <a:prstGeom prst="round2DiagRect">
          <a:avLst>
            <a:gd name="adj1" fmla="val 29727"/>
            <a:gd name="adj2" fmla="val 0"/>
          </a:avLst>
        </a:prstGeom>
      </dgm:spPr>
    </dgm:pt>
    <dgm:pt modelId="{6A5986EB-9481-3445-AF93-A495AACBE65D}" type="pres">
      <dgm:prSet presAssocID="{98C29A60-EEC5-EC47-AD5A-C6AD5569A960}" presName="iconRect" presStyleLbl="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Venn diagram with solid fill"/>
        </a:ext>
      </dgm:extLst>
    </dgm:pt>
    <dgm:pt modelId="{0F5ADEAA-70E2-FC49-BA96-6AFEBAFC9EBC}" type="pres">
      <dgm:prSet presAssocID="{98C29A60-EEC5-EC47-AD5A-C6AD5569A960}" presName="spaceRect" presStyleCnt="0"/>
      <dgm:spPr/>
    </dgm:pt>
    <dgm:pt modelId="{0DA31050-B5F1-A648-B1F5-F01703416430}" type="pres">
      <dgm:prSet presAssocID="{98C29A60-EEC5-EC47-AD5A-C6AD5569A960}" presName="textRect" presStyleLbl="revTx" presStyleIdx="5" presStyleCnt="7">
        <dgm:presLayoutVars>
          <dgm:chMax val="1"/>
          <dgm:chPref val="1"/>
        </dgm:presLayoutVars>
      </dgm:prSet>
      <dgm:spPr/>
    </dgm:pt>
    <dgm:pt modelId="{3886223A-3F94-9B40-A6B6-1175DD16761C}" type="pres">
      <dgm:prSet presAssocID="{BA7B7137-86CD-1942-9812-AFF308F86A7E}" presName="sibTrans" presStyleCnt="0"/>
      <dgm:spPr/>
    </dgm:pt>
    <dgm:pt modelId="{15E2D8BD-D259-1445-AD38-4E5C526C4928}" type="pres">
      <dgm:prSet presAssocID="{67701A67-4A78-C341-A6AB-4AB92D3A91D6}" presName="compNode" presStyleCnt="0"/>
      <dgm:spPr/>
    </dgm:pt>
    <dgm:pt modelId="{8308C936-C366-864D-9C78-32B4B38E2B95}" type="pres">
      <dgm:prSet presAssocID="{67701A67-4A78-C341-A6AB-4AB92D3A91D6}" presName="iconBgRect" presStyleLbl="bgShp" presStyleIdx="6" presStyleCnt="7"/>
      <dgm:spPr>
        <a:prstGeom prst="round2DiagRect">
          <a:avLst>
            <a:gd name="adj1" fmla="val 29727"/>
            <a:gd name="adj2" fmla="val 0"/>
          </a:avLst>
        </a:prstGeom>
      </dgm:spPr>
    </dgm:pt>
    <dgm:pt modelId="{63278331-CCE1-9746-8B7C-7E1191492CD8}" type="pres">
      <dgm:prSet presAssocID="{67701A67-4A78-C341-A6AB-4AB92D3A91D6}"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Newspaper with solid fill"/>
        </a:ext>
      </dgm:extLst>
    </dgm:pt>
    <dgm:pt modelId="{208756A7-CAE8-E944-B80F-257139988C19}" type="pres">
      <dgm:prSet presAssocID="{67701A67-4A78-C341-A6AB-4AB92D3A91D6}" presName="spaceRect" presStyleCnt="0"/>
      <dgm:spPr/>
    </dgm:pt>
    <dgm:pt modelId="{51A02FC9-4199-4144-9E7B-D78B35B48DEE}" type="pres">
      <dgm:prSet presAssocID="{67701A67-4A78-C341-A6AB-4AB92D3A91D6}" presName="textRect" presStyleLbl="revTx" presStyleIdx="6" presStyleCnt="7">
        <dgm:presLayoutVars>
          <dgm:chMax val="1"/>
          <dgm:chPref val="1"/>
        </dgm:presLayoutVars>
      </dgm:prSet>
      <dgm:spPr/>
    </dgm:pt>
  </dgm:ptLst>
  <dgm:cxnLst>
    <dgm:cxn modelId="{D0963713-7862-4791-BB59-FD75FEC2261B}" srcId="{FE3317E9-AF5D-4822-9F79-F63C517D764C}" destId="{CFCE88E5-5444-4E7D-94E5-D75D4704E25E}" srcOrd="3" destOrd="0" parTransId="{B8989B08-953C-47D4-8668-4A195945B938}" sibTransId="{716F3390-C824-486E-92A9-FD524B1B6533}"/>
    <dgm:cxn modelId="{08A18E15-4B5C-4941-9428-8F631FE2C34A}" type="presOf" srcId="{E608A483-5971-49F6-89F4-942EF418CB53}" destId="{87DB8182-8822-4243-BE71-7ECF7DF5F029}" srcOrd="0" destOrd="0" presId="urn:microsoft.com/office/officeart/2018/5/layout/IconLeafLabelList"/>
    <dgm:cxn modelId="{A49B9C1B-6871-914D-B5BC-A600B2363F0A}" type="presOf" srcId="{98C29A60-EEC5-EC47-AD5A-C6AD5569A960}" destId="{0DA31050-B5F1-A648-B1F5-F01703416430}" srcOrd="0" destOrd="0" presId="urn:microsoft.com/office/officeart/2018/5/layout/IconLeafLabelList"/>
    <dgm:cxn modelId="{E04A7320-C4FB-4DF6-82CD-38B0D0FE2939}" type="presOf" srcId="{662C9DBB-8703-49B6-9A98-F316D2D591AE}" destId="{91F9376D-8046-4DBC-9465-F30F306E6D8A}" srcOrd="0" destOrd="0" presId="urn:microsoft.com/office/officeart/2018/5/layout/IconLeafLabelList"/>
    <dgm:cxn modelId="{23450825-13D0-AE48-B148-B1A45DFE22F2}" srcId="{FE3317E9-AF5D-4822-9F79-F63C517D764C}" destId="{98C29A60-EEC5-EC47-AD5A-C6AD5569A960}" srcOrd="5" destOrd="0" parTransId="{7C8A3AAD-A7EB-0043-A917-738BB38FE586}" sibTransId="{BA7B7137-86CD-1942-9812-AFF308F86A7E}"/>
    <dgm:cxn modelId="{DD24723B-729E-F14C-8AEA-8E2D489D654E}" type="presOf" srcId="{4B1CE72C-6AA7-A849-9CD5-FF04C650CE17}" destId="{F9D2ACF3-01F0-AF47-B8BC-7F4D2A703562}" srcOrd="0" destOrd="0" presId="urn:microsoft.com/office/officeart/2018/5/layout/IconLeafLabelList"/>
    <dgm:cxn modelId="{3DF78461-CBF8-42F0-81C3-FC505C624243}" srcId="{FE3317E9-AF5D-4822-9F79-F63C517D764C}" destId="{74B56B35-ABD7-470E-BC02-E67D55FC3D47}" srcOrd="2" destOrd="0" parTransId="{4B33E011-13DD-423A-87A2-58C7CA4388C3}" sibTransId="{FFF991E3-00BE-479A-A2C8-D63E602A670A}"/>
    <dgm:cxn modelId="{DF396C71-6FA0-5D47-9800-A04EAD572CAA}" srcId="{FE3317E9-AF5D-4822-9F79-F63C517D764C}" destId="{4B1CE72C-6AA7-A849-9CD5-FF04C650CE17}" srcOrd="4" destOrd="0" parTransId="{1099D08C-4B6F-454F-AF56-6152B5D94E56}" sibTransId="{EEDD334D-0983-E143-A2BB-FECD78012BCD}"/>
    <dgm:cxn modelId="{D788B686-932D-4992-8043-81FD8E132B15}" type="presOf" srcId="{74B56B35-ABD7-470E-BC02-E67D55FC3D47}" destId="{070DF507-C491-4E5A-A482-E3E80527EAE5}" srcOrd="0" destOrd="0" presId="urn:microsoft.com/office/officeart/2018/5/layout/IconLeafLabelList"/>
    <dgm:cxn modelId="{E2EFAFA4-4465-CA40-AA82-CBA3D9238CAF}" srcId="{FE3317E9-AF5D-4822-9F79-F63C517D764C}" destId="{67701A67-4A78-C341-A6AB-4AB92D3A91D6}" srcOrd="6" destOrd="0" parTransId="{35920FEE-73B3-ED41-8EE5-058849FB2C81}" sibTransId="{A49C6DC6-859E-FF40-9E89-049D07B8B941}"/>
    <dgm:cxn modelId="{CF41C5B7-F151-4BCB-8CB2-616FFEE1901F}" type="presOf" srcId="{CFCE88E5-5444-4E7D-94E5-D75D4704E25E}" destId="{4163CC75-641B-45AD-A777-9140B1EF9D2A}" srcOrd="0" destOrd="0" presId="urn:microsoft.com/office/officeart/2018/5/layout/IconLeafLabelList"/>
    <dgm:cxn modelId="{FD61A2D4-33E8-41CF-A0F5-CE99C9CAEB2C}" srcId="{FE3317E9-AF5D-4822-9F79-F63C517D764C}" destId="{662C9DBB-8703-49B6-9A98-F316D2D591AE}" srcOrd="1" destOrd="0" parTransId="{F90C61A9-56D6-4A23-ACE8-270A7E43EC51}" sibTransId="{7D64F860-8EBC-4AE2-8642-2D37A383ADA4}"/>
    <dgm:cxn modelId="{26A7CBD5-5D7D-4993-82D2-BC4633E5A166}" type="presOf" srcId="{FE3317E9-AF5D-4822-9F79-F63C517D764C}" destId="{C1192214-DA82-429F-9CE3-780270DE04C4}" srcOrd="0" destOrd="0" presId="urn:microsoft.com/office/officeart/2018/5/layout/IconLeafLabelList"/>
    <dgm:cxn modelId="{675D9DDB-9922-4538-A327-9A17DA29C134}" srcId="{FE3317E9-AF5D-4822-9F79-F63C517D764C}" destId="{E608A483-5971-49F6-89F4-942EF418CB53}" srcOrd="0" destOrd="0" parTransId="{46DAFCD2-784A-435A-9293-4D4D61419EEE}" sibTransId="{CEFF4526-AE27-4BFE-99AB-C73A933C1EF9}"/>
    <dgm:cxn modelId="{4D386BF3-175B-F74E-A1D6-B6B98069FF83}" type="presOf" srcId="{67701A67-4A78-C341-A6AB-4AB92D3A91D6}" destId="{51A02FC9-4199-4144-9E7B-D78B35B48DEE}" srcOrd="0" destOrd="0" presId="urn:microsoft.com/office/officeart/2018/5/layout/IconLeafLabelList"/>
    <dgm:cxn modelId="{0F416923-9BE8-4E60-9673-47A5CE161B07}" type="presParOf" srcId="{C1192214-DA82-429F-9CE3-780270DE04C4}" destId="{7D07A391-69E3-4C88-B314-84FEF36045BB}" srcOrd="0" destOrd="0" presId="urn:microsoft.com/office/officeart/2018/5/layout/IconLeafLabelList"/>
    <dgm:cxn modelId="{5A338189-1971-4910-8AC1-12D2AF6C6296}" type="presParOf" srcId="{7D07A391-69E3-4C88-B314-84FEF36045BB}" destId="{42ABE179-2DFF-492A-8D55-63BBDE019E6F}" srcOrd="0" destOrd="0" presId="urn:microsoft.com/office/officeart/2018/5/layout/IconLeafLabelList"/>
    <dgm:cxn modelId="{974EEEDA-D6CA-4DBB-8B09-CEA8D98A06E9}" type="presParOf" srcId="{7D07A391-69E3-4C88-B314-84FEF36045BB}" destId="{A53EA1AF-085B-4A69-8970-C60E1D3F088A}" srcOrd="1" destOrd="0" presId="urn:microsoft.com/office/officeart/2018/5/layout/IconLeafLabelList"/>
    <dgm:cxn modelId="{C89EE047-33CC-4DB6-8D01-2A3664EA18F3}" type="presParOf" srcId="{7D07A391-69E3-4C88-B314-84FEF36045BB}" destId="{3C80CCAD-FE84-427C-8F79-9302F9BC0E90}" srcOrd="2" destOrd="0" presId="urn:microsoft.com/office/officeart/2018/5/layout/IconLeafLabelList"/>
    <dgm:cxn modelId="{AD3F3717-EABC-4E14-94F5-60BCFB7BF7CC}" type="presParOf" srcId="{7D07A391-69E3-4C88-B314-84FEF36045BB}" destId="{87DB8182-8822-4243-BE71-7ECF7DF5F029}" srcOrd="3" destOrd="0" presId="urn:microsoft.com/office/officeart/2018/5/layout/IconLeafLabelList"/>
    <dgm:cxn modelId="{208612CA-86D6-4BC1-B4DF-02F334E049FD}" type="presParOf" srcId="{C1192214-DA82-429F-9CE3-780270DE04C4}" destId="{624D80FA-FF78-4A2C-9892-260B605DADDA}" srcOrd="1" destOrd="0" presId="urn:microsoft.com/office/officeart/2018/5/layout/IconLeafLabelList"/>
    <dgm:cxn modelId="{BF482DA4-1A58-4B75-9FEC-7B0BFE003470}" type="presParOf" srcId="{C1192214-DA82-429F-9CE3-780270DE04C4}" destId="{A43D7294-D826-4BA5-A7D0-0974902A9D2D}" srcOrd="2" destOrd="0" presId="urn:microsoft.com/office/officeart/2018/5/layout/IconLeafLabelList"/>
    <dgm:cxn modelId="{0B165FFE-591A-49B8-BFA4-1DBF3470F913}" type="presParOf" srcId="{A43D7294-D826-4BA5-A7D0-0974902A9D2D}" destId="{6E6F5C28-BADC-4EF2-A142-E8657168829F}" srcOrd="0" destOrd="0" presId="urn:microsoft.com/office/officeart/2018/5/layout/IconLeafLabelList"/>
    <dgm:cxn modelId="{63F8127F-43C6-4C99-934A-2B978CE9A4C6}" type="presParOf" srcId="{A43D7294-D826-4BA5-A7D0-0974902A9D2D}" destId="{57A43E35-CAB3-47D0-BDA6-58083CDB18E5}" srcOrd="1" destOrd="0" presId="urn:microsoft.com/office/officeart/2018/5/layout/IconLeafLabelList"/>
    <dgm:cxn modelId="{6C3E97B1-7ED1-4D3B-BCFF-42F92745F9B4}" type="presParOf" srcId="{A43D7294-D826-4BA5-A7D0-0974902A9D2D}" destId="{0A3AAFA1-1E52-4542-A4AD-D6E87A6293F6}" srcOrd="2" destOrd="0" presId="urn:microsoft.com/office/officeart/2018/5/layout/IconLeafLabelList"/>
    <dgm:cxn modelId="{5997B16B-3D29-433F-AFD8-8EAA9BE4B78E}" type="presParOf" srcId="{A43D7294-D826-4BA5-A7D0-0974902A9D2D}" destId="{91F9376D-8046-4DBC-9465-F30F306E6D8A}" srcOrd="3" destOrd="0" presId="urn:microsoft.com/office/officeart/2018/5/layout/IconLeafLabelList"/>
    <dgm:cxn modelId="{7AFA9376-B7A0-4CAF-903B-25145CA426BE}" type="presParOf" srcId="{C1192214-DA82-429F-9CE3-780270DE04C4}" destId="{A18BE35D-B2A8-4292-B00F-8D7983104255}" srcOrd="3" destOrd="0" presId="urn:microsoft.com/office/officeart/2018/5/layout/IconLeafLabelList"/>
    <dgm:cxn modelId="{132DA1F5-E92A-4BA8-82C1-2E662C0F4068}" type="presParOf" srcId="{C1192214-DA82-429F-9CE3-780270DE04C4}" destId="{C7AA79D8-BD30-48F1-A64A-EB2B4A83E4F8}" srcOrd="4" destOrd="0" presId="urn:microsoft.com/office/officeart/2018/5/layout/IconLeafLabelList"/>
    <dgm:cxn modelId="{BA1FCE45-AB93-4F58-A99B-034F434D4CB2}" type="presParOf" srcId="{C7AA79D8-BD30-48F1-A64A-EB2B4A83E4F8}" destId="{A458FA36-68C7-4C46-BC70-4736EFF0DC61}" srcOrd="0" destOrd="0" presId="urn:microsoft.com/office/officeart/2018/5/layout/IconLeafLabelList"/>
    <dgm:cxn modelId="{DD0E1292-D760-4E19-82CD-F232ECA2A5C2}" type="presParOf" srcId="{C7AA79D8-BD30-48F1-A64A-EB2B4A83E4F8}" destId="{EF1E0337-F0C2-4639-9E38-7E56604F1AC0}" srcOrd="1" destOrd="0" presId="urn:microsoft.com/office/officeart/2018/5/layout/IconLeafLabelList"/>
    <dgm:cxn modelId="{EAC7EF31-B5CA-47C8-8D0B-C12A9EC24157}" type="presParOf" srcId="{C7AA79D8-BD30-48F1-A64A-EB2B4A83E4F8}" destId="{BB9FC64A-E7FA-402A-A141-D51A44D72326}" srcOrd="2" destOrd="0" presId="urn:microsoft.com/office/officeart/2018/5/layout/IconLeafLabelList"/>
    <dgm:cxn modelId="{94763197-EEBE-406B-93AC-F36DC6A11AE8}" type="presParOf" srcId="{C7AA79D8-BD30-48F1-A64A-EB2B4A83E4F8}" destId="{070DF507-C491-4E5A-A482-E3E80527EAE5}" srcOrd="3" destOrd="0" presId="urn:microsoft.com/office/officeart/2018/5/layout/IconLeafLabelList"/>
    <dgm:cxn modelId="{62023DF2-0E40-4D26-9473-AE3742DD4B8B}" type="presParOf" srcId="{C1192214-DA82-429F-9CE3-780270DE04C4}" destId="{15ACD6E3-A543-4BE4-87AC-628D9EFD9F45}" srcOrd="5" destOrd="0" presId="urn:microsoft.com/office/officeart/2018/5/layout/IconLeafLabelList"/>
    <dgm:cxn modelId="{B56CEA18-DD5F-406C-9328-E44EF2AC7032}" type="presParOf" srcId="{C1192214-DA82-429F-9CE3-780270DE04C4}" destId="{9379E15D-40A6-47C1-83FC-5D70FEB7307D}" srcOrd="6" destOrd="0" presId="urn:microsoft.com/office/officeart/2018/5/layout/IconLeafLabelList"/>
    <dgm:cxn modelId="{7C0E13DC-7767-4E35-B168-3B30F221F63E}" type="presParOf" srcId="{9379E15D-40A6-47C1-83FC-5D70FEB7307D}" destId="{DB6ED9F5-B93B-4EC3-9CAB-2F64D5264037}" srcOrd="0" destOrd="0" presId="urn:microsoft.com/office/officeart/2018/5/layout/IconLeafLabelList"/>
    <dgm:cxn modelId="{5F7EC17F-9E0C-4E21-994A-5B3FE40036DE}" type="presParOf" srcId="{9379E15D-40A6-47C1-83FC-5D70FEB7307D}" destId="{07CF1CE6-E07B-45E9-BF58-75801A27077F}" srcOrd="1" destOrd="0" presId="urn:microsoft.com/office/officeart/2018/5/layout/IconLeafLabelList"/>
    <dgm:cxn modelId="{533623A5-6FF4-438F-BDBF-405B6531C985}" type="presParOf" srcId="{9379E15D-40A6-47C1-83FC-5D70FEB7307D}" destId="{7EEE341A-3DBC-49C9-B90E-8FEC55C43924}" srcOrd="2" destOrd="0" presId="urn:microsoft.com/office/officeart/2018/5/layout/IconLeafLabelList"/>
    <dgm:cxn modelId="{4BCEB3B3-C962-4ACA-8EDA-4D084BD38452}" type="presParOf" srcId="{9379E15D-40A6-47C1-83FC-5D70FEB7307D}" destId="{4163CC75-641B-45AD-A777-9140B1EF9D2A}" srcOrd="3" destOrd="0" presId="urn:microsoft.com/office/officeart/2018/5/layout/IconLeafLabelList"/>
    <dgm:cxn modelId="{1A6E387E-90EF-304B-AB13-595CC0103D89}" type="presParOf" srcId="{C1192214-DA82-429F-9CE3-780270DE04C4}" destId="{A2C65686-546E-334B-9E13-D9F9FC820257}" srcOrd="7" destOrd="0" presId="urn:microsoft.com/office/officeart/2018/5/layout/IconLeafLabelList"/>
    <dgm:cxn modelId="{49F4F1EE-9BA5-F741-AE63-77B3BF6B93B3}" type="presParOf" srcId="{C1192214-DA82-429F-9CE3-780270DE04C4}" destId="{842719C4-517C-3346-8831-4211273092D8}" srcOrd="8" destOrd="0" presId="urn:microsoft.com/office/officeart/2018/5/layout/IconLeafLabelList"/>
    <dgm:cxn modelId="{E2298D6B-2FB3-5144-875D-FD9CB0FCC127}" type="presParOf" srcId="{842719C4-517C-3346-8831-4211273092D8}" destId="{4B5E282D-388D-FF47-B0BA-655138BA9FEB}" srcOrd="0" destOrd="0" presId="urn:microsoft.com/office/officeart/2018/5/layout/IconLeafLabelList"/>
    <dgm:cxn modelId="{FB9F065A-1F1D-6C45-8213-226578F70FDB}" type="presParOf" srcId="{842719C4-517C-3346-8831-4211273092D8}" destId="{2720404D-4040-0044-AE3C-A02CACF69A93}" srcOrd="1" destOrd="0" presId="urn:microsoft.com/office/officeart/2018/5/layout/IconLeafLabelList"/>
    <dgm:cxn modelId="{0C346CEE-9BC8-AE46-9379-9F2591CB1C4F}" type="presParOf" srcId="{842719C4-517C-3346-8831-4211273092D8}" destId="{86713D36-E22C-2141-9E9D-99268F1CE0E0}" srcOrd="2" destOrd="0" presId="urn:microsoft.com/office/officeart/2018/5/layout/IconLeafLabelList"/>
    <dgm:cxn modelId="{E00236B4-93D3-084D-8EAD-C91608DAEB56}" type="presParOf" srcId="{842719C4-517C-3346-8831-4211273092D8}" destId="{F9D2ACF3-01F0-AF47-B8BC-7F4D2A703562}" srcOrd="3" destOrd="0" presId="urn:microsoft.com/office/officeart/2018/5/layout/IconLeafLabelList"/>
    <dgm:cxn modelId="{8C34FB11-11C9-FD48-9299-EDA655513BB1}" type="presParOf" srcId="{C1192214-DA82-429F-9CE3-780270DE04C4}" destId="{D1FC4ADE-1E56-BA4B-80E7-E54E73DBD07C}" srcOrd="9" destOrd="0" presId="urn:microsoft.com/office/officeart/2018/5/layout/IconLeafLabelList"/>
    <dgm:cxn modelId="{4115FE13-7D8E-5148-8627-8BA9687893C2}" type="presParOf" srcId="{C1192214-DA82-429F-9CE3-780270DE04C4}" destId="{8110BA1A-1A42-3E40-88F3-8DE0B2979390}" srcOrd="10" destOrd="0" presId="urn:microsoft.com/office/officeart/2018/5/layout/IconLeafLabelList"/>
    <dgm:cxn modelId="{5E6D02C4-A8A9-414C-BF37-3AE41BFB8642}" type="presParOf" srcId="{8110BA1A-1A42-3E40-88F3-8DE0B2979390}" destId="{33C55DBF-AACA-6740-9BE7-6A38A48F0FDB}" srcOrd="0" destOrd="0" presId="urn:microsoft.com/office/officeart/2018/5/layout/IconLeafLabelList"/>
    <dgm:cxn modelId="{BAE90A15-A634-D44D-817A-770AC97EF21E}" type="presParOf" srcId="{8110BA1A-1A42-3E40-88F3-8DE0B2979390}" destId="{6A5986EB-9481-3445-AF93-A495AACBE65D}" srcOrd="1" destOrd="0" presId="urn:microsoft.com/office/officeart/2018/5/layout/IconLeafLabelList"/>
    <dgm:cxn modelId="{D528C4AB-89D7-0F48-8A1F-F9CA54CBEF8C}" type="presParOf" srcId="{8110BA1A-1A42-3E40-88F3-8DE0B2979390}" destId="{0F5ADEAA-70E2-FC49-BA96-6AFEBAFC9EBC}" srcOrd="2" destOrd="0" presId="urn:microsoft.com/office/officeart/2018/5/layout/IconLeafLabelList"/>
    <dgm:cxn modelId="{D5801C6B-0AA2-C74E-BC1B-4FAFEE737523}" type="presParOf" srcId="{8110BA1A-1A42-3E40-88F3-8DE0B2979390}" destId="{0DA31050-B5F1-A648-B1F5-F01703416430}" srcOrd="3" destOrd="0" presId="urn:microsoft.com/office/officeart/2018/5/layout/IconLeafLabelList"/>
    <dgm:cxn modelId="{D97A7794-A529-414F-902B-128BAE8F1917}" type="presParOf" srcId="{C1192214-DA82-429F-9CE3-780270DE04C4}" destId="{3886223A-3F94-9B40-A6B6-1175DD16761C}" srcOrd="11" destOrd="0" presId="urn:microsoft.com/office/officeart/2018/5/layout/IconLeafLabelList"/>
    <dgm:cxn modelId="{76175861-F985-A942-8EC3-102DA6DC6CE2}" type="presParOf" srcId="{C1192214-DA82-429F-9CE3-780270DE04C4}" destId="{15E2D8BD-D259-1445-AD38-4E5C526C4928}" srcOrd="12" destOrd="0" presId="urn:microsoft.com/office/officeart/2018/5/layout/IconLeafLabelList"/>
    <dgm:cxn modelId="{42EFB0A3-1032-9046-94A6-0A71CAD31670}" type="presParOf" srcId="{15E2D8BD-D259-1445-AD38-4E5C526C4928}" destId="{8308C936-C366-864D-9C78-32B4B38E2B95}" srcOrd="0" destOrd="0" presId="urn:microsoft.com/office/officeart/2018/5/layout/IconLeafLabelList"/>
    <dgm:cxn modelId="{2F5E52FD-F729-C742-A595-23E2B9626B3B}" type="presParOf" srcId="{15E2D8BD-D259-1445-AD38-4E5C526C4928}" destId="{63278331-CCE1-9746-8B7C-7E1191492CD8}" srcOrd="1" destOrd="0" presId="urn:microsoft.com/office/officeart/2018/5/layout/IconLeafLabelList"/>
    <dgm:cxn modelId="{F18CE966-D697-4144-A3A0-351089E82AB4}" type="presParOf" srcId="{15E2D8BD-D259-1445-AD38-4E5C526C4928}" destId="{208756A7-CAE8-E944-B80F-257139988C19}" srcOrd="2" destOrd="0" presId="urn:microsoft.com/office/officeart/2018/5/layout/IconLeafLabelList"/>
    <dgm:cxn modelId="{2068D93A-E6D2-3240-8B95-205E5B892D79}" type="presParOf" srcId="{15E2D8BD-D259-1445-AD38-4E5C526C4928}" destId="{51A02FC9-4199-4144-9E7B-D78B35B48DE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BE179-2DFF-492A-8D55-63BBDE019E6F}">
      <dsp:nvSpPr>
        <dsp:cNvPr id="0" name=""/>
        <dsp:cNvSpPr/>
      </dsp:nvSpPr>
      <dsp:spPr>
        <a:xfrm>
          <a:off x="243312" y="715107"/>
          <a:ext cx="760236" cy="76023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EA1AF-085B-4A69-8970-C60E1D3F088A}">
      <dsp:nvSpPr>
        <dsp:cNvPr id="0" name=""/>
        <dsp:cNvSpPr/>
      </dsp:nvSpPr>
      <dsp:spPr>
        <a:xfrm>
          <a:off x="405330" y="877125"/>
          <a:ext cx="436201" cy="436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DB8182-8822-4243-BE71-7ECF7DF5F029}">
      <dsp:nvSpPr>
        <dsp:cNvPr id="0" name=""/>
        <dsp:cNvSpPr/>
      </dsp:nvSpPr>
      <dsp:spPr>
        <a:xfrm>
          <a:off x="286"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PROJECT DESCRIPTION</a:t>
          </a:r>
        </a:p>
      </dsp:txBody>
      <dsp:txXfrm>
        <a:off x="286" y="1712138"/>
        <a:ext cx="1246289" cy="498515"/>
      </dsp:txXfrm>
    </dsp:sp>
    <dsp:sp modelId="{6E6F5C28-BADC-4EF2-A142-E8657168829F}">
      <dsp:nvSpPr>
        <dsp:cNvPr id="0" name=""/>
        <dsp:cNvSpPr/>
      </dsp:nvSpPr>
      <dsp:spPr>
        <a:xfrm>
          <a:off x="1707702" y="715107"/>
          <a:ext cx="760236" cy="76023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43E35-CAB3-47D0-BDA6-58083CDB18E5}">
      <dsp:nvSpPr>
        <dsp:cNvPr id="0" name=""/>
        <dsp:cNvSpPr/>
      </dsp:nvSpPr>
      <dsp:spPr>
        <a:xfrm>
          <a:off x="1869720" y="877125"/>
          <a:ext cx="436201" cy="436201"/>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F9376D-8046-4DBC-9465-F30F306E6D8A}">
      <dsp:nvSpPr>
        <dsp:cNvPr id="0" name=""/>
        <dsp:cNvSpPr/>
      </dsp:nvSpPr>
      <dsp:spPr>
        <a:xfrm>
          <a:off x="1464676"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optimization problem definition</a:t>
          </a:r>
        </a:p>
      </dsp:txBody>
      <dsp:txXfrm>
        <a:off x="1464676" y="1712138"/>
        <a:ext cx="1246289" cy="498515"/>
      </dsp:txXfrm>
    </dsp:sp>
    <dsp:sp modelId="{A458FA36-68C7-4C46-BC70-4736EFF0DC61}">
      <dsp:nvSpPr>
        <dsp:cNvPr id="0" name=""/>
        <dsp:cNvSpPr/>
      </dsp:nvSpPr>
      <dsp:spPr>
        <a:xfrm>
          <a:off x="3172092" y="715107"/>
          <a:ext cx="760236" cy="76023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E0337-F0C2-4639-9E38-7E56604F1AC0}">
      <dsp:nvSpPr>
        <dsp:cNvPr id="0" name=""/>
        <dsp:cNvSpPr/>
      </dsp:nvSpPr>
      <dsp:spPr>
        <a:xfrm>
          <a:off x="3334109" y="877125"/>
          <a:ext cx="436201" cy="43620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0DF507-C491-4E5A-A482-E3E80527EAE5}">
      <dsp:nvSpPr>
        <dsp:cNvPr id="0" name=""/>
        <dsp:cNvSpPr/>
      </dsp:nvSpPr>
      <dsp:spPr>
        <a:xfrm>
          <a:off x="2929065"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Population Based Algorithm (GA)</a:t>
          </a:r>
        </a:p>
      </dsp:txBody>
      <dsp:txXfrm>
        <a:off x="2929065" y="1712138"/>
        <a:ext cx="1246289" cy="498515"/>
      </dsp:txXfrm>
    </dsp:sp>
    <dsp:sp modelId="{DB6ED9F5-B93B-4EC3-9CAB-2F64D5264037}">
      <dsp:nvSpPr>
        <dsp:cNvPr id="0" name=""/>
        <dsp:cNvSpPr/>
      </dsp:nvSpPr>
      <dsp:spPr>
        <a:xfrm>
          <a:off x="4636481" y="715107"/>
          <a:ext cx="760236" cy="76023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F1CE6-E07B-45E9-BF58-75801A27077F}">
      <dsp:nvSpPr>
        <dsp:cNvPr id="0" name=""/>
        <dsp:cNvSpPr/>
      </dsp:nvSpPr>
      <dsp:spPr>
        <a:xfrm>
          <a:off x="4798499" y="877125"/>
          <a:ext cx="436201" cy="43620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63CC75-641B-45AD-A777-9140B1EF9D2A}">
      <dsp:nvSpPr>
        <dsp:cNvPr id="0" name=""/>
        <dsp:cNvSpPr/>
      </dsp:nvSpPr>
      <dsp:spPr>
        <a:xfrm>
          <a:off x="4393455"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err="1"/>
            <a:t>Trajectory</a:t>
          </a:r>
          <a:r>
            <a:rPr lang="tr-TR" sz="1100" kern="1200" dirty="0"/>
            <a:t> </a:t>
          </a:r>
          <a:r>
            <a:rPr lang="tr-TR" sz="1100" kern="1200" dirty="0" err="1"/>
            <a:t>based</a:t>
          </a:r>
          <a:r>
            <a:rPr lang="tr-TR" sz="1100" kern="1200" dirty="0"/>
            <a:t> </a:t>
          </a:r>
          <a:r>
            <a:rPr lang="tr-TR" sz="1100" kern="1200" dirty="0" err="1"/>
            <a:t>algorıthm</a:t>
          </a:r>
          <a:r>
            <a:rPr lang="tr-TR" sz="1100" kern="1200" dirty="0"/>
            <a:t> (</a:t>
          </a:r>
          <a:r>
            <a:rPr lang="tr-TR" sz="1100" kern="1200" dirty="0" err="1"/>
            <a:t>sa</a:t>
          </a:r>
          <a:r>
            <a:rPr lang="tr-TR" sz="1100" kern="1200" dirty="0"/>
            <a:t>)</a:t>
          </a:r>
          <a:endParaRPr lang="en-US" sz="1100" kern="1200" dirty="0"/>
        </a:p>
      </dsp:txBody>
      <dsp:txXfrm>
        <a:off x="4393455" y="1712138"/>
        <a:ext cx="1246289" cy="498515"/>
      </dsp:txXfrm>
    </dsp:sp>
    <dsp:sp modelId="{4B5E282D-388D-FF47-B0BA-655138BA9FEB}">
      <dsp:nvSpPr>
        <dsp:cNvPr id="0" name=""/>
        <dsp:cNvSpPr/>
      </dsp:nvSpPr>
      <dsp:spPr>
        <a:xfrm>
          <a:off x="6100871" y="715107"/>
          <a:ext cx="760236" cy="76023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0404D-4040-0044-AE3C-A02CACF69A93}">
      <dsp:nvSpPr>
        <dsp:cNvPr id="0" name=""/>
        <dsp:cNvSpPr/>
      </dsp:nvSpPr>
      <dsp:spPr>
        <a:xfrm>
          <a:off x="6262889" y="877125"/>
          <a:ext cx="436201" cy="43620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2ACF3-01F0-AF47-B8BC-7F4D2A703562}">
      <dsp:nvSpPr>
        <dsp:cNvPr id="0" name=""/>
        <dsp:cNvSpPr/>
      </dsp:nvSpPr>
      <dsp:spPr>
        <a:xfrm>
          <a:off x="5857845"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Tests and Hyperparameter Optimization</a:t>
          </a:r>
        </a:p>
      </dsp:txBody>
      <dsp:txXfrm>
        <a:off x="5857845" y="1712138"/>
        <a:ext cx="1246289" cy="498515"/>
      </dsp:txXfrm>
    </dsp:sp>
    <dsp:sp modelId="{33C55DBF-AACA-6740-9BE7-6A38A48F0FDB}">
      <dsp:nvSpPr>
        <dsp:cNvPr id="0" name=""/>
        <dsp:cNvSpPr/>
      </dsp:nvSpPr>
      <dsp:spPr>
        <a:xfrm>
          <a:off x="7565261" y="715107"/>
          <a:ext cx="760236" cy="76023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986EB-9481-3445-AF93-A495AACBE65D}">
      <dsp:nvSpPr>
        <dsp:cNvPr id="0" name=""/>
        <dsp:cNvSpPr/>
      </dsp:nvSpPr>
      <dsp:spPr>
        <a:xfrm>
          <a:off x="7727278" y="877125"/>
          <a:ext cx="436201" cy="43620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31050-B5F1-A648-B1F5-F01703416430}">
      <dsp:nvSpPr>
        <dsp:cNvPr id="0" name=""/>
        <dsp:cNvSpPr/>
      </dsp:nvSpPr>
      <dsp:spPr>
        <a:xfrm>
          <a:off x="7322234"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Comparison</a:t>
          </a:r>
        </a:p>
      </dsp:txBody>
      <dsp:txXfrm>
        <a:off x="7322234" y="1712138"/>
        <a:ext cx="1246289" cy="498515"/>
      </dsp:txXfrm>
    </dsp:sp>
    <dsp:sp modelId="{8308C936-C366-864D-9C78-32B4B38E2B95}">
      <dsp:nvSpPr>
        <dsp:cNvPr id="0" name=""/>
        <dsp:cNvSpPr/>
      </dsp:nvSpPr>
      <dsp:spPr>
        <a:xfrm>
          <a:off x="9029650" y="715107"/>
          <a:ext cx="760236" cy="76023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78331-CCE1-9746-8B7C-7E1191492CD8}">
      <dsp:nvSpPr>
        <dsp:cNvPr id="0" name=""/>
        <dsp:cNvSpPr/>
      </dsp:nvSpPr>
      <dsp:spPr>
        <a:xfrm>
          <a:off x="9191668" y="877125"/>
          <a:ext cx="436201" cy="436201"/>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02FC9-4199-4144-9E7B-D78B35B48DEE}">
      <dsp:nvSpPr>
        <dsp:cNvPr id="0" name=""/>
        <dsp:cNvSpPr/>
      </dsp:nvSpPr>
      <dsp:spPr>
        <a:xfrm>
          <a:off x="8786624" y="1712138"/>
          <a:ext cx="1246289" cy="49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References</a:t>
          </a:r>
        </a:p>
      </dsp:txBody>
      <dsp:txXfrm>
        <a:off x="8786624" y="1712138"/>
        <a:ext cx="1246289" cy="49851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7458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8562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7898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313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06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3913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399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8951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071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8172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1/31/21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027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1/31/21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26989612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www.tutorialspoint.com/genetic_algorithms/images/roulette_wheel_selection.jpg"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B621C-39BD-EF4C-ADAB-95D3B182D6B4}"/>
              </a:ext>
            </a:extLst>
          </p:cNvPr>
          <p:cNvSpPr>
            <a:spLocks noGrp="1"/>
          </p:cNvSpPr>
          <p:nvPr>
            <p:ph type="ctrTitle"/>
          </p:nvPr>
        </p:nvSpPr>
        <p:spPr>
          <a:xfrm>
            <a:off x="7766050" y="540000"/>
            <a:ext cx="3884962" cy="1331637"/>
          </a:xfrm>
        </p:spPr>
        <p:txBody>
          <a:bodyPr vert="horz" lIns="0" tIns="0" rIns="0" bIns="0" rtlCol="0" anchor="b" anchorCtr="0">
            <a:normAutofit/>
          </a:bodyPr>
          <a:lstStyle/>
          <a:p>
            <a:r>
              <a:rPr lang="en-US"/>
              <a:t>Aircraft Taxi Route Scheduling</a:t>
            </a:r>
          </a:p>
        </p:txBody>
      </p:sp>
      <p:pic>
        <p:nvPicPr>
          <p:cNvPr id="1026" name="Picture 2" descr="Airport delays up due to taxiing - The Morning Call">
            <a:extLst>
              <a:ext uri="{FF2B5EF4-FFF2-40B4-BE49-F238E27FC236}">
                <a16:creationId xmlns:a16="http://schemas.microsoft.com/office/drawing/2014/main" id="{CBD3C532-86D3-434F-989A-65C86CFE69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04" r="11226" b="-2"/>
          <a:stretch/>
        </p:blipFill>
        <p:spPr bwMode="auto">
          <a:xfrm>
            <a:off x="540988" y="540000"/>
            <a:ext cx="6671025" cy="577800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6410F97-C61E-0445-9BD7-1D470C61C4F6}"/>
              </a:ext>
            </a:extLst>
          </p:cNvPr>
          <p:cNvSpPr>
            <a:spLocks noGrp="1"/>
          </p:cNvSpPr>
          <p:nvPr>
            <p:ph type="subTitle" idx="1"/>
          </p:nvPr>
        </p:nvSpPr>
        <p:spPr>
          <a:xfrm>
            <a:off x="7766050" y="2759076"/>
            <a:ext cx="3884962" cy="3009899"/>
          </a:xfrm>
        </p:spPr>
        <p:txBody>
          <a:bodyPr vert="horz" lIns="0" tIns="0" rIns="0" bIns="0" rtlCol="0" anchor="t" anchorCtr="0">
            <a:normAutofit/>
          </a:bodyPr>
          <a:lstStyle/>
          <a:p>
            <a:pPr algn="l"/>
            <a:r>
              <a:rPr lang="en-US" altLang="en-US" sz="2000" b="1"/>
              <a:t>Fatih</a:t>
            </a:r>
            <a:r>
              <a:rPr lang="en-US" altLang="en-US" sz="2000" b="1" dirty="0"/>
              <a:t> Selim YAKAR</a:t>
            </a:r>
          </a:p>
          <a:p>
            <a:pPr algn="l"/>
            <a:r>
              <a:rPr lang="en-US" altLang="en-US" sz="2000" b="1" dirty="0"/>
              <a:t>CSE424 </a:t>
            </a:r>
          </a:p>
          <a:p>
            <a:pPr algn="l"/>
            <a:r>
              <a:rPr lang="en-US" altLang="en-US" sz="2000" b="1" dirty="0"/>
              <a:t>Optimization Term Project</a:t>
            </a:r>
          </a:p>
          <a:p>
            <a:pPr algn="l"/>
            <a:r>
              <a:rPr lang="en-US" altLang="en-US" sz="2000" b="1" dirty="0"/>
              <a:t>Instructor: </a:t>
            </a:r>
          </a:p>
          <a:p>
            <a:pPr algn="l"/>
            <a:r>
              <a:rPr lang="en-US" altLang="en-US" sz="2000" b="1" dirty="0"/>
              <a:t>Prof. Dr. </a:t>
            </a:r>
            <a:r>
              <a:rPr lang="en-US" altLang="en-US" sz="2000" b="1"/>
              <a:t>Fatih</a:t>
            </a:r>
            <a:r>
              <a:rPr lang="en-US" altLang="en-US" sz="2000" b="1" dirty="0"/>
              <a:t> </a:t>
            </a:r>
            <a:r>
              <a:rPr lang="en-US" altLang="en-US" sz="2000" b="1"/>
              <a:t>Erdoğan</a:t>
            </a:r>
            <a:r>
              <a:rPr lang="en-US" altLang="en-US" sz="2000" b="1" dirty="0"/>
              <a:t> SEVİLGEN</a:t>
            </a:r>
          </a:p>
        </p:txBody>
      </p:sp>
    </p:spTree>
    <p:extLst>
      <p:ext uri="{BB962C8B-B14F-4D97-AF65-F5344CB8AC3E}">
        <p14:creationId xmlns:p14="http://schemas.microsoft.com/office/powerpoint/2010/main" val="23865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741D-4869-434D-9D40-A11A75BF6BDE}"/>
              </a:ext>
            </a:extLst>
          </p:cNvPr>
          <p:cNvSpPr>
            <a:spLocks noGrp="1"/>
          </p:cNvSpPr>
          <p:nvPr>
            <p:ph idx="1"/>
          </p:nvPr>
        </p:nvSpPr>
        <p:spPr>
          <a:xfrm>
            <a:off x="551793" y="520262"/>
            <a:ext cx="11225048" cy="5785945"/>
          </a:xfrm>
        </p:spPr>
        <p:txBody>
          <a:bodyPr/>
          <a:lstStyle/>
          <a:p>
            <a:r>
              <a:rPr lang="tr-TR" b="1" dirty="0" err="1"/>
              <a:t>Population</a:t>
            </a:r>
            <a:r>
              <a:rPr lang="tr-TR" b="1" dirty="0"/>
              <a:t> </a:t>
            </a:r>
            <a:r>
              <a:rPr lang="tr-TR" b="1" dirty="0" err="1"/>
              <a:t>Generation</a:t>
            </a:r>
            <a:r>
              <a:rPr lang="tr-TR" b="1" dirty="0"/>
              <a:t>:</a:t>
            </a:r>
            <a:endParaRPr lang="en-TR" dirty="0"/>
          </a:p>
          <a:p>
            <a:pPr marL="0" indent="0">
              <a:buNone/>
            </a:pPr>
            <a:r>
              <a:rPr lang="tr-TR" dirty="0"/>
              <a:t>	</a:t>
            </a:r>
            <a:r>
              <a:rPr lang="tr-TR" sz="1800" dirty="0" err="1"/>
              <a:t>The</a:t>
            </a:r>
            <a:r>
              <a:rPr lang="tr-TR" sz="1800" dirty="0"/>
              <a:t> </a:t>
            </a:r>
            <a:r>
              <a:rPr lang="tr-TR" sz="1800" dirty="0" err="1"/>
              <a:t>chromosome</a:t>
            </a:r>
            <a:r>
              <a:rPr lang="tr-TR" sz="1800" dirty="0"/>
              <a:t> </a:t>
            </a:r>
            <a:r>
              <a:rPr lang="tr-TR" sz="1800" dirty="0" err="1"/>
              <a:t>was</a:t>
            </a:r>
            <a:r>
              <a:rPr lang="tr-TR" sz="1800" dirty="0"/>
              <a:t> </a:t>
            </a:r>
            <a:r>
              <a:rPr lang="tr-TR" sz="1800" dirty="0" err="1"/>
              <a:t>created</a:t>
            </a:r>
            <a:r>
              <a:rPr lang="tr-TR" sz="1800" dirty="0"/>
              <a:t> </a:t>
            </a:r>
            <a:r>
              <a:rPr lang="tr-TR" sz="1800" dirty="0" err="1"/>
              <a:t>and</a:t>
            </a:r>
            <a:r>
              <a:rPr lang="tr-TR" sz="1800" dirty="0"/>
              <a:t> </a:t>
            </a:r>
            <a:r>
              <a:rPr lang="tr-TR" sz="1800" dirty="0" err="1"/>
              <a:t>added</a:t>
            </a:r>
            <a:r>
              <a:rPr lang="tr-TR" sz="1800" dirty="0"/>
              <a:t> </a:t>
            </a:r>
            <a:r>
              <a:rPr lang="tr-TR" sz="1800" dirty="0" err="1"/>
              <a:t>together</a:t>
            </a:r>
            <a:r>
              <a:rPr lang="tr-TR" sz="1800" dirty="0"/>
              <a:t> </a:t>
            </a:r>
            <a:r>
              <a:rPr lang="tr-TR" sz="1800" dirty="0" err="1"/>
              <a:t>with</a:t>
            </a:r>
            <a:r>
              <a:rPr lang="tr-TR" sz="1800" dirty="0"/>
              <a:t> </a:t>
            </a:r>
            <a:r>
              <a:rPr lang="tr-TR" sz="1800" dirty="0" err="1"/>
              <a:t>the</a:t>
            </a:r>
            <a:r>
              <a:rPr lang="tr-TR" sz="1800" dirty="0"/>
              <a:t> </a:t>
            </a:r>
            <a:r>
              <a:rPr lang="tr-TR" sz="1800" dirty="0" err="1"/>
              <a:t>method</a:t>
            </a:r>
            <a:r>
              <a:rPr lang="tr-TR" sz="1800" dirty="0"/>
              <a:t> </a:t>
            </a:r>
            <a:r>
              <a:rPr lang="tr-TR" sz="1800" dirty="0" err="1"/>
              <a:t>used</a:t>
            </a:r>
            <a:r>
              <a:rPr lang="tr-TR" sz="1800" dirty="0"/>
              <a:t> </a:t>
            </a:r>
            <a:r>
              <a:rPr lang="tr-TR" sz="1800" dirty="0" err="1"/>
              <a:t>to</a:t>
            </a:r>
            <a:r>
              <a:rPr lang="tr-TR" sz="1800" dirty="0"/>
              <a:t> </a:t>
            </a:r>
            <a:r>
              <a:rPr lang="tr-TR" sz="1800" dirty="0" err="1"/>
              <a:t>create</a:t>
            </a:r>
            <a:r>
              <a:rPr lang="tr-TR" sz="1800" dirty="0"/>
              <a:t> </a:t>
            </a:r>
            <a:r>
              <a:rPr lang="tr-TR" sz="1800" dirty="0" err="1"/>
              <a:t>the</a:t>
            </a:r>
            <a:r>
              <a:rPr lang="tr-TR" sz="1800" dirty="0"/>
              <a:t> </a:t>
            </a:r>
            <a:r>
              <a:rPr lang="tr-TR" sz="1800" dirty="0" err="1"/>
              <a:t>initial</a:t>
            </a:r>
            <a:r>
              <a:rPr lang="tr-TR" sz="1800" dirty="0"/>
              <a:t> </a:t>
            </a:r>
            <a:r>
              <a:rPr lang="tr-TR" sz="1800" dirty="0" err="1"/>
              <a:t>solution</a:t>
            </a:r>
            <a:r>
              <a:rPr lang="tr-TR" sz="1800" dirty="0"/>
              <a:t> in </a:t>
            </a:r>
            <a:r>
              <a:rPr lang="tr-TR" sz="1800" dirty="0" err="1"/>
              <a:t>random</a:t>
            </a:r>
            <a:r>
              <a:rPr lang="tr-TR" sz="1800" dirty="0"/>
              <a:t> </a:t>
            </a:r>
            <a:r>
              <a:rPr lang="tr-TR" sz="1800" dirty="0" err="1"/>
              <a:t>order</a:t>
            </a:r>
            <a:r>
              <a:rPr lang="tr-TR" sz="1800" dirty="0"/>
              <a:t> as </a:t>
            </a:r>
            <a:r>
              <a:rPr lang="tr-TR" sz="1800" dirty="0" err="1"/>
              <a:t>much</a:t>
            </a:r>
            <a:r>
              <a:rPr lang="tr-TR" sz="1800" dirty="0"/>
              <a:t> as </a:t>
            </a:r>
            <a:r>
              <a:rPr lang="tr-TR" sz="1800" dirty="0" err="1"/>
              <a:t>the</a:t>
            </a:r>
            <a:r>
              <a:rPr lang="tr-TR" sz="1800" dirty="0"/>
              <a:t> </a:t>
            </a:r>
            <a:r>
              <a:rPr lang="tr-TR" sz="1800" dirty="0" err="1"/>
              <a:t>population</a:t>
            </a:r>
            <a:r>
              <a:rPr lang="tr-TR" sz="1800" dirty="0"/>
              <a:t> size </a:t>
            </a:r>
            <a:r>
              <a:rPr lang="tr-TR" sz="1800" dirty="0" err="1"/>
              <a:t>considered</a:t>
            </a:r>
            <a:r>
              <a:rPr lang="tr-TR" sz="1800" dirty="0"/>
              <a:t> as a </a:t>
            </a:r>
            <a:r>
              <a:rPr lang="tr-TR" sz="1800" dirty="0" err="1"/>
              <a:t>hyperparameter</a:t>
            </a:r>
            <a:r>
              <a:rPr lang="tr-TR" sz="1800" dirty="0"/>
              <a:t>.</a:t>
            </a:r>
            <a:endParaRPr lang="en-TR" sz="1800" dirty="0"/>
          </a:p>
          <a:p>
            <a:r>
              <a:rPr lang="tr-TR" b="1" dirty="0" err="1"/>
              <a:t>Mating</a:t>
            </a:r>
            <a:r>
              <a:rPr lang="tr-TR" b="1" dirty="0"/>
              <a:t> </a:t>
            </a:r>
            <a:r>
              <a:rPr lang="tr-TR" b="1" dirty="0" err="1"/>
              <a:t>Pool</a:t>
            </a:r>
            <a:r>
              <a:rPr lang="tr-TR" b="1" dirty="0"/>
              <a:t>/</a:t>
            </a:r>
            <a:r>
              <a:rPr lang="tr-TR" b="1" dirty="0" err="1"/>
              <a:t>Population</a:t>
            </a:r>
            <a:r>
              <a:rPr lang="tr-TR" b="1" dirty="0"/>
              <a:t> </a:t>
            </a:r>
            <a:r>
              <a:rPr lang="tr-TR" b="1" dirty="0" err="1"/>
              <a:t>Selection</a:t>
            </a:r>
            <a:r>
              <a:rPr lang="tr-TR" b="1" dirty="0"/>
              <a:t>:</a:t>
            </a:r>
          </a:p>
          <a:p>
            <a:pPr marL="0" indent="0">
              <a:buNone/>
            </a:pPr>
            <a:r>
              <a:rPr lang="tr-TR" b="1" dirty="0"/>
              <a:t>	</a:t>
            </a:r>
            <a:r>
              <a:rPr lang="tr-TR" sz="1800" dirty="0" err="1"/>
              <a:t>Roulette</a:t>
            </a:r>
            <a:r>
              <a:rPr lang="tr-TR" sz="1800" dirty="0"/>
              <a:t> </a:t>
            </a:r>
            <a:r>
              <a:rPr lang="tr-TR" sz="1800" dirty="0" err="1"/>
              <a:t>wheel</a:t>
            </a:r>
            <a:r>
              <a:rPr lang="tr-TR" sz="1800" dirty="0"/>
              <a:t> </a:t>
            </a:r>
            <a:r>
              <a:rPr lang="tr-TR" sz="1800" dirty="0" err="1"/>
              <a:t>selection</a:t>
            </a:r>
            <a:r>
              <a:rPr lang="tr-TR" sz="1800" dirty="0"/>
              <a:t> is </a:t>
            </a:r>
            <a:r>
              <a:rPr lang="tr-TR" sz="1800" dirty="0" err="1"/>
              <a:t>used</a:t>
            </a:r>
            <a:r>
              <a:rPr lang="tr-TR" sz="1800" dirty="0"/>
              <a:t>. </a:t>
            </a:r>
            <a:r>
              <a:rPr lang="tr-TR" sz="1800" dirty="0" err="1"/>
              <a:t>Fitness</a:t>
            </a:r>
            <a:r>
              <a:rPr lang="tr-TR" sz="1800" dirty="0"/>
              <a:t> </a:t>
            </a:r>
            <a:r>
              <a:rPr lang="tr-TR" sz="1800" dirty="0" err="1"/>
              <a:t>was</a:t>
            </a:r>
            <a:r>
              <a:rPr lang="tr-TR" sz="1800" dirty="0"/>
              <a:t> </a:t>
            </a:r>
            <a:r>
              <a:rPr lang="tr-TR" sz="1800" dirty="0" err="1"/>
              <a:t>found</a:t>
            </a:r>
            <a:r>
              <a:rPr lang="tr-TR" sz="1800" dirty="0"/>
              <a:t> </a:t>
            </a:r>
            <a:r>
              <a:rPr lang="tr-TR" sz="1800" dirty="0" err="1"/>
              <a:t>with</a:t>
            </a:r>
            <a:r>
              <a:rPr lang="tr-TR" sz="1800" dirty="0"/>
              <a:t> </a:t>
            </a:r>
            <a:r>
              <a:rPr lang="tr-TR" sz="1800" dirty="0" err="1"/>
              <a:t>the</a:t>
            </a:r>
            <a:r>
              <a:rPr lang="tr-TR" sz="1800" dirty="0"/>
              <a:t> 1/</a:t>
            </a:r>
            <a:r>
              <a:rPr lang="tr-TR" sz="1800" dirty="0" err="1"/>
              <a:t>objective</a:t>
            </a:r>
            <a:r>
              <a:rPr lang="tr-TR" sz="1800" dirty="0"/>
              <a:t> </a:t>
            </a:r>
            <a:r>
              <a:rPr lang="tr-TR" sz="1800" dirty="0" err="1"/>
              <a:t>function</a:t>
            </a:r>
            <a:r>
              <a:rPr lang="tr-TR" sz="1800" dirty="0"/>
              <a:t>.</a:t>
            </a:r>
            <a:endParaRPr lang="en-TR" sz="1800" dirty="0"/>
          </a:p>
          <a:p>
            <a:endParaRPr lang="en-TR" dirty="0"/>
          </a:p>
        </p:txBody>
      </p:sp>
      <p:sp>
        <p:nvSpPr>
          <p:cNvPr id="4" name="Rectangle 2">
            <a:extLst>
              <a:ext uri="{FF2B5EF4-FFF2-40B4-BE49-F238E27FC236}">
                <a16:creationId xmlns:a16="http://schemas.microsoft.com/office/drawing/2014/main" id="{E167E5D4-2DCD-3946-887D-B0D5B8F3BC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TR"/>
          </a:p>
        </p:txBody>
      </p:sp>
      <p:pic>
        <p:nvPicPr>
          <p:cNvPr id="5121" name="Picture 16" descr="Genetic Algorithms - Parent Selection - Tutorialspoint">
            <a:extLst>
              <a:ext uri="{FF2B5EF4-FFF2-40B4-BE49-F238E27FC236}">
                <a16:creationId xmlns:a16="http://schemas.microsoft.com/office/drawing/2014/main" id="{141D7E83-FD86-C54F-B4A4-F813C5C6954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59015" y="3207407"/>
            <a:ext cx="5873969" cy="272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76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7F57-F7E9-BA40-89D9-C6438CA4E3E5}"/>
              </a:ext>
            </a:extLst>
          </p:cNvPr>
          <p:cNvSpPr>
            <a:spLocks noGrp="1"/>
          </p:cNvSpPr>
          <p:nvPr>
            <p:ph idx="1"/>
          </p:nvPr>
        </p:nvSpPr>
        <p:spPr>
          <a:xfrm>
            <a:off x="472965" y="441434"/>
            <a:ext cx="11319641" cy="5722883"/>
          </a:xfrm>
        </p:spPr>
        <p:txBody>
          <a:bodyPr/>
          <a:lstStyle/>
          <a:p>
            <a:r>
              <a:rPr lang="tr-TR" b="1" dirty="0" err="1"/>
              <a:t>Survivor</a:t>
            </a:r>
            <a:r>
              <a:rPr lang="tr-TR" b="1" dirty="0"/>
              <a:t> </a:t>
            </a:r>
            <a:r>
              <a:rPr lang="tr-TR" b="1" dirty="0" err="1"/>
              <a:t>selection</a:t>
            </a:r>
            <a:r>
              <a:rPr lang="tr-TR" b="1" dirty="0"/>
              <a:t>:</a:t>
            </a:r>
            <a:endParaRPr lang="en-TR" dirty="0"/>
          </a:p>
          <a:p>
            <a:pPr marL="0" indent="0">
              <a:buNone/>
            </a:pPr>
            <a:r>
              <a:rPr lang="tr-TR" dirty="0"/>
              <a:t>	</a:t>
            </a:r>
            <a:r>
              <a:rPr lang="tr-TR" dirty="0" err="1"/>
              <a:t>Survivors</a:t>
            </a:r>
            <a:r>
              <a:rPr lang="tr-TR" dirty="0"/>
              <a:t> </a:t>
            </a:r>
            <a:r>
              <a:rPr lang="tr-TR" dirty="0" err="1"/>
              <a:t>were</a:t>
            </a:r>
            <a:r>
              <a:rPr lang="tr-TR" dirty="0"/>
              <a:t> </a:t>
            </a:r>
            <a:r>
              <a:rPr lang="tr-TR" dirty="0" err="1"/>
              <a:t>selected</a:t>
            </a:r>
            <a:r>
              <a:rPr lang="tr-TR" dirty="0"/>
              <a:t> </a:t>
            </a:r>
            <a:r>
              <a:rPr lang="tr-TR" dirty="0" err="1"/>
              <a:t>by</a:t>
            </a:r>
            <a:r>
              <a:rPr lang="tr-TR" dirty="0"/>
              <a:t> </a:t>
            </a:r>
            <a:r>
              <a:rPr lang="tr-TR" dirty="0" err="1"/>
              <a:t>choosing</a:t>
            </a:r>
            <a:r>
              <a:rPr lang="tr-TR" dirty="0"/>
              <a:t> </a:t>
            </a:r>
            <a:r>
              <a:rPr lang="tr-TR" dirty="0" err="1"/>
              <a:t>the</a:t>
            </a:r>
            <a:r>
              <a:rPr lang="tr-TR" dirty="0"/>
              <a:t> </a:t>
            </a:r>
            <a:r>
              <a:rPr lang="tr-TR" dirty="0" err="1"/>
              <a:t>best</a:t>
            </a:r>
            <a:r>
              <a:rPr lang="tr-TR" dirty="0"/>
              <a:t> </a:t>
            </a:r>
            <a:r>
              <a:rPr lang="tr-TR" dirty="0" err="1"/>
              <a:t>choice</a:t>
            </a:r>
            <a:r>
              <a:rPr lang="tr-TR" dirty="0"/>
              <a:t> </a:t>
            </a:r>
            <a:r>
              <a:rPr lang="tr-TR" dirty="0" err="1"/>
              <a:t>for</a:t>
            </a:r>
            <a:r>
              <a:rPr lang="tr-TR" dirty="0"/>
              <a:t> </a:t>
            </a:r>
            <a:r>
              <a:rPr lang="tr-TR" dirty="0" err="1"/>
              <a:t>each</a:t>
            </a:r>
            <a:r>
              <a:rPr lang="tr-TR" dirty="0"/>
              <a:t> </a:t>
            </a:r>
            <a:r>
              <a:rPr lang="tr-TR" dirty="0" err="1"/>
              <a:t>chromosome</a:t>
            </a:r>
            <a:r>
              <a:rPr lang="tr-TR" dirty="0"/>
              <a:t> </a:t>
            </a:r>
            <a:r>
              <a:rPr lang="tr-TR" dirty="0" err="1"/>
              <a:t>value</a:t>
            </a:r>
            <a:r>
              <a:rPr lang="tr-TR" dirty="0"/>
              <a:t> as a </a:t>
            </a:r>
            <a:r>
              <a:rPr lang="tr-TR" dirty="0" err="1"/>
              <a:t>result</a:t>
            </a:r>
            <a:r>
              <a:rPr lang="tr-TR" dirty="0"/>
              <a:t> of </a:t>
            </a:r>
            <a:r>
              <a:rPr lang="tr-TR" dirty="0" err="1"/>
              <a:t>the</a:t>
            </a:r>
            <a:r>
              <a:rPr lang="tr-TR" dirty="0"/>
              <a:t> </a:t>
            </a:r>
            <a:r>
              <a:rPr lang="tr-TR" dirty="0" err="1"/>
              <a:t>comparisons</a:t>
            </a:r>
            <a:r>
              <a:rPr lang="tr-TR" dirty="0"/>
              <a:t>.</a:t>
            </a:r>
          </a:p>
          <a:p>
            <a:pPr marL="0" indent="0">
              <a:buNone/>
            </a:pPr>
            <a:endParaRPr lang="en-TR" dirty="0"/>
          </a:p>
          <a:p>
            <a:endParaRPr lang="en-TR" dirty="0"/>
          </a:p>
        </p:txBody>
      </p:sp>
      <p:pic>
        <p:nvPicPr>
          <p:cNvPr id="4" name="Picture 3" descr="Diagram&#10;&#10;Description automatically generated">
            <a:extLst>
              <a:ext uri="{FF2B5EF4-FFF2-40B4-BE49-F238E27FC236}">
                <a16:creationId xmlns:a16="http://schemas.microsoft.com/office/drawing/2014/main" id="{1B2955B9-530A-BF44-9264-EE65DA41E5C0}"/>
              </a:ext>
            </a:extLst>
          </p:cNvPr>
          <p:cNvPicPr/>
          <p:nvPr/>
        </p:nvPicPr>
        <p:blipFill rotWithShape="1">
          <a:blip r:embed="rId2">
            <a:extLst>
              <a:ext uri="{28A0092B-C50C-407E-A947-70E740481C1C}">
                <a14:useLocalDpi xmlns:a14="http://schemas.microsoft.com/office/drawing/2010/main" val="0"/>
              </a:ext>
            </a:extLst>
          </a:blip>
          <a:srcRect l="27647" t="7673" r="7756" b="10512"/>
          <a:stretch/>
        </p:blipFill>
        <p:spPr bwMode="auto">
          <a:xfrm>
            <a:off x="3198194" y="1876096"/>
            <a:ext cx="5795612" cy="3026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31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604D5-1BEC-5C47-B6A7-1A2AC2381B33}"/>
              </a:ext>
            </a:extLst>
          </p:cNvPr>
          <p:cNvSpPr>
            <a:spLocks noGrp="1"/>
          </p:cNvSpPr>
          <p:nvPr>
            <p:ph idx="1"/>
          </p:nvPr>
        </p:nvSpPr>
        <p:spPr>
          <a:xfrm>
            <a:off x="425669" y="409903"/>
            <a:ext cx="11256579" cy="5943599"/>
          </a:xfrm>
        </p:spPr>
        <p:txBody>
          <a:bodyPr/>
          <a:lstStyle/>
          <a:p>
            <a:r>
              <a:rPr lang="tr-TR" b="1" dirty="0" err="1"/>
              <a:t>Crossover</a:t>
            </a:r>
            <a:r>
              <a:rPr lang="tr-TR" b="1" dirty="0"/>
              <a:t>:</a:t>
            </a:r>
            <a:endParaRPr lang="tr-TR" dirty="0"/>
          </a:p>
          <a:p>
            <a:pPr marL="0" indent="0">
              <a:buNone/>
            </a:pPr>
            <a:r>
              <a:rPr lang="tr-TR" dirty="0"/>
              <a:t>	</a:t>
            </a:r>
            <a:r>
              <a:rPr lang="tr-TR" dirty="0" err="1"/>
              <a:t>Each</a:t>
            </a:r>
            <a:r>
              <a:rPr lang="tr-TR" dirty="0"/>
              <a:t> </a:t>
            </a:r>
            <a:r>
              <a:rPr lang="tr-TR" dirty="0" err="1"/>
              <a:t>taxiway</a:t>
            </a:r>
            <a:r>
              <a:rPr lang="tr-TR" dirty="0"/>
              <a:t> </a:t>
            </a:r>
            <a:r>
              <a:rPr lang="tr-TR" dirty="0" err="1"/>
              <a:t>was</a:t>
            </a:r>
            <a:r>
              <a:rPr lang="tr-TR" dirty="0"/>
              <a:t> </a:t>
            </a:r>
            <a:r>
              <a:rPr lang="tr-TR" dirty="0" err="1"/>
              <a:t>considered</a:t>
            </a:r>
            <a:r>
              <a:rPr lang="tr-TR" dirty="0"/>
              <a:t> as a gene </a:t>
            </a:r>
            <a:r>
              <a:rPr lang="tr-TR" dirty="0" err="1"/>
              <a:t>and</a:t>
            </a:r>
            <a:r>
              <a:rPr lang="tr-TR" dirty="0"/>
              <a:t> a 1 </a:t>
            </a:r>
            <a:r>
              <a:rPr lang="tr-TR" dirty="0" err="1"/>
              <a:t>point</a:t>
            </a:r>
            <a:r>
              <a:rPr lang="tr-TR" dirty="0"/>
              <a:t> </a:t>
            </a:r>
            <a:r>
              <a:rPr lang="tr-TR" dirty="0" err="1"/>
              <a:t>crossover</a:t>
            </a:r>
            <a:r>
              <a:rPr lang="tr-TR" dirty="0"/>
              <a:t> </a:t>
            </a:r>
            <a:r>
              <a:rPr lang="tr-TR" dirty="0" err="1"/>
              <a:t>was</a:t>
            </a:r>
            <a:r>
              <a:rPr lang="tr-TR" dirty="0"/>
              <a:t> </a:t>
            </a:r>
            <a:r>
              <a:rPr lang="tr-TR" dirty="0" err="1"/>
              <a:t>applied</a:t>
            </a:r>
            <a:r>
              <a:rPr lang="tr-TR" dirty="0"/>
              <a:t>.</a:t>
            </a:r>
          </a:p>
          <a:p>
            <a:pPr marL="0" indent="0">
              <a:buNone/>
            </a:pPr>
            <a:endParaRPr lang="tr-TR" dirty="0"/>
          </a:p>
          <a:p>
            <a:pPr marL="0" indent="0">
              <a:buNone/>
            </a:pPr>
            <a:endParaRPr lang="tr-TR" dirty="0"/>
          </a:p>
          <a:p>
            <a:pPr marL="0" indent="0">
              <a:buNone/>
            </a:pPr>
            <a:endParaRPr lang="tr-TR" dirty="0"/>
          </a:p>
          <a:p>
            <a:r>
              <a:rPr lang="tr-TR" b="1" dirty="0" err="1"/>
              <a:t>Mutation</a:t>
            </a:r>
            <a:endParaRPr lang="en-TR" b="1" dirty="0"/>
          </a:p>
          <a:p>
            <a:pPr marL="0" indent="0">
              <a:buNone/>
            </a:pPr>
            <a:r>
              <a:rPr lang="en-US" dirty="0"/>
              <a:t>	A randomly selected taxiway path and a randomly selected path from the pool created for the initial solution were changed.</a:t>
            </a:r>
            <a:endParaRPr lang="en-TR" dirty="0"/>
          </a:p>
        </p:txBody>
      </p:sp>
      <p:pic>
        <p:nvPicPr>
          <p:cNvPr id="4" name="Picture 3" descr="Diagram&#10;&#10;Description automatically generated">
            <a:extLst>
              <a:ext uri="{FF2B5EF4-FFF2-40B4-BE49-F238E27FC236}">
                <a16:creationId xmlns:a16="http://schemas.microsoft.com/office/drawing/2014/main" id="{5B49868C-A400-D040-9ED0-127394DFC211}"/>
              </a:ext>
            </a:extLst>
          </p:cNvPr>
          <p:cNvPicPr/>
          <p:nvPr/>
        </p:nvPicPr>
        <p:blipFill rotWithShape="1">
          <a:blip r:embed="rId2">
            <a:extLst>
              <a:ext uri="{28A0092B-C50C-407E-A947-70E740481C1C}">
                <a14:useLocalDpi xmlns:a14="http://schemas.microsoft.com/office/drawing/2010/main" val="0"/>
              </a:ext>
            </a:extLst>
          </a:blip>
          <a:srcRect b="27500"/>
          <a:stretch/>
        </p:blipFill>
        <p:spPr bwMode="auto">
          <a:xfrm>
            <a:off x="3231931" y="1467582"/>
            <a:ext cx="5886231" cy="1543632"/>
          </a:xfrm>
          <a:prstGeom prst="rect">
            <a:avLst/>
          </a:prstGeom>
          <a:ln>
            <a:noFill/>
          </a:ln>
          <a:extLst>
            <a:ext uri="{53640926-AAD7-44D8-BBD7-CCE9431645EC}">
              <a14:shadowObscured xmlns:a14="http://schemas.microsoft.com/office/drawing/2010/main"/>
            </a:ext>
          </a:extLst>
        </p:spPr>
      </p:pic>
      <p:pic>
        <p:nvPicPr>
          <p:cNvPr id="5" name="Picture 4" descr="Diagram&#10;&#10;Description automatically generated with medium confidence">
            <a:extLst>
              <a:ext uri="{FF2B5EF4-FFF2-40B4-BE49-F238E27FC236}">
                <a16:creationId xmlns:a16="http://schemas.microsoft.com/office/drawing/2014/main" id="{92ABFCFB-66C9-6648-840C-AB306201E4DE}"/>
              </a:ext>
            </a:extLst>
          </p:cNvPr>
          <p:cNvPicPr/>
          <p:nvPr/>
        </p:nvPicPr>
        <p:blipFill>
          <a:blip r:embed="rId3">
            <a:extLst>
              <a:ext uri="{28A0092B-C50C-407E-A947-70E740481C1C}">
                <a14:useLocalDpi xmlns:a14="http://schemas.microsoft.com/office/drawing/2010/main" val="0"/>
              </a:ext>
            </a:extLst>
          </a:blip>
          <a:stretch>
            <a:fillRect/>
          </a:stretch>
        </p:blipFill>
        <p:spPr>
          <a:xfrm>
            <a:off x="3321269" y="4550102"/>
            <a:ext cx="5549462" cy="1543631"/>
          </a:xfrm>
          <a:prstGeom prst="rect">
            <a:avLst/>
          </a:prstGeom>
        </p:spPr>
      </p:pic>
    </p:spTree>
    <p:extLst>
      <p:ext uri="{BB962C8B-B14F-4D97-AF65-F5344CB8AC3E}">
        <p14:creationId xmlns:p14="http://schemas.microsoft.com/office/powerpoint/2010/main" val="53227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743E-A4A6-FA48-BB05-6192DD930E95}"/>
              </a:ext>
            </a:extLst>
          </p:cNvPr>
          <p:cNvSpPr>
            <a:spLocks noGrp="1"/>
          </p:cNvSpPr>
          <p:nvPr>
            <p:ph type="title"/>
          </p:nvPr>
        </p:nvSpPr>
        <p:spPr>
          <a:xfrm>
            <a:off x="1079499" y="103596"/>
            <a:ext cx="10026650" cy="1367330"/>
          </a:xfrm>
        </p:spPr>
        <p:txBody>
          <a:bodyPr>
            <a:normAutofit/>
          </a:bodyPr>
          <a:lstStyle/>
          <a:p>
            <a:pPr algn="ctr"/>
            <a:r>
              <a:rPr lang="tr-TR" sz="2500" b="1" dirty="0" err="1"/>
              <a:t>Trajectory</a:t>
            </a:r>
            <a:r>
              <a:rPr lang="tr-TR" sz="2500" b="1" dirty="0"/>
              <a:t> </a:t>
            </a:r>
            <a:r>
              <a:rPr lang="tr-TR" sz="2500" b="1" dirty="0" err="1"/>
              <a:t>Based</a:t>
            </a:r>
            <a:r>
              <a:rPr lang="tr-TR" sz="2500" b="1" dirty="0"/>
              <a:t> </a:t>
            </a:r>
            <a:r>
              <a:rPr lang="tr-TR" sz="2500" b="1" dirty="0" err="1"/>
              <a:t>Algorithm</a:t>
            </a:r>
            <a:br>
              <a:rPr lang="tr-TR" sz="2500" b="1" dirty="0"/>
            </a:br>
            <a:r>
              <a:rPr lang="tr-TR" sz="2500" b="1" dirty="0"/>
              <a:t>(</a:t>
            </a:r>
            <a:r>
              <a:rPr lang="tr-TR" sz="2500" b="1" dirty="0" err="1"/>
              <a:t>Sımulated</a:t>
            </a:r>
            <a:r>
              <a:rPr lang="tr-TR" sz="2500" b="1" dirty="0"/>
              <a:t> </a:t>
            </a:r>
            <a:r>
              <a:rPr lang="tr-TR" sz="2500" b="1"/>
              <a:t>annealıng)</a:t>
            </a:r>
            <a:endParaRPr lang="en-TR" sz="2500" dirty="0"/>
          </a:p>
        </p:txBody>
      </p:sp>
      <p:sp>
        <p:nvSpPr>
          <p:cNvPr id="3" name="Content Placeholder 2">
            <a:extLst>
              <a:ext uri="{FF2B5EF4-FFF2-40B4-BE49-F238E27FC236}">
                <a16:creationId xmlns:a16="http://schemas.microsoft.com/office/drawing/2014/main" id="{D872EA03-1B9A-4D4A-BEF7-DE6E3971B43E}"/>
              </a:ext>
            </a:extLst>
          </p:cNvPr>
          <p:cNvSpPr>
            <a:spLocks noGrp="1"/>
          </p:cNvSpPr>
          <p:nvPr>
            <p:ph idx="1"/>
          </p:nvPr>
        </p:nvSpPr>
        <p:spPr>
          <a:xfrm>
            <a:off x="236483" y="937087"/>
            <a:ext cx="11824138" cy="5312978"/>
          </a:xfrm>
        </p:spPr>
        <p:txBody>
          <a:bodyPr/>
          <a:lstStyle/>
          <a:p>
            <a:r>
              <a:rPr lang="tr-TR" b="1" dirty="0"/>
              <a:t>Solution </a:t>
            </a:r>
            <a:r>
              <a:rPr lang="tr-TR" b="1" dirty="0" err="1"/>
              <a:t>Representation</a:t>
            </a:r>
            <a:r>
              <a:rPr lang="tr-TR" b="1" dirty="0"/>
              <a:t> </a:t>
            </a:r>
            <a:r>
              <a:rPr lang="tr-TR" b="1" dirty="0" err="1"/>
              <a:t>For</a:t>
            </a:r>
            <a:r>
              <a:rPr lang="tr-TR" b="1" dirty="0"/>
              <a:t> </a:t>
            </a:r>
            <a:r>
              <a:rPr lang="tr-TR" b="1" dirty="0" err="1"/>
              <a:t>This</a:t>
            </a:r>
            <a:r>
              <a:rPr lang="tr-TR" b="1" dirty="0"/>
              <a:t> Problem:</a:t>
            </a:r>
            <a:endParaRPr lang="en-TR" dirty="0"/>
          </a:p>
          <a:p>
            <a:pPr marL="0" indent="0">
              <a:buNone/>
            </a:pPr>
            <a:r>
              <a:rPr lang="en-US" dirty="0"/>
              <a:t>Same method used as GA (-1 padding)</a:t>
            </a:r>
          </a:p>
          <a:p>
            <a:pPr marL="0" indent="0">
              <a:buNone/>
            </a:pPr>
            <a:endParaRPr lang="en-US" dirty="0"/>
          </a:p>
          <a:p>
            <a:r>
              <a:rPr lang="tr-TR" b="1" dirty="0" err="1"/>
              <a:t>Cost</a:t>
            </a:r>
            <a:r>
              <a:rPr lang="tr-TR" b="1" dirty="0"/>
              <a:t> Of A Solution:</a:t>
            </a:r>
          </a:p>
          <a:p>
            <a:pPr marL="0" indent="0">
              <a:buNone/>
            </a:pPr>
            <a:r>
              <a:rPr lang="en-US" dirty="0"/>
              <a:t>The objective function was used as in GA.</a:t>
            </a:r>
          </a:p>
          <a:p>
            <a:pPr marL="0" indent="0">
              <a:buNone/>
            </a:pPr>
            <a:endParaRPr lang="en-US" dirty="0"/>
          </a:p>
          <a:p>
            <a:r>
              <a:rPr lang="tr-TR" b="1" dirty="0" err="1"/>
              <a:t>Initial</a:t>
            </a:r>
            <a:r>
              <a:rPr lang="tr-TR" b="1" dirty="0"/>
              <a:t> Solution </a:t>
            </a:r>
            <a:r>
              <a:rPr lang="tr-TR" b="1" dirty="0" err="1"/>
              <a:t>Generation</a:t>
            </a:r>
            <a:r>
              <a:rPr lang="tr-TR" b="1" dirty="0"/>
              <a:t>:</a:t>
            </a:r>
            <a:endParaRPr lang="en-TR" dirty="0"/>
          </a:p>
          <a:p>
            <a:pPr marL="0" indent="0">
              <a:buNone/>
            </a:pPr>
            <a:r>
              <a:rPr lang="en-US" dirty="0"/>
              <a:t>	 Same method used as GA. Path pools were created using DFS separately for the requested source and destination. It was creating a solution by choosing a random path among these pools. For example, there are planes that want to go between 1-7 and 9-2.</a:t>
            </a:r>
          </a:p>
          <a:p>
            <a:pPr marL="0" indent="0">
              <a:buNone/>
            </a:pPr>
            <a:endParaRPr lang="en-TR" dirty="0"/>
          </a:p>
          <a:p>
            <a:pPr marL="0" indent="0">
              <a:buNone/>
            </a:pPr>
            <a:endParaRPr lang="en-TR" dirty="0"/>
          </a:p>
        </p:txBody>
      </p:sp>
      <p:pic>
        <p:nvPicPr>
          <p:cNvPr id="4" name="Picture 3">
            <a:extLst>
              <a:ext uri="{FF2B5EF4-FFF2-40B4-BE49-F238E27FC236}">
                <a16:creationId xmlns:a16="http://schemas.microsoft.com/office/drawing/2014/main" id="{6FCCC76A-500F-0A4B-BD29-56B74F5866CE}"/>
              </a:ext>
            </a:extLst>
          </p:cNvPr>
          <p:cNvPicPr/>
          <p:nvPr/>
        </p:nvPicPr>
        <p:blipFill>
          <a:blip r:embed="rId2">
            <a:extLst>
              <a:ext uri="{28A0092B-C50C-407E-A947-70E740481C1C}">
                <a14:useLocalDpi xmlns:a14="http://schemas.microsoft.com/office/drawing/2010/main" val="0"/>
              </a:ext>
            </a:extLst>
          </a:blip>
          <a:stretch>
            <a:fillRect/>
          </a:stretch>
        </p:blipFill>
        <p:spPr>
          <a:xfrm>
            <a:off x="3360135" y="2004764"/>
            <a:ext cx="5465379" cy="461470"/>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C9C2E682-F998-CC49-AA6C-74D4E4FF31DC}"/>
              </a:ext>
            </a:extLst>
          </p:cNvPr>
          <p:cNvPicPr/>
          <p:nvPr/>
        </p:nvPicPr>
        <p:blipFill rotWithShape="1">
          <a:blip r:embed="rId3">
            <a:extLst>
              <a:ext uri="{28A0092B-C50C-407E-A947-70E740481C1C}">
                <a14:useLocalDpi xmlns:a14="http://schemas.microsoft.com/office/drawing/2010/main" val="0"/>
              </a:ext>
            </a:extLst>
          </a:blip>
          <a:srcRect l="19091" t="11250"/>
          <a:stretch/>
        </p:blipFill>
        <p:spPr bwMode="auto">
          <a:xfrm>
            <a:off x="4397375" y="3532296"/>
            <a:ext cx="3390900" cy="676275"/>
          </a:xfrm>
          <a:prstGeom prst="rect">
            <a:avLst/>
          </a:prstGeom>
          <a:ln>
            <a:noFill/>
          </a:ln>
          <a:extLst>
            <a:ext uri="{53640926-AAD7-44D8-BBD7-CCE9431645EC}">
              <a14:shadowObscured xmlns:a14="http://schemas.microsoft.com/office/drawing/2010/main"/>
            </a:ext>
          </a:extLst>
        </p:spPr>
      </p:pic>
      <p:graphicFrame>
        <p:nvGraphicFramePr>
          <p:cNvPr id="6" name="Table 7">
            <a:extLst>
              <a:ext uri="{FF2B5EF4-FFF2-40B4-BE49-F238E27FC236}">
                <a16:creationId xmlns:a16="http://schemas.microsoft.com/office/drawing/2014/main" id="{321E44C5-9696-FA4E-A84E-CE68BCE98086}"/>
              </a:ext>
            </a:extLst>
          </p:cNvPr>
          <p:cNvGraphicFramePr>
            <a:graphicFrameLocks noGrp="1"/>
          </p:cNvGraphicFramePr>
          <p:nvPr>
            <p:extLst>
              <p:ext uri="{D42A27DB-BD31-4B8C-83A1-F6EECF244321}">
                <p14:modId xmlns:p14="http://schemas.microsoft.com/office/powerpoint/2010/main" val="22703957"/>
              </p:ext>
            </p:extLst>
          </p:nvPr>
        </p:nvGraphicFramePr>
        <p:xfrm>
          <a:off x="2084552" y="5879225"/>
          <a:ext cx="8128000" cy="37084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3218151295"/>
                    </a:ext>
                  </a:extLst>
                </a:gridCol>
                <a:gridCol w="1016000">
                  <a:extLst>
                    <a:ext uri="{9D8B030D-6E8A-4147-A177-3AD203B41FA5}">
                      <a16:colId xmlns:a16="http://schemas.microsoft.com/office/drawing/2014/main" val="1280351150"/>
                    </a:ext>
                  </a:extLst>
                </a:gridCol>
                <a:gridCol w="1016000">
                  <a:extLst>
                    <a:ext uri="{9D8B030D-6E8A-4147-A177-3AD203B41FA5}">
                      <a16:colId xmlns:a16="http://schemas.microsoft.com/office/drawing/2014/main" val="3154455935"/>
                    </a:ext>
                  </a:extLst>
                </a:gridCol>
                <a:gridCol w="1016000">
                  <a:extLst>
                    <a:ext uri="{9D8B030D-6E8A-4147-A177-3AD203B41FA5}">
                      <a16:colId xmlns:a16="http://schemas.microsoft.com/office/drawing/2014/main" val="2615720329"/>
                    </a:ext>
                  </a:extLst>
                </a:gridCol>
                <a:gridCol w="1016000">
                  <a:extLst>
                    <a:ext uri="{9D8B030D-6E8A-4147-A177-3AD203B41FA5}">
                      <a16:colId xmlns:a16="http://schemas.microsoft.com/office/drawing/2014/main" val="3106726342"/>
                    </a:ext>
                  </a:extLst>
                </a:gridCol>
                <a:gridCol w="1016000">
                  <a:extLst>
                    <a:ext uri="{9D8B030D-6E8A-4147-A177-3AD203B41FA5}">
                      <a16:colId xmlns:a16="http://schemas.microsoft.com/office/drawing/2014/main" val="225154592"/>
                    </a:ext>
                  </a:extLst>
                </a:gridCol>
                <a:gridCol w="1016000">
                  <a:extLst>
                    <a:ext uri="{9D8B030D-6E8A-4147-A177-3AD203B41FA5}">
                      <a16:colId xmlns:a16="http://schemas.microsoft.com/office/drawing/2014/main" val="1705627819"/>
                    </a:ext>
                  </a:extLst>
                </a:gridCol>
                <a:gridCol w="1016000">
                  <a:extLst>
                    <a:ext uri="{9D8B030D-6E8A-4147-A177-3AD203B41FA5}">
                      <a16:colId xmlns:a16="http://schemas.microsoft.com/office/drawing/2014/main" val="3743164352"/>
                    </a:ext>
                  </a:extLst>
                </a:gridCol>
              </a:tblGrid>
              <a:tr h="370840">
                <a:tc>
                  <a:txBody>
                    <a:bodyPr/>
                    <a:lstStyle/>
                    <a:p>
                      <a:r>
                        <a:rPr lang="en-TR" dirty="0"/>
                        <a:t>1</a:t>
                      </a:r>
                    </a:p>
                  </a:txBody>
                  <a:tcPr/>
                </a:tc>
                <a:tc>
                  <a:txBody>
                    <a:bodyPr/>
                    <a:lstStyle/>
                    <a:p>
                      <a:r>
                        <a:rPr lang="en-TR" dirty="0"/>
                        <a:t>8</a:t>
                      </a:r>
                    </a:p>
                  </a:txBody>
                  <a:tcPr/>
                </a:tc>
                <a:tc>
                  <a:txBody>
                    <a:bodyPr/>
                    <a:lstStyle/>
                    <a:p>
                      <a:r>
                        <a:rPr lang="en-TR" dirty="0"/>
                        <a:t>7</a:t>
                      </a:r>
                    </a:p>
                  </a:txBody>
                  <a:tcPr/>
                </a:tc>
                <a:tc>
                  <a:txBody>
                    <a:bodyPr/>
                    <a:lstStyle/>
                    <a:p>
                      <a:r>
                        <a:rPr lang="en-TR" dirty="0">
                          <a:solidFill>
                            <a:srgbClr val="FF0000"/>
                          </a:solidFill>
                        </a:rPr>
                        <a:t>-1</a:t>
                      </a:r>
                    </a:p>
                  </a:txBody>
                  <a:tcPr/>
                </a:tc>
                <a:tc>
                  <a:txBody>
                    <a:bodyPr/>
                    <a:lstStyle/>
                    <a:p>
                      <a:r>
                        <a:rPr lang="en-TR" dirty="0"/>
                        <a:t>9</a:t>
                      </a:r>
                    </a:p>
                  </a:txBody>
                  <a:tcPr/>
                </a:tc>
                <a:tc>
                  <a:txBody>
                    <a:bodyPr/>
                    <a:lstStyle/>
                    <a:p>
                      <a:r>
                        <a:rPr lang="en-TR" dirty="0"/>
                        <a:t>3</a:t>
                      </a:r>
                    </a:p>
                  </a:txBody>
                  <a:tcPr/>
                </a:tc>
                <a:tc>
                  <a:txBody>
                    <a:bodyPr/>
                    <a:lstStyle/>
                    <a:p>
                      <a:r>
                        <a:rPr lang="en-TR" dirty="0"/>
                        <a:t>2</a:t>
                      </a:r>
                    </a:p>
                  </a:txBody>
                  <a:tcPr/>
                </a:tc>
                <a:tc>
                  <a:txBody>
                    <a:bodyPr/>
                    <a:lstStyle/>
                    <a:p>
                      <a:r>
                        <a:rPr lang="en-TR" dirty="0">
                          <a:solidFill>
                            <a:srgbClr val="FF0000"/>
                          </a:solidFill>
                        </a:rPr>
                        <a:t>-1</a:t>
                      </a:r>
                    </a:p>
                  </a:txBody>
                  <a:tcPr/>
                </a:tc>
                <a:extLst>
                  <a:ext uri="{0D108BD9-81ED-4DB2-BD59-A6C34878D82A}">
                    <a16:rowId xmlns:a16="http://schemas.microsoft.com/office/drawing/2014/main" val="946262898"/>
                  </a:ext>
                </a:extLst>
              </a:tr>
            </a:tbl>
          </a:graphicData>
        </a:graphic>
      </p:graphicFrame>
    </p:spTree>
    <p:extLst>
      <p:ext uri="{BB962C8B-B14F-4D97-AF65-F5344CB8AC3E}">
        <p14:creationId xmlns:p14="http://schemas.microsoft.com/office/powerpoint/2010/main" val="123056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72286-4A48-2B43-B65E-705EEFE966B9}"/>
              </a:ext>
            </a:extLst>
          </p:cNvPr>
          <p:cNvSpPr>
            <a:spLocks noGrp="1"/>
          </p:cNvSpPr>
          <p:nvPr>
            <p:ph idx="1"/>
          </p:nvPr>
        </p:nvSpPr>
        <p:spPr>
          <a:xfrm>
            <a:off x="346841" y="299545"/>
            <a:ext cx="11587656" cy="6274675"/>
          </a:xfrm>
        </p:spPr>
        <p:txBody>
          <a:bodyPr/>
          <a:lstStyle/>
          <a:p>
            <a:r>
              <a:rPr lang="tr-TR" b="1" dirty="0" err="1"/>
              <a:t>Neighborhood</a:t>
            </a:r>
            <a:r>
              <a:rPr lang="tr-TR" b="1" dirty="0"/>
              <a:t>:</a:t>
            </a:r>
            <a:endParaRPr lang="en-TR" dirty="0"/>
          </a:p>
          <a:p>
            <a:pPr marL="0" indent="0">
              <a:buNone/>
            </a:pPr>
            <a:r>
              <a:rPr lang="en-US" dirty="0"/>
              <a:t>	A randomly selected taxiway path and a randomly selected path from the pool created for the initial solution were changed.</a:t>
            </a:r>
            <a:endParaRPr lang="en-TR" dirty="0"/>
          </a:p>
        </p:txBody>
      </p:sp>
      <p:pic>
        <p:nvPicPr>
          <p:cNvPr id="4" name="Picture 3" descr="Diagram&#10;&#10;Description automatically generated with medium confidence">
            <a:extLst>
              <a:ext uri="{FF2B5EF4-FFF2-40B4-BE49-F238E27FC236}">
                <a16:creationId xmlns:a16="http://schemas.microsoft.com/office/drawing/2014/main" id="{AF46D647-4D4D-A14F-AC0C-B82DBDA9DECD}"/>
              </a:ext>
            </a:extLst>
          </p:cNvPr>
          <p:cNvPicPr/>
          <p:nvPr/>
        </p:nvPicPr>
        <p:blipFill>
          <a:blip r:embed="rId2">
            <a:extLst>
              <a:ext uri="{28A0092B-C50C-407E-A947-70E740481C1C}">
                <a14:useLocalDpi xmlns:a14="http://schemas.microsoft.com/office/drawing/2010/main" val="0"/>
              </a:ext>
            </a:extLst>
          </a:blip>
          <a:stretch>
            <a:fillRect/>
          </a:stretch>
        </p:blipFill>
        <p:spPr>
          <a:xfrm>
            <a:off x="3321269" y="1680777"/>
            <a:ext cx="5549462" cy="1543631"/>
          </a:xfrm>
          <a:prstGeom prst="rect">
            <a:avLst/>
          </a:prstGeom>
        </p:spPr>
      </p:pic>
    </p:spTree>
    <p:extLst>
      <p:ext uri="{BB962C8B-B14F-4D97-AF65-F5344CB8AC3E}">
        <p14:creationId xmlns:p14="http://schemas.microsoft.com/office/powerpoint/2010/main" val="36611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367AD-C30F-A140-B185-A962690BBAD9}"/>
              </a:ext>
            </a:extLst>
          </p:cNvPr>
          <p:cNvSpPr>
            <a:spLocks noGrp="1"/>
          </p:cNvSpPr>
          <p:nvPr>
            <p:ph type="title"/>
          </p:nvPr>
        </p:nvSpPr>
        <p:spPr>
          <a:xfrm>
            <a:off x="1260926" y="31531"/>
            <a:ext cx="10026650" cy="655637"/>
          </a:xfrm>
        </p:spPr>
        <p:txBody>
          <a:bodyPr>
            <a:normAutofit fontScale="90000"/>
          </a:bodyPr>
          <a:lstStyle/>
          <a:p>
            <a:pPr algn="ctr"/>
            <a:r>
              <a:rPr lang="en-US" dirty="0"/>
              <a:t>Tests and Hyperparameter Optimization</a:t>
            </a:r>
            <a:br>
              <a:rPr lang="en-US" dirty="0"/>
            </a:br>
            <a:endParaRPr lang="en-TR" dirty="0"/>
          </a:p>
        </p:txBody>
      </p:sp>
      <p:pic>
        <p:nvPicPr>
          <p:cNvPr id="5" name="Content Placeholder 4" descr="Chart&#10;&#10;Description automatically generated">
            <a:extLst>
              <a:ext uri="{FF2B5EF4-FFF2-40B4-BE49-F238E27FC236}">
                <a16:creationId xmlns:a16="http://schemas.microsoft.com/office/drawing/2014/main" id="{30535522-80CD-E041-8B39-4A07627A9A6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695" t="6360" r="3008"/>
          <a:stretch/>
        </p:blipFill>
        <p:spPr bwMode="auto">
          <a:xfrm>
            <a:off x="2944152" y="423614"/>
            <a:ext cx="8483683" cy="3401192"/>
          </a:xfrm>
          <a:prstGeom prst="rect">
            <a:avLst/>
          </a:prstGeom>
          <a:ln>
            <a:noFill/>
          </a:ln>
          <a:extLst>
            <a:ext uri="{53640926-AAD7-44D8-BBD7-CCE9431645EC}">
              <a14:shadowObscured xmlns:a14="http://schemas.microsoft.com/office/drawing/2010/main"/>
            </a:ext>
          </a:extLst>
        </p:spPr>
      </p:pic>
      <p:graphicFrame>
        <p:nvGraphicFramePr>
          <p:cNvPr id="6" name="Table 5">
            <a:extLst>
              <a:ext uri="{FF2B5EF4-FFF2-40B4-BE49-F238E27FC236}">
                <a16:creationId xmlns:a16="http://schemas.microsoft.com/office/drawing/2014/main" id="{EF2A3F26-FF15-6048-8192-820EDBB49EA3}"/>
              </a:ext>
            </a:extLst>
          </p:cNvPr>
          <p:cNvGraphicFramePr>
            <a:graphicFrameLocks noGrp="1"/>
          </p:cNvGraphicFramePr>
          <p:nvPr>
            <p:extLst>
              <p:ext uri="{D42A27DB-BD31-4B8C-83A1-F6EECF244321}">
                <p14:modId xmlns:p14="http://schemas.microsoft.com/office/powerpoint/2010/main" val="2423768160"/>
              </p:ext>
            </p:extLst>
          </p:nvPr>
        </p:nvGraphicFramePr>
        <p:xfrm>
          <a:off x="3483332" y="3824806"/>
          <a:ext cx="5581839" cy="3033191"/>
        </p:xfrm>
        <a:graphic>
          <a:graphicData uri="http://schemas.openxmlformats.org/drawingml/2006/table">
            <a:tbl>
              <a:tblPr firstRow="1" firstCol="1" bandRow="1">
                <a:tableStyleId>{7DF18680-E054-41AD-8BC1-D1AEF772440D}</a:tableStyleId>
              </a:tblPr>
              <a:tblGrid>
                <a:gridCol w="1420185">
                  <a:extLst>
                    <a:ext uri="{9D8B030D-6E8A-4147-A177-3AD203B41FA5}">
                      <a16:colId xmlns:a16="http://schemas.microsoft.com/office/drawing/2014/main" val="43486265"/>
                    </a:ext>
                  </a:extLst>
                </a:gridCol>
                <a:gridCol w="1405436">
                  <a:extLst>
                    <a:ext uri="{9D8B030D-6E8A-4147-A177-3AD203B41FA5}">
                      <a16:colId xmlns:a16="http://schemas.microsoft.com/office/drawing/2014/main" val="1377698317"/>
                    </a:ext>
                  </a:extLst>
                </a:gridCol>
                <a:gridCol w="1491325">
                  <a:extLst>
                    <a:ext uri="{9D8B030D-6E8A-4147-A177-3AD203B41FA5}">
                      <a16:colId xmlns:a16="http://schemas.microsoft.com/office/drawing/2014/main" val="3393746277"/>
                    </a:ext>
                  </a:extLst>
                </a:gridCol>
                <a:gridCol w="1264893">
                  <a:extLst>
                    <a:ext uri="{9D8B030D-6E8A-4147-A177-3AD203B41FA5}">
                      <a16:colId xmlns:a16="http://schemas.microsoft.com/office/drawing/2014/main" val="2155401238"/>
                    </a:ext>
                  </a:extLst>
                </a:gridCol>
              </a:tblGrid>
              <a:tr h="302296">
                <a:tc>
                  <a:txBody>
                    <a:bodyPr/>
                    <a:lstStyle/>
                    <a:p>
                      <a:pPr marL="457200"/>
                      <a:r>
                        <a:rPr lang="tr-TR" sz="1200">
                          <a:effectLst/>
                        </a:rPr>
                        <a:t>Flight no.</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Source</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dirty="0" err="1">
                          <a:effectLst/>
                        </a:rPr>
                        <a:t>Destination</a:t>
                      </a:r>
                      <a:endParaRPr lang="en-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Priority</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751668"/>
                  </a:ext>
                </a:extLst>
              </a:tr>
              <a:tr h="324619">
                <a:tc>
                  <a:txBody>
                    <a:bodyPr/>
                    <a:lstStyle/>
                    <a:p>
                      <a:pPr marL="457200"/>
                      <a:r>
                        <a:rPr lang="tr-TR" sz="1200">
                          <a:effectLst/>
                        </a:rPr>
                        <a:t>MU5178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2</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4</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6256923"/>
                  </a:ext>
                </a:extLst>
              </a:tr>
              <a:tr h="302296">
                <a:tc>
                  <a:txBody>
                    <a:bodyPr/>
                    <a:lstStyle/>
                    <a:p>
                      <a:pPr marL="457200"/>
                      <a:r>
                        <a:rPr lang="tr-TR" sz="1200">
                          <a:effectLst/>
                        </a:rPr>
                        <a:t>CZ3118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2</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4.5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66805"/>
                  </a:ext>
                </a:extLst>
              </a:tr>
              <a:tr h="302296">
                <a:tc>
                  <a:txBody>
                    <a:bodyPr/>
                    <a:lstStyle/>
                    <a:p>
                      <a:pPr marL="457200"/>
                      <a:r>
                        <a:rPr lang="tr-TR" sz="1200">
                          <a:effectLst/>
                        </a:rPr>
                        <a:t>CZ6218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4.5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9577294"/>
                  </a:ext>
                </a:extLst>
              </a:tr>
              <a:tr h="302296">
                <a:tc>
                  <a:txBody>
                    <a:bodyPr/>
                    <a:lstStyle/>
                    <a:p>
                      <a:pPr marL="457200"/>
                      <a:r>
                        <a:rPr lang="tr-TR" sz="1200">
                          <a:effectLst/>
                        </a:rPr>
                        <a:t>MU2078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dirty="0">
                          <a:effectLst/>
                        </a:rPr>
                        <a:t>4</a:t>
                      </a:r>
                      <a:endParaRPr lang="en-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4</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121251"/>
                  </a:ext>
                </a:extLst>
              </a:tr>
              <a:tr h="324619">
                <a:tc>
                  <a:txBody>
                    <a:bodyPr/>
                    <a:lstStyle/>
                    <a:p>
                      <a:pPr marL="457200"/>
                      <a:r>
                        <a:rPr lang="tr-TR" sz="1200">
                          <a:effectLst/>
                        </a:rPr>
                        <a:t>CA1605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38</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7871018"/>
                  </a:ext>
                </a:extLst>
              </a:tr>
              <a:tr h="302296">
                <a:tc>
                  <a:txBody>
                    <a:bodyPr/>
                    <a:lstStyle/>
                    <a:p>
                      <a:pPr marL="457200"/>
                      <a:r>
                        <a:rPr lang="tr-TR" sz="1200">
                          <a:effectLst/>
                        </a:rPr>
                        <a:t>CA1802</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37</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2</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983669"/>
                  </a:ext>
                </a:extLst>
              </a:tr>
              <a:tr h="302296">
                <a:tc>
                  <a:txBody>
                    <a:bodyPr/>
                    <a:lstStyle/>
                    <a:p>
                      <a:pPr marL="457200"/>
                      <a:r>
                        <a:rPr lang="tr-TR" sz="1200">
                          <a:effectLst/>
                        </a:rPr>
                        <a:t>MF8115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37</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4</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565257"/>
                  </a:ext>
                </a:extLst>
              </a:tr>
              <a:tr h="302296">
                <a:tc>
                  <a:txBody>
                    <a:bodyPr/>
                    <a:lstStyle/>
                    <a:p>
                      <a:pPr marL="457200"/>
                      <a:r>
                        <a:rPr lang="tr-TR" sz="1200">
                          <a:effectLst/>
                        </a:rPr>
                        <a:t>HU7196</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37</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2.5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3770828"/>
                  </a:ext>
                </a:extLst>
              </a:tr>
              <a:tr h="267881">
                <a:tc>
                  <a:txBody>
                    <a:bodyPr/>
                    <a:lstStyle/>
                    <a:p>
                      <a:pPr marL="457200"/>
                      <a:r>
                        <a:rPr lang="tr-TR" sz="1200">
                          <a:effectLst/>
                        </a:rPr>
                        <a:t>GS6574</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37</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a:effectLst/>
                        </a:rPr>
                        <a:t>5</a:t>
                      </a:r>
                      <a:endParaRPr lang="en-T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r>
                        <a:rPr lang="tr-TR" sz="1200" dirty="0">
                          <a:effectLst/>
                        </a:rPr>
                        <a:t>2</a:t>
                      </a:r>
                      <a:endParaRPr lang="en-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567716"/>
                  </a:ext>
                </a:extLst>
              </a:tr>
            </a:tbl>
          </a:graphicData>
        </a:graphic>
      </p:graphicFrame>
      <p:sp>
        <p:nvSpPr>
          <p:cNvPr id="7" name="TextBox 6">
            <a:extLst>
              <a:ext uri="{FF2B5EF4-FFF2-40B4-BE49-F238E27FC236}">
                <a16:creationId xmlns:a16="http://schemas.microsoft.com/office/drawing/2014/main" id="{5203042B-ECD9-EC49-A427-C16191F63E3A}"/>
              </a:ext>
            </a:extLst>
          </p:cNvPr>
          <p:cNvSpPr txBox="1"/>
          <p:nvPr/>
        </p:nvSpPr>
        <p:spPr>
          <a:xfrm>
            <a:off x="1215409" y="1800906"/>
            <a:ext cx="1728743" cy="369332"/>
          </a:xfrm>
          <a:prstGeom prst="rect">
            <a:avLst/>
          </a:prstGeom>
          <a:noFill/>
        </p:spPr>
        <p:txBody>
          <a:bodyPr wrap="none" rtlCol="0">
            <a:spAutoFit/>
          </a:bodyPr>
          <a:lstStyle/>
          <a:p>
            <a:r>
              <a:rPr lang="en-TR" dirty="0"/>
              <a:t>Used Graph </a:t>
            </a:r>
            <a:r>
              <a:rPr lang="en-TR" dirty="0">
                <a:sym typeface="Wingdings" pitchFamily="2" charset="2"/>
              </a:rPr>
              <a:t></a:t>
            </a:r>
            <a:endParaRPr lang="en-TR" dirty="0"/>
          </a:p>
        </p:txBody>
      </p:sp>
      <p:sp>
        <p:nvSpPr>
          <p:cNvPr id="8" name="TextBox 7">
            <a:extLst>
              <a:ext uri="{FF2B5EF4-FFF2-40B4-BE49-F238E27FC236}">
                <a16:creationId xmlns:a16="http://schemas.microsoft.com/office/drawing/2014/main" id="{B8975AD4-83C8-3C4D-B036-7E2707A2A1C7}"/>
              </a:ext>
            </a:extLst>
          </p:cNvPr>
          <p:cNvSpPr txBox="1"/>
          <p:nvPr/>
        </p:nvSpPr>
        <p:spPr>
          <a:xfrm>
            <a:off x="164818" y="5156735"/>
            <a:ext cx="3181512" cy="369332"/>
          </a:xfrm>
          <a:prstGeom prst="rect">
            <a:avLst/>
          </a:prstGeom>
          <a:noFill/>
        </p:spPr>
        <p:txBody>
          <a:bodyPr wrap="none" rtlCol="0">
            <a:spAutoFit/>
          </a:bodyPr>
          <a:lstStyle/>
          <a:p>
            <a:r>
              <a:rPr lang="en-TR" dirty="0"/>
              <a:t>Used Scheduling Problem </a:t>
            </a:r>
            <a:r>
              <a:rPr lang="en-TR" dirty="0">
                <a:sym typeface="Wingdings" pitchFamily="2" charset="2"/>
              </a:rPr>
              <a:t></a:t>
            </a:r>
            <a:endParaRPr lang="en-TR" dirty="0"/>
          </a:p>
        </p:txBody>
      </p:sp>
      <p:sp>
        <p:nvSpPr>
          <p:cNvPr id="2" name="Rectangle 1">
            <a:extLst>
              <a:ext uri="{FF2B5EF4-FFF2-40B4-BE49-F238E27FC236}">
                <a16:creationId xmlns:a16="http://schemas.microsoft.com/office/drawing/2014/main" id="{D0B7E56F-CA2D-CB42-ACFB-3AAD05CEAE7B}"/>
              </a:ext>
            </a:extLst>
          </p:cNvPr>
          <p:cNvSpPr/>
          <p:nvPr/>
        </p:nvSpPr>
        <p:spPr>
          <a:xfrm>
            <a:off x="78616" y="2347478"/>
            <a:ext cx="2983239" cy="830997"/>
          </a:xfrm>
          <a:prstGeom prst="rect">
            <a:avLst/>
          </a:prstGeom>
        </p:spPr>
        <p:txBody>
          <a:bodyPr wrap="square">
            <a:spAutoFit/>
          </a:bodyPr>
          <a:lstStyle/>
          <a:p>
            <a:r>
              <a:rPr lang="en-US" sz="1600" dirty="0"/>
              <a:t>1 unit: 75m</a:t>
            </a:r>
          </a:p>
          <a:p>
            <a:r>
              <a:rPr lang="en-US" sz="1600" dirty="0"/>
              <a:t>Speed of Aircraft: 36km/h</a:t>
            </a:r>
          </a:p>
          <a:p>
            <a:r>
              <a:rPr lang="en-US" sz="1600" dirty="0"/>
              <a:t>Minimum Safety Time: 30sec</a:t>
            </a:r>
          </a:p>
        </p:txBody>
      </p:sp>
    </p:spTree>
    <p:extLst>
      <p:ext uri="{BB962C8B-B14F-4D97-AF65-F5344CB8AC3E}">
        <p14:creationId xmlns:p14="http://schemas.microsoft.com/office/powerpoint/2010/main" val="232172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C2D95-43DD-6F4B-9A97-6AAC6BF632E6}"/>
              </a:ext>
            </a:extLst>
          </p:cNvPr>
          <p:cNvSpPr>
            <a:spLocks noGrp="1"/>
          </p:cNvSpPr>
          <p:nvPr>
            <p:ph idx="1"/>
          </p:nvPr>
        </p:nvSpPr>
        <p:spPr>
          <a:xfrm>
            <a:off x="346841" y="804042"/>
            <a:ext cx="11587656" cy="5612524"/>
          </a:xfrm>
        </p:spPr>
        <p:txBody>
          <a:bodyPr>
            <a:normAutofit/>
          </a:bodyPr>
          <a:lstStyle/>
          <a:p>
            <a:r>
              <a:rPr lang="en-TR" sz="2500" b="1" dirty="0"/>
              <a:t>GA Hyperparameter Tests</a:t>
            </a:r>
          </a:p>
          <a:p>
            <a:r>
              <a:rPr lang="en-TR" dirty="0"/>
              <a:t>Population size:10-40</a:t>
            </a:r>
          </a:p>
          <a:p>
            <a:endParaRPr lang="en-TR" dirty="0"/>
          </a:p>
          <a:p>
            <a:endParaRPr lang="en-TR" dirty="0"/>
          </a:p>
          <a:p>
            <a:pPr marL="0" indent="0">
              <a:buNone/>
            </a:pPr>
            <a:endParaRPr lang="en-TR" dirty="0"/>
          </a:p>
          <a:p>
            <a:endParaRPr lang="tr-TR" dirty="0"/>
          </a:p>
          <a:p>
            <a:r>
              <a:rPr lang="tr-TR" dirty="0" err="1"/>
              <a:t>Crossover</a:t>
            </a:r>
            <a:r>
              <a:rPr lang="tr-TR" dirty="0"/>
              <a:t> </a:t>
            </a:r>
            <a:r>
              <a:rPr lang="tr-TR" dirty="0" err="1"/>
              <a:t>Probability</a:t>
            </a:r>
            <a:r>
              <a:rPr lang="tr-TR" dirty="0"/>
              <a:t>: 0.5-0.9</a:t>
            </a:r>
            <a:endParaRPr lang="en-TR" dirty="0"/>
          </a:p>
          <a:p>
            <a:endParaRPr lang="en-TR" dirty="0"/>
          </a:p>
        </p:txBody>
      </p:sp>
      <p:pic>
        <p:nvPicPr>
          <p:cNvPr id="4" name="Picture 3" descr="Table&#10;&#10;Description automatically generated">
            <a:extLst>
              <a:ext uri="{FF2B5EF4-FFF2-40B4-BE49-F238E27FC236}">
                <a16:creationId xmlns:a16="http://schemas.microsoft.com/office/drawing/2014/main" id="{BCA44A12-4EA6-A749-8D20-A4AC7646E614}"/>
              </a:ext>
            </a:extLst>
          </p:cNvPr>
          <p:cNvPicPr/>
          <p:nvPr/>
        </p:nvPicPr>
        <p:blipFill>
          <a:blip r:embed="rId2">
            <a:extLst>
              <a:ext uri="{28A0092B-C50C-407E-A947-70E740481C1C}">
                <a14:useLocalDpi xmlns:a14="http://schemas.microsoft.com/office/drawing/2010/main" val="0"/>
              </a:ext>
            </a:extLst>
          </a:blip>
          <a:stretch>
            <a:fillRect/>
          </a:stretch>
        </p:blipFill>
        <p:spPr>
          <a:xfrm>
            <a:off x="1510067" y="1824094"/>
            <a:ext cx="9261201" cy="1786210"/>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A259EC18-F2AF-8946-AF1E-5FFDACDCCA09}"/>
              </a:ext>
            </a:extLst>
          </p:cNvPr>
          <p:cNvPicPr/>
          <p:nvPr/>
        </p:nvPicPr>
        <p:blipFill>
          <a:blip r:embed="rId3">
            <a:extLst>
              <a:ext uri="{28A0092B-C50C-407E-A947-70E740481C1C}">
                <a14:useLocalDpi xmlns:a14="http://schemas.microsoft.com/office/drawing/2010/main" val="0"/>
              </a:ext>
            </a:extLst>
          </a:blip>
          <a:stretch>
            <a:fillRect/>
          </a:stretch>
        </p:blipFill>
        <p:spPr>
          <a:xfrm>
            <a:off x="1882761" y="4630356"/>
            <a:ext cx="8515815" cy="1786210"/>
          </a:xfrm>
          <a:prstGeom prst="rect">
            <a:avLst/>
          </a:prstGeom>
        </p:spPr>
      </p:pic>
      <p:sp>
        <p:nvSpPr>
          <p:cNvPr id="7" name="Title 6">
            <a:extLst>
              <a:ext uri="{FF2B5EF4-FFF2-40B4-BE49-F238E27FC236}">
                <a16:creationId xmlns:a16="http://schemas.microsoft.com/office/drawing/2014/main" id="{A2B54603-4E90-F44A-B114-B6E4898FCE24}"/>
              </a:ext>
            </a:extLst>
          </p:cNvPr>
          <p:cNvSpPr>
            <a:spLocks noGrp="1"/>
          </p:cNvSpPr>
          <p:nvPr>
            <p:ph type="title"/>
          </p:nvPr>
        </p:nvSpPr>
        <p:spPr/>
        <p:txBody>
          <a:bodyPr/>
          <a:lstStyle/>
          <a:p>
            <a:endParaRPr lang="en-TR"/>
          </a:p>
        </p:txBody>
      </p:sp>
    </p:spTree>
    <p:extLst>
      <p:ext uri="{BB962C8B-B14F-4D97-AF65-F5344CB8AC3E}">
        <p14:creationId xmlns:p14="http://schemas.microsoft.com/office/powerpoint/2010/main" val="240428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B065-EFFA-7340-B8D3-7C022381711F}"/>
              </a:ext>
            </a:extLst>
          </p:cNvPr>
          <p:cNvSpPr>
            <a:spLocks noGrp="1"/>
          </p:cNvSpPr>
          <p:nvPr>
            <p:ph idx="1"/>
          </p:nvPr>
        </p:nvSpPr>
        <p:spPr>
          <a:xfrm>
            <a:off x="157656" y="189186"/>
            <a:ext cx="11902966" cy="6495393"/>
          </a:xfrm>
        </p:spPr>
        <p:txBody>
          <a:bodyPr/>
          <a:lstStyle/>
          <a:p>
            <a:r>
              <a:rPr lang="en-TR" dirty="0"/>
              <a:t>Iteration Size: 0-400</a:t>
            </a:r>
          </a:p>
          <a:p>
            <a:endParaRPr lang="en-TR" dirty="0"/>
          </a:p>
          <a:p>
            <a:endParaRPr lang="en-TR" dirty="0"/>
          </a:p>
          <a:p>
            <a:endParaRPr lang="en-TR" dirty="0"/>
          </a:p>
          <a:p>
            <a:pPr marL="0" indent="0">
              <a:buNone/>
            </a:pPr>
            <a:endParaRPr lang="en-TR" dirty="0"/>
          </a:p>
          <a:p>
            <a:pPr marL="0" indent="0">
              <a:buNone/>
            </a:pPr>
            <a:endParaRPr lang="en-TR" dirty="0"/>
          </a:p>
          <a:p>
            <a:r>
              <a:rPr lang="en-TR" u="sng" dirty="0"/>
              <a:t>Result: </a:t>
            </a:r>
            <a:r>
              <a:rPr lang="tr-TR" sz="1800" u="sng" dirty="0" err="1"/>
              <a:t>Population</a:t>
            </a:r>
            <a:r>
              <a:rPr lang="tr-TR" sz="1800" u="sng" dirty="0"/>
              <a:t> size: 10, </a:t>
            </a:r>
            <a:r>
              <a:rPr lang="tr-TR" sz="1800" u="sng" dirty="0" err="1"/>
              <a:t>crossover</a:t>
            </a:r>
            <a:r>
              <a:rPr lang="tr-TR" sz="1800" u="sng" dirty="0"/>
              <a:t> </a:t>
            </a:r>
            <a:r>
              <a:rPr lang="tr-TR" sz="1800" u="sng" dirty="0" err="1"/>
              <a:t>probability</a:t>
            </a:r>
            <a:r>
              <a:rPr lang="tr-TR" sz="1800" u="sng" dirty="0"/>
              <a:t>: 0.9, </a:t>
            </a:r>
            <a:r>
              <a:rPr lang="tr-TR" sz="1800" u="sng" dirty="0" err="1"/>
              <a:t>iteration</a:t>
            </a:r>
            <a:r>
              <a:rPr lang="tr-TR" sz="1800" u="sng" dirty="0"/>
              <a:t> size: 400, </a:t>
            </a:r>
            <a:r>
              <a:rPr lang="tr-TR" sz="1800" u="sng" dirty="0" err="1"/>
              <a:t>mutation</a:t>
            </a:r>
            <a:r>
              <a:rPr lang="tr-TR" sz="1800" u="sng" dirty="0"/>
              <a:t> </a:t>
            </a:r>
            <a:r>
              <a:rPr lang="tr-TR" sz="1800" u="sng" dirty="0" err="1"/>
              <a:t>probability</a:t>
            </a:r>
            <a:r>
              <a:rPr lang="tr-TR" sz="1800" u="sng" dirty="0"/>
              <a:t>: </a:t>
            </a:r>
            <a:r>
              <a:rPr lang="tr-TR" sz="1800" i="1" dirty="0"/>
              <a:t>1/</a:t>
            </a:r>
            <a:r>
              <a:rPr lang="tr-TR" sz="1800" i="1" dirty="0" err="1"/>
              <a:t>taxiway</a:t>
            </a:r>
            <a:r>
              <a:rPr lang="tr-TR" sz="1800" i="1" dirty="0"/>
              <a:t> #.</a:t>
            </a:r>
            <a:endParaRPr lang="en-TR" sz="1800" dirty="0"/>
          </a:p>
          <a:p>
            <a:endParaRPr lang="en-TR" dirty="0"/>
          </a:p>
          <a:p>
            <a:endParaRPr lang="en-TR" dirty="0"/>
          </a:p>
        </p:txBody>
      </p:sp>
      <p:pic>
        <p:nvPicPr>
          <p:cNvPr id="5" name="Picture 4" descr="Table&#10;&#10;Description automatically generated">
            <a:extLst>
              <a:ext uri="{FF2B5EF4-FFF2-40B4-BE49-F238E27FC236}">
                <a16:creationId xmlns:a16="http://schemas.microsoft.com/office/drawing/2014/main" id="{BDE56B6C-BBC6-8C41-8917-2E86F3BB8D27}"/>
              </a:ext>
            </a:extLst>
          </p:cNvPr>
          <p:cNvPicPr/>
          <p:nvPr/>
        </p:nvPicPr>
        <p:blipFill>
          <a:blip r:embed="rId2">
            <a:extLst>
              <a:ext uri="{28A0092B-C50C-407E-A947-70E740481C1C}">
                <a14:useLocalDpi xmlns:a14="http://schemas.microsoft.com/office/drawing/2010/main" val="0"/>
              </a:ext>
            </a:extLst>
          </a:blip>
          <a:stretch>
            <a:fillRect/>
          </a:stretch>
        </p:blipFill>
        <p:spPr>
          <a:xfrm>
            <a:off x="1945070" y="559685"/>
            <a:ext cx="8301859" cy="2388465"/>
          </a:xfrm>
          <a:prstGeom prst="rect">
            <a:avLst/>
          </a:prstGeom>
        </p:spPr>
      </p:pic>
      <p:pic>
        <p:nvPicPr>
          <p:cNvPr id="6" name="Picture 5" descr="Chart, line chart&#10;&#10;Description automatically generated">
            <a:extLst>
              <a:ext uri="{FF2B5EF4-FFF2-40B4-BE49-F238E27FC236}">
                <a16:creationId xmlns:a16="http://schemas.microsoft.com/office/drawing/2014/main" id="{14C33E0C-7A2A-EF47-AE43-D7DE22364A0A}"/>
              </a:ext>
            </a:extLst>
          </p:cNvPr>
          <p:cNvPicPr/>
          <p:nvPr/>
        </p:nvPicPr>
        <p:blipFill>
          <a:blip r:embed="rId3">
            <a:extLst>
              <a:ext uri="{28A0092B-C50C-407E-A947-70E740481C1C}">
                <a14:useLocalDpi xmlns:a14="http://schemas.microsoft.com/office/drawing/2010/main" val="0"/>
              </a:ext>
            </a:extLst>
          </a:blip>
          <a:stretch>
            <a:fillRect/>
          </a:stretch>
        </p:blipFill>
        <p:spPr>
          <a:xfrm>
            <a:off x="131378" y="3598479"/>
            <a:ext cx="5162550" cy="3086100"/>
          </a:xfrm>
          <a:prstGeom prst="rect">
            <a:avLst/>
          </a:prstGeom>
        </p:spPr>
      </p:pic>
      <p:pic>
        <p:nvPicPr>
          <p:cNvPr id="7" name="Picture 6" descr="Chart, line chart&#10;&#10;Description automatically generated">
            <a:extLst>
              <a:ext uri="{FF2B5EF4-FFF2-40B4-BE49-F238E27FC236}">
                <a16:creationId xmlns:a16="http://schemas.microsoft.com/office/drawing/2014/main" id="{5B247A9B-2ACC-854A-AE96-1281A60BB540}"/>
              </a:ext>
            </a:extLst>
          </p:cNvPr>
          <p:cNvPicPr/>
          <p:nvPr/>
        </p:nvPicPr>
        <p:blipFill>
          <a:blip r:embed="rId4">
            <a:extLst>
              <a:ext uri="{28A0092B-C50C-407E-A947-70E740481C1C}">
                <a14:useLocalDpi xmlns:a14="http://schemas.microsoft.com/office/drawing/2010/main" val="0"/>
              </a:ext>
            </a:extLst>
          </a:blip>
          <a:stretch>
            <a:fillRect/>
          </a:stretch>
        </p:blipFill>
        <p:spPr>
          <a:xfrm>
            <a:off x="6898072" y="3582714"/>
            <a:ext cx="5162550" cy="3086100"/>
          </a:xfrm>
          <a:prstGeom prst="rect">
            <a:avLst/>
          </a:prstGeom>
        </p:spPr>
      </p:pic>
    </p:spTree>
    <p:extLst>
      <p:ext uri="{BB962C8B-B14F-4D97-AF65-F5344CB8AC3E}">
        <p14:creationId xmlns:p14="http://schemas.microsoft.com/office/powerpoint/2010/main" val="354423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D2C23-4C3F-D24B-B534-D12B494B931C}"/>
              </a:ext>
            </a:extLst>
          </p:cNvPr>
          <p:cNvSpPr>
            <a:spLocks noGrp="1"/>
          </p:cNvSpPr>
          <p:nvPr>
            <p:ph idx="1"/>
          </p:nvPr>
        </p:nvSpPr>
        <p:spPr>
          <a:xfrm>
            <a:off x="283779" y="614855"/>
            <a:ext cx="11908221" cy="5628289"/>
          </a:xfrm>
        </p:spPr>
        <p:txBody>
          <a:bodyPr/>
          <a:lstStyle/>
          <a:p>
            <a:r>
              <a:rPr lang="en-TR" sz="2500" b="1" dirty="0"/>
              <a:t>SA Hyperparameter Tests</a:t>
            </a:r>
          </a:p>
          <a:p>
            <a:r>
              <a:rPr lang="tr-TR" b="1" dirty="0" err="1"/>
              <a:t>Initial</a:t>
            </a:r>
            <a:r>
              <a:rPr lang="tr-TR" b="1" dirty="0"/>
              <a:t> </a:t>
            </a:r>
            <a:r>
              <a:rPr lang="tr-TR" b="1" dirty="0" err="1"/>
              <a:t>Temperature</a:t>
            </a:r>
            <a:endParaRPr lang="en-TR" dirty="0"/>
          </a:p>
          <a:p>
            <a:pPr marL="0" indent="0">
              <a:buNone/>
            </a:pPr>
            <a:r>
              <a:rPr lang="tr-TR" dirty="0"/>
              <a:t>	</a:t>
            </a:r>
            <a:r>
              <a:rPr lang="tr-TR" sz="1800" dirty="0" err="1"/>
              <a:t>The</a:t>
            </a:r>
            <a:r>
              <a:rPr lang="tr-TR" sz="1800" dirty="0"/>
              <a:t> </a:t>
            </a:r>
            <a:r>
              <a:rPr lang="tr-TR" sz="1800" dirty="0" err="1"/>
              <a:t>objective</a:t>
            </a:r>
            <a:r>
              <a:rPr lang="tr-TR" sz="1800" dirty="0"/>
              <a:t> </a:t>
            </a:r>
            <a:r>
              <a:rPr lang="tr-TR" sz="1800" dirty="0" err="1"/>
              <a:t>function</a:t>
            </a:r>
            <a:r>
              <a:rPr lang="tr-TR" sz="1800" dirty="0"/>
              <a:t> </a:t>
            </a:r>
            <a:r>
              <a:rPr lang="tr-TR" sz="1800" dirty="0" err="1"/>
              <a:t>value</a:t>
            </a:r>
            <a:r>
              <a:rPr lang="tr-TR" sz="1800" dirty="0"/>
              <a:t> of </a:t>
            </a:r>
            <a:r>
              <a:rPr lang="tr-TR" sz="1800" dirty="0" err="1"/>
              <a:t>the</a:t>
            </a:r>
            <a:r>
              <a:rPr lang="tr-TR" sz="1800" dirty="0"/>
              <a:t> </a:t>
            </a:r>
            <a:r>
              <a:rPr lang="tr-TR" sz="1800" dirty="0" err="1"/>
              <a:t>solution</a:t>
            </a:r>
            <a:r>
              <a:rPr lang="tr-TR" sz="1800" dirty="0"/>
              <a:t> </a:t>
            </a:r>
            <a:r>
              <a:rPr lang="tr-TR" sz="1800" dirty="0" err="1"/>
              <a:t>determined</a:t>
            </a:r>
            <a:r>
              <a:rPr lang="tr-TR" sz="1800" dirty="0"/>
              <a:t> as </a:t>
            </a:r>
            <a:r>
              <a:rPr lang="tr-TR" sz="1800" dirty="0" err="1"/>
              <a:t>the</a:t>
            </a:r>
            <a:r>
              <a:rPr lang="tr-TR" sz="1800" dirty="0"/>
              <a:t> </a:t>
            </a:r>
            <a:r>
              <a:rPr lang="tr-TR" sz="1800" dirty="0" err="1"/>
              <a:t>initial</a:t>
            </a:r>
            <a:r>
              <a:rPr lang="tr-TR" sz="1800" dirty="0"/>
              <a:t> </a:t>
            </a:r>
            <a:r>
              <a:rPr lang="tr-TR" sz="1800" dirty="0" err="1"/>
              <a:t>solution</a:t>
            </a:r>
            <a:r>
              <a:rPr lang="tr-TR" sz="1800" dirty="0"/>
              <a:t> </a:t>
            </a:r>
            <a:r>
              <a:rPr lang="tr-TR" sz="1800" dirty="0" err="1"/>
              <a:t>was</a:t>
            </a:r>
            <a:r>
              <a:rPr lang="tr-TR" sz="1800" dirty="0"/>
              <a:t> </a:t>
            </a:r>
            <a:r>
              <a:rPr lang="tr-TR" sz="1800" dirty="0" err="1"/>
              <a:t>used</a:t>
            </a:r>
            <a:r>
              <a:rPr lang="tr-TR" sz="1800" dirty="0"/>
              <a:t> as </a:t>
            </a:r>
            <a:r>
              <a:rPr lang="tr-TR" sz="1800" dirty="0" err="1"/>
              <a:t>the</a:t>
            </a:r>
            <a:r>
              <a:rPr lang="tr-TR" sz="1800" dirty="0"/>
              <a:t> </a:t>
            </a:r>
            <a:r>
              <a:rPr lang="tr-TR" sz="1800" dirty="0" err="1"/>
              <a:t>Initial</a:t>
            </a:r>
            <a:r>
              <a:rPr lang="tr-TR" sz="1800" dirty="0"/>
              <a:t> </a:t>
            </a:r>
            <a:r>
              <a:rPr lang="tr-TR" sz="1800" dirty="0" err="1"/>
              <a:t>temperature</a:t>
            </a:r>
            <a:r>
              <a:rPr lang="tr-TR" sz="1800" dirty="0"/>
              <a:t>.</a:t>
            </a:r>
          </a:p>
          <a:p>
            <a:r>
              <a:rPr lang="tr-TR" b="1" dirty="0" err="1"/>
              <a:t>Reheat</a:t>
            </a:r>
            <a:r>
              <a:rPr lang="tr-TR" b="1" dirty="0"/>
              <a:t> </a:t>
            </a:r>
            <a:r>
              <a:rPr lang="tr-TR" b="1" dirty="0" err="1"/>
              <a:t>Cooling</a:t>
            </a:r>
            <a:r>
              <a:rPr lang="tr-TR" b="1" dirty="0"/>
              <a:t> </a:t>
            </a:r>
            <a:r>
              <a:rPr lang="tr-TR" b="1" dirty="0" err="1"/>
              <a:t>Coefficient</a:t>
            </a:r>
            <a:endParaRPr lang="en-TR" dirty="0"/>
          </a:p>
          <a:p>
            <a:pPr marL="0" indent="0">
              <a:buNone/>
            </a:pPr>
            <a:r>
              <a:rPr lang="tr-TR" b="1" dirty="0"/>
              <a:t>	</a:t>
            </a:r>
            <a:r>
              <a:rPr lang="tr-TR" sz="1800" dirty="0" err="1"/>
              <a:t>The</a:t>
            </a:r>
            <a:r>
              <a:rPr lang="tr-TR" sz="1800" dirty="0"/>
              <a:t> </a:t>
            </a:r>
            <a:r>
              <a:rPr lang="tr-TR" sz="1800" dirty="0" err="1"/>
              <a:t>constant</a:t>
            </a:r>
            <a:r>
              <a:rPr lang="tr-TR" sz="1800" dirty="0"/>
              <a:t> </a:t>
            </a:r>
            <a:r>
              <a:rPr lang="tr-TR" sz="1800" dirty="0" err="1"/>
              <a:t>was</a:t>
            </a:r>
            <a:r>
              <a:rPr lang="tr-TR" sz="1800" dirty="0"/>
              <a:t> set at 0.9.</a:t>
            </a:r>
          </a:p>
          <a:p>
            <a:r>
              <a:rPr lang="tr-TR" b="1" dirty="0" err="1"/>
              <a:t>Coldest</a:t>
            </a:r>
            <a:r>
              <a:rPr lang="tr-TR" b="1" dirty="0"/>
              <a:t> </a:t>
            </a:r>
            <a:r>
              <a:rPr lang="tr-TR" b="1" dirty="0" err="1"/>
              <a:t>Temperature</a:t>
            </a:r>
            <a:endParaRPr lang="tr-TR" b="1" dirty="0"/>
          </a:p>
          <a:p>
            <a:pPr marL="0" indent="0">
              <a:buNone/>
            </a:pPr>
            <a:r>
              <a:rPr lang="tr-TR" dirty="0"/>
              <a:t>	0.05 </a:t>
            </a:r>
            <a:r>
              <a:rPr lang="tr-TR" dirty="0" err="1"/>
              <a:t>was</a:t>
            </a:r>
            <a:r>
              <a:rPr lang="tr-TR" dirty="0"/>
              <a:t> </a:t>
            </a:r>
            <a:r>
              <a:rPr lang="tr-TR" dirty="0" err="1"/>
              <a:t>used</a:t>
            </a:r>
            <a:r>
              <a:rPr lang="tr-TR" dirty="0"/>
              <a:t> as </a:t>
            </a:r>
            <a:r>
              <a:rPr lang="tr-TR" dirty="0" err="1"/>
              <a:t>the</a:t>
            </a:r>
            <a:r>
              <a:rPr lang="tr-TR" dirty="0"/>
              <a:t> </a:t>
            </a:r>
            <a:r>
              <a:rPr lang="tr-TR" dirty="0" err="1"/>
              <a:t>coldest</a:t>
            </a:r>
            <a:r>
              <a:rPr lang="tr-TR" dirty="0"/>
              <a:t> </a:t>
            </a:r>
            <a:r>
              <a:rPr lang="tr-TR" dirty="0" err="1"/>
              <a:t>temperature</a:t>
            </a:r>
            <a:r>
              <a:rPr lang="en-TR" dirty="0"/>
              <a:t>.</a:t>
            </a:r>
            <a:r>
              <a:rPr lang="tr-TR" dirty="0"/>
              <a:t> </a:t>
            </a:r>
            <a:r>
              <a:rPr lang="tr-TR" dirty="0" err="1"/>
              <a:t>The</a:t>
            </a:r>
            <a:r>
              <a:rPr lang="tr-TR" dirty="0"/>
              <a:t> </a:t>
            </a:r>
            <a:r>
              <a:rPr lang="tr-TR" dirty="0" err="1"/>
              <a:t>reason</a:t>
            </a:r>
            <a:r>
              <a:rPr lang="tr-TR" dirty="0"/>
              <a:t> </a:t>
            </a:r>
            <a:r>
              <a:rPr lang="tr-TR" dirty="0" err="1"/>
              <a:t>why</a:t>
            </a:r>
            <a:r>
              <a:rPr lang="tr-TR" dirty="0"/>
              <a:t> </a:t>
            </a:r>
            <a:r>
              <a:rPr lang="tr-TR" dirty="0" err="1"/>
              <a:t>this</a:t>
            </a:r>
            <a:r>
              <a:rPr lang="tr-TR" dirty="0"/>
              <a:t> </a:t>
            </a:r>
            <a:r>
              <a:rPr lang="tr-TR" dirty="0" err="1"/>
              <a:t>coldest</a:t>
            </a:r>
            <a:r>
              <a:rPr lang="tr-TR" dirty="0"/>
              <a:t> </a:t>
            </a:r>
            <a:r>
              <a:rPr lang="tr-TR" dirty="0" err="1"/>
              <a:t>temperature</a:t>
            </a:r>
            <a:r>
              <a:rPr lang="tr-TR" dirty="0"/>
              <a:t> is </a:t>
            </a:r>
            <a:r>
              <a:rPr lang="tr-TR" dirty="0" err="1"/>
              <a:t>lower</a:t>
            </a:r>
            <a:r>
              <a:rPr lang="tr-TR" dirty="0"/>
              <a:t> </a:t>
            </a:r>
            <a:r>
              <a:rPr lang="tr-TR" dirty="0" err="1"/>
              <a:t>than</a:t>
            </a:r>
            <a:r>
              <a:rPr lang="tr-TR" dirty="0"/>
              <a:t> normal is </a:t>
            </a:r>
            <a:r>
              <a:rPr lang="tr-TR" dirty="0" err="1"/>
              <a:t>to</a:t>
            </a:r>
            <a:r>
              <a:rPr lang="tr-TR" dirty="0"/>
              <a:t> </a:t>
            </a:r>
            <a:r>
              <a:rPr lang="tr-TR" dirty="0" err="1"/>
              <a:t>make</a:t>
            </a:r>
            <a:r>
              <a:rPr lang="tr-TR" dirty="0"/>
              <a:t> a </a:t>
            </a:r>
            <a:r>
              <a:rPr lang="tr-TR" dirty="0" err="1"/>
              <a:t>little</a:t>
            </a:r>
            <a:r>
              <a:rPr lang="tr-TR" dirty="0"/>
              <a:t> </a:t>
            </a:r>
            <a:r>
              <a:rPr lang="tr-TR" dirty="0" err="1"/>
              <a:t>more</a:t>
            </a:r>
            <a:r>
              <a:rPr lang="tr-TR" dirty="0"/>
              <a:t> </a:t>
            </a:r>
            <a:r>
              <a:rPr lang="tr-TR" dirty="0" err="1"/>
              <a:t>intensification</a:t>
            </a:r>
            <a:r>
              <a:rPr lang="tr-TR" dirty="0"/>
              <a:t>.</a:t>
            </a:r>
            <a:endParaRPr lang="en-TR" dirty="0"/>
          </a:p>
          <a:p>
            <a:pPr marL="0" indent="0">
              <a:buNone/>
            </a:pPr>
            <a:endParaRPr lang="en-TR" dirty="0"/>
          </a:p>
          <a:p>
            <a:pPr marL="0" indent="0">
              <a:buNone/>
            </a:pPr>
            <a:endParaRPr lang="en-TR" sz="1800" dirty="0"/>
          </a:p>
          <a:p>
            <a:pPr marL="0" indent="0">
              <a:buNone/>
            </a:pPr>
            <a:endParaRPr lang="en-TR" sz="1800" dirty="0"/>
          </a:p>
          <a:p>
            <a:pPr marL="0" indent="0">
              <a:buNone/>
            </a:pPr>
            <a:endParaRPr lang="tr-TR" sz="1800" dirty="0"/>
          </a:p>
          <a:p>
            <a:endParaRPr lang="en-TR" sz="1800" dirty="0"/>
          </a:p>
          <a:p>
            <a:endParaRPr lang="en-TR" b="1" dirty="0"/>
          </a:p>
        </p:txBody>
      </p:sp>
    </p:spTree>
    <p:extLst>
      <p:ext uri="{BB962C8B-B14F-4D97-AF65-F5344CB8AC3E}">
        <p14:creationId xmlns:p14="http://schemas.microsoft.com/office/powerpoint/2010/main" val="152822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EB7AF-C494-6448-83F2-F02734DF55C1}"/>
              </a:ext>
            </a:extLst>
          </p:cNvPr>
          <p:cNvSpPr>
            <a:spLocks noGrp="1"/>
          </p:cNvSpPr>
          <p:nvPr>
            <p:ph idx="1"/>
          </p:nvPr>
        </p:nvSpPr>
        <p:spPr>
          <a:xfrm>
            <a:off x="378371" y="331076"/>
            <a:ext cx="11666483" cy="6053958"/>
          </a:xfrm>
        </p:spPr>
        <p:txBody>
          <a:bodyPr/>
          <a:lstStyle/>
          <a:p>
            <a:r>
              <a:rPr lang="tr-TR" b="1" dirty="0" err="1"/>
              <a:t>Cooling</a:t>
            </a:r>
            <a:r>
              <a:rPr lang="tr-TR" b="1" dirty="0"/>
              <a:t> Coefficient:0.1-0.9</a:t>
            </a:r>
          </a:p>
          <a:p>
            <a:endParaRPr lang="tr-TR" b="1" dirty="0"/>
          </a:p>
          <a:p>
            <a:endParaRPr lang="tr-TR" b="1" dirty="0"/>
          </a:p>
          <a:p>
            <a:endParaRPr lang="tr-TR" b="1" dirty="0"/>
          </a:p>
          <a:p>
            <a:pPr marL="0" indent="0">
              <a:buNone/>
            </a:pPr>
            <a:endParaRPr lang="tr-TR" b="1" dirty="0"/>
          </a:p>
          <a:p>
            <a:pPr marL="0" indent="0">
              <a:buNone/>
            </a:pPr>
            <a:endParaRPr lang="tr-TR" b="1" dirty="0"/>
          </a:p>
          <a:p>
            <a:r>
              <a:rPr lang="tr-TR" b="1" dirty="0"/>
              <a:t>Inner </a:t>
            </a:r>
            <a:r>
              <a:rPr lang="tr-TR" b="1" dirty="0" err="1"/>
              <a:t>Loop</a:t>
            </a:r>
            <a:r>
              <a:rPr lang="tr-TR" b="1" dirty="0"/>
              <a:t>: 10-50</a:t>
            </a:r>
            <a:endParaRPr lang="en-TR" dirty="0"/>
          </a:p>
          <a:p>
            <a:endParaRPr lang="tr-TR" b="1" dirty="0"/>
          </a:p>
          <a:p>
            <a:endParaRPr lang="en-TR" dirty="0"/>
          </a:p>
          <a:p>
            <a:endParaRPr lang="en-TR" dirty="0"/>
          </a:p>
        </p:txBody>
      </p:sp>
      <p:pic>
        <p:nvPicPr>
          <p:cNvPr id="4" name="Picture 3" descr="Table&#10;&#10;Description automatically generated">
            <a:extLst>
              <a:ext uri="{FF2B5EF4-FFF2-40B4-BE49-F238E27FC236}">
                <a16:creationId xmlns:a16="http://schemas.microsoft.com/office/drawing/2014/main" id="{75D62F77-E1A2-8A42-B2AE-6AC3541C53BD}"/>
              </a:ext>
            </a:extLst>
          </p:cNvPr>
          <p:cNvPicPr/>
          <p:nvPr/>
        </p:nvPicPr>
        <p:blipFill>
          <a:blip r:embed="rId2">
            <a:extLst>
              <a:ext uri="{28A0092B-C50C-407E-A947-70E740481C1C}">
                <a14:useLocalDpi xmlns:a14="http://schemas.microsoft.com/office/drawing/2010/main" val="0"/>
              </a:ext>
            </a:extLst>
          </a:blip>
          <a:stretch>
            <a:fillRect/>
          </a:stretch>
        </p:blipFill>
        <p:spPr>
          <a:xfrm>
            <a:off x="2205201" y="856044"/>
            <a:ext cx="7781596" cy="2502011"/>
          </a:xfrm>
          <a:prstGeom prst="rect">
            <a:avLst/>
          </a:prstGeom>
        </p:spPr>
      </p:pic>
      <p:pic>
        <p:nvPicPr>
          <p:cNvPr id="5" name="Picture 4" descr="Table&#10;&#10;Description automatically generated">
            <a:extLst>
              <a:ext uri="{FF2B5EF4-FFF2-40B4-BE49-F238E27FC236}">
                <a16:creationId xmlns:a16="http://schemas.microsoft.com/office/drawing/2014/main" id="{B9E429AC-D413-9147-B120-DECFB52F9F1D}"/>
              </a:ext>
            </a:extLst>
          </p:cNvPr>
          <p:cNvPicPr/>
          <p:nvPr/>
        </p:nvPicPr>
        <p:blipFill>
          <a:blip r:embed="rId3">
            <a:extLst>
              <a:ext uri="{28A0092B-C50C-407E-A947-70E740481C1C}">
                <a14:useLocalDpi xmlns:a14="http://schemas.microsoft.com/office/drawing/2010/main" val="0"/>
              </a:ext>
            </a:extLst>
          </a:blip>
          <a:stretch>
            <a:fillRect/>
          </a:stretch>
        </p:blipFill>
        <p:spPr>
          <a:xfrm>
            <a:off x="1663918" y="4073229"/>
            <a:ext cx="8864163" cy="2054851"/>
          </a:xfrm>
          <a:prstGeom prst="rect">
            <a:avLst/>
          </a:prstGeom>
        </p:spPr>
      </p:pic>
    </p:spTree>
    <p:extLst>
      <p:ext uri="{BB962C8B-B14F-4D97-AF65-F5344CB8AC3E}">
        <p14:creationId xmlns:p14="http://schemas.microsoft.com/office/powerpoint/2010/main" val="11471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E394-7A50-2447-97D8-8066FE011BA9}"/>
              </a:ext>
            </a:extLst>
          </p:cNvPr>
          <p:cNvSpPr>
            <a:spLocks noGrp="1"/>
          </p:cNvSpPr>
          <p:nvPr>
            <p:ph type="title"/>
          </p:nvPr>
        </p:nvSpPr>
        <p:spPr>
          <a:xfrm>
            <a:off x="1082675" y="531815"/>
            <a:ext cx="10026650" cy="910310"/>
          </a:xfrm>
        </p:spPr>
        <p:txBody>
          <a:bodyPr wrap="square" anchor="b">
            <a:normAutofit/>
          </a:bodyPr>
          <a:lstStyle/>
          <a:p>
            <a:pPr algn="ctr"/>
            <a:r>
              <a:rPr lang="en-TR" dirty="0"/>
              <a:t>CoNTENT</a:t>
            </a:r>
          </a:p>
        </p:txBody>
      </p:sp>
      <p:graphicFrame>
        <p:nvGraphicFramePr>
          <p:cNvPr id="5" name="Content Placeholder 2">
            <a:extLst>
              <a:ext uri="{FF2B5EF4-FFF2-40B4-BE49-F238E27FC236}">
                <a16:creationId xmlns:a16="http://schemas.microsoft.com/office/drawing/2014/main" id="{965EB375-5399-474A-AFB8-EA79EBEC591B}"/>
              </a:ext>
            </a:extLst>
          </p:cNvPr>
          <p:cNvGraphicFramePr>
            <a:graphicFrameLocks noGrp="1"/>
          </p:cNvGraphicFramePr>
          <p:nvPr>
            <p:ph idx="1"/>
            <p:extLst>
              <p:ext uri="{D42A27DB-BD31-4B8C-83A1-F6EECF244321}">
                <p14:modId xmlns:p14="http://schemas.microsoft.com/office/powerpoint/2010/main" val="3957775760"/>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42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DE8AB-2544-584B-B40E-CEB4C15009EE}"/>
              </a:ext>
            </a:extLst>
          </p:cNvPr>
          <p:cNvSpPr>
            <a:spLocks noGrp="1"/>
          </p:cNvSpPr>
          <p:nvPr>
            <p:ph idx="1"/>
          </p:nvPr>
        </p:nvSpPr>
        <p:spPr>
          <a:xfrm>
            <a:off x="204951" y="1"/>
            <a:ext cx="11839903" cy="6511158"/>
          </a:xfrm>
        </p:spPr>
        <p:txBody>
          <a:bodyPr/>
          <a:lstStyle/>
          <a:p>
            <a:r>
              <a:rPr lang="tr-TR" b="1" dirty="0" err="1"/>
              <a:t>Reheat</a:t>
            </a:r>
            <a:r>
              <a:rPr lang="tr-TR" b="1" dirty="0"/>
              <a:t> Size</a:t>
            </a:r>
            <a:r>
              <a:rPr lang="en-TR" b="1" dirty="0"/>
              <a:t>:1-10</a:t>
            </a:r>
          </a:p>
          <a:p>
            <a:endParaRPr lang="en-TR" b="1" dirty="0"/>
          </a:p>
          <a:p>
            <a:endParaRPr lang="en-TR" b="1" dirty="0"/>
          </a:p>
          <a:p>
            <a:endParaRPr lang="en-TR" b="1" dirty="0"/>
          </a:p>
          <a:p>
            <a:pPr marL="0" indent="0">
              <a:buNone/>
            </a:pPr>
            <a:endParaRPr lang="en-TR" b="1" dirty="0"/>
          </a:p>
          <a:p>
            <a:r>
              <a:rPr lang="en-TR" b="1" dirty="0"/>
              <a:t>Result: </a:t>
            </a:r>
            <a:r>
              <a:rPr lang="tr-TR" sz="1800" u="sng" dirty="0" err="1"/>
              <a:t>Cooling</a:t>
            </a:r>
            <a:r>
              <a:rPr lang="tr-TR" sz="1800" u="sng" dirty="0"/>
              <a:t> </a:t>
            </a:r>
            <a:r>
              <a:rPr lang="tr-TR" sz="1800" u="sng" dirty="0" err="1"/>
              <a:t>coefficient</a:t>
            </a:r>
            <a:r>
              <a:rPr lang="tr-TR" sz="1800" u="sng" dirty="0"/>
              <a:t>: 0.9, Inner </a:t>
            </a:r>
            <a:r>
              <a:rPr lang="tr-TR" sz="1800" u="sng" dirty="0" err="1"/>
              <a:t>loop</a:t>
            </a:r>
            <a:r>
              <a:rPr lang="tr-TR" sz="1800" u="sng" dirty="0"/>
              <a:t> size: 50, </a:t>
            </a:r>
            <a:r>
              <a:rPr lang="tr-TR" sz="1800" u="sng" dirty="0" err="1"/>
              <a:t>coldest</a:t>
            </a:r>
            <a:r>
              <a:rPr lang="tr-TR" sz="1800" u="sng" dirty="0"/>
              <a:t> </a:t>
            </a:r>
            <a:r>
              <a:rPr lang="tr-TR" sz="1800" u="sng" dirty="0" err="1"/>
              <a:t>temperature</a:t>
            </a:r>
            <a:r>
              <a:rPr lang="tr-TR" sz="1800" u="sng" dirty="0"/>
              <a:t>: 0.05, </a:t>
            </a:r>
            <a:r>
              <a:rPr lang="tr-TR" sz="1800" u="sng" dirty="0" err="1"/>
              <a:t>reheat</a:t>
            </a:r>
            <a:r>
              <a:rPr lang="tr-TR" sz="1800" u="sng" dirty="0"/>
              <a:t> size: 6. </a:t>
            </a:r>
            <a:endParaRPr lang="en-TR" sz="1800" u="sng" dirty="0"/>
          </a:p>
        </p:txBody>
      </p:sp>
      <p:pic>
        <p:nvPicPr>
          <p:cNvPr id="4" name="Picture 3" descr="Table&#10;&#10;Description automatically generated">
            <a:extLst>
              <a:ext uri="{FF2B5EF4-FFF2-40B4-BE49-F238E27FC236}">
                <a16:creationId xmlns:a16="http://schemas.microsoft.com/office/drawing/2014/main" id="{ED1FDB00-76D5-FC46-AD61-FD0AEBA48961}"/>
              </a:ext>
            </a:extLst>
          </p:cNvPr>
          <p:cNvPicPr/>
          <p:nvPr/>
        </p:nvPicPr>
        <p:blipFill>
          <a:blip r:embed="rId2">
            <a:extLst>
              <a:ext uri="{28A0092B-C50C-407E-A947-70E740481C1C}">
                <a14:useLocalDpi xmlns:a14="http://schemas.microsoft.com/office/drawing/2010/main" val="0"/>
              </a:ext>
            </a:extLst>
          </a:blip>
          <a:stretch>
            <a:fillRect/>
          </a:stretch>
        </p:blipFill>
        <p:spPr>
          <a:xfrm>
            <a:off x="2163816" y="346841"/>
            <a:ext cx="7864365" cy="2211651"/>
          </a:xfrm>
          <a:prstGeom prst="rect">
            <a:avLst/>
          </a:prstGeom>
        </p:spPr>
      </p:pic>
      <p:pic>
        <p:nvPicPr>
          <p:cNvPr id="5" name="Picture 4" descr="Chart&#10;&#10;Description automatically generated">
            <a:extLst>
              <a:ext uri="{FF2B5EF4-FFF2-40B4-BE49-F238E27FC236}">
                <a16:creationId xmlns:a16="http://schemas.microsoft.com/office/drawing/2014/main" id="{8F0872E9-2527-CC49-95CF-106CF1559F78}"/>
              </a:ext>
            </a:extLst>
          </p:cNvPr>
          <p:cNvPicPr/>
          <p:nvPr/>
        </p:nvPicPr>
        <p:blipFill>
          <a:blip r:embed="rId3">
            <a:extLst>
              <a:ext uri="{28A0092B-C50C-407E-A947-70E740481C1C}">
                <a14:useLocalDpi xmlns:a14="http://schemas.microsoft.com/office/drawing/2010/main" val="0"/>
              </a:ext>
            </a:extLst>
          </a:blip>
          <a:stretch>
            <a:fillRect/>
          </a:stretch>
        </p:blipFill>
        <p:spPr>
          <a:xfrm>
            <a:off x="2958995" y="2905332"/>
            <a:ext cx="6274009" cy="3952667"/>
          </a:xfrm>
          <a:prstGeom prst="rect">
            <a:avLst/>
          </a:prstGeom>
        </p:spPr>
      </p:pic>
    </p:spTree>
    <p:extLst>
      <p:ext uri="{BB962C8B-B14F-4D97-AF65-F5344CB8AC3E}">
        <p14:creationId xmlns:p14="http://schemas.microsoft.com/office/powerpoint/2010/main" val="295175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D5B4-13DC-1C4A-980B-6133764A8FC7}"/>
              </a:ext>
            </a:extLst>
          </p:cNvPr>
          <p:cNvSpPr>
            <a:spLocks noGrp="1"/>
          </p:cNvSpPr>
          <p:nvPr>
            <p:ph type="title"/>
          </p:nvPr>
        </p:nvSpPr>
        <p:spPr>
          <a:xfrm>
            <a:off x="1079500" y="144134"/>
            <a:ext cx="10026650" cy="655637"/>
          </a:xfrm>
        </p:spPr>
        <p:txBody>
          <a:bodyPr/>
          <a:lstStyle/>
          <a:p>
            <a:pPr algn="ctr"/>
            <a:r>
              <a:rPr lang="en-TR" dirty="0"/>
              <a:t>COMPARISON</a:t>
            </a:r>
          </a:p>
        </p:txBody>
      </p:sp>
      <p:sp>
        <p:nvSpPr>
          <p:cNvPr id="3" name="Content Placeholder 2">
            <a:extLst>
              <a:ext uri="{FF2B5EF4-FFF2-40B4-BE49-F238E27FC236}">
                <a16:creationId xmlns:a16="http://schemas.microsoft.com/office/drawing/2014/main" id="{D8E127A2-1864-9E46-BE93-3F585753DBD0}"/>
              </a:ext>
            </a:extLst>
          </p:cNvPr>
          <p:cNvSpPr>
            <a:spLocks noGrp="1"/>
          </p:cNvSpPr>
          <p:nvPr>
            <p:ph idx="1"/>
          </p:nvPr>
        </p:nvSpPr>
        <p:spPr>
          <a:xfrm>
            <a:off x="189186" y="799772"/>
            <a:ext cx="12002814" cy="5914094"/>
          </a:xfrm>
        </p:spPr>
        <p:txBody>
          <a:bodyPr/>
          <a:lstStyle/>
          <a:p>
            <a:r>
              <a:rPr lang="tr-TR" dirty="0" err="1"/>
              <a:t>In</a:t>
            </a:r>
            <a:r>
              <a:rPr lang="tr-TR" dirty="0"/>
              <a:t> </a:t>
            </a:r>
            <a:r>
              <a:rPr lang="tr-TR" dirty="0" err="1"/>
              <a:t>the</a:t>
            </a:r>
            <a:r>
              <a:rPr lang="tr-TR" dirty="0"/>
              <a:t> </a:t>
            </a:r>
            <a:r>
              <a:rPr lang="tr-TR" dirty="0" err="1"/>
              <a:t>written</a:t>
            </a:r>
            <a:r>
              <a:rPr lang="tr-TR" dirty="0"/>
              <a:t> GA </a:t>
            </a:r>
            <a:r>
              <a:rPr lang="tr-TR" dirty="0" err="1"/>
              <a:t>and</a:t>
            </a:r>
            <a:r>
              <a:rPr lang="tr-TR" dirty="0"/>
              <a:t> SA, </a:t>
            </a:r>
            <a:r>
              <a:rPr lang="tr-TR" dirty="0" err="1"/>
              <a:t>the</a:t>
            </a:r>
            <a:r>
              <a:rPr lang="tr-TR" dirty="0"/>
              <a:t> problem </a:t>
            </a:r>
            <a:r>
              <a:rPr lang="tr-TR" dirty="0" err="1"/>
              <a:t>mentioned</a:t>
            </a:r>
            <a:r>
              <a:rPr lang="tr-TR" dirty="0"/>
              <a:t> in </a:t>
            </a:r>
            <a:r>
              <a:rPr lang="tr-TR" dirty="0" err="1"/>
              <a:t>the</a:t>
            </a:r>
            <a:r>
              <a:rPr lang="tr-TR" dirty="0"/>
              <a:t> </a:t>
            </a:r>
            <a:r>
              <a:rPr lang="tr-TR" dirty="0" err="1"/>
              <a:t>article</a:t>
            </a:r>
            <a:r>
              <a:rPr lang="tr-TR" dirty="0"/>
              <a:t> </a:t>
            </a:r>
            <a:r>
              <a:rPr lang="tr-TR" dirty="0" err="1"/>
              <a:t>and</a:t>
            </a:r>
            <a:r>
              <a:rPr lang="tr-TR" dirty="0"/>
              <a:t> </a:t>
            </a:r>
            <a:r>
              <a:rPr lang="tr-TR" dirty="0" err="1"/>
              <a:t>developed</a:t>
            </a:r>
            <a:r>
              <a:rPr lang="tr-TR" dirty="0"/>
              <a:t> </a:t>
            </a:r>
            <a:r>
              <a:rPr lang="tr-TR" dirty="0" err="1"/>
              <a:t>was</a:t>
            </a:r>
            <a:r>
              <a:rPr lang="tr-TR" dirty="0"/>
              <a:t> </a:t>
            </a:r>
            <a:r>
              <a:rPr lang="tr-TR" dirty="0" err="1"/>
              <a:t>used</a:t>
            </a:r>
            <a:r>
              <a:rPr lang="tr-TR" dirty="0"/>
              <a:t>. </a:t>
            </a:r>
            <a:r>
              <a:rPr lang="tr-TR" dirty="0" err="1"/>
              <a:t>However</a:t>
            </a:r>
            <a:r>
              <a:rPr lang="tr-TR" dirty="0"/>
              <a:t>, since </a:t>
            </a:r>
            <a:r>
              <a:rPr lang="tr-TR" dirty="0" err="1"/>
              <a:t>the</a:t>
            </a:r>
            <a:r>
              <a:rPr lang="tr-TR" dirty="0"/>
              <a:t> </a:t>
            </a:r>
            <a:r>
              <a:rPr lang="tr-TR" dirty="0" err="1"/>
              <a:t>initial</a:t>
            </a:r>
            <a:r>
              <a:rPr lang="tr-TR" dirty="0"/>
              <a:t> </a:t>
            </a:r>
            <a:r>
              <a:rPr lang="tr-TR" dirty="0" err="1"/>
              <a:t>solutions</a:t>
            </a:r>
            <a:r>
              <a:rPr lang="tr-TR" dirty="0"/>
              <a:t> </a:t>
            </a:r>
            <a:r>
              <a:rPr lang="tr-TR" dirty="0" err="1"/>
              <a:t>given</a:t>
            </a:r>
            <a:r>
              <a:rPr lang="tr-TR" dirty="0"/>
              <a:t> </a:t>
            </a:r>
            <a:r>
              <a:rPr lang="tr-TR" dirty="0" err="1"/>
              <a:t>by</a:t>
            </a:r>
            <a:r>
              <a:rPr lang="tr-TR" dirty="0"/>
              <a:t> </a:t>
            </a:r>
            <a:r>
              <a:rPr lang="tr-TR" dirty="0" err="1"/>
              <a:t>the</a:t>
            </a:r>
            <a:r>
              <a:rPr lang="tr-TR" dirty="0"/>
              <a:t> </a:t>
            </a:r>
            <a:r>
              <a:rPr lang="tr-TR" dirty="0" err="1"/>
              <a:t>article</a:t>
            </a:r>
            <a:r>
              <a:rPr lang="tr-TR" dirty="0"/>
              <a:t> </a:t>
            </a:r>
            <a:r>
              <a:rPr lang="tr-TR" dirty="0" err="1"/>
              <a:t>are</a:t>
            </a:r>
            <a:r>
              <a:rPr lang="tr-TR" dirty="0"/>
              <a:t> </a:t>
            </a:r>
            <a:r>
              <a:rPr lang="tr-TR" dirty="0" err="1"/>
              <a:t>much</a:t>
            </a:r>
            <a:r>
              <a:rPr lang="tr-TR" dirty="0"/>
              <a:t> </a:t>
            </a:r>
            <a:r>
              <a:rPr lang="tr-TR" dirty="0" err="1"/>
              <a:t>better</a:t>
            </a:r>
            <a:r>
              <a:rPr lang="tr-TR" dirty="0"/>
              <a:t> </a:t>
            </a:r>
            <a:r>
              <a:rPr lang="tr-TR" dirty="0" err="1"/>
              <a:t>than</a:t>
            </a:r>
            <a:r>
              <a:rPr lang="tr-TR" dirty="0"/>
              <a:t> </a:t>
            </a:r>
            <a:r>
              <a:rPr lang="tr-TR" dirty="0" err="1"/>
              <a:t>the</a:t>
            </a:r>
            <a:r>
              <a:rPr lang="tr-TR" dirty="0"/>
              <a:t> </a:t>
            </a:r>
            <a:r>
              <a:rPr lang="tr-TR" dirty="0" err="1"/>
              <a:t>initial</a:t>
            </a:r>
            <a:r>
              <a:rPr lang="tr-TR" dirty="0"/>
              <a:t> </a:t>
            </a:r>
            <a:r>
              <a:rPr lang="tr-TR" dirty="0" err="1"/>
              <a:t>solutions</a:t>
            </a:r>
            <a:r>
              <a:rPr lang="tr-TR" dirty="0"/>
              <a:t> </a:t>
            </a:r>
            <a:r>
              <a:rPr lang="tr-TR" dirty="0" err="1"/>
              <a:t>we</a:t>
            </a:r>
            <a:r>
              <a:rPr lang="tr-TR" dirty="0"/>
              <a:t> </a:t>
            </a:r>
            <a:r>
              <a:rPr lang="tr-TR" dirty="0" err="1"/>
              <a:t>use</a:t>
            </a:r>
            <a:r>
              <a:rPr lang="tr-TR" dirty="0"/>
              <a:t>, </a:t>
            </a:r>
            <a:r>
              <a:rPr lang="tr-TR" dirty="0" err="1"/>
              <a:t>they</a:t>
            </a:r>
            <a:r>
              <a:rPr lang="tr-TR" dirty="0"/>
              <a:t> </a:t>
            </a:r>
            <a:r>
              <a:rPr lang="tr-TR" dirty="0" err="1"/>
              <a:t>did</a:t>
            </a:r>
            <a:r>
              <a:rPr lang="tr-TR" dirty="0"/>
              <a:t> not </a:t>
            </a:r>
            <a:r>
              <a:rPr lang="tr-TR" dirty="0" err="1"/>
              <a:t>achieve</a:t>
            </a:r>
            <a:r>
              <a:rPr lang="tr-TR" dirty="0"/>
              <a:t> </a:t>
            </a:r>
            <a:r>
              <a:rPr lang="tr-TR" dirty="0" err="1"/>
              <a:t>good</a:t>
            </a:r>
            <a:r>
              <a:rPr lang="tr-TR" dirty="0"/>
              <a:t> </a:t>
            </a:r>
            <a:r>
              <a:rPr lang="tr-TR" dirty="0" err="1"/>
              <a:t>results</a:t>
            </a:r>
            <a:r>
              <a:rPr lang="tr-TR" dirty="0"/>
              <a:t>. But </a:t>
            </a:r>
            <a:r>
              <a:rPr lang="tr-TR" dirty="0" err="1"/>
              <a:t>improvements</a:t>
            </a:r>
            <a:r>
              <a:rPr lang="tr-TR" dirty="0"/>
              <a:t> </a:t>
            </a:r>
            <a:r>
              <a:rPr lang="tr-TR" dirty="0" err="1"/>
              <a:t>have</a:t>
            </a:r>
            <a:r>
              <a:rPr lang="tr-TR" dirty="0"/>
              <a:t> </a:t>
            </a:r>
            <a:r>
              <a:rPr lang="tr-TR" dirty="0" err="1"/>
              <a:t>been</a:t>
            </a:r>
            <a:r>
              <a:rPr lang="tr-TR" dirty="0"/>
              <a:t> </a:t>
            </a:r>
            <a:r>
              <a:rPr lang="tr-TR" dirty="0" err="1"/>
              <a:t>achieved</a:t>
            </a:r>
            <a:r>
              <a:rPr lang="tr-TR" dirty="0"/>
              <a:t> in </a:t>
            </a:r>
            <a:r>
              <a:rPr lang="tr-TR" dirty="0" err="1"/>
              <a:t>the</a:t>
            </a:r>
            <a:r>
              <a:rPr lang="tr-TR" dirty="0"/>
              <a:t> </a:t>
            </a:r>
            <a:r>
              <a:rPr lang="tr-TR" dirty="0" err="1"/>
              <a:t>following</a:t>
            </a:r>
            <a:r>
              <a:rPr lang="tr-TR" dirty="0"/>
              <a:t> </a:t>
            </a:r>
            <a:r>
              <a:rPr lang="tr-TR" dirty="0" err="1"/>
              <a:t>table</a:t>
            </a:r>
            <a:r>
              <a:rPr lang="tr-TR" dirty="0"/>
              <a:t>.</a:t>
            </a:r>
            <a:endParaRPr lang="en-TR" dirty="0"/>
          </a:p>
          <a:p>
            <a:endParaRPr lang="en-TR" dirty="0"/>
          </a:p>
        </p:txBody>
      </p:sp>
      <p:pic>
        <p:nvPicPr>
          <p:cNvPr id="4" name="Picture 3" descr="Table&#10;&#10;Description automatically generated">
            <a:extLst>
              <a:ext uri="{FF2B5EF4-FFF2-40B4-BE49-F238E27FC236}">
                <a16:creationId xmlns:a16="http://schemas.microsoft.com/office/drawing/2014/main" id="{7688DD3A-9131-124A-AA7E-557B837583B9}"/>
              </a:ext>
            </a:extLst>
          </p:cNvPr>
          <p:cNvPicPr/>
          <p:nvPr/>
        </p:nvPicPr>
        <p:blipFill>
          <a:blip r:embed="rId2">
            <a:extLst>
              <a:ext uri="{28A0092B-C50C-407E-A947-70E740481C1C}">
                <a14:useLocalDpi xmlns:a14="http://schemas.microsoft.com/office/drawing/2010/main" val="0"/>
              </a:ext>
            </a:extLst>
          </a:blip>
          <a:stretch>
            <a:fillRect/>
          </a:stretch>
        </p:blipFill>
        <p:spPr>
          <a:xfrm>
            <a:off x="2864397" y="2674882"/>
            <a:ext cx="6463205" cy="1944414"/>
          </a:xfrm>
          <a:prstGeom prst="rect">
            <a:avLst/>
          </a:prstGeom>
        </p:spPr>
      </p:pic>
    </p:spTree>
    <p:extLst>
      <p:ext uri="{BB962C8B-B14F-4D97-AF65-F5344CB8AC3E}">
        <p14:creationId xmlns:p14="http://schemas.microsoft.com/office/powerpoint/2010/main" val="63608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E7F9-25DF-E944-845A-5B008C548299}"/>
              </a:ext>
            </a:extLst>
          </p:cNvPr>
          <p:cNvSpPr>
            <a:spLocks noGrp="1"/>
          </p:cNvSpPr>
          <p:nvPr>
            <p:ph type="title"/>
          </p:nvPr>
        </p:nvSpPr>
        <p:spPr>
          <a:xfrm>
            <a:off x="1050925" y="279400"/>
            <a:ext cx="10026650" cy="655637"/>
          </a:xfrm>
        </p:spPr>
        <p:txBody>
          <a:bodyPr/>
          <a:lstStyle/>
          <a:p>
            <a:r>
              <a:rPr lang="en-TR" dirty="0"/>
              <a:t>REFERENCES</a:t>
            </a:r>
          </a:p>
        </p:txBody>
      </p:sp>
      <p:sp>
        <p:nvSpPr>
          <p:cNvPr id="3" name="Content Placeholder 2">
            <a:extLst>
              <a:ext uri="{FF2B5EF4-FFF2-40B4-BE49-F238E27FC236}">
                <a16:creationId xmlns:a16="http://schemas.microsoft.com/office/drawing/2014/main" id="{AB662BB2-33EA-484D-80F4-7C541A095D43}"/>
              </a:ext>
            </a:extLst>
          </p:cNvPr>
          <p:cNvSpPr>
            <a:spLocks noGrp="1"/>
          </p:cNvSpPr>
          <p:nvPr>
            <p:ph idx="1"/>
          </p:nvPr>
        </p:nvSpPr>
        <p:spPr>
          <a:xfrm>
            <a:off x="317500" y="952500"/>
            <a:ext cx="11493500" cy="5626100"/>
          </a:xfrm>
        </p:spPr>
        <p:txBody>
          <a:bodyPr>
            <a:normAutofit/>
          </a:bodyPr>
          <a:lstStyle/>
          <a:p>
            <a:pPr lvl="0"/>
            <a:r>
              <a:rPr lang="en-TR" sz="1800" dirty="0">
                <a:solidFill>
                  <a:schemeClr val="tx1"/>
                </a:solidFill>
              </a:rPr>
              <a:t>Una Benlic</a:t>
            </a:r>
            <a:r>
              <a:rPr lang="tr-TR" sz="1800" dirty="0">
                <a:solidFill>
                  <a:schemeClr val="tx1"/>
                </a:solidFill>
              </a:rPr>
              <a:t> ,</a:t>
            </a:r>
            <a:r>
              <a:rPr lang="en-TR" sz="1800" dirty="0">
                <a:solidFill>
                  <a:schemeClr val="tx1"/>
                </a:solidFill>
              </a:rPr>
              <a:t>Alexander E.I. Brownlee , Edmund K. Burke</a:t>
            </a:r>
            <a:r>
              <a:rPr lang="tr-TR" sz="1800" dirty="0">
                <a:solidFill>
                  <a:schemeClr val="tx1"/>
                </a:solidFill>
              </a:rPr>
              <a:t>, </a:t>
            </a:r>
            <a:r>
              <a:rPr lang="en-TR" sz="1800" dirty="0">
                <a:solidFill>
                  <a:schemeClr val="tx1"/>
                </a:solidFill>
              </a:rPr>
              <a:t>Heuristic search for the coupled runway sequencing and taxiway routing problem</a:t>
            </a:r>
            <a:r>
              <a:rPr lang="tr-TR" sz="1800" dirty="0">
                <a:solidFill>
                  <a:schemeClr val="tx1"/>
                </a:solidFill>
              </a:rPr>
              <a:t>,</a:t>
            </a:r>
            <a:r>
              <a:rPr lang="en-TR" sz="1800" i="1" dirty="0">
                <a:solidFill>
                  <a:schemeClr val="tx1"/>
                </a:solidFill>
              </a:rPr>
              <a:t>Transportation Research Part C, </a:t>
            </a:r>
            <a:r>
              <a:rPr lang="en-TR" sz="1800" dirty="0">
                <a:solidFill>
                  <a:schemeClr val="tx1"/>
                </a:solidFill>
              </a:rPr>
              <a:t>(2016).</a:t>
            </a:r>
          </a:p>
          <a:p>
            <a:pPr lvl="0"/>
            <a:r>
              <a:rPr lang="en-TR" sz="1800" dirty="0">
                <a:solidFill>
                  <a:schemeClr val="tx1"/>
                </a:solidFill>
              </a:rPr>
              <a:t>Xuan Wang, and Qinghai Zuo</a:t>
            </a:r>
            <a:r>
              <a:rPr lang="tr-TR" sz="1800" dirty="0">
                <a:solidFill>
                  <a:schemeClr val="tx1"/>
                </a:solidFill>
              </a:rPr>
              <a:t>, </a:t>
            </a:r>
            <a:r>
              <a:rPr lang="en-TR" sz="1800" dirty="0">
                <a:solidFill>
                  <a:schemeClr val="tx1"/>
                </a:solidFill>
              </a:rPr>
              <a:t>Aircraft taxiing route planning based on airport hotspots</a:t>
            </a:r>
            <a:r>
              <a:rPr lang="tr-TR" sz="1800" dirty="0">
                <a:solidFill>
                  <a:schemeClr val="tx1"/>
                </a:solidFill>
              </a:rPr>
              <a:t>, </a:t>
            </a:r>
            <a:r>
              <a:rPr lang="en-TR" sz="1800" i="1" dirty="0">
                <a:solidFill>
                  <a:schemeClr val="tx1"/>
                </a:solidFill>
              </a:rPr>
              <a:t>AIP Conference Proceedings 1839, </a:t>
            </a:r>
            <a:r>
              <a:rPr lang="en-TR" sz="1800" dirty="0">
                <a:solidFill>
                  <a:schemeClr val="tx1"/>
                </a:solidFill>
              </a:rPr>
              <a:t>(2017)</a:t>
            </a:r>
            <a:r>
              <a:rPr lang="en-TR" sz="1800" i="1" dirty="0">
                <a:solidFill>
                  <a:schemeClr val="tx1"/>
                </a:solidFill>
              </a:rPr>
              <a:t>.</a:t>
            </a:r>
            <a:endParaRPr lang="en-TR" sz="1800" dirty="0">
              <a:solidFill>
                <a:schemeClr val="tx1"/>
              </a:solidFill>
            </a:endParaRPr>
          </a:p>
          <a:p>
            <a:pPr lvl="0"/>
            <a:r>
              <a:rPr lang="en-TR" sz="1800" dirty="0">
                <a:solidFill>
                  <a:schemeClr val="tx1"/>
                </a:solidFill>
              </a:rPr>
              <a:t>Yu Jiang, Zhihua Liao, and Honghai Zhang</a:t>
            </a:r>
            <a:r>
              <a:rPr lang="tr-TR" sz="1800" dirty="0">
                <a:solidFill>
                  <a:schemeClr val="tx1"/>
                </a:solidFill>
              </a:rPr>
              <a:t>. </a:t>
            </a:r>
            <a:r>
              <a:rPr lang="en-TR" sz="1800" dirty="0">
                <a:solidFill>
                  <a:schemeClr val="tx1"/>
                </a:solidFill>
              </a:rPr>
              <a:t>A Collaborative Optimization Model for Ground Taxi Based on Aircraft Priority </a:t>
            </a:r>
            <a:r>
              <a:rPr lang="tr-TR" sz="1800" dirty="0">
                <a:solidFill>
                  <a:schemeClr val="tx1"/>
                </a:solidFill>
              </a:rPr>
              <a:t>, </a:t>
            </a:r>
            <a:r>
              <a:rPr lang="en-TR" sz="1800" i="1" dirty="0">
                <a:solidFill>
                  <a:schemeClr val="tx1"/>
                </a:solidFill>
              </a:rPr>
              <a:t>Hindawi Publishing Corporation Mathematical Problems in Engineering Volume 2013,</a:t>
            </a:r>
            <a:r>
              <a:rPr lang="tr-TR" sz="1800" dirty="0">
                <a:solidFill>
                  <a:schemeClr val="tx1"/>
                </a:solidFill>
              </a:rPr>
              <a:t> (2013). </a:t>
            </a:r>
            <a:endParaRPr lang="en-TR" sz="1800" dirty="0">
              <a:solidFill>
                <a:schemeClr val="tx1"/>
              </a:solidFill>
            </a:endParaRPr>
          </a:p>
          <a:p>
            <a:pPr lvl="0"/>
            <a:r>
              <a:rPr lang="en-TR" sz="1800" dirty="0">
                <a:solidFill>
                  <a:schemeClr val="tx1"/>
                </a:solidFill>
              </a:rPr>
              <a:t>Yu Jiang, Xinxing Xu, Honghai Zhang, and Yuxiao Luo. Taxiing Route Scheduling between Taxiway and Runway in Hub Airport</a:t>
            </a:r>
            <a:r>
              <a:rPr lang="tr-TR" sz="1800" dirty="0">
                <a:solidFill>
                  <a:schemeClr val="tx1"/>
                </a:solidFill>
              </a:rPr>
              <a:t>, </a:t>
            </a:r>
            <a:r>
              <a:rPr lang="en-TR" sz="1800" i="1" dirty="0">
                <a:solidFill>
                  <a:schemeClr val="tx1"/>
                </a:solidFill>
              </a:rPr>
              <a:t>Hindawi Publishing Corporation Mathematical Problems in Engineering Volume 2015, </a:t>
            </a:r>
            <a:r>
              <a:rPr lang="tr-TR" sz="1800" dirty="0">
                <a:solidFill>
                  <a:schemeClr val="tx1"/>
                </a:solidFill>
              </a:rPr>
              <a:t>(2015). </a:t>
            </a:r>
            <a:endParaRPr lang="en-TR" sz="1800" dirty="0">
              <a:solidFill>
                <a:schemeClr val="tx1"/>
              </a:solidFill>
            </a:endParaRPr>
          </a:p>
          <a:p>
            <a:r>
              <a:rPr lang="en-US" sz="1800" dirty="0" err="1">
                <a:solidFill>
                  <a:schemeClr val="tx1"/>
                </a:solidFill>
              </a:rPr>
              <a:t>Prof.Dr</a:t>
            </a:r>
            <a:r>
              <a:rPr lang="en-US" sz="1800" dirty="0">
                <a:solidFill>
                  <a:schemeClr val="tx1"/>
                </a:solidFill>
              </a:rPr>
              <a:t>. </a:t>
            </a:r>
            <a:r>
              <a:rPr lang="en-US" sz="1800" dirty="0" err="1">
                <a:solidFill>
                  <a:schemeClr val="tx1"/>
                </a:solidFill>
              </a:rPr>
              <a:t>Fatih</a:t>
            </a:r>
            <a:r>
              <a:rPr lang="en-US" sz="1800" dirty="0">
                <a:solidFill>
                  <a:schemeClr val="tx1"/>
                </a:solidFill>
              </a:rPr>
              <a:t> </a:t>
            </a:r>
            <a:r>
              <a:rPr lang="en-US" sz="1800" dirty="0" err="1">
                <a:solidFill>
                  <a:schemeClr val="tx1"/>
                </a:solidFill>
              </a:rPr>
              <a:t>Erdoğan</a:t>
            </a:r>
            <a:r>
              <a:rPr lang="en-US" sz="1800" dirty="0">
                <a:solidFill>
                  <a:schemeClr val="tx1"/>
                </a:solidFill>
              </a:rPr>
              <a:t> </a:t>
            </a:r>
            <a:r>
              <a:rPr lang="en-US" sz="1800" dirty="0" err="1">
                <a:solidFill>
                  <a:schemeClr val="tx1"/>
                </a:solidFill>
              </a:rPr>
              <a:t>Sevilgen</a:t>
            </a:r>
            <a:r>
              <a:rPr lang="en-US" sz="1800" dirty="0">
                <a:solidFill>
                  <a:schemeClr val="tx1"/>
                </a:solidFill>
              </a:rPr>
              <a:t>. Optimization(CSE424), </a:t>
            </a:r>
            <a:r>
              <a:rPr lang="en-US" sz="1800" i="1" dirty="0">
                <a:solidFill>
                  <a:schemeClr val="tx1"/>
                </a:solidFill>
              </a:rPr>
              <a:t>Course Presentations, </a:t>
            </a:r>
            <a:r>
              <a:rPr lang="en-US" sz="1800" dirty="0">
                <a:solidFill>
                  <a:schemeClr val="tx1"/>
                </a:solidFill>
              </a:rPr>
              <a:t>(2021)</a:t>
            </a:r>
          </a:p>
          <a:p>
            <a:pPr marL="0" indent="0">
              <a:buNone/>
            </a:pPr>
            <a:endParaRPr lang="en-US" dirty="0">
              <a:solidFill>
                <a:schemeClr val="tx1"/>
              </a:solidFill>
            </a:endParaRPr>
          </a:p>
          <a:p>
            <a:endParaRPr lang="en-US" dirty="0">
              <a:solidFill>
                <a:schemeClr val="tx1"/>
              </a:solidFill>
            </a:endParaRPr>
          </a:p>
          <a:p>
            <a:endParaRPr lang="en-US" dirty="0"/>
          </a:p>
          <a:p>
            <a:endParaRPr lang="en-US" dirty="0"/>
          </a:p>
          <a:p>
            <a:endParaRPr lang="en-US" dirty="0"/>
          </a:p>
          <a:p>
            <a:endParaRPr lang="en-TR" dirty="0"/>
          </a:p>
        </p:txBody>
      </p:sp>
    </p:spTree>
    <p:extLst>
      <p:ext uri="{BB962C8B-B14F-4D97-AF65-F5344CB8AC3E}">
        <p14:creationId xmlns:p14="http://schemas.microsoft.com/office/powerpoint/2010/main" val="164268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EF953C4D-6FEB-5D4E-9AAB-210A91E00AE7}"/>
              </a:ext>
            </a:extLst>
          </p:cNvPr>
          <p:cNvSpPr>
            <a:spLocks noGrp="1"/>
          </p:cNvSpPr>
          <p:nvPr>
            <p:ph type="title"/>
          </p:nvPr>
        </p:nvSpPr>
        <p:spPr>
          <a:xfrm>
            <a:off x="372426" y="274627"/>
            <a:ext cx="11447147" cy="1132148"/>
          </a:xfrm>
        </p:spPr>
        <p:txBody>
          <a:bodyPr anchor="ctr">
            <a:normAutofit/>
          </a:bodyPr>
          <a:lstStyle/>
          <a:p>
            <a:pPr algn="ctr"/>
            <a:r>
              <a:rPr lang="tr-TR" dirty="0"/>
              <a:t>Project </a:t>
            </a:r>
            <a:r>
              <a:rPr lang="tr-TR" dirty="0" err="1"/>
              <a:t>descrıptıon</a:t>
            </a:r>
            <a:endParaRPr lang="en-TR" dirty="0"/>
          </a:p>
        </p:txBody>
      </p:sp>
      <p:pic>
        <p:nvPicPr>
          <p:cNvPr id="8" name="Picture 7" descr="Diagram&#10;&#10;Description automatically generated">
            <a:extLst>
              <a:ext uri="{FF2B5EF4-FFF2-40B4-BE49-F238E27FC236}">
                <a16:creationId xmlns:a16="http://schemas.microsoft.com/office/drawing/2014/main" id="{579144E3-33D2-B84C-83AC-CD8C71E17E91}"/>
              </a:ext>
            </a:extLst>
          </p:cNvPr>
          <p:cNvPicPr>
            <a:picLocks noChangeAspect="1"/>
          </p:cNvPicPr>
          <p:nvPr/>
        </p:nvPicPr>
        <p:blipFill>
          <a:blip r:embed="rId2"/>
          <a:stretch>
            <a:fillRect/>
          </a:stretch>
        </p:blipFill>
        <p:spPr>
          <a:xfrm>
            <a:off x="1257037" y="1134524"/>
            <a:ext cx="10104061" cy="4058360"/>
          </a:xfrm>
          <a:prstGeom prst="rect">
            <a:avLst/>
          </a:prstGeom>
        </p:spPr>
      </p:pic>
      <p:sp>
        <p:nvSpPr>
          <p:cNvPr id="45" name="Rectangle 44" descr="Small paint brush">
            <a:extLst>
              <a:ext uri="{FF2B5EF4-FFF2-40B4-BE49-F238E27FC236}">
                <a16:creationId xmlns:a16="http://schemas.microsoft.com/office/drawing/2014/main" id="{0449D127-EF74-784A-95B2-414B4A21D798}"/>
              </a:ext>
            </a:extLst>
          </p:cNvPr>
          <p:cNvSpPr/>
          <p:nvPr/>
        </p:nvSpPr>
        <p:spPr>
          <a:xfrm rot="10800000">
            <a:off x="2397720" y="2369883"/>
            <a:ext cx="436201" cy="436201"/>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6" name="Rectangle 45" descr="Small paint brush">
            <a:extLst>
              <a:ext uri="{FF2B5EF4-FFF2-40B4-BE49-F238E27FC236}">
                <a16:creationId xmlns:a16="http://schemas.microsoft.com/office/drawing/2014/main" id="{9D13E26F-73ED-F742-88C7-A4786E6B3B69}"/>
              </a:ext>
            </a:extLst>
          </p:cNvPr>
          <p:cNvSpPr/>
          <p:nvPr/>
        </p:nvSpPr>
        <p:spPr>
          <a:xfrm rot="10800000">
            <a:off x="1972890" y="2372165"/>
            <a:ext cx="436201" cy="436201"/>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TR" dirty="0"/>
          </a:p>
        </p:txBody>
      </p:sp>
      <p:sp>
        <p:nvSpPr>
          <p:cNvPr id="47" name="Rectangle 46" descr="Small paint brush">
            <a:extLst>
              <a:ext uri="{FF2B5EF4-FFF2-40B4-BE49-F238E27FC236}">
                <a16:creationId xmlns:a16="http://schemas.microsoft.com/office/drawing/2014/main" id="{0D9D93E4-D3EC-474C-A038-E16C008A60B3}"/>
              </a:ext>
            </a:extLst>
          </p:cNvPr>
          <p:cNvSpPr/>
          <p:nvPr/>
        </p:nvSpPr>
        <p:spPr>
          <a:xfrm rot="10800000">
            <a:off x="3718532" y="2880964"/>
            <a:ext cx="436201" cy="436201"/>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8" name="Rectangle 47" descr="Small paint brush">
            <a:extLst>
              <a:ext uri="{FF2B5EF4-FFF2-40B4-BE49-F238E27FC236}">
                <a16:creationId xmlns:a16="http://schemas.microsoft.com/office/drawing/2014/main" id="{0EB1C526-BE08-0C43-B676-8D19DFBEE0E6}"/>
              </a:ext>
            </a:extLst>
          </p:cNvPr>
          <p:cNvSpPr/>
          <p:nvPr/>
        </p:nvSpPr>
        <p:spPr>
          <a:xfrm rot="5400000">
            <a:off x="4664664" y="4584938"/>
            <a:ext cx="436201" cy="436201"/>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TextBox 8">
            <a:extLst>
              <a:ext uri="{FF2B5EF4-FFF2-40B4-BE49-F238E27FC236}">
                <a16:creationId xmlns:a16="http://schemas.microsoft.com/office/drawing/2014/main" id="{65A4190C-4C61-AE45-B8FB-9D0F3CCCFA3B}"/>
              </a:ext>
            </a:extLst>
          </p:cNvPr>
          <p:cNvSpPr txBox="1"/>
          <p:nvPr/>
        </p:nvSpPr>
        <p:spPr>
          <a:xfrm>
            <a:off x="372426" y="5392224"/>
            <a:ext cx="11704527" cy="1200329"/>
          </a:xfrm>
          <a:prstGeom prst="rect">
            <a:avLst/>
          </a:prstGeom>
          <a:noFill/>
        </p:spPr>
        <p:txBody>
          <a:bodyPr wrap="square" rtlCol="0">
            <a:spAutoFit/>
          </a:bodyPr>
          <a:lstStyle/>
          <a:p>
            <a:r>
              <a:rPr lang="en-US" dirty="0"/>
              <a:t>At the airport, until the flight takes off, there are operations such as the aircraft landing on the runway and going to the parking lot and going to the runway from the parking lot. The displacement that takes place outside of this flight is called a taxi. In this problem, we are trying to find the shortest total time for the taxi process that starts for more than one aircraft at the same time.</a:t>
            </a:r>
            <a:endParaRPr lang="en-TR" dirty="0"/>
          </a:p>
        </p:txBody>
      </p:sp>
    </p:spTree>
    <p:extLst>
      <p:ext uri="{BB962C8B-B14F-4D97-AF65-F5344CB8AC3E}">
        <p14:creationId xmlns:p14="http://schemas.microsoft.com/office/powerpoint/2010/main" val="423429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6F5EB-E780-9E47-BF35-B02134698FD6}"/>
              </a:ext>
            </a:extLst>
          </p:cNvPr>
          <p:cNvSpPr>
            <a:spLocks noGrp="1"/>
          </p:cNvSpPr>
          <p:nvPr>
            <p:ph idx="1"/>
          </p:nvPr>
        </p:nvSpPr>
        <p:spPr>
          <a:xfrm>
            <a:off x="234769" y="555389"/>
            <a:ext cx="5886630" cy="1924106"/>
          </a:xfrm>
        </p:spPr>
        <p:txBody>
          <a:bodyPr/>
          <a:lstStyle/>
          <a:p>
            <a:r>
              <a:rPr lang="en-TR" b="1" dirty="0"/>
              <a:t>Node Conflict</a:t>
            </a:r>
          </a:p>
          <a:p>
            <a:pPr marL="0" indent="0">
              <a:buNone/>
            </a:pPr>
            <a:r>
              <a:rPr lang="tr-TR" sz="1800" dirty="0"/>
              <a:t>	</a:t>
            </a:r>
            <a:r>
              <a:rPr lang="tr-TR" sz="1700" dirty="0" err="1"/>
              <a:t>Node-conflict</a:t>
            </a:r>
            <a:r>
              <a:rPr lang="tr-TR" sz="1700" dirty="0"/>
              <a:t> </a:t>
            </a:r>
            <a:r>
              <a:rPr lang="tr-TR" sz="1700" dirty="0" err="1"/>
              <a:t>happens</a:t>
            </a:r>
            <a:r>
              <a:rPr lang="tr-TR" sz="1700" dirty="0"/>
              <a:t> </a:t>
            </a:r>
            <a:r>
              <a:rPr lang="tr-TR" sz="1700" dirty="0" err="1"/>
              <a:t>when</a:t>
            </a:r>
            <a:r>
              <a:rPr lang="tr-TR" sz="1700" dirty="0"/>
              <a:t> </a:t>
            </a:r>
            <a:r>
              <a:rPr lang="tr-TR" sz="1700" dirty="0" err="1"/>
              <a:t>two</a:t>
            </a:r>
            <a:r>
              <a:rPr lang="tr-TR" sz="1700" dirty="0"/>
              <a:t> </a:t>
            </a:r>
            <a:r>
              <a:rPr lang="tr-TR" sz="1700" dirty="0" err="1"/>
              <a:t>or</a:t>
            </a:r>
            <a:r>
              <a:rPr lang="tr-TR" sz="1700" dirty="0"/>
              <a:t> </a:t>
            </a:r>
            <a:r>
              <a:rPr lang="tr-TR" sz="1700" dirty="0" err="1"/>
              <a:t>more</a:t>
            </a:r>
            <a:r>
              <a:rPr lang="tr-TR" sz="1700" dirty="0"/>
              <a:t> </a:t>
            </a:r>
            <a:r>
              <a:rPr lang="tr-TR" sz="1700" dirty="0" err="1"/>
              <a:t>than</a:t>
            </a:r>
            <a:r>
              <a:rPr lang="tr-TR" sz="1700" dirty="0"/>
              <a:t> </a:t>
            </a:r>
            <a:r>
              <a:rPr lang="tr-TR" sz="1700" dirty="0" err="1"/>
              <a:t>two</a:t>
            </a:r>
            <a:r>
              <a:rPr lang="tr-TR" sz="1700" dirty="0"/>
              <a:t> </a:t>
            </a:r>
            <a:r>
              <a:rPr lang="tr-TR" sz="1700" dirty="0" err="1"/>
              <a:t>aircrafts</a:t>
            </a:r>
            <a:r>
              <a:rPr lang="tr-TR" sz="1700" dirty="0"/>
              <a:t> </a:t>
            </a:r>
            <a:r>
              <a:rPr lang="tr-TR" sz="1700" dirty="0" err="1"/>
              <a:t>taxi</a:t>
            </a:r>
            <a:r>
              <a:rPr lang="tr-TR" sz="1700" dirty="0"/>
              <a:t> </a:t>
            </a:r>
            <a:r>
              <a:rPr lang="tr-TR" sz="1700" dirty="0" err="1"/>
              <a:t>through</a:t>
            </a:r>
            <a:r>
              <a:rPr lang="tr-TR" sz="1700" dirty="0"/>
              <a:t> a </a:t>
            </a:r>
            <a:r>
              <a:rPr lang="tr-TR" sz="1700" dirty="0" err="1"/>
              <a:t>common</a:t>
            </a:r>
            <a:r>
              <a:rPr lang="tr-TR" sz="1700" dirty="0"/>
              <a:t> </a:t>
            </a:r>
            <a:r>
              <a:rPr lang="tr-TR" sz="1700" dirty="0" err="1"/>
              <a:t>node</a:t>
            </a:r>
            <a:r>
              <a:rPr lang="tr-TR" sz="1700" dirty="0"/>
              <a:t> </a:t>
            </a:r>
            <a:r>
              <a:rPr lang="tr-TR" sz="1700" dirty="0" err="1"/>
              <a:t>without</a:t>
            </a:r>
            <a:r>
              <a:rPr lang="tr-TR" sz="1700" dirty="0"/>
              <a:t> </a:t>
            </a:r>
            <a:r>
              <a:rPr lang="tr-TR" sz="1700" dirty="0" err="1"/>
              <a:t>keeping</a:t>
            </a:r>
            <a:r>
              <a:rPr lang="tr-TR" sz="1700" dirty="0"/>
              <a:t> </a:t>
            </a:r>
            <a:r>
              <a:rPr lang="tr-TR" sz="1700" dirty="0" err="1"/>
              <a:t>the</a:t>
            </a:r>
            <a:r>
              <a:rPr lang="tr-TR" sz="1700" dirty="0"/>
              <a:t> minimum </a:t>
            </a:r>
            <a:r>
              <a:rPr lang="tr-TR" sz="1700" dirty="0" err="1"/>
              <a:t>safety</a:t>
            </a:r>
            <a:r>
              <a:rPr lang="tr-TR" sz="1700" dirty="0"/>
              <a:t> </a:t>
            </a:r>
            <a:r>
              <a:rPr lang="tr-TR" sz="1700" dirty="0" err="1"/>
              <a:t>separation</a:t>
            </a:r>
            <a:r>
              <a:rPr lang="tr-TR" sz="1700" dirty="0"/>
              <a:t> </a:t>
            </a:r>
          </a:p>
          <a:p>
            <a:pPr marL="0" indent="0">
              <a:buNone/>
            </a:pPr>
            <a:endParaRPr lang="en-TR" sz="1800" dirty="0"/>
          </a:p>
          <a:p>
            <a:pPr marL="0" indent="0">
              <a:buNone/>
            </a:pPr>
            <a:endParaRPr lang="en-TR" dirty="0"/>
          </a:p>
        </p:txBody>
      </p:sp>
      <p:pic>
        <p:nvPicPr>
          <p:cNvPr id="10" name="Picture 9" descr="Diagram&#10;&#10;Description automatically generated">
            <a:extLst>
              <a:ext uri="{FF2B5EF4-FFF2-40B4-BE49-F238E27FC236}">
                <a16:creationId xmlns:a16="http://schemas.microsoft.com/office/drawing/2014/main" id="{E2728469-766D-7749-8577-1DC6E9DE0DA5}"/>
              </a:ext>
            </a:extLst>
          </p:cNvPr>
          <p:cNvPicPr/>
          <p:nvPr/>
        </p:nvPicPr>
        <p:blipFill>
          <a:blip r:embed="rId2">
            <a:extLst>
              <a:ext uri="{28A0092B-C50C-407E-A947-70E740481C1C}">
                <a14:useLocalDpi xmlns:a14="http://schemas.microsoft.com/office/drawing/2010/main" val="0"/>
              </a:ext>
            </a:extLst>
          </a:blip>
          <a:stretch>
            <a:fillRect/>
          </a:stretch>
        </p:blipFill>
        <p:spPr>
          <a:xfrm>
            <a:off x="234769" y="3140130"/>
            <a:ext cx="5886631" cy="3162481"/>
          </a:xfrm>
          <a:prstGeom prst="rect">
            <a:avLst/>
          </a:prstGeom>
        </p:spPr>
      </p:pic>
      <p:sp>
        <p:nvSpPr>
          <p:cNvPr id="11" name="Content Placeholder 2">
            <a:extLst>
              <a:ext uri="{FF2B5EF4-FFF2-40B4-BE49-F238E27FC236}">
                <a16:creationId xmlns:a16="http://schemas.microsoft.com/office/drawing/2014/main" id="{07AD298D-311B-8143-AB0A-73DB3DE91C24}"/>
              </a:ext>
            </a:extLst>
          </p:cNvPr>
          <p:cNvSpPr txBox="1">
            <a:spLocks/>
          </p:cNvSpPr>
          <p:nvPr/>
        </p:nvSpPr>
        <p:spPr>
          <a:xfrm>
            <a:off x="6305370" y="555389"/>
            <a:ext cx="5886630" cy="1924106"/>
          </a:xfrm>
          <a:prstGeom prst="rect">
            <a:avLst/>
          </a:prstGeom>
        </p:spPr>
        <p:txBody>
          <a:bodyPr vert="horz" lIns="0" tIns="0" rIns="0" bIns="0" rtlCol="0" anchor="t" anchorCtr="0">
            <a:normAutofit fontScale="85000" lnSpcReduction="2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TR" sz="2400" b="1" dirty="0"/>
              <a:t>Edge Conflict</a:t>
            </a:r>
          </a:p>
          <a:p>
            <a:pPr marL="0" indent="0">
              <a:buNone/>
            </a:pPr>
            <a:r>
              <a:rPr lang="tr-TR" sz="1800" dirty="0"/>
              <a:t>	</a:t>
            </a:r>
            <a:r>
              <a:rPr lang="tr-TR" dirty="0"/>
              <a:t> </a:t>
            </a:r>
            <a:r>
              <a:rPr lang="tr-TR" dirty="0" err="1"/>
              <a:t>Edge-conflict</a:t>
            </a:r>
            <a:r>
              <a:rPr lang="tr-TR" dirty="0"/>
              <a:t> </a:t>
            </a:r>
            <a:r>
              <a:rPr lang="tr-TR" dirty="0" err="1"/>
              <a:t>happens</a:t>
            </a:r>
            <a:r>
              <a:rPr lang="tr-TR" dirty="0"/>
              <a:t> </a:t>
            </a:r>
            <a:r>
              <a:rPr lang="tr-TR" dirty="0" err="1"/>
              <a:t>when</a:t>
            </a:r>
            <a:r>
              <a:rPr lang="tr-TR" dirty="0"/>
              <a:t> </a:t>
            </a:r>
            <a:r>
              <a:rPr lang="tr-TR" dirty="0" err="1"/>
              <a:t>two</a:t>
            </a:r>
            <a:r>
              <a:rPr lang="tr-TR" dirty="0"/>
              <a:t> </a:t>
            </a:r>
            <a:r>
              <a:rPr lang="tr-TR" dirty="0" err="1"/>
              <a:t>or</a:t>
            </a:r>
            <a:r>
              <a:rPr lang="tr-TR" dirty="0"/>
              <a:t> </a:t>
            </a:r>
            <a:r>
              <a:rPr lang="tr-TR" dirty="0" err="1"/>
              <a:t>more</a:t>
            </a:r>
            <a:r>
              <a:rPr lang="tr-TR" dirty="0"/>
              <a:t> </a:t>
            </a:r>
            <a:r>
              <a:rPr lang="tr-TR" dirty="0" err="1"/>
              <a:t>than</a:t>
            </a:r>
            <a:r>
              <a:rPr lang="tr-TR" dirty="0"/>
              <a:t> </a:t>
            </a:r>
            <a:r>
              <a:rPr lang="tr-TR" dirty="0" err="1"/>
              <a:t>two</a:t>
            </a:r>
            <a:r>
              <a:rPr lang="tr-TR" dirty="0"/>
              <a:t> </a:t>
            </a:r>
            <a:r>
              <a:rPr lang="tr-TR" dirty="0" err="1"/>
              <a:t>aircrafts</a:t>
            </a:r>
            <a:r>
              <a:rPr lang="tr-TR" dirty="0"/>
              <a:t> </a:t>
            </a:r>
            <a:r>
              <a:rPr lang="tr-TR" dirty="0" err="1"/>
              <a:t>taxi</a:t>
            </a:r>
            <a:r>
              <a:rPr lang="tr-TR" dirty="0"/>
              <a:t> </a:t>
            </a:r>
            <a:r>
              <a:rPr lang="tr-TR" dirty="0" err="1"/>
              <a:t>through</a:t>
            </a:r>
            <a:r>
              <a:rPr lang="tr-TR" dirty="0"/>
              <a:t> </a:t>
            </a:r>
            <a:r>
              <a:rPr lang="tr-TR" dirty="0" err="1"/>
              <a:t>the</a:t>
            </a:r>
            <a:r>
              <a:rPr lang="tr-TR" dirty="0"/>
              <a:t> </a:t>
            </a:r>
            <a:r>
              <a:rPr lang="tr-TR" dirty="0" err="1"/>
              <a:t>common</a:t>
            </a:r>
            <a:r>
              <a:rPr lang="tr-TR" dirty="0"/>
              <a:t> </a:t>
            </a:r>
            <a:r>
              <a:rPr lang="tr-TR" dirty="0" err="1"/>
              <a:t>segment</a:t>
            </a:r>
            <a:r>
              <a:rPr lang="tr-TR" dirty="0"/>
              <a:t> but </a:t>
            </a:r>
            <a:r>
              <a:rPr lang="tr-TR" dirty="0" err="1"/>
              <a:t>with</a:t>
            </a:r>
            <a:r>
              <a:rPr lang="tr-TR" dirty="0"/>
              <a:t> </a:t>
            </a:r>
            <a:r>
              <a:rPr lang="tr-TR" dirty="0" err="1"/>
              <a:t>opposite</a:t>
            </a:r>
            <a:r>
              <a:rPr lang="tr-TR" dirty="0"/>
              <a:t> </a:t>
            </a:r>
            <a:r>
              <a:rPr lang="tr-TR" dirty="0" err="1"/>
              <a:t>direction</a:t>
            </a:r>
            <a:r>
              <a:rPr lang="tr-TR" dirty="0"/>
              <a:t>. </a:t>
            </a:r>
            <a:r>
              <a:rPr lang="tr-TR" dirty="0" err="1"/>
              <a:t>One</a:t>
            </a:r>
            <a:r>
              <a:rPr lang="tr-TR" dirty="0"/>
              <a:t> </a:t>
            </a:r>
            <a:r>
              <a:rPr lang="tr-TR" dirty="0" err="1"/>
              <a:t>aircraft</a:t>
            </a:r>
            <a:r>
              <a:rPr lang="tr-TR" dirty="0"/>
              <a:t> </a:t>
            </a:r>
            <a:r>
              <a:rPr lang="tr-TR" dirty="0" err="1"/>
              <a:t>must</a:t>
            </a:r>
            <a:r>
              <a:rPr lang="tr-TR" dirty="0"/>
              <a:t> </a:t>
            </a:r>
            <a:r>
              <a:rPr lang="tr-TR" dirty="0" err="1"/>
              <a:t>hold</a:t>
            </a:r>
            <a:r>
              <a:rPr lang="tr-TR" dirty="0"/>
              <a:t> </a:t>
            </a:r>
            <a:r>
              <a:rPr lang="tr-TR" dirty="0" err="1"/>
              <a:t>and</a:t>
            </a:r>
            <a:r>
              <a:rPr lang="tr-TR" dirty="0"/>
              <a:t> </a:t>
            </a:r>
            <a:r>
              <a:rPr lang="tr-TR" dirty="0" err="1"/>
              <a:t>wait</a:t>
            </a:r>
            <a:r>
              <a:rPr lang="tr-TR" dirty="0"/>
              <a:t> at </a:t>
            </a:r>
            <a:r>
              <a:rPr lang="tr-TR" dirty="0" err="1"/>
              <a:t>the</a:t>
            </a:r>
            <a:r>
              <a:rPr lang="tr-TR" dirty="0"/>
              <a:t> </a:t>
            </a:r>
            <a:r>
              <a:rPr lang="tr-TR" dirty="0" err="1"/>
              <a:t>entrance</a:t>
            </a:r>
            <a:r>
              <a:rPr lang="tr-TR" dirty="0"/>
              <a:t> </a:t>
            </a:r>
            <a:r>
              <a:rPr lang="tr-TR" dirty="0" err="1"/>
              <a:t>node</a:t>
            </a:r>
            <a:r>
              <a:rPr lang="tr-TR" dirty="0"/>
              <a:t> </a:t>
            </a:r>
            <a:r>
              <a:rPr lang="tr-TR" dirty="0" err="1"/>
              <a:t>if</a:t>
            </a:r>
            <a:r>
              <a:rPr lang="tr-TR" dirty="0"/>
              <a:t> </a:t>
            </a:r>
            <a:r>
              <a:rPr lang="tr-TR" dirty="0" err="1"/>
              <a:t>the</a:t>
            </a:r>
            <a:r>
              <a:rPr lang="tr-TR" dirty="0"/>
              <a:t> minimum </a:t>
            </a:r>
            <a:r>
              <a:rPr lang="tr-TR" dirty="0" err="1"/>
              <a:t>safety</a:t>
            </a:r>
            <a:r>
              <a:rPr lang="tr-TR" dirty="0"/>
              <a:t> </a:t>
            </a:r>
            <a:r>
              <a:rPr lang="tr-TR" dirty="0" err="1"/>
              <a:t>separation</a:t>
            </a:r>
            <a:r>
              <a:rPr lang="tr-TR" dirty="0"/>
              <a:t> is not </a:t>
            </a:r>
            <a:r>
              <a:rPr lang="tr-TR" dirty="0" err="1"/>
              <a:t>satisfied</a:t>
            </a:r>
            <a:r>
              <a:rPr lang="tr-TR" dirty="0"/>
              <a:t> </a:t>
            </a:r>
            <a:endParaRPr lang="en-TR" dirty="0"/>
          </a:p>
          <a:p>
            <a:pPr marL="0" indent="0">
              <a:buFont typeface="Wingdings" panose="05000000000000000000" pitchFamily="2" charset="2"/>
              <a:buNone/>
            </a:pPr>
            <a:endParaRPr lang="tr-TR" sz="1800" dirty="0"/>
          </a:p>
          <a:p>
            <a:pPr marL="0" indent="0">
              <a:buFont typeface="Wingdings" panose="05000000000000000000" pitchFamily="2" charset="2"/>
              <a:buNone/>
            </a:pPr>
            <a:endParaRPr lang="en-TR" sz="1800" dirty="0"/>
          </a:p>
          <a:p>
            <a:pPr marL="0" indent="0">
              <a:buFont typeface="Wingdings" panose="05000000000000000000" pitchFamily="2" charset="2"/>
              <a:buNone/>
            </a:pPr>
            <a:endParaRPr lang="en-TR" dirty="0"/>
          </a:p>
        </p:txBody>
      </p:sp>
      <p:pic>
        <p:nvPicPr>
          <p:cNvPr id="12" name="Picture 11" descr="Text&#10;&#10;Description automatically generated with low confidence">
            <a:extLst>
              <a:ext uri="{FF2B5EF4-FFF2-40B4-BE49-F238E27FC236}">
                <a16:creationId xmlns:a16="http://schemas.microsoft.com/office/drawing/2014/main" id="{B496581F-5A07-E34C-9AB8-98FD1D51E0FF}"/>
              </a:ext>
            </a:extLst>
          </p:cNvPr>
          <p:cNvPicPr/>
          <p:nvPr/>
        </p:nvPicPr>
        <p:blipFill>
          <a:blip r:embed="rId3">
            <a:extLst>
              <a:ext uri="{28A0092B-C50C-407E-A947-70E740481C1C}">
                <a14:useLocalDpi xmlns:a14="http://schemas.microsoft.com/office/drawing/2010/main" val="0"/>
              </a:ext>
            </a:extLst>
          </a:blip>
          <a:stretch>
            <a:fillRect/>
          </a:stretch>
        </p:blipFill>
        <p:spPr>
          <a:xfrm>
            <a:off x="6305369" y="3140130"/>
            <a:ext cx="5651861" cy="3162480"/>
          </a:xfrm>
          <a:prstGeom prst="rect">
            <a:avLst/>
          </a:prstGeom>
        </p:spPr>
      </p:pic>
    </p:spTree>
    <p:extLst>
      <p:ext uri="{BB962C8B-B14F-4D97-AF65-F5344CB8AC3E}">
        <p14:creationId xmlns:p14="http://schemas.microsoft.com/office/powerpoint/2010/main" val="261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C2AEC-3507-6E4C-A7CF-912F819C4B06}"/>
              </a:ext>
            </a:extLst>
          </p:cNvPr>
          <p:cNvSpPr>
            <a:spLocks noGrp="1"/>
          </p:cNvSpPr>
          <p:nvPr>
            <p:ph idx="1"/>
          </p:nvPr>
        </p:nvSpPr>
        <p:spPr>
          <a:xfrm>
            <a:off x="1082675" y="1320800"/>
            <a:ext cx="10026650" cy="5083175"/>
          </a:xfrm>
        </p:spPr>
        <p:txBody>
          <a:bodyPr/>
          <a:lstStyle/>
          <a:p>
            <a:pPr marL="0" indent="0">
              <a:buNone/>
            </a:pPr>
            <a:r>
              <a:rPr lang="en-TR" sz="2500" b="1" dirty="0"/>
              <a:t>Three assumptions are made for the model</a:t>
            </a:r>
            <a:r>
              <a:rPr lang="tr-TR" sz="2500" b="1" dirty="0"/>
              <a:t>:</a:t>
            </a:r>
            <a:endParaRPr lang="en-TR" sz="2500" b="1" dirty="0"/>
          </a:p>
          <a:p>
            <a:pPr marL="457200" lvl="0" indent="-457200">
              <a:buFont typeface="+mj-lt"/>
              <a:buAutoNum type="arabicPeriod"/>
            </a:pPr>
            <a:r>
              <a:rPr lang="tr-TR" sz="2500" dirty="0" err="1"/>
              <a:t>Generally</a:t>
            </a:r>
            <a:r>
              <a:rPr lang="tr-TR" sz="2500" dirty="0"/>
              <a:t>, </a:t>
            </a:r>
            <a:r>
              <a:rPr lang="tr-TR" sz="2500" dirty="0" err="1"/>
              <a:t>all</a:t>
            </a:r>
            <a:r>
              <a:rPr lang="tr-TR" sz="2500" dirty="0"/>
              <a:t> </a:t>
            </a:r>
            <a:r>
              <a:rPr lang="tr-TR" sz="2500" dirty="0" err="1"/>
              <a:t>the</a:t>
            </a:r>
            <a:r>
              <a:rPr lang="tr-TR" sz="2500" dirty="0"/>
              <a:t> </a:t>
            </a:r>
            <a:r>
              <a:rPr lang="tr-TR" sz="2500" dirty="0" err="1"/>
              <a:t>aircrafts</a:t>
            </a:r>
            <a:r>
              <a:rPr lang="tr-TR" sz="2500" dirty="0"/>
              <a:t> </a:t>
            </a:r>
            <a:r>
              <a:rPr lang="tr-TR" sz="2500" dirty="0" err="1"/>
              <a:t>taxi</a:t>
            </a:r>
            <a:r>
              <a:rPr lang="tr-TR" sz="2500" dirty="0"/>
              <a:t> at </a:t>
            </a:r>
            <a:r>
              <a:rPr lang="tr-TR" sz="2500" dirty="0" err="1"/>
              <a:t>the</a:t>
            </a:r>
            <a:r>
              <a:rPr lang="tr-TR" sz="2500" dirty="0"/>
              <a:t> </a:t>
            </a:r>
            <a:r>
              <a:rPr lang="tr-TR" sz="2500" dirty="0" err="1"/>
              <a:t>same</a:t>
            </a:r>
            <a:r>
              <a:rPr lang="tr-TR" sz="2500" dirty="0"/>
              <a:t> </a:t>
            </a:r>
            <a:r>
              <a:rPr lang="tr-TR" sz="2500" dirty="0" err="1"/>
              <a:t>maximum</a:t>
            </a:r>
            <a:r>
              <a:rPr lang="tr-TR" sz="2500" dirty="0"/>
              <a:t> </a:t>
            </a:r>
            <a:r>
              <a:rPr lang="tr-TR" sz="2500" dirty="0" err="1"/>
              <a:t>speed</a:t>
            </a:r>
            <a:r>
              <a:rPr lang="tr-TR" sz="2500" dirty="0"/>
              <a:t>.</a:t>
            </a:r>
            <a:endParaRPr lang="en-TR" sz="2500" dirty="0"/>
          </a:p>
          <a:p>
            <a:pPr marL="457200" lvl="0" indent="-457200">
              <a:buFont typeface="+mj-lt"/>
              <a:buAutoNum type="arabicPeriod"/>
            </a:pPr>
            <a:r>
              <a:rPr lang="tr-TR" sz="2500" dirty="0" err="1"/>
              <a:t>When</a:t>
            </a:r>
            <a:r>
              <a:rPr lang="tr-TR" sz="2500" dirty="0"/>
              <a:t> it is </a:t>
            </a:r>
            <a:r>
              <a:rPr lang="tr-TR" sz="2500" dirty="0" err="1"/>
              <a:t>likely</a:t>
            </a:r>
            <a:r>
              <a:rPr lang="tr-TR" sz="2500" dirty="0"/>
              <a:t> </a:t>
            </a:r>
            <a:r>
              <a:rPr lang="tr-TR" sz="2500" dirty="0" err="1"/>
              <a:t>to</a:t>
            </a:r>
            <a:r>
              <a:rPr lang="tr-TR" sz="2500" dirty="0"/>
              <a:t> </a:t>
            </a:r>
            <a:r>
              <a:rPr lang="tr-TR" sz="2500" dirty="0" err="1"/>
              <a:t>conflict</a:t>
            </a:r>
            <a:r>
              <a:rPr lang="tr-TR" sz="2500" dirty="0"/>
              <a:t>, </a:t>
            </a:r>
            <a:r>
              <a:rPr lang="tr-TR" sz="2500" dirty="0" err="1"/>
              <a:t>aircrafts</a:t>
            </a:r>
            <a:r>
              <a:rPr lang="tr-TR" sz="2500" dirty="0"/>
              <a:t> can </a:t>
            </a:r>
            <a:r>
              <a:rPr lang="tr-TR" sz="2500" dirty="0" err="1"/>
              <a:t>adjust</a:t>
            </a:r>
            <a:r>
              <a:rPr lang="tr-TR" sz="2500" dirty="0"/>
              <a:t> </a:t>
            </a:r>
            <a:r>
              <a:rPr lang="tr-TR" sz="2500" dirty="0" err="1"/>
              <a:t>speed</a:t>
            </a:r>
            <a:r>
              <a:rPr lang="tr-TR" sz="2500" dirty="0"/>
              <a:t> </a:t>
            </a:r>
            <a:r>
              <a:rPr lang="tr-TR" sz="2500" dirty="0" err="1"/>
              <a:t>rapidly</a:t>
            </a:r>
            <a:r>
              <a:rPr lang="tr-TR" sz="2500" dirty="0"/>
              <a:t>. </a:t>
            </a:r>
            <a:r>
              <a:rPr lang="tr-TR" sz="2500" dirty="0" err="1"/>
              <a:t>So</a:t>
            </a:r>
            <a:r>
              <a:rPr lang="tr-TR" sz="2500" dirty="0"/>
              <a:t> </a:t>
            </a:r>
            <a:r>
              <a:rPr lang="tr-TR" sz="2500" dirty="0" err="1"/>
              <a:t>the</a:t>
            </a:r>
            <a:r>
              <a:rPr lang="tr-TR" sz="2500" dirty="0"/>
              <a:t> </a:t>
            </a:r>
            <a:r>
              <a:rPr lang="tr-TR" sz="2500" dirty="0" err="1"/>
              <a:t>acceleration</a:t>
            </a:r>
            <a:r>
              <a:rPr lang="tr-TR" sz="2500" dirty="0"/>
              <a:t> is </a:t>
            </a:r>
            <a:r>
              <a:rPr lang="tr-TR" sz="2500" dirty="0" err="1"/>
              <a:t>ignored</a:t>
            </a:r>
            <a:r>
              <a:rPr lang="tr-TR" sz="2500" dirty="0"/>
              <a:t>.</a:t>
            </a:r>
            <a:endParaRPr lang="en-TR" sz="2500" dirty="0"/>
          </a:p>
          <a:p>
            <a:pPr marL="457200" lvl="0" indent="-457200">
              <a:buFont typeface="+mj-lt"/>
              <a:buAutoNum type="arabicPeriod"/>
            </a:pPr>
            <a:r>
              <a:rPr lang="tr-TR" sz="2500" dirty="0" err="1"/>
              <a:t>When</a:t>
            </a:r>
            <a:r>
              <a:rPr lang="tr-TR" sz="2500" dirty="0"/>
              <a:t> </a:t>
            </a:r>
            <a:r>
              <a:rPr lang="tr-TR" sz="2500" dirty="0" err="1"/>
              <a:t>node-conflict</a:t>
            </a:r>
            <a:r>
              <a:rPr lang="tr-TR" sz="2500" dirty="0"/>
              <a:t> </a:t>
            </a:r>
            <a:r>
              <a:rPr lang="tr-TR" sz="2500" dirty="0" err="1"/>
              <a:t>happens</a:t>
            </a:r>
            <a:r>
              <a:rPr lang="tr-TR" sz="2500" dirty="0"/>
              <a:t>, </a:t>
            </a:r>
            <a:r>
              <a:rPr lang="tr-TR" sz="2500" dirty="0" err="1"/>
              <a:t>hold</a:t>
            </a:r>
            <a:r>
              <a:rPr lang="tr-TR" sz="2500" dirty="0"/>
              <a:t> </a:t>
            </a:r>
            <a:r>
              <a:rPr lang="tr-TR" sz="2500" dirty="0" err="1"/>
              <a:t>and</a:t>
            </a:r>
            <a:r>
              <a:rPr lang="tr-TR" sz="2500" dirty="0"/>
              <a:t> </a:t>
            </a:r>
            <a:r>
              <a:rPr lang="tr-TR" sz="2500" dirty="0" err="1"/>
              <a:t>wait</a:t>
            </a:r>
            <a:r>
              <a:rPr lang="tr-TR" sz="2500" dirty="0"/>
              <a:t> </a:t>
            </a:r>
            <a:r>
              <a:rPr lang="tr-TR" sz="2500" dirty="0" err="1"/>
              <a:t>strategy</a:t>
            </a:r>
            <a:r>
              <a:rPr lang="tr-TR" sz="2500" dirty="0"/>
              <a:t> is </a:t>
            </a:r>
            <a:r>
              <a:rPr lang="tr-TR" sz="2500" dirty="0" err="1"/>
              <a:t>always</a:t>
            </a:r>
            <a:r>
              <a:rPr lang="tr-TR" sz="2500" dirty="0"/>
              <a:t> </a:t>
            </a:r>
            <a:r>
              <a:rPr lang="tr-TR" sz="2500" dirty="0" err="1"/>
              <a:t>efficient</a:t>
            </a:r>
            <a:r>
              <a:rPr lang="tr-TR" sz="2500" dirty="0"/>
              <a:t> </a:t>
            </a:r>
            <a:r>
              <a:rPr lang="tr-TR" sz="2500" dirty="0" err="1"/>
              <a:t>whether</a:t>
            </a:r>
            <a:r>
              <a:rPr lang="tr-TR" sz="2500" dirty="0"/>
              <a:t> </a:t>
            </a:r>
            <a:r>
              <a:rPr lang="tr-TR" sz="2500" dirty="0" err="1"/>
              <a:t>the</a:t>
            </a:r>
            <a:r>
              <a:rPr lang="tr-TR" sz="2500" dirty="0"/>
              <a:t> </a:t>
            </a:r>
            <a:r>
              <a:rPr lang="tr-TR" sz="2500" dirty="0" err="1"/>
              <a:t>aircraft</a:t>
            </a:r>
            <a:r>
              <a:rPr lang="tr-TR" sz="2500" dirty="0"/>
              <a:t> is </a:t>
            </a:r>
            <a:r>
              <a:rPr lang="tr-TR" sz="2500" dirty="0" err="1"/>
              <a:t>large</a:t>
            </a:r>
            <a:r>
              <a:rPr lang="tr-TR" sz="2500" dirty="0"/>
              <a:t> </a:t>
            </a:r>
            <a:r>
              <a:rPr lang="tr-TR" sz="2500" dirty="0" err="1"/>
              <a:t>or</a:t>
            </a:r>
            <a:r>
              <a:rPr lang="tr-TR" sz="2500" dirty="0"/>
              <a:t> </a:t>
            </a:r>
            <a:r>
              <a:rPr lang="tr-TR" sz="2500" dirty="0" err="1"/>
              <a:t>small</a:t>
            </a:r>
            <a:r>
              <a:rPr lang="tr-TR" sz="2500" dirty="0"/>
              <a:t>.</a:t>
            </a:r>
            <a:endParaRPr lang="en-TR" sz="2500" dirty="0"/>
          </a:p>
          <a:p>
            <a:endParaRPr lang="en-TR" dirty="0"/>
          </a:p>
        </p:txBody>
      </p:sp>
    </p:spTree>
    <p:extLst>
      <p:ext uri="{BB962C8B-B14F-4D97-AF65-F5344CB8AC3E}">
        <p14:creationId xmlns:p14="http://schemas.microsoft.com/office/powerpoint/2010/main" val="204296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A1DE-023D-504C-91C8-C9D6470EDF02}"/>
              </a:ext>
            </a:extLst>
          </p:cNvPr>
          <p:cNvSpPr>
            <a:spLocks noGrp="1"/>
          </p:cNvSpPr>
          <p:nvPr>
            <p:ph type="title"/>
          </p:nvPr>
        </p:nvSpPr>
        <p:spPr>
          <a:xfrm>
            <a:off x="1079500" y="260825"/>
            <a:ext cx="10026650" cy="655637"/>
          </a:xfrm>
        </p:spPr>
        <p:txBody>
          <a:bodyPr>
            <a:normAutofit fontScale="90000"/>
          </a:bodyPr>
          <a:lstStyle/>
          <a:p>
            <a:pPr algn="ctr"/>
            <a:r>
              <a:rPr lang="en-US" b="1" dirty="0">
                <a:solidFill>
                  <a:schemeClr val="bg1"/>
                </a:solidFill>
              </a:rPr>
              <a:t>optimization problem definition</a:t>
            </a:r>
            <a:br>
              <a:rPr lang="en-US" dirty="0"/>
            </a:br>
            <a:endParaRPr lang="en-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94393D-2B49-0742-8797-05775C9A6552}"/>
                  </a:ext>
                </a:extLst>
              </p:cNvPr>
              <p:cNvSpPr>
                <a:spLocks noGrp="1"/>
              </p:cNvSpPr>
              <p:nvPr>
                <p:ph idx="1"/>
              </p:nvPr>
            </p:nvSpPr>
            <p:spPr>
              <a:xfrm>
                <a:off x="163773" y="916462"/>
                <a:ext cx="11832609" cy="5347860"/>
              </a:xfrm>
            </p:spPr>
            <p:txBody>
              <a:bodyPr>
                <a:normAutofit fontScale="92500"/>
              </a:bodyPr>
              <a:lstStyle/>
              <a:p>
                <a:r>
                  <a:rPr lang="en-TR" b="1" dirty="0">
                    <a:solidFill>
                      <a:schemeClr val="bg1">
                        <a:alpha val="70000"/>
                      </a:schemeClr>
                    </a:solidFill>
                  </a:rPr>
                  <a:t>Objective Function</a:t>
                </a:r>
              </a:p>
              <a:p>
                <a:pPr marL="0" indent="0">
                  <a:buNone/>
                </a:pPr>
                <a:r>
                  <a:rPr lang="tr-TR" dirty="0" err="1">
                    <a:solidFill>
                      <a:schemeClr val="bg1">
                        <a:alpha val="70000"/>
                      </a:schemeClr>
                    </a:solidFill>
                  </a:rPr>
                  <a:t>The</a:t>
                </a:r>
                <a:r>
                  <a:rPr lang="tr-TR" dirty="0">
                    <a:solidFill>
                      <a:schemeClr val="bg1">
                        <a:alpha val="70000"/>
                      </a:schemeClr>
                    </a:solidFill>
                  </a:rPr>
                  <a:t> </a:t>
                </a:r>
                <a:r>
                  <a:rPr lang="tr-TR" dirty="0" err="1">
                    <a:solidFill>
                      <a:schemeClr val="bg1">
                        <a:alpha val="70000"/>
                      </a:schemeClr>
                    </a:solidFill>
                  </a:rPr>
                  <a:t>optimization</a:t>
                </a:r>
                <a:r>
                  <a:rPr lang="tr-TR" dirty="0">
                    <a:solidFill>
                      <a:schemeClr val="bg1">
                        <a:alpha val="70000"/>
                      </a:schemeClr>
                    </a:solidFill>
                  </a:rPr>
                  <a:t> </a:t>
                </a:r>
                <a:r>
                  <a:rPr lang="tr-TR" dirty="0" err="1">
                    <a:solidFill>
                      <a:schemeClr val="bg1">
                        <a:alpha val="70000"/>
                      </a:schemeClr>
                    </a:solidFill>
                  </a:rPr>
                  <a:t>objective</a:t>
                </a:r>
                <a:r>
                  <a:rPr lang="tr-TR" dirty="0">
                    <a:solidFill>
                      <a:schemeClr val="bg1">
                        <a:alpha val="70000"/>
                      </a:schemeClr>
                    </a:solidFill>
                  </a:rPr>
                  <a:t> in </a:t>
                </a:r>
                <a:r>
                  <a:rPr lang="tr-TR" dirty="0" err="1">
                    <a:solidFill>
                      <a:schemeClr val="bg1">
                        <a:alpha val="70000"/>
                      </a:schemeClr>
                    </a:solidFill>
                  </a:rPr>
                  <a:t>this</a:t>
                </a:r>
                <a:r>
                  <a:rPr lang="tr-TR" dirty="0">
                    <a:solidFill>
                      <a:schemeClr val="bg1">
                        <a:alpha val="70000"/>
                      </a:schemeClr>
                    </a:solidFill>
                  </a:rPr>
                  <a:t> </a:t>
                </a:r>
                <a:r>
                  <a:rPr lang="tr-TR" dirty="0" err="1">
                    <a:solidFill>
                      <a:schemeClr val="bg1">
                        <a:alpha val="70000"/>
                      </a:schemeClr>
                    </a:solidFill>
                  </a:rPr>
                  <a:t>project</a:t>
                </a:r>
                <a:r>
                  <a:rPr lang="tr-TR" dirty="0">
                    <a:solidFill>
                      <a:schemeClr val="bg1">
                        <a:alpha val="70000"/>
                      </a:schemeClr>
                    </a:solidFill>
                  </a:rPr>
                  <a:t> is </a:t>
                </a:r>
                <a:r>
                  <a:rPr lang="tr-TR" dirty="0" err="1">
                    <a:solidFill>
                      <a:schemeClr val="bg1">
                        <a:alpha val="70000"/>
                      </a:schemeClr>
                    </a:solidFill>
                  </a:rPr>
                  <a:t>to</a:t>
                </a:r>
                <a:r>
                  <a:rPr lang="tr-TR" dirty="0">
                    <a:solidFill>
                      <a:schemeClr val="bg1">
                        <a:alpha val="70000"/>
                      </a:schemeClr>
                    </a:solidFill>
                  </a:rPr>
                  <a:t> </a:t>
                </a:r>
                <a:r>
                  <a:rPr lang="tr-TR" dirty="0" err="1">
                    <a:solidFill>
                      <a:schemeClr val="bg1">
                        <a:alpha val="70000"/>
                      </a:schemeClr>
                    </a:solidFill>
                  </a:rPr>
                  <a:t>make</a:t>
                </a:r>
                <a:r>
                  <a:rPr lang="tr-TR"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total time </a:t>
                </a:r>
                <a:r>
                  <a:rPr lang="tr-TR" dirty="0" err="1">
                    <a:solidFill>
                      <a:schemeClr val="bg1">
                        <a:alpha val="70000"/>
                      </a:schemeClr>
                    </a:solidFill>
                  </a:rPr>
                  <a:t>cost</a:t>
                </a:r>
                <a:r>
                  <a:rPr lang="tr-TR" dirty="0">
                    <a:solidFill>
                      <a:schemeClr val="bg1">
                        <a:alpha val="70000"/>
                      </a:schemeClr>
                    </a:solidFill>
                  </a:rPr>
                  <a:t> of </a:t>
                </a:r>
                <a:r>
                  <a:rPr lang="tr-TR" dirty="0" err="1">
                    <a:solidFill>
                      <a:schemeClr val="bg1">
                        <a:alpha val="70000"/>
                      </a:schemeClr>
                    </a:solidFill>
                  </a:rPr>
                  <a:t>all</a:t>
                </a:r>
                <a:r>
                  <a:rPr lang="tr-TR" dirty="0">
                    <a:solidFill>
                      <a:schemeClr val="bg1">
                        <a:alpha val="70000"/>
                      </a:schemeClr>
                    </a:solidFill>
                  </a:rPr>
                  <a:t> </a:t>
                </a:r>
                <a:r>
                  <a:rPr lang="tr-TR" dirty="0" err="1">
                    <a:solidFill>
                      <a:schemeClr val="bg1">
                        <a:alpha val="70000"/>
                      </a:schemeClr>
                    </a:solidFill>
                  </a:rPr>
                  <a:t>aircrafts</a:t>
                </a:r>
                <a:r>
                  <a:rPr lang="tr-TR" dirty="0">
                    <a:solidFill>
                      <a:schemeClr val="bg1">
                        <a:alpha val="70000"/>
                      </a:schemeClr>
                    </a:solidFill>
                  </a:rPr>
                  <a:t> minimum.</a:t>
                </a:r>
                <a:r>
                  <a:rPr lang="en-TR" dirty="0">
                    <a:solidFill>
                      <a:schemeClr val="bg1">
                        <a:alpha val="70000"/>
                      </a:schemeClr>
                    </a:solidFill>
                  </a:rPr>
                  <a:t> </a:t>
                </a:r>
              </a:p>
              <a:p>
                <a:pPr marL="0" indent="0">
                  <a:buNone/>
                </a:pPr>
                <a:endParaRPr lang="en-TR" dirty="0">
                  <a:solidFill>
                    <a:schemeClr val="bg1">
                      <a:alpha val="70000"/>
                    </a:schemeClr>
                  </a:solidFill>
                </a:endParaRPr>
              </a:p>
              <a:p>
                <a:pPr marL="0" indent="0">
                  <a:buNone/>
                </a:pPr>
                <a:endParaRPr lang="en-TR" dirty="0">
                  <a:solidFill>
                    <a:schemeClr val="bg1">
                      <a:alpha val="70000"/>
                    </a:schemeClr>
                  </a:solidFill>
                </a:endParaRPr>
              </a:p>
              <a:p>
                <a:r>
                  <a:rPr lang="en-TR" b="1" dirty="0">
                    <a:solidFill>
                      <a:schemeClr val="bg1">
                        <a:alpha val="70000"/>
                      </a:schemeClr>
                    </a:solidFill>
                  </a:rPr>
                  <a:t>Constraints</a:t>
                </a:r>
              </a:p>
              <a:p>
                <a:pPr>
                  <a:buFont typeface="Wingdings" pitchFamily="2" charset="2"/>
                  <a:buChar char="§"/>
                </a:pPr>
                <a14:m>
                  <m:oMath xmlns:m="http://schemas.openxmlformats.org/officeDocument/2006/math">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𝑓</m:t>
                        </m:r>
                      </m:e>
                      <m:sub>
                        <m:r>
                          <a:rPr lang="tr-TR" i="1">
                            <a:solidFill>
                              <a:schemeClr val="bg1">
                                <a:alpha val="70000"/>
                              </a:schemeClr>
                            </a:solidFill>
                            <a:latin typeface="Cambria Math" panose="02040503050406030204" pitchFamily="18" charset="0"/>
                          </a:rPr>
                          <m:t>𝑖𝑗𝑛</m:t>
                        </m:r>
                      </m:sub>
                    </m:sSub>
                  </m:oMath>
                </a14:m>
                <a:r>
                  <a:rPr lang="tr-TR" dirty="0">
                    <a:solidFill>
                      <a:schemeClr val="bg1">
                        <a:alpha val="70000"/>
                      </a:schemeClr>
                    </a:solidFill>
                  </a:rPr>
                  <a:t> is </a:t>
                </a:r>
                <a:r>
                  <a:rPr lang="tr-TR" dirty="0" err="1">
                    <a:solidFill>
                      <a:schemeClr val="bg1">
                        <a:alpha val="70000"/>
                      </a:schemeClr>
                    </a:solidFill>
                  </a:rPr>
                  <a:t>used</a:t>
                </a:r>
                <a:r>
                  <a:rPr lang="tr-TR" dirty="0">
                    <a:solidFill>
                      <a:schemeClr val="bg1">
                        <a:alpha val="70000"/>
                      </a:schemeClr>
                    </a:solidFill>
                  </a:rPr>
                  <a:t> </a:t>
                </a:r>
                <a:r>
                  <a:rPr lang="tr-TR" dirty="0" err="1">
                    <a:solidFill>
                      <a:schemeClr val="bg1">
                        <a:alpha val="70000"/>
                      </a:schemeClr>
                    </a:solidFill>
                  </a:rPr>
                  <a:t>to</a:t>
                </a:r>
                <a:r>
                  <a:rPr lang="tr-TR" dirty="0">
                    <a:solidFill>
                      <a:schemeClr val="bg1">
                        <a:alpha val="70000"/>
                      </a:schemeClr>
                    </a:solidFill>
                  </a:rPr>
                  <a:t> </a:t>
                </a:r>
                <a:r>
                  <a:rPr lang="tr-TR" dirty="0" err="1">
                    <a:solidFill>
                      <a:schemeClr val="bg1">
                        <a:alpha val="70000"/>
                      </a:schemeClr>
                    </a:solidFill>
                  </a:rPr>
                  <a:t>detect</a:t>
                </a:r>
                <a:r>
                  <a:rPr lang="tr-TR" dirty="0">
                    <a:solidFill>
                      <a:schemeClr val="bg1">
                        <a:alpha val="70000"/>
                      </a:schemeClr>
                    </a:solidFill>
                  </a:rPr>
                  <a:t> </a:t>
                </a:r>
                <a:r>
                  <a:rPr lang="tr-TR" dirty="0" err="1">
                    <a:solidFill>
                      <a:schemeClr val="bg1">
                        <a:alpha val="70000"/>
                      </a:schemeClr>
                    </a:solidFill>
                  </a:rPr>
                  <a:t>node</a:t>
                </a:r>
                <a:r>
                  <a:rPr lang="tr-TR" dirty="0">
                    <a:solidFill>
                      <a:schemeClr val="bg1">
                        <a:alpha val="70000"/>
                      </a:schemeClr>
                    </a:solidFill>
                  </a:rPr>
                  <a:t> </a:t>
                </a:r>
                <a:r>
                  <a:rPr lang="tr-TR" dirty="0" err="1">
                    <a:solidFill>
                      <a:schemeClr val="bg1">
                        <a:alpha val="70000"/>
                      </a:schemeClr>
                    </a:solidFill>
                  </a:rPr>
                  <a:t>conflict</a:t>
                </a:r>
                <a:r>
                  <a:rPr lang="tr-TR" dirty="0">
                    <a:solidFill>
                      <a:schemeClr val="bg1">
                        <a:alpha val="70000"/>
                      </a:schemeClr>
                    </a:solidFill>
                  </a:rPr>
                  <a:t>: </a:t>
                </a:r>
              </a:p>
              <a:p>
                <a:pPr>
                  <a:buFont typeface="Wingdings" pitchFamily="2" charset="2"/>
                  <a:buChar char="§"/>
                </a:pPr>
                <a14:m>
                  <m:oMath xmlns:m="http://schemas.openxmlformats.org/officeDocument/2006/math">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𝑤</m:t>
                        </m:r>
                      </m:e>
                      <m:sub>
                        <m:r>
                          <a:rPr lang="tr-TR" i="1">
                            <a:solidFill>
                              <a:schemeClr val="bg1">
                                <a:alpha val="70000"/>
                              </a:schemeClr>
                            </a:solidFill>
                            <a:latin typeface="Cambria Math" panose="02040503050406030204" pitchFamily="18" charset="0"/>
                          </a:rPr>
                          <m:t>𝑖𝑗</m:t>
                        </m:r>
                      </m:sub>
                    </m:sSub>
                  </m:oMath>
                </a14:m>
                <a:r>
                  <a:rPr lang="tr-TR" dirty="0">
                    <a:solidFill>
                      <a:schemeClr val="bg1">
                        <a:alpha val="70000"/>
                      </a:schemeClr>
                    </a:solidFill>
                  </a:rPr>
                  <a:t> is </a:t>
                </a:r>
                <a:r>
                  <a:rPr lang="tr-TR" dirty="0" err="1">
                    <a:solidFill>
                      <a:schemeClr val="bg1">
                        <a:alpha val="70000"/>
                      </a:schemeClr>
                    </a:solidFill>
                  </a:rPr>
                  <a:t>used</a:t>
                </a:r>
                <a:r>
                  <a:rPr lang="tr-TR" dirty="0">
                    <a:solidFill>
                      <a:schemeClr val="bg1">
                        <a:alpha val="70000"/>
                      </a:schemeClr>
                    </a:solidFill>
                  </a:rPr>
                  <a:t> </a:t>
                </a:r>
                <a:r>
                  <a:rPr lang="tr-TR" dirty="0" err="1">
                    <a:solidFill>
                      <a:schemeClr val="bg1">
                        <a:alpha val="70000"/>
                      </a:schemeClr>
                    </a:solidFill>
                  </a:rPr>
                  <a:t>to</a:t>
                </a:r>
                <a:r>
                  <a:rPr lang="tr-TR" dirty="0">
                    <a:solidFill>
                      <a:schemeClr val="bg1">
                        <a:alpha val="70000"/>
                      </a:schemeClr>
                    </a:solidFill>
                  </a:rPr>
                  <a:t> </a:t>
                </a:r>
                <a:r>
                  <a:rPr lang="tr-TR" dirty="0" err="1">
                    <a:solidFill>
                      <a:schemeClr val="bg1">
                        <a:alpha val="70000"/>
                      </a:schemeClr>
                    </a:solidFill>
                  </a:rPr>
                  <a:t>compare</a:t>
                </a:r>
                <a:r>
                  <a:rPr lang="tr-TR" dirty="0">
                    <a:solidFill>
                      <a:schemeClr val="bg1">
                        <a:alpha val="70000"/>
                      </a:schemeClr>
                    </a:solidFill>
                  </a:rPr>
                  <a:t> </a:t>
                </a:r>
                <a:r>
                  <a:rPr lang="tr-TR" dirty="0" err="1">
                    <a:solidFill>
                      <a:schemeClr val="bg1">
                        <a:alpha val="70000"/>
                      </a:schemeClr>
                    </a:solidFill>
                  </a:rPr>
                  <a:t>priority</a:t>
                </a:r>
                <a:r>
                  <a:rPr lang="tr-TR" dirty="0">
                    <a:solidFill>
                      <a:schemeClr val="bg1">
                        <a:alpha val="70000"/>
                      </a:schemeClr>
                    </a:solidFill>
                  </a:rPr>
                  <a:t> </a:t>
                </a:r>
                <a:r>
                  <a:rPr lang="tr-TR" dirty="0" err="1">
                    <a:solidFill>
                      <a:schemeClr val="bg1">
                        <a:alpha val="70000"/>
                      </a:schemeClr>
                    </a:solidFill>
                  </a:rPr>
                  <a:t>between</a:t>
                </a:r>
                <a:r>
                  <a:rPr lang="tr-TR" dirty="0">
                    <a:solidFill>
                      <a:schemeClr val="bg1">
                        <a:alpha val="70000"/>
                      </a:schemeClr>
                    </a:solidFill>
                  </a:rPr>
                  <a:t> </a:t>
                </a:r>
                <a:r>
                  <a:rPr lang="tr-TR" dirty="0" err="1">
                    <a:solidFill>
                      <a:schemeClr val="bg1">
                        <a:alpha val="70000"/>
                      </a:schemeClr>
                    </a:solidFill>
                  </a:rPr>
                  <a:t>aircraft</a:t>
                </a:r>
                <a:r>
                  <a:rPr lang="tr-TR" dirty="0">
                    <a:solidFill>
                      <a:schemeClr val="bg1">
                        <a:alpha val="70000"/>
                      </a:schemeClr>
                    </a:solidFill>
                  </a:rPr>
                  <a:t> i </a:t>
                </a:r>
                <a:r>
                  <a:rPr lang="tr-TR" dirty="0" err="1">
                    <a:solidFill>
                      <a:schemeClr val="bg1">
                        <a:alpha val="70000"/>
                      </a:schemeClr>
                    </a:solidFill>
                  </a:rPr>
                  <a:t>and</a:t>
                </a:r>
                <a:r>
                  <a:rPr lang="tr-TR" dirty="0">
                    <a:solidFill>
                      <a:schemeClr val="bg1">
                        <a:alpha val="70000"/>
                      </a:schemeClr>
                    </a:solidFill>
                  </a:rPr>
                  <a:t> j:</a:t>
                </a:r>
                <a:endParaRPr lang="en-TR" dirty="0">
                  <a:solidFill>
                    <a:schemeClr val="bg1">
                      <a:alpha val="70000"/>
                    </a:schemeClr>
                  </a:solidFill>
                </a:endParaRPr>
              </a:p>
              <a:p>
                <a:pPr>
                  <a:buFont typeface="Wingdings" pitchFamily="2" charset="2"/>
                  <a:buChar char="§"/>
                </a:pPr>
                <a14:m>
                  <m:oMath xmlns:m="http://schemas.openxmlformats.org/officeDocument/2006/math">
                    <m:sSub>
                      <m:sSubPr>
                        <m:ctrlPr>
                          <a:rPr lang="en-TR" i="1" smtClean="0">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𝑥</m:t>
                        </m:r>
                      </m:e>
                      <m:sub>
                        <m:r>
                          <a:rPr lang="tr-TR" i="1">
                            <a:solidFill>
                              <a:schemeClr val="bg1">
                                <a:alpha val="70000"/>
                              </a:schemeClr>
                            </a:solidFill>
                            <a:latin typeface="Cambria Math" panose="02040503050406030204" pitchFamily="18" charset="0"/>
                          </a:rPr>
                          <m:t>𝑖𝑗𝑛</m:t>
                        </m:r>
                      </m:sub>
                    </m:sSub>
                  </m:oMath>
                </a14:m>
                <a:r>
                  <a:rPr lang="tr-TR" dirty="0">
                    <a:solidFill>
                      <a:schemeClr val="bg1">
                        <a:alpha val="70000"/>
                      </a:schemeClr>
                    </a:solidFill>
                  </a:rPr>
                  <a:t> is </a:t>
                </a:r>
                <a:r>
                  <a:rPr lang="tr-TR" dirty="0" err="1">
                    <a:solidFill>
                      <a:schemeClr val="bg1">
                        <a:alpha val="70000"/>
                      </a:schemeClr>
                    </a:solidFill>
                  </a:rPr>
                  <a:t>used</a:t>
                </a:r>
                <a:r>
                  <a:rPr lang="tr-TR" dirty="0">
                    <a:solidFill>
                      <a:schemeClr val="bg1">
                        <a:alpha val="70000"/>
                      </a:schemeClr>
                    </a:solidFill>
                  </a:rPr>
                  <a:t> </a:t>
                </a:r>
                <a:r>
                  <a:rPr lang="tr-TR" dirty="0" err="1">
                    <a:solidFill>
                      <a:schemeClr val="bg1">
                        <a:alpha val="70000"/>
                      </a:schemeClr>
                    </a:solidFill>
                  </a:rPr>
                  <a:t>to</a:t>
                </a:r>
                <a:r>
                  <a:rPr lang="tr-TR" dirty="0">
                    <a:solidFill>
                      <a:schemeClr val="bg1">
                        <a:alpha val="70000"/>
                      </a:schemeClr>
                    </a:solidFill>
                  </a:rPr>
                  <a:t> </a:t>
                </a:r>
                <a:r>
                  <a:rPr lang="tr-TR" dirty="0" err="1">
                    <a:solidFill>
                      <a:schemeClr val="bg1">
                        <a:alpha val="70000"/>
                      </a:schemeClr>
                    </a:solidFill>
                  </a:rPr>
                  <a:t>detect</a:t>
                </a:r>
                <a:r>
                  <a:rPr lang="tr-TR"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a:t>
                </a:r>
                <a:r>
                  <a:rPr lang="tr-TR" dirty="0" err="1">
                    <a:solidFill>
                      <a:schemeClr val="bg1">
                        <a:alpha val="70000"/>
                      </a:schemeClr>
                    </a:solidFill>
                  </a:rPr>
                  <a:t>sequencing</a:t>
                </a:r>
                <a:r>
                  <a:rPr lang="tr-TR" dirty="0">
                    <a:solidFill>
                      <a:schemeClr val="bg1">
                        <a:alpha val="70000"/>
                      </a:schemeClr>
                    </a:solidFill>
                  </a:rPr>
                  <a:t> of </a:t>
                </a:r>
                <a:r>
                  <a:rPr lang="tr-TR" dirty="0" err="1">
                    <a:solidFill>
                      <a:schemeClr val="bg1">
                        <a:alpha val="70000"/>
                      </a:schemeClr>
                    </a:solidFill>
                  </a:rPr>
                  <a:t>aircraft</a:t>
                </a:r>
                <a:r>
                  <a:rPr lang="tr-TR" dirty="0">
                    <a:solidFill>
                      <a:schemeClr val="bg1">
                        <a:alpha val="70000"/>
                      </a:schemeClr>
                    </a:solidFill>
                  </a:rPr>
                  <a:t> i </a:t>
                </a:r>
                <a:r>
                  <a:rPr lang="tr-TR" dirty="0" err="1">
                    <a:solidFill>
                      <a:schemeClr val="bg1">
                        <a:alpha val="70000"/>
                      </a:schemeClr>
                    </a:solidFill>
                  </a:rPr>
                  <a:t>and</a:t>
                </a:r>
                <a:r>
                  <a:rPr lang="tr-TR" dirty="0">
                    <a:solidFill>
                      <a:schemeClr val="bg1">
                        <a:alpha val="70000"/>
                      </a:schemeClr>
                    </a:solidFill>
                  </a:rPr>
                  <a:t> j:</a:t>
                </a:r>
                <a:endParaRPr lang="en-TR" dirty="0">
                  <a:solidFill>
                    <a:schemeClr val="bg1">
                      <a:alpha val="70000"/>
                    </a:schemeClr>
                  </a:solidFill>
                </a:endParaRPr>
              </a:p>
              <a:p>
                <a:pPr>
                  <a:buFont typeface="Wingdings" pitchFamily="2" charset="2"/>
                  <a:buChar char="§"/>
                </a:pPr>
                <a:r>
                  <a:rPr lang="tr-TR" dirty="0">
                    <a:solidFill>
                      <a:schemeClr val="bg1">
                        <a:alpha val="70000"/>
                      </a:schemeClr>
                    </a:solidFill>
                  </a:rPr>
                  <a:t>When a </a:t>
                </a:r>
                <a:r>
                  <a:rPr lang="tr-TR" dirty="0" err="1">
                    <a:solidFill>
                      <a:schemeClr val="bg1">
                        <a:alpha val="70000"/>
                      </a:schemeClr>
                    </a:solidFill>
                  </a:rPr>
                  <a:t>node-conflict</a:t>
                </a:r>
                <a:r>
                  <a:rPr lang="tr-TR" dirty="0">
                    <a:solidFill>
                      <a:schemeClr val="bg1">
                        <a:alpha val="70000"/>
                      </a:schemeClr>
                    </a:solidFill>
                  </a:rPr>
                  <a:t> </a:t>
                </a:r>
                <a:r>
                  <a:rPr lang="tr-TR" dirty="0" err="1">
                    <a:solidFill>
                      <a:schemeClr val="bg1">
                        <a:alpha val="70000"/>
                      </a:schemeClr>
                    </a:solidFill>
                  </a:rPr>
                  <a:t>occurs</a:t>
                </a:r>
                <a:r>
                  <a:rPr lang="tr-TR" dirty="0">
                    <a:solidFill>
                      <a:schemeClr val="bg1">
                        <a:alpha val="70000"/>
                      </a:schemeClr>
                    </a:solidFill>
                  </a:rPr>
                  <a:t> at n </a:t>
                </a:r>
                <a:r>
                  <a:rPr lang="tr-TR" dirty="0" err="1">
                    <a:solidFill>
                      <a:schemeClr val="bg1">
                        <a:alpha val="70000"/>
                      </a:schemeClr>
                    </a:solidFill>
                  </a:rPr>
                  <a:t>node</a:t>
                </a:r>
                <a:r>
                  <a:rPr lang="tr-TR"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a:t>
                </a:r>
                <a:r>
                  <a:rPr lang="tr-TR" dirty="0" err="1">
                    <a:solidFill>
                      <a:schemeClr val="bg1">
                        <a:alpha val="70000"/>
                      </a:schemeClr>
                    </a:solidFill>
                  </a:rPr>
                  <a:t>aircraft</a:t>
                </a:r>
                <a:r>
                  <a:rPr lang="tr-TR" dirty="0">
                    <a:solidFill>
                      <a:schemeClr val="bg1">
                        <a:alpha val="70000"/>
                      </a:schemeClr>
                    </a:solidFill>
                  </a:rPr>
                  <a:t> </a:t>
                </a:r>
                <a:r>
                  <a:rPr lang="tr-TR" dirty="0" err="1">
                    <a:solidFill>
                      <a:schemeClr val="bg1">
                        <a:alpha val="70000"/>
                      </a:schemeClr>
                    </a:solidFill>
                  </a:rPr>
                  <a:t>with</a:t>
                </a:r>
                <a:r>
                  <a:rPr lang="tr-TR" dirty="0">
                    <a:solidFill>
                      <a:schemeClr val="bg1">
                        <a:alpha val="70000"/>
                      </a:schemeClr>
                    </a:solidFill>
                  </a:rPr>
                  <a:t> </a:t>
                </a:r>
                <a:r>
                  <a:rPr lang="tr-TR" dirty="0" err="1">
                    <a:solidFill>
                      <a:schemeClr val="bg1">
                        <a:alpha val="70000"/>
                      </a:schemeClr>
                    </a:solidFill>
                  </a:rPr>
                  <a:t>low</a:t>
                </a:r>
                <a:r>
                  <a:rPr lang="tr-TR" dirty="0">
                    <a:solidFill>
                      <a:schemeClr val="bg1">
                        <a:alpha val="70000"/>
                      </a:schemeClr>
                    </a:solidFill>
                  </a:rPr>
                  <a:t> </a:t>
                </a:r>
                <a:r>
                  <a:rPr lang="tr-TR" dirty="0" err="1">
                    <a:solidFill>
                      <a:schemeClr val="bg1">
                        <a:alpha val="70000"/>
                      </a:schemeClr>
                    </a:solidFill>
                  </a:rPr>
                  <a:t>priority</a:t>
                </a:r>
                <a:r>
                  <a:rPr lang="tr-TR" dirty="0">
                    <a:solidFill>
                      <a:schemeClr val="bg1">
                        <a:alpha val="70000"/>
                      </a:schemeClr>
                    </a:solidFill>
                  </a:rPr>
                  <a:t> </a:t>
                </a:r>
                <a:r>
                  <a:rPr lang="tr-TR" dirty="0" err="1">
                    <a:solidFill>
                      <a:schemeClr val="bg1">
                        <a:alpha val="70000"/>
                      </a:schemeClr>
                    </a:solidFill>
                  </a:rPr>
                  <a:t>must</a:t>
                </a:r>
                <a:r>
                  <a:rPr lang="tr-TR" dirty="0">
                    <a:solidFill>
                      <a:schemeClr val="bg1">
                        <a:alpha val="70000"/>
                      </a:schemeClr>
                    </a:solidFill>
                  </a:rPr>
                  <a:t> </a:t>
                </a:r>
                <a:r>
                  <a:rPr lang="tr-TR" dirty="0" err="1">
                    <a:solidFill>
                      <a:schemeClr val="bg1">
                        <a:alpha val="70000"/>
                      </a:schemeClr>
                    </a:solidFill>
                  </a:rPr>
                  <a:t>wait</a:t>
                </a:r>
                <a:r>
                  <a:rPr lang="tr-TR" dirty="0">
                    <a:solidFill>
                      <a:schemeClr val="bg1">
                        <a:alpha val="70000"/>
                      </a:schemeClr>
                    </a:solidFill>
                  </a:rPr>
                  <a:t> </a:t>
                </a:r>
                <a:r>
                  <a:rPr lang="tr-TR" dirty="0" err="1">
                    <a:solidFill>
                      <a:schemeClr val="bg1">
                        <a:alpha val="70000"/>
                      </a:schemeClr>
                    </a:solidFill>
                  </a:rPr>
                  <a:t>for</a:t>
                </a:r>
                <a:r>
                  <a:rPr lang="tr-TR" dirty="0">
                    <a:solidFill>
                      <a:schemeClr val="bg1">
                        <a:alpha val="70000"/>
                      </a:schemeClr>
                    </a:solidFill>
                  </a:rPr>
                  <a:t> a </a:t>
                </a:r>
                <a:r>
                  <a:rPr lang="tr-TR" dirty="0" err="1">
                    <a:solidFill>
                      <a:schemeClr val="bg1">
                        <a:alpha val="70000"/>
                      </a:schemeClr>
                    </a:solidFill>
                  </a:rPr>
                  <a:t>certain</a:t>
                </a:r>
                <a:r>
                  <a:rPr lang="tr-TR" dirty="0">
                    <a:solidFill>
                      <a:schemeClr val="bg1">
                        <a:alpha val="70000"/>
                      </a:schemeClr>
                    </a:solidFill>
                  </a:rPr>
                  <a:t> </a:t>
                </a:r>
                <a:r>
                  <a:rPr lang="tr-TR" dirty="0" err="1">
                    <a:solidFill>
                      <a:schemeClr val="bg1">
                        <a:alpha val="70000"/>
                      </a:schemeClr>
                    </a:solidFill>
                  </a:rPr>
                  <a:t>amount</a:t>
                </a:r>
                <a:r>
                  <a:rPr lang="tr-TR" dirty="0">
                    <a:solidFill>
                      <a:schemeClr val="bg1">
                        <a:alpha val="70000"/>
                      </a:schemeClr>
                    </a:solidFill>
                  </a:rPr>
                  <a:t> of </a:t>
                </a:r>
                <a:r>
                  <a:rPr lang="tr-TR" dirty="0" err="1">
                    <a:solidFill>
                      <a:schemeClr val="bg1">
                        <a:alpha val="70000"/>
                      </a:schemeClr>
                    </a:solidFill>
                  </a:rPr>
                  <a:t>other</a:t>
                </a:r>
                <a:r>
                  <a:rPr lang="tr-TR" dirty="0">
                    <a:solidFill>
                      <a:schemeClr val="bg1">
                        <a:alpha val="70000"/>
                      </a:schemeClr>
                    </a:solidFill>
                  </a:rPr>
                  <a:t> </a:t>
                </a:r>
                <a:r>
                  <a:rPr lang="tr-TR" dirty="0" err="1">
                    <a:solidFill>
                      <a:schemeClr val="bg1">
                        <a:alpha val="70000"/>
                      </a:schemeClr>
                    </a:solidFill>
                  </a:rPr>
                  <a:t>aircraft</a:t>
                </a:r>
                <a:r>
                  <a:rPr lang="tr-TR" dirty="0">
                    <a:solidFill>
                      <a:schemeClr val="bg1">
                        <a:alpha val="70000"/>
                      </a:schemeClr>
                    </a:solidFill>
                  </a:rPr>
                  <a:t>. </a:t>
                </a:r>
                <a:r>
                  <a:rPr lang="tr-TR" dirty="0" err="1">
                    <a:solidFill>
                      <a:schemeClr val="bg1">
                        <a:alpha val="70000"/>
                      </a:schemeClr>
                    </a:solidFill>
                  </a:rPr>
                  <a:t>This</a:t>
                </a:r>
                <a:r>
                  <a:rPr lang="tr-TR" dirty="0">
                    <a:solidFill>
                      <a:schemeClr val="bg1">
                        <a:alpha val="70000"/>
                      </a:schemeClr>
                    </a:solidFill>
                  </a:rPr>
                  <a:t> is </a:t>
                </a:r>
                <a:r>
                  <a:rPr lang="tr-TR" dirty="0" err="1">
                    <a:solidFill>
                      <a:schemeClr val="bg1">
                        <a:alpha val="70000"/>
                      </a:schemeClr>
                    </a:solidFill>
                  </a:rPr>
                  <a:t>called</a:t>
                </a:r>
                <a:r>
                  <a:rPr lang="tr-TR" dirty="0">
                    <a:solidFill>
                      <a:schemeClr val="bg1">
                        <a:alpha val="70000"/>
                      </a:schemeClr>
                    </a:solidFill>
                  </a:rPr>
                  <a:t> </a:t>
                </a:r>
                <a:r>
                  <a:rPr lang="tr-TR" dirty="0" err="1">
                    <a:solidFill>
                      <a:schemeClr val="bg1">
                        <a:alpha val="70000"/>
                      </a:schemeClr>
                    </a:solidFill>
                  </a:rPr>
                  <a:t>hold</a:t>
                </a:r>
                <a:r>
                  <a:rPr lang="tr-TR" dirty="0">
                    <a:solidFill>
                      <a:schemeClr val="bg1">
                        <a:alpha val="70000"/>
                      </a:schemeClr>
                    </a:solidFill>
                  </a:rPr>
                  <a:t> </a:t>
                </a:r>
                <a:r>
                  <a:rPr lang="tr-TR" dirty="0" err="1">
                    <a:solidFill>
                      <a:schemeClr val="bg1">
                        <a:alpha val="70000"/>
                      </a:schemeClr>
                    </a:solidFill>
                  </a:rPr>
                  <a:t>and</a:t>
                </a:r>
                <a:r>
                  <a:rPr lang="tr-TR" dirty="0">
                    <a:solidFill>
                      <a:schemeClr val="bg1">
                        <a:alpha val="70000"/>
                      </a:schemeClr>
                    </a:solidFill>
                  </a:rPr>
                  <a:t> </a:t>
                </a:r>
                <a:r>
                  <a:rPr lang="tr-TR" dirty="0" err="1">
                    <a:solidFill>
                      <a:schemeClr val="bg1">
                        <a:alpha val="70000"/>
                      </a:schemeClr>
                    </a:solidFill>
                  </a:rPr>
                  <a:t>wait</a:t>
                </a:r>
                <a:r>
                  <a:rPr lang="tr-TR" dirty="0">
                    <a:solidFill>
                      <a:schemeClr val="bg1">
                        <a:alpha val="70000"/>
                      </a:schemeClr>
                    </a:solidFill>
                  </a:rPr>
                  <a:t> time (</a:t>
                </a:r>
                <a14:m>
                  <m:oMath xmlns:m="http://schemas.openxmlformats.org/officeDocument/2006/math">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𝑇</m:t>
                        </m:r>
                      </m:e>
                      <m:sub>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𝑓</m:t>
                            </m:r>
                          </m:e>
                          <m:sub>
                            <m:r>
                              <a:rPr lang="tr-TR" i="1">
                                <a:solidFill>
                                  <a:schemeClr val="bg1">
                                    <a:alpha val="70000"/>
                                  </a:schemeClr>
                                </a:solidFill>
                                <a:latin typeface="Cambria Math" panose="02040503050406030204" pitchFamily="18" charset="0"/>
                              </a:rPr>
                              <m:t>𝑛𝑖</m:t>
                            </m:r>
                          </m:sub>
                        </m:sSub>
                      </m:sub>
                    </m:sSub>
                    <m:r>
                      <a:rPr lang="tr-TR" i="1">
                        <a:solidFill>
                          <a:schemeClr val="bg1">
                            <a:alpha val="70000"/>
                          </a:schemeClr>
                        </a:solidFill>
                        <a:latin typeface="Cambria Math" panose="02040503050406030204" pitchFamily="18" charset="0"/>
                      </a:rPr>
                      <m:t>)</m:t>
                    </m:r>
                  </m:oMath>
                </a14:m>
                <a:r>
                  <a:rPr lang="tr-TR" dirty="0">
                    <a:solidFill>
                      <a:schemeClr val="bg1">
                        <a:alpha val="70000"/>
                      </a:schemeClr>
                    </a:solidFill>
                  </a:rPr>
                  <a:t>.  </a:t>
                </a:r>
                <a:endParaRPr lang="en-TR" dirty="0">
                  <a:solidFill>
                    <a:schemeClr val="bg1">
                      <a:alpha val="70000"/>
                    </a:schemeClr>
                  </a:solidFill>
                </a:endParaRPr>
              </a:p>
              <a:p>
                <a:pPr marL="0" indent="0">
                  <a:buNone/>
                </a:pPr>
                <a:endParaRPr lang="en-TR" dirty="0"/>
              </a:p>
              <a:p>
                <a:pPr marL="0" indent="0">
                  <a:buNone/>
                </a:pPr>
                <a:endParaRPr lang="en-TR" dirty="0"/>
              </a:p>
            </p:txBody>
          </p:sp>
        </mc:Choice>
        <mc:Fallback xmlns="">
          <p:sp>
            <p:nvSpPr>
              <p:cNvPr id="3" name="Content Placeholder 2">
                <a:extLst>
                  <a:ext uri="{FF2B5EF4-FFF2-40B4-BE49-F238E27FC236}">
                    <a16:creationId xmlns:a16="http://schemas.microsoft.com/office/drawing/2014/main" id="{D894393D-2B49-0742-8797-05775C9A6552}"/>
                  </a:ext>
                </a:extLst>
              </p:cNvPr>
              <p:cNvSpPr>
                <a:spLocks noGrp="1" noRot="1" noChangeAspect="1" noMove="1" noResize="1" noEditPoints="1" noAdjustHandles="1" noChangeArrowheads="1" noChangeShapeType="1" noTextEdit="1"/>
              </p:cNvSpPr>
              <p:nvPr>
                <p:ph idx="1"/>
              </p:nvPr>
            </p:nvSpPr>
            <p:spPr>
              <a:xfrm>
                <a:off x="163773" y="916462"/>
                <a:ext cx="11832609" cy="5347860"/>
              </a:xfrm>
              <a:blipFill>
                <a:blip r:embed="rId2"/>
                <a:stretch>
                  <a:fillRect l="-1286" t="-711"/>
                </a:stretch>
              </a:blipFill>
            </p:spPr>
            <p:txBody>
              <a:bodyPr/>
              <a:lstStyle/>
              <a:p>
                <a:r>
                  <a:rPr lang="en-TR">
                    <a:noFill/>
                  </a:rPr>
                  <a:t> </a:t>
                </a:r>
              </a:p>
            </p:txBody>
          </p:sp>
        </mc:Fallback>
      </mc:AlternateContent>
      <p:pic>
        <p:nvPicPr>
          <p:cNvPr id="5" name="Picture 4" descr="Diagram&#10;&#10;Description automatically generated with medium confidence">
            <a:extLst>
              <a:ext uri="{FF2B5EF4-FFF2-40B4-BE49-F238E27FC236}">
                <a16:creationId xmlns:a16="http://schemas.microsoft.com/office/drawing/2014/main" id="{C25D7813-AD5D-AF44-B37B-EA57FF218E31}"/>
              </a:ext>
            </a:extLst>
          </p:cNvPr>
          <p:cNvPicPr/>
          <p:nvPr/>
        </p:nvPicPr>
        <p:blipFill rotWithShape="1">
          <a:blip r:embed="rId3">
            <a:extLst>
              <a:ext uri="{28A0092B-C50C-407E-A947-70E740481C1C}">
                <a14:useLocalDpi xmlns:a14="http://schemas.microsoft.com/office/drawing/2010/main" val="0"/>
              </a:ext>
            </a:extLst>
          </a:blip>
          <a:srcRect t="11250"/>
          <a:stretch/>
        </p:blipFill>
        <p:spPr bwMode="auto">
          <a:xfrm>
            <a:off x="3764709" y="2053480"/>
            <a:ext cx="4662581" cy="783506"/>
          </a:xfrm>
          <a:prstGeom prst="rect">
            <a:avLst/>
          </a:prstGeom>
          <a:ln>
            <a:noFill/>
          </a:ln>
          <a:extLst>
            <a:ext uri="{53640926-AAD7-44D8-BBD7-CCE9431645EC}">
              <a14:shadowObscured xmlns:a14="http://schemas.microsoft.com/office/drawing/2010/main"/>
            </a:ext>
          </a:extLst>
        </p:spPr>
      </p:pic>
      <p:pic>
        <p:nvPicPr>
          <p:cNvPr id="6" name="Picture 5" descr="Text&#10;&#10;Description automatically generated with medium confidence">
            <a:extLst>
              <a:ext uri="{FF2B5EF4-FFF2-40B4-BE49-F238E27FC236}">
                <a16:creationId xmlns:a16="http://schemas.microsoft.com/office/drawing/2014/main" id="{7889063E-2D0A-8440-8FFC-20A390FEFD21}"/>
              </a:ext>
            </a:extLst>
          </p:cNvPr>
          <p:cNvPicPr/>
          <p:nvPr/>
        </p:nvPicPr>
        <p:blipFill rotWithShape="1">
          <a:blip r:embed="rId4">
            <a:extLst>
              <a:ext uri="{28A0092B-C50C-407E-A947-70E740481C1C}">
                <a14:useLocalDpi xmlns:a14="http://schemas.microsoft.com/office/drawing/2010/main" val="0"/>
              </a:ext>
            </a:extLst>
          </a:blip>
          <a:srcRect t="12787" b="6925"/>
          <a:stretch/>
        </p:blipFill>
        <p:spPr>
          <a:xfrm>
            <a:off x="4524704" y="3289349"/>
            <a:ext cx="4177862" cy="635953"/>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4F0E3D18-0885-DA45-BDF7-CA595676D44C}"/>
              </a:ext>
            </a:extLst>
          </p:cNvPr>
          <p:cNvPicPr/>
          <p:nvPr/>
        </p:nvPicPr>
        <p:blipFill rotWithShape="1">
          <a:blip r:embed="rId5">
            <a:extLst>
              <a:ext uri="{28A0092B-C50C-407E-A947-70E740481C1C}">
                <a14:useLocalDpi xmlns:a14="http://schemas.microsoft.com/office/drawing/2010/main" val="0"/>
              </a:ext>
            </a:extLst>
          </a:blip>
          <a:srcRect b="22377"/>
          <a:stretch/>
        </p:blipFill>
        <p:spPr>
          <a:xfrm>
            <a:off x="6613635" y="3762418"/>
            <a:ext cx="2782613" cy="660315"/>
          </a:xfrm>
          <a:prstGeom prst="rect">
            <a:avLst/>
          </a:prstGeom>
        </p:spPr>
      </p:pic>
      <p:pic>
        <p:nvPicPr>
          <p:cNvPr id="13" name="Picture 12" descr="Text, letter&#10;&#10;Description automatically generated">
            <a:extLst>
              <a:ext uri="{FF2B5EF4-FFF2-40B4-BE49-F238E27FC236}">
                <a16:creationId xmlns:a16="http://schemas.microsoft.com/office/drawing/2014/main" id="{2AF48FD7-CCAC-7047-B5C4-DCC2167A1A4F}"/>
              </a:ext>
            </a:extLst>
          </p:cNvPr>
          <p:cNvPicPr/>
          <p:nvPr/>
        </p:nvPicPr>
        <p:blipFill>
          <a:blip r:embed="rId6">
            <a:extLst>
              <a:ext uri="{28A0092B-C50C-407E-A947-70E740481C1C}">
                <a14:useLocalDpi xmlns:a14="http://schemas.microsoft.com/office/drawing/2010/main" val="0"/>
              </a:ext>
            </a:extLst>
          </a:blip>
          <a:stretch>
            <a:fillRect/>
          </a:stretch>
        </p:blipFill>
        <p:spPr>
          <a:xfrm>
            <a:off x="6753231" y="4347117"/>
            <a:ext cx="3505778" cy="690864"/>
          </a:xfrm>
          <a:prstGeom prst="rect">
            <a:avLst/>
          </a:prstGeom>
        </p:spPr>
      </p:pic>
      <p:pic>
        <p:nvPicPr>
          <p:cNvPr id="14" name="Picture 13">
            <a:extLst>
              <a:ext uri="{FF2B5EF4-FFF2-40B4-BE49-F238E27FC236}">
                <a16:creationId xmlns:a16="http://schemas.microsoft.com/office/drawing/2014/main" id="{2319CB68-66FD-D54C-B15F-718DD67BBF9C}"/>
              </a:ext>
            </a:extLst>
          </p:cNvPr>
          <p:cNvPicPr/>
          <p:nvPr/>
        </p:nvPicPr>
        <p:blipFill rotWithShape="1">
          <a:blip r:embed="rId7">
            <a:extLst>
              <a:ext uri="{28A0092B-C50C-407E-A947-70E740481C1C}">
                <a14:useLocalDpi xmlns:a14="http://schemas.microsoft.com/office/drawing/2010/main" val="0"/>
              </a:ext>
            </a:extLst>
          </a:blip>
          <a:srcRect b="20213"/>
          <a:stretch/>
        </p:blipFill>
        <p:spPr bwMode="auto">
          <a:xfrm>
            <a:off x="6236423" y="5318341"/>
            <a:ext cx="5414294" cy="3752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589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831E6-4262-C246-80F1-59BB88A06671}"/>
                  </a:ext>
                </a:extLst>
              </p:cNvPr>
              <p:cNvSpPr>
                <a:spLocks noGrp="1"/>
              </p:cNvSpPr>
              <p:nvPr>
                <p:ph idx="1"/>
              </p:nvPr>
            </p:nvSpPr>
            <p:spPr>
              <a:xfrm>
                <a:off x="283779" y="599090"/>
                <a:ext cx="11445766" cy="5817476"/>
              </a:xfrm>
            </p:spPr>
            <p:txBody>
              <a:bodyPr/>
              <a:lstStyle/>
              <a:p>
                <a:r>
                  <a:rPr lang="en-TR" b="1" dirty="0">
                    <a:solidFill>
                      <a:schemeClr val="bg1"/>
                    </a:solidFill>
                  </a:rPr>
                  <a:t>Constraints (Continues)</a:t>
                </a:r>
              </a:p>
              <a:p>
                <a:pPr>
                  <a:buFont typeface="Wingdings" pitchFamily="2" charset="2"/>
                  <a:buChar char="§"/>
                </a:pPr>
                <a:r>
                  <a:rPr lang="tr-TR" dirty="0" err="1">
                    <a:solidFill>
                      <a:schemeClr val="bg1"/>
                    </a:solidFill>
                  </a:rPr>
                  <a:t>When</a:t>
                </a:r>
                <a:r>
                  <a:rPr lang="tr-TR" dirty="0">
                    <a:solidFill>
                      <a:schemeClr val="bg1"/>
                    </a:solidFill>
                  </a:rPr>
                  <a:t> a </a:t>
                </a:r>
                <a:r>
                  <a:rPr lang="tr-TR" dirty="0" err="1">
                    <a:solidFill>
                      <a:schemeClr val="bg1"/>
                    </a:solidFill>
                  </a:rPr>
                  <a:t>edge-conflict</a:t>
                </a:r>
                <a:r>
                  <a:rPr lang="tr-TR" dirty="0">
                    <a:solidFill>
                      <a:schemeClr val="bg1"/>
                    </a:solidFill>
                  </a:rPr>
                  <a:t> </a:t>
                </a:r>
                <a:r>
                  <a:rPr lang="tr-TR" dirty="0" err="1">
                    <a:solidFill>
                      <a:schemeClr val="bg1"/>
                    </a:solidFill>
                  </a:rPr>
                  <a:t>occurs</a:t>
                </a:r>
                <a:r>
                  <a:rPr lang="tr-TR" dirty="0">
                    <a:solidFill>
                      <a:schemeClr val="bg1"/>
                    </a:solidFill>
                  </a:rPr>
                  <a:t> at n </a:t>
                </a:r>
                <a:r>
                  <a:rPr lang="tr-TR" dirty="0" err="1">
                    <a:solidFill>
                      <a:schemeClr val="bg1"/>
                    </a:solidFill>
                  </a:rPr>
                  <a:t>node</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aircraft</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chemeClr val="bg1"/>
                    </a:solidFill>
                  </a:rPr>
                  <a:t>low</a:t>
                </a:r>
                <a:r>
                  <a:rPr lang="tr-TR" dirty="0">
                    <a:solidFill>
                      <a:schemeClr val="bg1"/>
                    </a:solidFill>
                  </a:rPr>
                  <a:t> </a:t>
                </a:r>
                <a:r>
                  <a:rPr lang="tr-TR" dirty="0" err="1">
                    <a:solidFill>
                      <a:schemeClr val="bg1"/>
                    </a:solidFill>
                  </a:rPr>
                  <a:t>priority</a:t>
                </a:r>
                <a:r>
                  <a:rPr lang="tr-TR" dirty="0">
                    <a:solidFill>
                      <a:schemeClr val="bg1"/>
                    </a:solidFill>
                  </a:rPr>
                  <a:t> </a:t>
                </a:r>
                <a:r>
                  <a:rPr lang="tr-TR" dirty="0" err="1">
                    <a:solidFill>
                      <a:schemeClr val="bg1"/>
                    </a:solidFill>
                  </a:rPr>
                  <a:t>must</a:t>
                </a:r>
                <a:r>
                  <a:rPr lang="tr-TR" dirty="0">
                    <a:solidFill>
                      <a:schemeClr val="bg1"/>
                    </a:solidFill>
                  </a:rPr>
                  <a:t> </a:t>
                </a:r>
                <a:r>
                  <a:rPr lang="tr-TR" dirty="0" err="1">
                    <a:solidFill>
                      <a:schemeClr val="bg1"/>
                    </a:solidFill>
                  </a:rPr>
                  <a:t>wait</a:t>
                </a:r>
                <a:r>
                  <a:rPr lang="tr-TR" dirty="0">
                    <a:solidFill>
                      <a:schemeClr val="bg1"/>
                    </a:solidFill>
                  </a:rPr>
                  <a:t> </a:t>
                </a:r>
                <a:r>
                  <a:rPr lang="tr-TR" dirty="0" err="1">
                    <a:solidFill>
                      <a:schemeClr val="bg1"/>
                    </a:solidFill>
                  </a:rPr>
                  <a:t>for</a:t>
                </a:r>
                <a:r>
                  <a:rPr lang="tr-TR" dirty="0">
                    <a:solidFill>
                      <a:schemeClr val="bg1"/>
                    </a:solidFill>
                  </a:rPr>
                  <a:t> a </a:t>
                </a:r>
                <a:r>
                  <a:rPr lang="tr-TR" dirty="0" err="1">
                    <a:solidFill>
                      <a:schemeClr val="bg1"/>
                    </a:solidFill>
                  </a:rPr>
                  <a:t>certain</a:t>
                </a:r>
                <a:r>
                  <a:rPr lang="tr-TR" dirty="0">
                    <a:solidFill>
                      <a:schemeClr val="bg1"/>
                    </a:solidFill>
                  </a:rPr>
                  <a:t> </a:t>
                </a:r>
                <a:r>
                  <a:rPr lang="tr-TR" dirty="0" err="1">
                    <a:solidFill>
                      <a:schemeClr val="bg1"/>
                    </a:solidFill>
                  </a:rPr>
                  <a:t>amount</a:t>
                </a:r>
                <a:r>
                  <a:rPr lang="tr-TR" dirty="0">
                    <a:solidFill>
                      <a:schemeClr val="bg1"/>
                    </a:solidFill>
                  </a:rPr>
                  <a:t> of </a:t>
                </a:r>
                <a:r>
                  <a:rPr lang="tr-TR" dirty="0" err="1">
                    <a:solidFill>
                      <a:schemeClr val="bg1"/>
                    </a:solidFill>
                  </a:rPr>
                  <a:t>other</a:t>
                </a:r>
                <a:r>
                  <a:rPr lang="tr-TR" dirty="0">
                    <a:solidFill>
                      <a:schemeClr val="bg1"/>
                    </a:solidFill>
                  </a:rPr>
                  <a:t> </a:t>
                </a:r>
                <a:r>
                  <a:rPr lang="tr-TR" dirty="0" err="1">
                    <a:solidFill>
                      <a:schemeClr val="bg1"/>
                    </a:solidFill>
                  </a:rPr>
                  <a:t>aircraft</a:t>
                </a:r>
                <a:r>
                  <a:rPr lang="tr-TR" dirty="0">
                    <a:solidFill>
                      <a:schemeClr val="bg1"/>
                    </a:solidFill>
                  </a:rPr>
                  <a:t>. </a:t>
                </a:r>
                <a:r>
                  <a:rPr lang="tr-TR" dirty="0" err="1">
                    <a:solidFill>
                      <a:schemeClr val="bg1"/>
                    </a:solidFill>
                  </a:rPr>
                  <a:t>This</a:t>
                </a:r>
                <a:r>
                  <a:rPr lang="tr-TR" dirty="0">
                    <a:solidFill>
                      <a:schemeClr val="bg1"/>
                    </a:solidFill>
                  </a:rPr>
                  <a:t> is </a:t>
                </a:r>
                <a:r>
                  <a:rPr lang="tr-TR" dirty="0" err="1">
                    <a:solidFill>
                      <a:schemeClr val="bg1"/>
                    </a:solidFill>
                  </a:rPr>
                  <a:t>called</a:t>
                </a:r>
                <a:r>
                  <a:rPr lang="tr-TR" dirty="0">
                    <a:solidFill>
                      <a:schemeClr val="bg1"/>
                    </a:solidFill>
                  </a:rPr>
                  <a:t> </a:t>
                </a:r>
                <a:r>
                  <a:rPr lang="tr-TR" dirty="0" err="1">
                    <a:solidFill>
                      <a:schemeClr val="bg1"/>
                    </a:solidFill>
                  </a:rPr>
                  <a:t>hold</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wait</a:t>
                </a:r>
                <a:r>
                  <a:rPr lang="tr-TR" dirty="0">
                    <a:solidFill>
                      <a:schemeClr val="bg1"/>
                    </a:solidFill>
                  </a:rPr>
                  <a:t> time (</a:t>
                </a:r>
                <a14:m>
                  <m:oMath xmlns:m="http://schemas.openxmlformats.org/officeDocument/2006/math">
                    <m:sSub>
                      <m:sSubPr>
                        <m:ctrlPr>
                          <a:rPr lang="en-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𝑇</m:t>
                        </m:r>
                      </m:e>
                      <m:sub>
                        <m:sSub>
                          <m:sSubPr>
                            <m:ctrlPr>
                              <a:rPr lang="en-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𝑐</m:t>
                            </m:r>
                          </m:e>
                          <m:sub>
                            <m:sSub>
                              <m:sSubPr>
                                <m:ctrlPr>
                                  <a:rPr lang="en-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𝑛</m:t>
                                </m:r>
                              </m:e>
                              <m:sub>
                                <m:r>
                                  <a:rPr lang="tr-TR" i="1">
                                    <a:solidFill>
                                      <a:schemeClr val="bg1"/>
                                    </a:solidFill>
                                    <a:latin typeface="Cambria Math" panose="02040503050406030204" pitchFamily="18" charset="0"/>
                                  </a:rPr>
                                  <m:t>𝑥</m:t>
                                </m:r>
                              </m:sub>
                            </m:sSub>
                            <m:sSub>
                              <m:sSubPr>
                                <m:ctrlPr>
                                  <a:rPr lang="en-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𝑛</m:t>
                                </m:r>
                              </m:e>
                              <m:sub>
                                <m:r>
                                  <a:rPr lang="tr-TR" i="1">
                                    <a:solidFill>
                                      <a:schemeClr val="bg1"/>
                                    </a:solidFill>
                                    <a:latin typeface="Cambria Math" panose="02040503050406030204" pitchFamily="18" charset="0"/>
                                  </a:rPr>
                                  <m:t>𝑥</m:t>
                                </m:r>
                                <m:r>
                                  <a:rPr lang="tr-TR" i="1">
                                    <a:solidFill>
                                      <a:schemeClr val="bg1"/>
                                    </a:solidFill>
                                    <a:latin typeface="Cambria Math" panose="02040503050406030204" pitchFamily="18" charset="0"/>
                                  </a:rPr>
                                  <m:t>+1</m:t>
                                </m:r>
                              </m:sub>
                            </m:sSub>
                            <m:r>
                              <a:rPr lang="tr-TR" i="1">
                                <a:solidFill>
                                  <a:schemeClr val="bg1"/>
                                </a:solidFill>
                                <a:latin typeface="Cambria Math" panose="02040503050406030204" pitchFamily="18" charset="0"/>
                              </a:rPr>
                              <m:t>𝑖</m:t>
                            </m:r>
                          </m:sub>
                        </m:sSub>
                      </m:sub>
                    </m:sSub>
                    <m:r>
                      <a:rPr lang="tr-TR" i="1">
                        <a:solidFill>
                          <a:schemeClr val="bg1"/>
                        </a:solidFill>
                        <a:latin typeface="Cambria Math" panose="02040503050406030204" pitchFamily="18" charset="0"/>
                      </a:rPr>
                      <m:t>)</m:t>
                    </m:r>
                  </m:oMath>
                </a14:m>
                <a:r>
                  <a:rPr lang="tr-TR" dirty="0">
                    <a:solidFill>
                      <a:schemeClr val="bg1"/>
                    </a:solidFill>
                  </a:rPr>
                  <a:t>. </a:t>
                </a:r>
              </a:p>
              <a:p>
                <a:pPr>
                  <a:buFont typeface="Wingdings" pitchFamily="2" charset="2"/>
                  <a:buChar char="§"/>
                </a:pPr>
                <a:endParaRPr lang="tr-TR" dirty="0">
                  <a:solidFill>
                    <a:schemeClr val="bg1"/>
                  </a:solidFill>
                </a:endParaRPr>
              </a:p>
              <a:p>
                <a:pPr marL="0" indent="0">
                  <a:buNone/>
                </a:pPr>
                <a:endParaRPr lang="tr-TR" dirty="0">
                  <a:solidFill>
                    <a:schemeClr val="bg1"/>
                  </a:solidFill>
                </a:endParaRPr>
              </a:p>
              <a:p>
                <a:pPr>
                  <a:buFont typeface="Wingdings" pitchFamily="2" charset="2"/>
                  <a:buChar char="§"/>
                </a:pPr>
                <a14:m>
                  <m:oMath xmlns:m="http://schemas.openxmlformats.org/officeDocument/2006/math">
                    <m:sSub>
                      <m:sSubPr>
                        <m:ctrlPr>
                          <a:rPr lang="en-TR" i="1">
                            <a:solidFill>
                              <a:schemeClr val="bg1"/>
                            </a:solidFill>
                            <a:latin typeface="Cambria Math" panose="02040503050406030204" pitchFamily="18" charset="0"/>
                          </a:rPr>
                        </m:ctrlPr>
                      </m:sSubPr>
                      <m:e>
                        <m:r>
                          <a:rPr lang="tr-TR" i="1">
                            <a:solidFill>
                              <a:schemeClr val="bg1"/>
                            </a:solidFill>
                            <a:latin typeface="Cambria Math" panose="02040503050406030204" pitchFamily="18" charset="0"/>
                          </a:rPr>
                          <m:t>𝑆</m:t>
                        </m:r>
                      </m:e>
                      <m:sub>
                        <m:r>
                          <a:rPr lang="tr-TR" i="1">
                            <a:solidFill>
                              <a:schemeClr val="bg1"/>
                            </a:solidFill>
                            <a:latin typeface="Cambria Math" panose="02040503050406030204" pitchFamily="18" charset="0"/>
                          </a:rPr>
                          <m:t>𝑚𝑛</m:t>
                        </m:r>
                      </m:sub>
                    </m:sSub>
                  </m:oMath>
                </a14:m>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path</a:t>
                </a:r>
                <a:r>
                  <a:rPr lang="tr-TR" dirty="0">
                    <a:solidFill>
                      <a:schemeClr val="bg1"/>
                    </a:solidFill>
                  </a:rPr>
                  <a:t> </a:t>
                </a:r>
                <a:r>
                  <a:rPr lang="tr-TR" dirty="0" err="1">
                    <a:solidFill>
                      <a:schemeClr val="bg1"/>
                    </a:solidFill>
                  </a:rPr>
                  <a:t>length</a:t>
                </a:r>
                <a:r>
                  <a:rPr lang="tr-TR" dirty="0">
                    <a:solidFill>
                      <a:schemeClr val="bg1"/>
                    </a:solidFill>
                  </a:rPr>
                  <a:t> </a:t>
                </a:r>
                <a:r>
                  <a:rPr lang="tr-TR" dirty="0" err="1">
                    <a:solidFill>
                      <a:schemeClr val="bg1"/>
                    </a:solidFill>
                  </a:rPr>
                  <a:t>from</a:t>
                </a:r>
                <a:r>
                  <a:rPr lang="tr-TR" dirty="0">
                    <a:solidFill>
                      <a:schemeClr val="bg1"/>
                    </a:solidFill>
                  </a:rPr>
                  <a:t> </a:t>
                </a:r>
                <a:r>
                  <a:rPr lang="tr-TR" dirty="0" err="1">
                    <a:solidFill>
                      <a:schemeClr val="bg1"/>
                    </a:solidFill>
                  </a:rPr>
                  <a:t>node</a:t>
                </a:r>
                <a:r>
                  <a:rPr lang="tr-TR" dirty="0">
                    <a:solidFill>
                      <a:schemeClr val="bg1"/>
                    </a:solidFill>
                  </a:rPr>
                  <a:t> m </a:t>
                </a:r>
                <a:r>
                  <a:rPr lang="tr-TR" dirty="0" err="1">
                    <a:solidFill>
                      <a:schemeClr val="bg1"/>
                    </a:solidFill>
                  </a:rPr>
                  <a:t>to</a:t>
                </a:r>
                <a:r>
                  <a:rPr lang="tr-TR" dirty="0">
                    <a:solidFill>
                      <a:schemeClr val="bg1"/>
                    </a:solidFill>
                  </a:rPr>
                  <a:t> </a:t>
                </a:r>
                <a:r>
                  <a:rPr lang="tr-TR" dirty="0" err="1">
                    <a:solidFill>
                      <a:schemeClr val="bg1"/>
                    </a:solidFill>
                  </a:rPr>
                  <a:t>node</a:t>
                </a:r>
                <a:r>
                  <a:rPr lang="tr-TR" dirty="0">
                    <a:solidFill>
                      <a:schemeClr val="bg1"/>
                    </a:solidFill>
                  </a:rPr>
                  <a:t> n: </a:t>
                </a:r>
              </a:p>
              <a:p>
                <a:pPr>
                  <a:buFont typeface="Wingdings" pitchFamily="2" charset="2"/>
                  <a:buChar char="§"/>
                </a:pPr>
                <a:endParaRPr lang="en-TR" dirty="0">
                  <a:solidFill>
                    <a:schemeClr val="bg1"/>
                  </a:solidFill>
                </a:endParaRPr>
              </a:p>
              <a:p>
                <a:pPr>
                  <a:buFont typeface="Wingdings" pitchFamily="2" charset="2"/>
                  <a:buChar char="§"/>
                </a:pPr>
                <a:r>
                  <a:rPr lang="tr-TR" dirty="0">
                    <a:solidFill>
                      <a:schemeClr val="bg1">
                        <a:alpha val="70000"/>
                      </a:schemeClr>
                    </a:solidFill>
                  </a:rPr>
                  <a:t>The time of </a:t>
                </a:r>
                <a:r>
                  <a:rPr lang="tr-TR" dirty="0" err="1">
                    <a:solidFill>
                      <a:schemeClr val="bg1">
                        <a:alpha val="70000"/>
                      </a:schemeClr>
                    </a:solidFill>
                  </a:rPr>
                  <a:t>arrival</a:t>
                </a:r>
                <a:r>
                  <a:rPr lang="tr-TR" dirty="0">
                    <a:solidFill>
                      <a:schemeClr val="bg1">
                        <a:alpha val="70000"/>
                      </a:schemeClr>
                    </a:solidFill>
                  </a:rPr>
                  <a:t> at </a:t>
                </a:r>
                <a:r>
                  <a:rPr lang="tr-TR" dirty="0" err="1">
                    <a:solidFill>
                      <a:schemeClr val="bg1">
                        <a:alpha val="70000"/>
                      </a:schemeClr>
                    </a:solidFill>
                  </a:rPr>
                  <a:t>node</a:t>
                </a:r>
                <a:r>
                  <a:rPr lang="tr-TR" dirty="0">
                    <a:solidFill>
                      <a:schemeClr val="bg1">
                        <a:alpha val="70000"/>
                      </a:schemeClr>
                    </a:solidFill>
                  </a:rPr>
                  <a:t> </a:t>
                </a:r>
                <a14:m>
                  <m:oMath xmlns:m="http://schemas.openxmlformats.org/officeDocument/2006/math">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𝑛</m:t>
                        </m:r>
                      </m:e>
                      <m:sub>
                        <m:r>
                          <a:rPr lang="tr-TR" i="1">
                            <a:solidFill>
                              <a:schemeClr val="bg1">
                                <a:alpha val="70000"/>
                              </a:schemeClr>
                            </a:solidFill>
                            <a:latin typeface="Cambria Math" panose="02040503050406030204" pitchFamily="18" charset="0"/>
                          </a:rPr>
                          <m:t>𝑥</m:t>
                        </m:r>
                      </m:sub>
                    </m:sSub>
                    <m:r>
                      <a:rPr lang="tr-TR" i="1">
                        <a:solidFill>
                          <a:schemeClr val="bg1">
                            <a:alpha val="70000"/>
                          </a:schemeClr>
                        </a:solidFill>
                        <a:latin typeface="Cambria Math" panose="02040503050406030204" pitchFamily="18" charset="0"/>
                      </a:rPr>
                      <m:t>,</m:t>
                    </m:r>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𝑡</m:t>
                        </m:r>
                      </m:e>
                      <m:sub>
                        <m:sSub>
                          <m:sSubPr>
                            <m:ctrlPr>
                              <a:rPr lang="en-TR" i="1">
                                <a:solidFill>
                                  <a:schemeClr val="bg1">
                                    <a:alpha val="70000"/>
                                  </a:schemeClr>
                                </a:solidFill>
                                <a:latin typeface="Cambria Math" panose="02040503050406030204" pitchFamily="18" charset="0"/>
                              </a:rPr>
                            </m:ctrlPr>
                          </m:sSubPr>
                          <m:e>
                            <m:r>
                              <a:rPr lang="tr-TR" i="1">
                                <a:solidFill>
                                  <a:schemeClr val="bg1">
                                    <a:alpha val="70000"/>
                                  </a:schemeClr>
                                </a:solidFill>
                                <a:latin typeface="Cambria Math" panose="02040503050406030204" pitchFamily="18" charset="0"/>
                              </a:rPr>
                              <m:t>𝑛</m:t>
                            </m:r>
                          </m:e>
                          <m:sub>
                            <m:r>
                              <a:rPr lang="tr-TR" i="1">
                                <a:solidFill>
                                  <a:schemeClr val="bg1">
                                    <a:alpha val="70000"/>
                                  </a:schemeClr>
                                </a:solidFill>
                                <a:latin typeface="Cambria Math" panose="02040503050406030204" pitchFamily="18" charset="0"/>
                              </a:rPr>
                              <m:t>𝑥</m:t>
                            </m:r>
                            <m:r>
                              <a:rPr lang="tr-TR" i="1">
                                <a:solidFill>
                                  <a:schemeClr val="bg1">
                                    <a:alpha val="70000"/>
                                  </a:schemeClr>
                                </a:solidFill>
                                <a:latin typeface="Cambria Math" panose="02040503050406030204" pitchFamily="18" charset="0"/>
                              </a:rPr>
                              <m:t> </m:t>
                            </m:r>
                          </m:sub>
                        </m:sSub>
                        <m:r>
                          <a:rPr lang="tr-TR" i="1">
                            <a:solidFill>
                              <a:schemeClr val="bg1">
                                <a:alpha val="70000"/>
                              </a:schemeClr>
                            </a:solidFill>
                            <a:latin typeface="Cambria Math" panose="02040503050406030204" pitchFamily="18" charset="0"/>
                          </a:rPr>
                          <m:t>𝑖</m:t>
                        </m:r>
                      </m:sub>
                    </m:sSub>
                  </m:oMath>
                </a14:m>
                <a:r>
                  <a:rPr lang="tr-TR" dirty="0">
                    <a:solidFill>
                      <a:schemeClr val="bg1">
                        <a:alpha val="70000"/>
                      </a:schemeClr>
                    </a:solidFill>
                  </a:rPr>
                  <a:t>:</a:t>
                </a:r>
              </a:p>
              <a:p>
                <a:pPr>
                  <a:buFont typeface="Wingdings" pitchFamily="2" charset="2"/>
                  <a:buChar char="§"/>
                </a:pPr>
                <a:endParaRPr lang="tr-TR" dirty="0">
                  <a:solidFill>
                    <a:schemeClr val="bg1">
                      <a:alpha val="70000"/>
                    </a:schemeClr>
                  </a:solidFill>
                </a:endParaRPr>
              </a:p>
              <a:p>
                <a:pPr>
                  <a:buFont typeface="Wingdings" pitchFamily="2" charset="2"/>
                  <a:buChar char="§"/>
                </a:pPr>
                <a:r>
                  <a:rPr lang="tr-TR" dirty="0" err="1">
                    <a:solidFill>
                      <a:schemeClr val="bg1">
                        <a:alpha val="70000"/>
                      </a:schemeClr>
                    </a:solidFill>
                  </a:rPr>
                  <a:t>The</a:t>
                </a:r>
                <a:r>
                  <a:rPr lang="tr-TR" dirty="0">
                    <a:solidFill>
                      <a:schemeClr val="bg1">
                        <a:alpha val="70000"/>
                      </a:schemeClr>
                    </a:solidFill>
                  </a:rPr>
                  <a:t> minimum </a:t>
                </a:r>
                <a:r>
                  <a:rPr lang="tr-TR" dirty="0" err="1">
                    <a:solidFill>
                      <a:schemeClr val="bg1">
                        <a:alpha val="70000"/>
                      </a:schemeClr>
                    </a:solidFill>
                  </a:rPr>
                  <a:t>safety</a:t>
                </a:r>
                <a:r>
                  <a:rPr lang="tr-TR" dirty="0">
                    <a:solidFill>
                      <a:schemeClr val="bg1">
                        <a:alpha val="70000"/>
                      </a:schemeClr>
                    </a:solidFill>
                  </a:rPr>
                  <a:t> time </a:t>
                </a:r>
                <a:r>
                  <a:rPr lang="tr-TR" dirty="0" err="1">
                    <a:solidFill>
                      <a:schemeClr val="bg1">
                        <a:alpha val="70000"/>
                      </a:schemeClr>
                    </a:solidFill>
                  </a:rPr>
                  <a:t>constraint</a:t>
                </a:r>
                <a:r>
                  <a:rPr lang="tr-TR" dirty="0">
                    <a:solidFill>
                      <a:schemeClr val="bg1">
                        <a:alpha val="70000"/>
                      </a:schemeClr>
                    </a:solidFill>
                  </a:rPr>
                  <a:t>:</a:t>
                </a:r>
                <a:endParaRPr lang="en-TR" dirty="0">
                  <a:solidFill>
                    <a:schemeClr val="bg1">
                      <a:alpha val="70000"/>
                    </a:schemeClr>
                  </a:solidFill>
                </a:endParaRPr>
              </a:p>
              <a:p>
                <a:pPr>
                  <a:buFont typeface="Wingdings" pitchFamily="2" charset="2"/>
                  <a:buChar char="§"/>
                </a:pPr>
                <a:endParaRPr lang="en-TR" dirty="0">
                  <a:solidFill>
                    <a:schemeClr val="bg1">
                      <a:alpha val="70000"/>
                    </a:schemeClr>
                  </a:solidFill>
                </a:endParaRPr>
              </a:p>
              <a:p>
                <a:pPr>
                  <a:buFont typeface="Wingdings" pitchFamily="2" charset="2"/>
                  <a:buChar char="§"/>
                </a:pPr>
                <a:endParaRPr lang="tr-TR" dirty="0">
                  <a:solidFill>
                    <a:schemeClr val="bg1"/>
                  </a:solidFill>
                </a:endParaRPr>
              </a:p>
              <a:p>
                <a:pPr marL="457200" indent="-457200">
                  <a:buFont typeface="+mj-lt"/>
                  <a:buAutoNum type="arabicPeriod"/>
                </a:pPr>
                <a:endParaRPr lang="en-TR" b="1" dirty="0">
                  <a:solidFill>
                    <a:schemeClr val="bg1"/>
                  </a:solidFill>
                </a:endParaRPr>
              </a:p>
              <a:p>
                <a:endParaRPr lang="en-TR" dirty="0">
                  <a:solidFill>
                    <a:schemeClr val="bg1"/>
                  </a:solidFill>
                </a:endParaRPr>
              </a:p>
            </p:txBody>
          </p:sp>
        </mc:Choice>
        <mc:Fallback xmlns="">
          <p:sp>
            <p:nvSpPr>
              <p:cNvPr id="3" name="Content Placeholder 2">
                <a:extLst>
                  <a:ext uri="{FF2B5EF4-FFF2-40B4-BE49-F238E27FC236}">
                    <a16:creationId xmlns:a16="http://schemas.microsoft.com/office/drawing/2014/main" id="{801831E6-4262-C246-80F1-59BB88A06671}"/>
                  </a:ext>
                </a:extLst>
              </p:cNvPr>
              <p:cNvSpPr>
                <a:spLocks noGrp="1" noRot="1" noChangeAspect="1" noMove="1" noResize="1" noEditPoints="1" noAdjustHandles="1" noChangeArrowheads="1" noChangeShapeType="1" noTextEdit="1"/>
              </p:cNvSpPr>
              <p:nvPr>
                <p:ph idx="1"/>
              </p:nvPr>
            </p:nvSpPr>
            <p:spPr>
              <a:xfrm>
                <a:off x="283779" y="599090"/>
                <a:ext cx="11445766" cy="5817476"/>
              </a:xfrm>
              <a:blipFill>
                <a:blip r:embed="rId2"/>
                <a:stretch>
                  <a:fillRect l="-1220" t="-436"/>
                </a:stretch>
              </a:blipFill>
            </p:spPr>
            <p:txBody>
              <a:bodyPr/>
              <a:lstStyle/>
              <a:p>
                <a:r>
                  <a:rPr lang="en-TR">
                    <a:noFill/>
                  </a:rPr>
                  <a:t> </a:t>
                </a:r>
              </a:p>
            </p:txBody>
          </p:sp>
        </mc:Fallback>
      </mc:AlternateContent>
      <p:pic>
        <p:nvPicPr>
          <p:cNvPr id="5" name="Picture 4" descr="Text, letter&#10;&#10;Description automatically generated">
            <a:extLst>
              <a:ext uri="{FF2B5EF4-FFF2-40B4-BE49-F238E27FC236}">
                <a16:creationId xmlns:a16="http://schemas.microsoft.com/office/drawing/2014/main" id="{3A0D8572-791D-AC41-8FCF-3BD3D9A44768}"/>
              </a:ext>
            </a:extLst>
          </p:cNvPr>
          <p:cNvPicPr/>
          <p:nvPr/>
        </p:nvPicPr>
        <p:blipFill rotWithShape="1">
          <a:blip r:embed="rId3">
            <a:extLst>
              <a:ext uri="{28A0092B-C50C-407E-A947-70E740481C1C}">
                <a14:useLocalDpi xmlns:a14="http://schemas.microsoft.com/office/drawing/2010/main" val="0"/>
              </a:ext>
            </a:extLst>
          </a:blip>
          <a:srcRect b="34651"/>
          <a:stretch/>
        </p:blipFill>
        <p:spPr>
          <a:xfrm>
            <a:off x="3713392" y="2041296"/>
            <a:ext cx="4765215" cy="906856"/>
          </a:xfrm>
          <a:prstGeom prst="rect">
            <a:avLst/>
          </a:prstGeom>
        </p:spPr>
      </p:pic>
      <p:pic>
        <p:nvPicPr>
          <p:cNvPr id="6" name="Picture 5" descr="Text, schematic&#10;&#10;Description automatically generated">
            <a:extLst>
              <a:ext uri="{FF2B5EF4-FFF2-40B4-BE49-F238E27FC236}">
                <a16:creationId xmlns:a16="http://schemas.microsoft.com/office/drawing/2014/main" id="{BB7B533F-1EA9-D446-B86A-5E3198EE51C7}"/>
              </a:ext>
            </a:extLst>
          </p:cNvPr>
          <p:cNvPicPr/>
          <p:nvPr/>
        </p:nvPicPr>
        <p:blipFill rotWithShape="1">
          <a:blip r:embed="rId4">
            <a:extLst>
              <a:ext uri="{28A0092B-C50C-407E-A947-70E740481C1C}">
                <a14:useLocalDpi xmlns:a14="http://schemas.microsoft.com/office/drawing/2010/main" val="0"/>
              </a:ext>
            </a:extLst>
          </a:blip>
          <a:srcRect l="10649" t="12846" r="12922" b="12121"/>
          <a:stretch/>
        </p:blipFill>
        <p:spPr>
          <a:xfrm>
            <a:off x="5896303" y="2885088"/>
            <a:ext cx="1939159" cy="780733"/>
          </a:xfrm>
          <a:prstGeom prst="rect">
            <a:avLst/>
          </a:prstGeom>
        </p:spPr>
      </p:pic>
      <p:pic>
        <p:nvPicPr>
          <p:cNvPr id="7" name="Picture 6" descr="Diagram, schematic&#10;&#10;Description automatically generated">
            <a:extLst>
              <a:ext uri="{FF2B5EF4-FFF2-40B4-BE49-F238E27FC236}">
                <a16:creationId xmlns:a16="http://schemas.microsoft.com/office/drawing/2014/main" id="{3F1211BE-7C40-9545-8CFA-5360883BF103}"/>
              </a:ext>
            </a:extLst>
          </p:cNvPr>
          <p:cNvPicPr/>
          <p:nvPr/>
        </p:nvPicPr>
        <p:blipFill rotWithShape="1">
          <a:blip r:embed="rId5">
            <a:extLst>
              <a:ext uri="{28A0092B-C50C-407E-A947-70E740481C1C}">
                <a14:useLocalDpi xmlns:a14="http://schemas.microsoft.com/office/drawing/2010/main" val="0"/>
              </a:ext>
            </a:extLst>
          </a:blip>
          <a:srcRect l="2635" b="15317"/>
          <a:stretch/>
        </p:blipFill>
        <p:spPr>
          <a:xfrm>
            <a:off x="4666595" y="3883107"/>
            <a:ext cx="3890841" cy="906857"/>
          </a:xfrm>
          <a:prstGeom prst="rect">
            <a:avLst/>
          </a:prstGeom>
        </p:spPr>
      </p:pic>
      <p:pic>
        <p:nvPicPr>
          <p:cNvPr id="8" name="Picture 7">
            <a:extLst>
              <a:ext uri="{FF2B5EF4-FFF2-40B4-BE49-F238E27FC236}">
                <a16:creationId xmlns:a16="http://schemas.microsoft.com/office/drawing/2014/main" id="{2A5433AE-313A-2F4C-AE62-05832E57EC8A}"/>
              </a:ext>
            </a:extLst>
          </p:cNvPr>
          <p:cNvPicPr/>
          <p:nvPr/>
        </p:nvPicPr>
        <p:blipFill>
          <a:blip r:embed="rId6">
            <a:extLst>
              <a:ext uri="{28A0092B-C50C-407E-A947-70E740481C1C}">
                <a14:useLocalDpi xmlns:a14="http://schemas.microsoft.com/office/drawing/2010/main" val="0"/>
              </a:ext>
            </a:extLst>
          </a:blip>
          <a:stretch>
            <a:fillRect/>
          </a:stretch>
        </p:blipFill>
        <p:spPr>
          <a:xfrm>
            <a:off x="4920461" y="5179058"/>
            <a:ext cx="3890841" cy="442284"/>
          </a:xfrm>
          <a:prstGeom prst="rect">
            <a:avLst/>
          </a:prstGeom>
        </p:spPr>
      </p:pic>
    </p:spTree>
    <p:extLst>
      <p:ext uri="{BB962C8B-B14F-4D97-AF65-F5344CB8AC3E}">
        <p14:creationId xmlns:p14="http://schemas.microsoft.com/office/powerpoint/2010/main" val="358008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D88-943F-314B-83A0-036E429AA340}"/>
              </a:ext>
            </a:extLst>
          </p:cNvPr>
          <p:cNvSpPr>
            <a:spLocks noGrp="1"/>
          </p:cNvSpPr>
          <p:nvPr>
            <p:ph type="title"/>
          </p:nvPr>
        </p:nvSpPr>
        <p:spPr>
          <a:xfrm>
            <a:off x="1079500" y="378372"/>
            <a:ext cx="10026650" cy="945931"/>
          </a:xfrm>
        </p:spPr>
        <p:txBody>
          <a:bodyPr>
            <a:normAutofit fontScale="90000"/>
          </a:bodyPr>
          <a:lstStyle/>
          <a:p>
            <a:pPr algn="ctr"/>
            <a:r>
              <a:rPr lang="tr-TR" b="1" dirty="0" err="1">
                <a:solidFill>
                  <a:schemeClr val="bg1"/>
                </a:solidFill>
              </a:rPr>
              <a:t>Population</a:t>
            </a:r>
            <a:r>
              <a:rPr lang="tr-TR" b="1" dirty="0">
                <a:solidFill>
                  <a:schemeClr val="bg1"/>
                </a:solidFill>
              </a:rPr>
              <a:t> </a:t>
            </a:r>
            <a:r>
              <a:rPr lang="tr-TR" b="1" dirty="0" err="1">
                <a:solidFill>
                  <a:schemeClr val="bg1"/>
                </a:solidFill>
              </a:rPr>
              <a:t>Based</a:t>
            </a:r>
            <a:r>
              <a:rPr lang="tr-TR" b="1" dirty="0">
                <a:solidFill>
                  <a:schemeClr val="bg1"/>
                </a:solidFill>
              </a:rPr>
              <a:t> </a:t>
            </a:r>
            <a:r>
              <a:rPr lang="tr-TR" b="1" dirty="0" err="1">
                <a:solidFill>
                  <a:schemeClr val="bg1"/>
                </a:solidFill>
              </a:rPr>
              <a:t>Algorithm</a:t>
            </a:r>
            <a:br>
              <a:rPr lang="tr-TR" b="1" dirty="0">
                <a:solidFill>
                  <a:schemeClr val="bg1"/>
                </a:solidFill>
              </a:rPr>
            </a:br>
            <a:r>
              <a:rPr lang="tr-TR" b="1" dirty="0">
                <a:solidFill>
                  <a:schemeClr val="bg1"/>
                </a:solidFill>
              </a:rPr>
              <a:t>(</a:t>
            </a:r>
            <a:r>
              <a:rPr lang="tr-TR" b="1" dirty="0" err="1">
                <a:solidFill>
                  <a:schemeClr val="bg1"/>
                </a:solidFill>
              </a:rPr>
              <a:t>Genetic</a:t>
            </a:r>
            <a:r>
              <a:rPr lang="tr-TR" b="1" dirty="0">
                <a:solidFill>
                  <a:schemeClr val="bg1"/>
                </a:solidFill>
              </a:rPr>
              <a:t> </a:t>
            </a:r>
            <a:r>
              <a:rPr lang="tr-TR" b="1" dirty="0" err="1">
                <a:solidFill>
                  <a:schemeClr val="bg1"/>
                </a:solidFill>
              </a:rPr>
              <a:t>Algorithm</a:t>
            </a:r>
            <a:r>
              <a:rPr lang="tr-TR" b="1" dirty="0">
                <a:solidFill>
                  <a:schemeClr val="bg1"/>
                </a:solidFill>
              </a:rPr>
              <a:t>)</a:t>
            </a:r>
            <a:br>
              <a:rPr lang="en-TR" dirty="0">
                <a:solidFill>
                  <a:schemeClr val="bg1"/>
                </a:solidFill>
              </a:rPr>
            </a:br>
            <a:endParaRPr lang="en-TR" dirty="0">
              <a:solidFill>
                <a:schemeClr val="bg1"/>
              </a:solidFill>
            </a:endParaRPr>
          </a:p>
        </p:txBody>
      </p:sp>
      <p:sp>
        <p:nvSpPr>
          <p:cNvPr id="3" name="Content Placeholder 2">
            <a:extLst>
              <a:ext uri="{FF2B5EF4-FFF2-40B4-BE49-F238E27FC236}">
                <a16:creationId xmlns:a16="http://schemas.microsoft.com/office/drawing/2014/main" id="{68DED68F-6BEB-C94B-9CEA-3AB259069BBB}"/>
              </a:ext>
            </a:extLst>
          </p:cNvPr>
          <p:cNvSpPr>
            <a:spLocks noGrp="1"/>
          </p:cNvSpPr>
          <p:nvPr>
            <p:ph idx="1"/>
          </p:nvPr>
        </p:nvSpPr>
        <p:spPr>
          <a:xfrm>
            <a:off x="346841" y="1324303"/>
            <a:ext cx="11571890" cy="4903075"/>
          </a:xfrm>
        </p:spPr>
        <p:txBody>
          <a:bodyPr/>
          <a:lstStyle/>
          <a:p>
            <a:r>
              <a:rPr lang="tr-TR" b="1" dirty="0">
                <a:solidFill>
                  <a:schemeClr val="bg1">
                    <a:alpha val="70000"/>
                  </a:schemeClr>
                </a:solidFill>
              </a:rPr>
              <a:t>Solution </a:t>
            </a:r>
            <a:r>
              <a:rPr lang="tr-TR" b="1" dirty="0" err="1">
                <a:solidFill>
                  <a:schemeClr val="bg1">
                    <a:alpha val="70000"/>
                  </a:schemeClr>
                </a:solidFill>
              </a:rPr>
              <a:t>Representation</a:t>
            </a:r>
            <a:r>
              <a:rPr lang="tr-TR" b="1" dirty="0">
                <a:solidFill>
                  <a:schemeClr val="bg1">
                    <a:alpha val="70000"/>
                  </a:schemeClr>
                </a:solidFill>
              </a:rPr>
              <a:t> </a:t>
            </a:r>
          </a:p>
          <a:p>
            <a:pPr marL="0" indent="0">
              <a:buNone/>
            </a:pPr>
            <a:r>
              <a:rPr lang="en-US" dirty="0">
                <a:solidFill>
                  <a:schemeClr val="bg1">
                    <a:alpha val="70000"/>
                  </a:schemeClr>
                </a:solidFill>
              </a:rPr>
              <a:t>	Have an airport in the form of graph. At this airport, 2 planes will taxi between 5-1 nodes and 2 planes between 1-5 nodes at the same time. In this case, the solution demonstration is as follows. -1 was used as the padding character.</a:t>
            </a:r>
          </a:p>
          <a:p>
            <a:pPr marL="0" indent="0">
              <a:buNone/>
            </a:pPr>
            <a:endParaRPr lang="en-US" dirty="0">
              <a:solidFill>
                <a:schemeClr val="bg1">
                  <a:alpha val="70000"/>
                </a:schemeClr>
              </a:solidFill>
            </a:endParaRPr>
          </a:p>
          <a:p>
            <a:pPr marL="0" indent="0">
              <a:buNone/>
            </a:pPr>
            <a:endParaRPr lang="en-TR" dirty="0">
              <a:solidFill>
                <a:schemeClr val="bg1">
                  <a:alpha val="70000"/>
                </a:schemeClr>
              </a:solidFill>
            </a:endParaRPr>
          </a:p>
          <a:p>
            <a:r>
              <a:rPr lang="tr-TR" b="1" dirty="0" err="1">
                <a:solidFill>
                  <a:schemeClr val="bg1">
                    <a:alpha val="70000"/>
                  </a:schemeClr>
                </a:solidFill>
              </a:rPr>
              <a:t>Cost</a:t>
            </a:r>
            <a:r>
              <a:rPr lang="tr-TR" b="1" dirty="0">
                <a:solidFill>
                  <a:schemeClr val="bg1">
                    <a:alpha val="70000"/>
                  </a:schemeClr>
                </a:solidFill>
              </a:rPr>
              <a:t> Of A Solution</a:t>
            </a:r>
            <a:r>
              <a:rPr lang="en-TR" dirty="0">
                <a:solidFill>
                  <a:schemeClr val="bg1">
                    <a:alpha val="70000"/>
                  </a:schemeClr>
                </a:solidFill>
              </a:rPr>
              <a:t> </a:t>
            </a:r>
          </a:p>
          <a:p>
            <a:pPr marL="0" indent="0">
              <a:buNone/>
            </a:pPr>
            <a:r>
              <a:rPr lang="tr-TR" b="1"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program </a:t>
            </a:r>
            <a:r>
              <a:rPr lang="tr-TR" dirty="0" err="1">
                <a:solidFill>
                  <a:schemeClr val="bg1">
                    <a:alpha val="70000"/>
                  </a:schemeClr>
                </a:solidFill>
              </a:rPr>
              <a:t>calculates</a:t>
            </a:r>
            <a:r>
              <a:rPr lang="tr-TR"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time </a:t>
            </a:r>
            <a:r>
              <a:rPr lang="tr-TR" dirty="0" err="1">
                <a:solidFill>
                  <a:schemeClr val="bg1">
                    <a:alpha val="70000"/>
                  </a:schemeClr>
                </a:solidFill>
              </a:rPr>
              <a:t>taken</a:t>
            </a:r>
            <a:r>
              <a:rPr lang="tr-TR" dirty="0">
                <a:solidFill>
                  <a:schemeClr val="bg1">
                    <a:alpha val="70000"/>
                  </a:schemeClr>
                </a:solidFill>
              </a:rPr>
              <a:t> </a:t>
            </a:r>
            <a:r>
              <a:rPr lang="tr-TR" dirty="0" err="1">
                <a:solidFill>
                  <a:schemeClr val="bg1">
                    <a:alpha val="70000"/>
                  </a:schemeClr>
                </a:solidFill>
              </a:rPr>
              <a:t>for</a:t>
            </a:r>
            <a:r>
              <a:rPr lang="tr-TR" dirty="0">
                <a:solidFill>
                  <a:schemeClr val="bg1">
                    <a:alpha val="70000"/>
                  </a:schemeClr>
                </a:solidFill>
              </a:rPr>
              <a:t> </a:t>
            </a:r>
            <a:r>
              <a:rPr lang="tr-TR" dirty="0" err="1">
                <a:solidFill>
                  <a:schemeClr val="bg1">
                    <a:alpha val="70000"/>
                  </a:schemeClr>
                </a:solidFill>
              </a:rPr>
              <a:t>all</a:t>
            </a:r>
            <a:r>
              <a:rPr lang="tr-TR" dirty="0">
                <a:solidFill>
                  <a:schemeClr val="bg1">
                    <a:alpha val="70000"/>
                  </a:schemeClr>
                </a:solidFill>
              </a:rPr>
              <a:t> </a:t>
            </a:r>
            <a:r>
              <a:rPr lang="tr-TR" dirty="0" err="1">
                <a:solidFill>
                  <a:schemeClr val="bg1">
                    <a:alpha val="70000"/>
                  </a:schemeClr>
                </a:solidFill>
              </a:rPr>
              <a:t>taxiways</a:t>
            </a:r>
            <a:r>
              <a:rPr lang="tr-TR" dirty="0">
                <a:solidFill>
                  <a:schemeClr val="bg1">
                    <a:alpha val="70000"/>
                  </a:schemeClr>
                </a:solidFill>
              </a:rPr>
              <a:t> in </a:t>
            </a:r>
            <a:r>
              <a:rPr lang="tr-TR" dirty="0" err="1">
                <a:solidFill>
                  <a:schemeClr val="bg1">
                    <a:alpha val="70000"/>
                  </a:schemeClr>
                </a:solidFill>
              </a:rPr>
              <a:t>the</a:t>
            </a:r>
            <a:r>
              <a:rPr lang="tr-TR" dirty="0">
                <a:solidFill>
                  <a:schemeClr val="bg1">
                    <a:alpha val="70000"/>
                  </a:schemeClr>
                </a:solidFill>
              </a:rPr>
              <a:t> </a:t>
            </a:r>
            <a:r>
              <a:rPr lang="tr-TR" dirty="0" err="1">
                <a:solidFill>
                  <a:schemeClr val="bg1">
                    <a:alpha val="70000"/>
                  </a:schemeClr>
                </a:solidFill>
              </a:rPr>
              <a:t>chromosome</a:t>
            </a:r>
            <a:r>
              <a:rPr lang="tr-TR" dirty="0">
                <a:solidFill>
                  <a:schemeClr val="bg1">
                    <a:alpha val="70000"/>
                  </a:schemeClr>
                </a:solidFill>
              </a:rPr>
              <a:t>, </a:t>
            </a:r>
            <a:r>
              <a:rPr lang="tr-TR" dirty="0" err="1">
                <a:solidFill>
                  <a:schemeClr val="bg1">
                    <a:alpha val="70000"/>
                  </a:schemeClr>
                </a:solidFill>
              </a:rPr>
              <a:t>taking</a:t>
            </a:r>
            <a:r>
              <a:rPr lang="tr-TR" dirty="0">
                <a:solidFill>
                  <a:schemeClr val="bg1">
                    <a:alpha val="70000"/>
                  </a:schemeClr>
                </a:solidFill>
              </a:rPr>
              <a:t> </a:t>
            </a:r>
            <a:r>
              <a:rPr lang="tr-TR" dirty="0" err="1">
                <a:solidFill>
                  <a:schemeClr val="bg1">
                    <a:alpha val="70000"/>
                  </a:schemeClr>
                </a:solidFill>
              </a:rPr>
              <a:t>into</a:t>
            </a:r>
            <a:r>
              <a:rPr lang="tr-TR" dirty="0">
                <a:solidFill>
                  <a:schemeClr val="bg1">
                    <a:alpha val="70000"/>
                  </a:schemeClr>
                </a:solidFill>
              </a:rPr>
              <a:t> </a:t>
            </a:r>
            <a:r>
              <a:rPr lang="tr-TR" dirty="0" err="1">
                <a:solidFill>
                  <a:schemeClr val="bg1">
                    <a:alpha val="70000"/>
                  </a:schemeClr>
                </a:solidFill>
              </a:rPr>
              <a:t>account</a:t>
            </a:r>
            <a:r>
              <a:rPr lang="tr-TR" dirty="0">
                <a:solidFill>
                  <a:schemeClr val="bg1">
                    <a:alpha val="70000"/>
                  </a:schemeClr>
                </a:solidFill>
              </a:rPr>
              <a:t> </a:t>
            </a:r>
            <a:r>
              <a:rPr lang="tr-TR" dirty="0" err="1">
                <a:solidFill>
                  <a:schemeClr val="bg1">
                    <a:alpha val="70000"/>
                  </a:schemeClr>
                </a:solidFill>
              </a:rPr>
              <a:t>edge</a:t>
            </a:r>
            <a:r>
              <a:rPr lang="tr-TR" dirty="0">
                <a:solidFill>
                  <a:schemeClr val="bg1">
                    <a:alpha val="70000"/>
                  </a:schemeClr>
                </a:solidFill>
              </a:rPr>
              <a:t> </a:t>
            </a:r>
            <a:r>
              <a:rPr lang="tr-TR" dirty="0" err="1">
                <a:solidFill>
                  <a:schemeClr val="bg1">
                    <a:alpha val="70000"/>
                  </a:schemeClr>
                </a:solidFill>
              </a:rPr>
              <a:t>conflicts</a:t>
            </a:r>
            <a:r>
              <a:rPr lang="tr-TR" dirty="0">
                <a:solidFill>
                  <a:schemeClr val="bg1">
                    <a:alpha val="70000"/>
                  </a:schemeClr>
                </a:solidFill>
              </a:rPr>
              <a:t> </a:t>
            </a:r>
            <a:r>
              <a:rPr lang="tr-TR" dirty="0" err="1">
                <a:solidFill>
                  <a:schemeClr val="bg1">
                    <a:alpha val="70000"/>
                  </a:schemeClr>
                </a:solidFill>
              </a:rPr>
              <a:t>and</a:t>
            </a:r>
            <a:r>
              <a:rPr lang="tr-TR" dirty="0">
                <a:solidFill>
                  <a:schemeClr val="bg1">
                    <a:alpha val="70000"/>
                  </a:schemeClr>
                </a:solidFill>
              </a:rPr>
              <a:t> </a:t>
            </a:r>
            <a:r>
              <a:rPr lang="tr-TR" dirty="0" err="1">
                <a:solidFill>
                  <a:schemeClr val="bg1">
                    <a:alpha val="70000"/>
                  </a:schemeClr>
                </a:solidFill>
              </a:rPr>
              <a:t>node</a:t>
            </a:r>
            <a:r>
              <a:rPr lang="tr-TR" dirty="0">
                <a:solidFill>
                  <a:schemeClr val="bg1">
                    <a:alpha val="70000"/>
                  </a:schemeClr>
                </a:solidFill>
              </a:rPr>
              <a:t> </a:t>
            </a:r>
            <a:r>
              <a:rPr lang="tr-TR" dirty="0" err="1">
                <a:solidFill>
                  <a:schemeClr val="bg1">
                    <a:alpha val="70000"/>
                  </a:schemeClr>
                </a:solidFill>
              </a:rPr>
              <a:t>conflicts</a:t>
            </a:r>
            <a:r>
              <a:rPr lang="tr-TR" dirty="0">
                <a:solidFill>
                  <a:schemeClr val="bg1">
                    <a:alpha val="70000"/>
                  </a:schemeClr>
                </a:solidFill>
              </a:rPr>
              <a:t>. </a:t>
            </a:r>
            <a:r>
              <a:rPr lang="tr-TR" dirty="0" err="1">
                <a:solidFill>
                  <a:schemeClr val="bg1">
                    <a:alpha val="70000"/>
                  </a:schemeClr>
                </a:solidFill>
              </a:rPr>
              <a:t>So</a:t>
            </a:r>
            <a:r>
              <a:rPr lang="tr-TR" dirty="0">
                <a:solidFill>
                  <a:schemeClr val="bg1">
                    <a:alpha val="70000"/>
                  </a:schemeClr>
                </a:solidFill>
              </a:rPr>
              <a:t> it </a:t>
            </a:r>
            <a:r>
              <a:rPr lang="tr-TR" dirty="0" err="1">
                <a:solidFill>
                  <a:schemeClr val="bg1">
                    <a:alpha val="70000"/>
                  </a:schemeClr>
                </a:solidFill>
              </a:rPr>
              <a:t>calculates</a:t>
            </a:r>
            <a:r>
              <a:rPr lang="tr-TR" dirty="0">
                <a:solidFill>
                  <a:schemeClr val="bg1">
                    <a:alpha val="70000"/>
                  </a:schemeClr>
                </a:solidFill>
              </a:rPr>
              <a:t> </a:t>
            </a:r>
            <a:r>
              <a:rPr lang="tr-TR" dirty="0" err="1">
                <a:solidFill>
                  <a:schemeClr val="bg1">
                    <a:alpha val="70000"/>
                  </a:schemeClr>
                </a:solidFill>
              </a:rPr>
              <a:t>the</a:t>
            </a:r>
            <a:r>
              <a:rPr lang="tr-TR" dirty="0">
                <a:solidFill>
                  <a:schemeClr val="bg1">
                    <a:alpha val="70000"/>
                  </a:schemeClr>
                </a:solidFill>
              </a:rPr>
              <a:t> </a:t>
            </a:r>
            <a:r>
              <a:rPr lang="tr-TR" dirty="0" err="1">
                <a:solidFill>
                  <a:schemeClr val="bg1">
                    <a:alpha val="70000"/>
                  </a:schemeClr>
                </a:solidFill>
              </a:rPr>
              <a:t>objective</a:t>
            </a:r>
            <a:r>
              <a:rPr lang="tr-TR" dirty="0">
                <a:solidFill>
                  <a:schemeClr val="bg1">
                    <a:alpha val="70000"/>
                  </a:schemeClr>
                </a:solidFill>
              </a:rPr>
              <a:t> </a:t>
            </a:r>
            <a:r>
              <a:rPr lang="tr-TR" dirty="0" err="1">
                <a:solidFill>
                  <a:schemeClr val="bg1">
                    <a:alpha val="70000"/>
                  </a:schemeClr>
                </a:solidFill>
              </a:rPr>
              <a:t>function</a:t>
            </a:r>
            <a:r>
              <a:rPr lang="tr-TR" dirty="0">
                <a:solidFill>
                  <a:schemeClr val="bg1">
                    <a:alpha val="70000"/>
                  </a:schemeClr>
                </a:solidFill>
              </a:rPr>
              <a:t>.</a:t>
            </a:r>
          </a:p>
          <a:p>
            <a:pPr marL="0" indent="0">
              <a:buNone/>
            </a:pPr>
            <a:endParaRPr lang="en-TR" dirty="0"/>
          </a:p>
          <a:p>
            <a:endParaRPr lang="en-TR" dirty="0"/>
          </a:p>
        </p:txBody>
      </p:sp>
      <p:pic>
        <p:nvPicPr>
          <p:cNvPr id="4" name="Picture 3">
            <a:extLst>
              <a:ext uri="{FF2B5EF4-FFF2-40B4-BE49-F238E27FC236}">
                <a16:creationId xmlns:a16="http://schemas.microsoft.com/office/drawing/2014/main" id="{64E8C5F5-0A01-554C-897A-B48B9BEB8E0D}"/>
              </a:ext>
            </a:extLst>
          </p:cNvPr>
          <p:cNvPicPr/>
          <p:nvPr/>
        </p:nvPicPr>
        <p:blipFill>
          <a:blip r:embed="rId2">
            <a:extLst>
              <a:ext uri="{28A0092B-C50C-407E-A947-70E740481C1C}">
                <a14:useLocalDpi xmlns:a14="http://schemas.microsoft.com/office/drawing/2010/main" val="0"/>
              </a:ext>
            </a:extLst>
          </a:blip>
          <a:stretch>
            <a:fillRect/>
          </a:stretch>
        </p:blipFill>
        <p:spPr>
          <a:xfrm>
            <a:off x="2407964" y="3123377"/>
            <a:ext cx="7369722" cy="61305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5D8E98B9-DC53-2842-BD83-7DB1F872B334}"/>
              </a:ext>
            </a:extLst>
          </p:cNvPr>
          <p:cNvPicPr/>
          <p:nvPr/>
        </p:nvPicPr>
        <p:blipFill rotWithShape="1">
          <a:blip r:embed="rId3">
            <a:extLst>
              <a:ext uri="{28A0092B-C50C-407E-A947-70E740481C1C}">
                <a14:useLocalDpi xmlns:a14="http://schemas.microsoft.com/office/drawing/2010/main" val="0"/>
              </a:ext>
            </a:extLst>
          </a:blip>
          <a:srcRect l="19091" t="11250"/>
          <a:stretch/>
        </p:blipFill>
        <p:spPr bwMode="auto">
          <a:xfrm>
            <a:off x="4045880" y="5600203"/>
            <a:ext cx="4100239" cy="8969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506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01015-0092-8143-8A15-3A8044F8FE93}"/>
              </a:ext>
            </a:extLst>
          </p:cNvPr>
          <p:cNvSpPr>
            <a:spLocks noGrp="1"/>
          </p:cNvSpPr>
          <p:nvPr>
            <p:ph idx="1"/>
          </p:nvPr>
        </p:nvSpPr>
        <p:spPr>
          <a:xfrm>
            <a:off x="536028" y="662152"/>
            <a:ext cx="11351172" cy="5738648"/>
          </a:xfrm>
        </p:spPr>
        <p:txBody>
          <a:bodyPr/>
          <a:lstStyle/>
          <a:p>
            <a:r>
              <a:rPr lang="tr-TR" b="1" dirty="0" err="1"/>
              <a:t>Initial</a:t>
            </a:r>
            <a:r>
              <a:rPr lang="tr-TR" b="1" dirty="0"/>
              <a:t> Solution </a:t>
            </a:r>
            <a:r>
              <a:rPr lang="tr-TR" b="1" dirty="0" err="1"/>
              <a:t>Generation</a:t>
            </a:r>
            <a:r>
              <a:rPr lang="tr-TR" b="1" dirty="0"/>
              <a:t>:</a:t>
            </a:r>
            <a:endParaRPr lang="en-TR" dirty="0"/>
          </a:p>
          <a:p>
            <a:pPr marL="0" indent="0">
              <a:buNone/>
            </a:pPr>
            <a:r>
              <a:rPr lang="en-US" dirty="0"/>
              <a:t>	Path pools were created using DFS separately for the requested source and destination. It was creating a solution by choosing a random path among these pools. For example, there are planes that want to go between 1-7 and 9-2.</a:t>
            </a:r>
          </a:p>
          <a:p>
            <a:pPr marL="457200" indent="-457200">
              <a:buFont typeface="+mj-lt"/>
              <a:buAutoNum type="arabicPeriod"/>
            </a:pPr>
            <a:r>
              <a:rPr lang="en-US" dirty="0"/>
              <a:t>First of all, a pool is created by searching the paths containing 1 as source and 7 as destinations with DFS. A random path is then chosen. This path is 1,8,7.</a:t>
            </a:r>
          </a:p>
          <a:p>
            <a:pPr marL="457200" indent="-457200">
              <a:buFont typeface="+mj-lt"/>
              <a:buAutoNum type="arabicPeriod"/>
            </a:pPr>
            <a:r>
              <a:rPr lang="en-US" dirty="0"/>
              <a:t>Then, a pool is created by searching the paths containing 9 as source and 2 as destinations by DFS. A random path is then chosen. This path is 9,3,2.</a:t>
            </a:r>
          </a:p>
          <a:p>
            <a:pPr marL="457200" indent="-457200">
              <a:buFont typeface="+mj-lt"/>
              <a:buAutoNum type="arabicPeriod"/>
            </a:pPr>
            <a:r>
              <a:rPr lang="en-US" dirty="0"/>
              <a:t>Finally, these two paths are combined using the -1 pad and an initial solution is created.</a:t>
            </a:r>
          </a:p>
          <a:p>
            <a:pPr marL="0" indent="0">
              <a:buNone/>
            </a:pPr>
            <a:endParaRPr lang="en-US" dirty="0"/>
          </a:p>
          <a:p>
            <a:pPr marL="0" indent="0">
              <a:buNone/>
            </a:pPr>
            <a:endParaRPr lang="en-US" dirty="0"/>
          </a:p>
          <a:p>
            <a:pPr marL="0" indent="0">
              <a:buNone/>
            </a:pPr>
            <a:endParaRPr lang="en-TR" dirty="0"/>
          </a:p>
        </p:txBody>
      </p:sp>
      <p:graphicFrame>
        <p:nvGraphicFramePr>
          <p:cNvPr id="7" name="Table 7">
            <a:extLst>
              <a:ext uri="{FF2B5EF4-FFF2-40B4-BE49-F238E27FC236}">
                <a16:creationId xmlns:a16="http://schemas.microsoft.com/office/drawing/2014/main" id="{F02C433A-9D53-C84D-A85C-E0BD22DFC13E}"/>
              </a:ext>
            </a:extLst>
          </p:cNvPr>
          <p:cNvGraphicFramePr>
            <a:graphicFrameLocks noGrp="1"/>
          </p:cNvGraphicFramePr>
          <p:nvPr>
            <p:extLst>
              <p:ext uri="{D42A27DB-BD31-4B8C-83A1-F6EECF244321}">
                <p14:modId xmlns:p14="http://schemas.microsoft.com/office/powerpoint/2010/main" val="2396783261"/>
              </p:ext>
            </p:extLst>
          </p:nvPr>
        </p:nvGraphicFramePr>
        <p:xfrm>
          <a:off x="2147614" y="5292134"/>
          <a:ext cx="8128000" cy="37084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3218151295"/>
                    </a:ext>
                  </a:extLst>
                </a:gridCol>
                <a:gridCol w="1016000">
                  <a:extLst>
                    <a:ext uri="{9D8B030D-6E8A-4147-A177-3AD203B41FA5}">
                      <a16:colId xmlns:a16="http://schemas.microsoft.com/office/drawing/2014/main" val="1280351150"/>
                    </a:ext>
                  </a:extLst>
                </a:gridCol>
                <a:gridCol w="1016000">
                  <a:extLst>
                    <a:ext uri="{9D8B030D-6E8A-4147-A177-3AD203B41FA5}">
                      <a16:colId xmlns:a16="http://schemas.microsoft.com/office/drawing/2014/main" val="3154455935"/>
                    </a:ext>
                  </a:extLst>
                </a:gridCol>
                <a:gridCol w="1016000">
                  <a:extLst>
                    <a:ext uri="{9D8B030D-6E8A-4147-A177-3AD203B41FA5}">
                      <a16:colId xmlns:a16="http://schemas.microsoft.com/office/drawing/2014/main" val="2615720329"/>
                    </a:ext>
                  </a:extLst>
                </a:gridCol>
                <a:gridCol w="1016000">
                  <a:extLst>
                    <a:ext uri="{9D8B030D-6E8A-4147-A177-3AD203B41FA5}">
                      <a16:colId xmlns:a16="http://schemas.microsoft.com/office/drawing/2014/main" val="3106726342"/>
                    </a:ext>
                  </a:extLst>
                </a:gridCol>
                <a:gridCol w="1016000">
                  <a:extLst>
                    <a:ext uri="{9D8B030D-6E8A-4147-A177-3AD203B41FA5}">
                      <a16:colId xmlns:a16="http://schemas.microsoft.com/office/drawing/2014/main" val="225154592"/>
                    </a:ext>
                  </a:extLst>
                </a:gridCol>
                <a:gridCol w="1016000">
                  <a:extLst>
                    <a:ext uri="{9D8B030D-6E8A-4147-A177-3AD203B41FA5}">
                      <a16:colId xmlns:a16="http://schemas.microsoft.com/office/drawing/2014/main" val="1705627819"/>
                    </a:ext>
                  </a:extLst>
                </a:gridCol>
                <a:gridCol w="1016000">
                  <a:extLst>
                    <a:ext uri="{9D8B030D-6E8A-4147-A177-3AD203B41FA5}">
                      <a16:colId xmlns:a16="http://schemas.microsoft.com/office/drawing/2014/main" val="3743164352"/>
                    </a:ext>
                  </a:extLst>
                </a:gridCol>
              </a:tblGrid>
              <a:tr h="370840">
                <a:tc>
                  <a:txBody>
                    <a:bodyPr/>
                    <a:lstStyle/>
                    <a:p>
                      <a:r>
                        <a:rPr lang="en-TR" dirty="0"/>
                        <a:t>1</a:t>
                      </a:r>
                    </a:p>
                  </a:txBody>
                  <a:tcPr/>
                </a:tc>
                <a:tc>
                  <a:txBody>
                    <a:bodyPr/>
                    <a:lstStyle/>
                    <a:p>
                      <a:r>
                        <a:rPr lang="en-TR" dirty="0"/>
                        <a:t>8</a:t>
                      </a:r>
                    </a:p>
                  </a:txBody>
                  <a:tcPr/>
                </a:tc>
                <a:tc>
                  <a:txBody>
                    <a:bodyPr/>
                    <a:lstStyle/>
                    <a:p>
                      <a:r>
                        <a:rPr lang="en-TR" dirty="0"/>
                        <a:t>7</a:t>
                      </a:r>
                    </a:p>
                  </a:txBody>
                  <a:tcPr/>
                </a:tc>
                <a:tc>
                  <a:txBody>
                    <a:bodyPr/>
                    <a:lstStyle/>
                    <a:p>
                      <a:r>
                        <a:rPr lang="en-TR" dirty="0">
                          <a:solidFill>
                            <a:srgbClr val="FF0000"/>
                          </a:solidFill>
                        </a:rPr>
                        <a:t>-1</a:t>
                      </a:r>
                    </a:p>
                  </a:txBody>
                  <a:tcPr/>
                </a:tc>
                <a:tc>
                  <a:txBody>
                    <a:bodyPr/>
                    <a:lstStyle/>
                    <a:p>
                      <a:r>
                        <a:rPr lang="en-TR" dirty="0"/>
                        <a:t>9</a:t>
                      </a:r>
                    </a:p>
                  </a:txBody>
                  <a:tcPr/>
                </a:tc>
                <a:tc>
                  <a:txBody>
                    <a:bodyPr/>
                    <a:lstStyle/>
                    <a:p>
                      <a:r>
                        <a:rPr lang="en-TR" dirty="0"/>
                        <a:t>3</a:t>
                      </a:r>
                    </a:p>
                  </a:txBody>
                  <a:tcPr/>
                </a:tc>
                <a:tc>
                  <a:txBody>
                    <a:bodyPr/>
                    <a:lstStyle/>
                    <a:p>
                      <a:r>
                        <a:rPr lang="en-TR" dirty="0"/>
                        <a:t>2</a:t>
                      </a:r>
                    </a:p>
                  </a:txBody>
                  <a:tcPr/>
                </a:tc>
                <a:tc>
                  <a:txBody>
                    <a:bodyPr/>
                    <a:lstStyle/>
                    <a:p>
                      <a:r>
                        <a:rPr lang="en-TR" dirty="0">
                          <a:solidFill>
                            <a:srgbClr val="FF0000"/>
                          </a:solidFill>
                        </a:rPr>
                        <a:t>-1</a:t>
                      </a:r>
                    </a:p>
                  </a:txBody>
                  <a:tcPr/>
                </a:tc>
                <a:extLst>
                  <a:ext uri="{0D108BD9-81ED-4DB2-BD59-A6C34878D82A}">
                    <a16:rowId xmlns:a16="http://schemas.microsoft.com/office/drawing/2014/main" val="946262898"/>
                  </a:ext>
                </a:extLst>
              </a:tr>
            </a:tbl>
          </a:graphicData>
        </a:graphic>
      </p:graphicFrame>
    </p:spTree>
    <p:extLst>
      <p:ext uri="{BB962C8B-B14F-4D97-AF65-F5344CB8AC3E}">
        <p14:creationId xmlns:p14="http://schemas.microsoft.com/office/powerpoint/2010/main" val="3982940195"/>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243741"/>
      </a:dk2>
      <a:lt2>
        <a:srgbClr val="E2E8E6"/>
      </a:lt2>
      <a:accent1>
        <a:srgbClr val="B13B5A"/>
      </a:accent1>
      <a:accent2>
        <a:srgbClr val="C34D9D"/>
      </a:accent2>
      <a:accent3>
        <a:srgbClr val="C35F4D"/>
      </a:accent3>
      <a:accent4>
        <a:srgbClr val="3BB17E"/>
      </a:accent4>
      <a:accent5>
        <a:srgbClr val="46B2B1"/>
      </a:accent5>
      <a:accent6>
        <a:srgbClr val="3B81B1"/>
      </a:accent6>
      <a:hlink>
        <a:srgbClr val="319379"/>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
  <TotalTime>5093</TotalTime>
  <Words>1308</Words>
  <Application>Microsoft Macintosh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 Light</vt:lpstr>
      <vt:lpstr>Calibri</vt:lpstr>
      <vt:lpstr>Cambria Math</vt:lpstr>
      <vt:lpstr>Rockwell Nova Light</vt:lpstr>
      <vt:lpstr>Wingdings</vt:lpstr>
      <vt:lpstr>LeafVTI</vt:lpstr>
      <vt:lpstr>Aircraft Taxi Route Scheduling</vt:lpstr>
      <vt:lpstr>CoNTENT</vt:lpstr>
      <vt:lpstr>Project descrıptıon</vt:lpstr>
      <vt:lpstr>PowerPoint Presentation</vt:lpstr>
      <vt:lpstr>PowerPoint Presentation</vt:lpstr>
      <vt:lpstr>optimization problem definition </vt:lpstr>
      <vt:lpstr>PowerPoint Presentation</vt:lpstr>
      <vt:lpstr>Population Based Algorithm (Genetic Algorithm) </vt:lpstr>
      <vt:lpstr>PowerPoint Presentation</vt:lpstr>
      <vt:lpstr>PowerPoint Presentation</vt:lpstr>
      <vt:lpstr>PowerPoint Presentation</vt:lpstr>
      <vt:lpstr>PowerPoint Presentation</vt:lpstr>
      <vt:lpstr>Trajectory Based Algorithm (Sımulated annealıng)</vt:lpstr>
      <vt:lpstr>PowerPoint Presentation</vt:lpstr>
      <vt:lpstr>Tests and Hyperparameter Optimization </vt:lpstr>
      <vt:lpstr>PowerPoint Presentation</vt:lpstr>
      <vt:lpstr>PowerPoint Presentation</vt:lpstr>
      <vt:lpstr>PowerPoint Presentation</vt:lpstr>
      <vt:lpstr>PowerPoint Presentation</vt:lpstr>
      <vt:lpstr>PowerPoint Presentation</vt:lpstr>
      <vt:lpstr>COMPARISON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GTÜ BİL MUH BİL 495 ikinci izleme UÇAK pİSTİ OPTİMİZASYONU</dc:title>
  <dc:creator>FATİH SELİM YAKAR</dc:creator>
  <cp:lastModifiedBy>FATİH SELİM YAKAR</cp:lastModifiedBy>
  <cp:revision>171</cp:revision>
  <dcterms:created xsi:type="dcterms:W3CDTF">2020-12-21T19:11:43Z</dcterms:created>
  <dcterms:modified xsi:type="dcterms:W3CDTF">2021-02-01T09:46:59Z</dcterms:modified>
</cp:coreProperties>
</file>