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2" r:id="rId5"/>
    <p:sldId id="263" r:id="rId6"/>
    <p:sldId id="264" r:id="rId7"/>
    <p:sldId id="265" r:id="rId8"/>
    <p:sldId id="266"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D64CA4-2A65-43D8-B3B0-E72232084F6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18258ED8-9587-4B6A-9FF8-2B47968A0291}">
      <dgm:prSet/>
      <dgm:spPr/>
      <dgm:t>
        <a:bodyPr/>
        <a:lstStyle/>
        <a:p>
          <a:pPr>
            <a:lnSpc>
              <a:spcPct val="100000"/>
            </a:lnSpc>
          </a:pPr>
          <a:r>
            <a:rPr lang="tr-TR"/>
            <a:t>ECLIPSE IDE</a:t>
          </a:r>
          <a:endParaRPr lang="en-US"/>
        </a:p>
      </dgm:t>
    </dgm:pt>
    <dgm:pt modelId="{C34E11DB-A320-4BC9-846A-DA98AFA255CB}" type="parTrans" cxnId="{D64AAF73-70B1-4DA9-B4A8-303C9B8A5185}">
      <dgm:prSet/>
      <dgm:spPr/>
      <dgm:t>
        <a:bodyPr/>
        <a:lstStyle/>
        <a:p>
          <a:endParaRPr lang="en-US"/>
        </a:p>
      </dgm:t>
    </dgm:pt>
    <dgm:pt modelId="{3A657A43-F649-40FD-9FE9-4F06D89A79EC}" type="sibTrans" cxnId="{D64AAF73-70B1-4DA9-B4A8-303C9B8A5185}">
      <dgm:prSet/>
      <dgm:spPr/>
      <dgm:t>
        <a:bodyPr/>
        <a:lstStyle/>
        <a:p>
          <a:pPr>
            <a:lnSpc>
              <a:spcPct val="100000"/>
            </a:lnSpc>
          </a:pPr>
          <a:endParaRPr lang="en-US"/>
        </a:p>
      </dgm:t>
    </dgm:pt>
    <dgm:pt modelId="{033BCBFB-06E7-4520-BB7C-8B0B94D4D85C}">
      <dgm:prSet/>
      <dgm:spPr/>
      <dgm:t>
        <a:bodyPr/>
        <a:lstStyle/>
        <a:p>
          <a:pPr>
            <a:lnSpc>
              <a:spcPct val="100000"/>
            </a:lnSpc>
          </a:pPr>
          <a:r>
            <a:rPr lang="tr-TR"/>
            <a:t>JAVA SYNTAX KNOWLEDGE</a:t>
          </a:r>
          <a:endParaRPr lang="en-US"/>
        </a:p>
      </dgm:t>
    </dgm:pt>
    <dgm:pt modelId="{8FC14AFD-2E10-49B4-8F5F-85D9AF31DF43}" type="parTrans" cxnId="{CBC88102-1606-43CD-8612-75183A316C9E}">
      <dgm:prSet/>
      <dgm:spPr/>
      <dgm:t>
        <a:bodyPr/>
        <a:lstStyle/>
        <a:p>
          <a:endParaRPr lang="en-US"/>
        </a:p>
      </dgm:t>
    </dgm:pt>
    <dgm:pt modelId="{F7B07955-7BAB-48B6-A605-1F50B206A7EF}" type="sibTrans" cxnId="{CBC88102-1606-43CD-8612-75183A316C9E}">
      <dgm:prSet/>
      <dgm:spPr/>
      <dgm:t>
        <a:bodyPr/>
        <a:lstStyle/>
        <a:p>
          <a:pPr>
            <a:lnSpc>
              <a:spcPct val="100000"/>
            </a:lnSpc>
          </a:pPr>
          <a:endParaRPr lang="en-US"/>
        </a:p>
      </dgm:t>
    </dgm:pt>
    <dgm:pt modelId="{5B85CA89-C162-4C0E-99F5-B0829555FDEA}">
      <dgm:prSet/>
      <dgm:spPr/>
      <dgm:t>
        <a:bodyPr/>
        <a:lstStyle/>
        <a:p>
          <a:pPr>
            <a:lnSpc>
              <a:spcPct val="100000"/>
            </a:lnSpc>
          </a:pPr>
          <a:r>
            <a:rPr lang="tr-TR"/>
            <a:t>OBJECT ORIENTED PROGRAMMING</a:t>
          </a:r>
          <a:endParaRPr lang="en-US"/>
        </a:p>
      </dgm:t>
    </dgm:pt>
    <dgm:pt modelId="{1EEDE31C-BC8C-43A7-B97E-18E6DE63173A}" type="parTrans" cxnId="{7635DB47-6F07-410D-A617-C61A776AE31D}">
      <dgm:prSet/>
      <dgm:spPr/>
      <dgm:t>
        <a:bodyPr/>
        <a:lstStyle/>
        <a:p>
          <a:endParaRPr lang="en-US"/>
        </a:p>
      </dgm:t>
    </dgm:pt>
    <dgm:pt modelId="{B5814A71-1925-460F-8216-3644A3D08002}" type="sibTrans" cxnId="{7635DB47-6F07-410D-A617-C61A776AE31D}">
      <dgm:prSet/>
      <dgm:spPr/>
      <dgm:t>
        <a:bodyPr/>
        <a:lstStyle/>
        <a:p>
          <a:endParaRPr lang="en-US"/>
        </a:p>
      </dgm:t>
    </dgm:pt>
    <dgm:pt modelId="{EC6018B8-35D2-4D50-9556-B952BC8A6715}" type="pres">
      <dgm:prSet presAssocID="{D8D64CA4-2A65-43D8-B3B0-E72232084F6E}" presName="outerComposite" presStyleCnt="0">
        <dgm:presLayoutVars>
          <dgm:chMax val="5"/>
          <dgm:dir/>
          <dgm:resizeHandles val="exact"/>
        </dgm:presLayoutVars>
      </dgm:prSet>
      <dgm:spPr/>
    </dgm:pt>
    <dgm:pt modelId="{299BB94A-B48E-4276-BAD0-5C1FFC64FC40}" type="pres">
      <dgm:prSet presAssocID="{D8D64CA4-2A65-43D8-B3B0-E72232084F6E}" presName="dummyMaxCanvas" presStyleCnt="0">
        <dgm:presLayoutVars/>
      </dgm:prSet>
      <dgm:spPr/>
    </dgm:pt>
    <dgm:pt modelId="{36EB357A-A28D-484D-A34A-D606BD8D00F1}" type="pres">
      <dgm:prSet presAssocID="{D8D64CA4-2A65-43D8-B3B0-E72232084F6E}" presName="ThreeNodes_1" presStyleLbl="node1" presStyleIdx="0" presStyleCnt="3">
        <dgm:presLayoutVars>
          <dgm:bulletEnabled val="1"/>
        </dgm:presLayoutVars>
      </dgm:prSet>
      <dgm:spPr/>
    </dgm:pt>
    <dgm:pt modelId="{9291809D-C9CB-4D31-996B-4232D7C52015}" type="pres">
      <dgm:prSet presAssocID="{D8D64CA4-2A65-43D8-B3B0-E72232084F6E}" presName="ThreeNodes_2" presStyleLbl="node1" presStyleIdx="1" presStyleCnt="3">
        <dgm:presLayoutVars>
          <dgm:bulletEnabled val="1"/>
        </dgm:presLayoutVars>
      </dgm:prSet>
      <dgm:spPr/>
    </dgm:pt>
    <dgm:pt modelId="{3FA3E39E-EF5B-4DA6-9E93-690A69A82FBA}" type="pres">
      <dgm:prSet presAssocID="{D8D64CA4-2A65-43D8-B3B0-E72232084F6E}" presName="ThreeNodes_3" presStyleLbl="node1" presStyleIdx="2" presStyleCnt="3">
        <dgm:presLayoutVars>
          <dgm:bulletEnabled val="1"/>
        </dgm:presLayoutVars>
      </dgm:prSet>
      <dgm:spPr/>
    </dgm:pt>
    <dgm:pt modelId="{095E6BF2-E74F-4334-ADE5-BB89C83E5211}" type="pres">
      <dgm:prSet presAssocID="{D8D64CA4-2A65-43D8-B3B0-E72232084F6E}" presName="ThreeConn_1-2" presStyleLbl="fgAccFollowNode1" presStyleIdx="0" presStyleCnt="2">
        <dgm:presLayoutVars>
          <dgm:bulletEnabled val="1"/>
        </dgm:presLayoutVars>
      </dgm:prSet>
      <dgm:spPr/>
    </dgm:pt>
    <dgm:pt modelId="{DEC51678-B4B0-4C49-8813-44B6E7D92568}" type="pres">
      <dgm:prSet presAssocID="{D8D64CA4-2A65-43D8-B3B0-E72232084F6E}" presName="ThreeConn_2-3" presStyleLbl="fgAccFollowNode1" presStyleIdx="1" presStyleCnt="2">
        <dgm:presLayoutVars>
          <dgm:bulletEnabled val="1"/>
        </dgm:presLayoutVars>
      </dgm:prSet>
      <dgm:spPr/>
    </dgm:pt>
    <dgm:pt modelId="{AE215038-308F-4BC1-A6F0-4D0C54017F5A}" type="pres">
      <dgm:prSet presAssocID="{D8D64CA4-2A65-43D8-B3B0-E72232084F6E}" presName="ThreeNodes_1_text" presStyleLbl="node1" presStyleIdx="2" presStyleCnt="3">
        <dgm:presLayoutVars>
          <dgm:bulletEnabled val="1"/>
        </dgm:presLayoutVars>
      </dgm:prSet>
      <dgm:spPr/>
    </dgm:pt>
    <dgm:pt modelId="{3A703B0D-F6DC-4C24-95A0-1E17DD3120ED}" type="pres">
      <dgm:prSet presAssocID="{D8D64CA4-2A65-43D8-B3B0-E72232084F6E}" presName="ThreeNodes_2_text" presStyleLbl="node1" presStyleIdx="2" presStyleCnt="3">
        <dgm:presLayoutVars>
          <dgm:bulletEnabled val="1"/>
        </dgm:presLayoutVars>
      </dgm:prSet>
      <dgm:spPr/>
    </dgm:pt>
    <dgm:pt modelId="{11CC8D26-21E4-4816-B741-1820922EEA9D}" type="pres">
      <dgm:prSet presAssocID="{D8D64CA4-2A65-43D8-B3B0-E72232084F6E}" presName="ThreeNodes_3_text" presStyleLbl="node1" presStyleIdx="2" presStyleCnt="3">
        <dgm:presLayoutVars>
          <dgm:bulletEnabled val="1"/>
        </dgm:presLayoutVars>
      </dgm:prSet>
      <dgm:spPr/>
    </dgm:pt>
  </dgm:ptLst>
  <dgm:cxnLst>
    <dgm:cxn modelId="{CBC88102-1606-43CD-8612-75183A316C9E}" srcId="{D8D64CA4-2A65-43D8-B3B0-E72232084F6E}" destId="{033BCBFB-06E7-4520-BB7C-8B0B94D4D85C}" srcOrd="1" destOrd="0" parTransId="{8FC14AFD-2E10-49B4-8F5F-85D9AF31DF43}" sibTransId="{F7B07955-7BAB-48B6-A605-1F50B206A7EF}"/>
    <dgm:cxn modelId="{90C61823-64FB-48E5-99FF-1728058A97F1}" type="presOf" srcId="{D8D64CA4-2A65-43D8-B3B0-E72232084F6E}" destId="{EC6018B8-35D2-4D50-9556-B952BC8A6715}" srcOrd="0" destOrd="0" presId="urn:microsoft.com/office/officeart/2005/8/layout/vProcess5"/>
    <dgm:cxn modelId="{C65E2C5C-641D-4A98-8135-B4DE5C8BCE60}" type="presOf" srcId="{F7B07955-7BAB-48B6-A605-1F50B206A7EF}" destId="{DEC51678-B4B0-4C49-8813-44B6E7D92568}" srcOrd="0" destOrd="0" presId="urn:microsoft.com/office/officeart/2005/8/layout/vProcess5"/>
    <dgm:cxn modelId="{7635DB47-6F07-410D-A617-C61A776AE31D}" srcId="{D8D64CA4-2A65-43D8-B3B0-E72232084F6E}" destId="{5B85CA89-C162-4C0E-99F5-B0829555FDEA}" srcOrd="2" destOrd="0" parTransId="{1EEDE31C-BC8C-43A7-B97E-18E6DE63173A}" sibTransId="{B5814A71-1925-460F-8216-3644A3D08002}"/>
    <dgm:cxn modelId="{D64AAF73-70B1-4DA9-B4A8-303C9B8A5185}" srcId="{D8D64CA4-2A65-43D8-B3B0-E72232084F6E}" destId="{18258ED8-9587-4B6A-9FF8-2B47968A0291}" srcOrd="0" destOrd="0" parTransId="{C34E11DB-A320-4BC9-846A-DA98AFA255CB}" sibTransId="{3A657A43-F649-40FD-9FE9-4F06D89A79EC}"/>
    <dgm:cxn modelId="{E393B256-4360-4480-874E-121D5B9DB95B}" type="presOf" srcId="{5B85CA89-C162-4C0E-99F5-B0829555FDEA}" destId="{3FA3E39E-EF5B-4DA6-9E93-690A69A82FBA}" srcOrd="0" destOrd="0" presId="urn:microsoft.com/office/officeart/2005/8/layout/vProcess5"/>
    <dgm:cxn modelId="{42006083-703B-43F4-BC0A-48DFF813D555}" type="presOf" srcId="{3A657A43-F649-40FD-9FE9-4F06D89A79EC}" destId="{095E6BF2-E74F-4334-ADE5-BB89C83E5211}" srcOrd="0" destOrd="0" presId="urn:microsoft.com/office/officeart/2005/8/layout/vProcess5"/>
    <dgm:cxn modelId="{567B3894-2C90-4551-8991-4AE44CCD5C93}" type="presOf" srcId="{033BCBFB-06E7-4520-BB7C-8B0B94D4D85C}" destId="{9291809D-C9CB-4D31-996B-4232D7C52015}" srcOrd="0" destOrd="0" presId="urn:microsoft.com/office/officeart/2005/8/layout/vProcess5"/>
    <dgm:cxn modelId="{BBC18BBE-4318-4F8F-9B87-919D42A11084}" type="presOf" srcId="{5B85CA89-C162-4C0E-99F5-B0829555FDEA}" destId="{11CC8D26-21E4-4816-B741-1820922EEA9D}" srcOrd="1" destOrd="0" presId="urn:microsoft.com/office/officeart/2005/8/layout/vProcess5"/>
    <dgm:cxn modelId="{E1A9AEBE-0CEF-40FA-9736-97FB25CB2FC2}" type="presOf" srcId="{033BCBFB-06E7-4520-BB7C-8B0B94D4D85C}" destId="{3A703B0D-F6DC-4C24-95A0-1E17DD3120ED}" srcOrd="1" destOrd="0" presId="urn:microsoft.com/office/officeart/2005/8/layout/vProcess5"/>
    <dgm:cxn modelId="{28A77AEC-17B3-4C8E-8206-E2EED8299418}" type="presOf" srcId="{18258ED8-9587-4B6A-9FF8-2B47968A0291}" destId="{AE215038-308F-4BC1-A6F0-4D0C54017F5A}" srcOrd="1" destOrd="0" presId="urn:microsoft.com/office/officeart/2005/8/layout/vProcess5"/>
    <dgm:cxn modelId="{AA319DF8-7972-4C0D-A8D6-5D108E88FC26}" type="presOf" srcId="{18258ED8-9587-4B6A-9FF8-2B47968A0291}" destId="{36EB357A-A28D-484D-A34A-D606BD8D00F1}" srcOrd="0" destOrd="0" presId="urn:microsoft.com/office/officeart/2005/8/layout/vProcess5"/>
    <dgm:cxn modelId="{97FBDADC-B3AB-4A4D-900B-FD56516FCF1D}" type="presParOf" srcId="{EC6018B8-35D2-4D50-9556-B952BC8A6715}" destId="{299BB94A-B48E-4276-BAD0-5C1FFC64FC40}" srcOrd="0" destOrd="0" presId="urn:microsoft.com/office/officeart/2005/8/layout/vProcess5"/>
    <dgm:cxn modelId="{495FCF03-0B6F-4A88-974C-A808546B0F23}" type="presParOf" srcId="{EC6018B8-35D2-4D50-9556-B952BC8A6715}" destId="{36EB357A-A28D-484D-A34A-D606BD8D00F1}" srcOrd="1" destOrd="0" presId="urn:microsoft.com/office/officeart/2005/8/layout/vProcess5"/>
    <dgm:cxn modelId="{21A17DC6-00C9-42D2-9499-937B747CB3AE}" type="presParOf" srcId="{EC6018B8-35D2-4D50-9556-B952BC8A6715}" destId="{9291809D-C9CB-4D31-996B-4232D7C52015}" srcOrd="2" destOrd="0" presId="urn:microsoft.com/office/officeart/2005/8/layout/vProcess5"/>
    <dgm:cxn modelId="{D084100D-9AD8-41BD-B639-27D74731179B}" type="presParOf" srcId="{EC6018B8-35D2-4D50-9556-B952BC8A6715}" destId="{3FA3E39E-EF5B-4DA6-9E93-690A69A82FBA}" srcOrd="3" destOrd="0" presId="urn:microsoft.com/office/officeart/2005/8/layout/vProcess5"/>
    <dgm:cxn modelId="{0D8D22F8-695F-4734-A164-9A0C8D9EE110}" type="presParOf" srcId="{EC6018B8-35D2-4D50-9556-B952BC8A6715}" destId="{095E6BF2-E74F-4334-ADE5-BB89C83E5211}" srcOrd="4" destOrd="0" presId="urn:microsoft.com/office/officeart/2005/8/layout/vProcess5"/>
    <dgm:cxn modelId="{A5867666-3AA2-4CA9-8292-3CDF5189C6E2}" type="presParOf" srcId="{EC6018B8-35D2-4D50-9556-B952BC8A6715}" destId="{DEC51678-B4B0-4C49-8813-44B6E7D92568}" srcOrd="5" destOrd="0" presId="urn:microsoft.com/office/officeart/2005/8/layout/vProcess5"/>
    <dgm:cxn modelId="{3383B6EC-25EB-4396-B470-6DF9A0D9116C}" type="presParOf" srcId="{EC6018B8-35D2-4D50-9556-B952BC8A6715}" destId="{AE215038-308F-4BC1-A6F0-4D0C54017F5A}" srcOrd="6" destOrd="0" presId="urn:microsoft.com/office/officeart/2005/8/layout/vProcess5"/>
    <dgm:cxn modelId="{1E06B0CB-0139-4059-9979-A707888689FA}" type="presParOf" srcId="{EC6018B8-35D2-4D50-9556-B952BC8A6715}" destId="{3A703B0D-F6DC-4C24-95A0-1E17DD3120ED}" srcOrd="7" destOrd="0" presId="urn:microsoft.com/office/officeart/2005/8/layout/vProcess5"/>
    <dgm:cxn modelId="{A22E3CA1-A87F-4808-A550-631B3D9DACC4}" type="presParOf" srcId="{EC6018B8-35D2-4D50-9556-B952BC8A6715}" destId="{11CC8D26-21E4-4816-B741-1820922EEA9D}"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E02212-F466-47D1-ABE4-0BB3DAD4580D}"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1E63AEC-F375-49C8-A07F-D21FAD13FB00}">
      <dgm:prSet custT="1"/>
      <dgm:spPr/>
      <dgm:t>
        <a:bodyPr/>
        <a:lstStyle/>
        <a:p>
          <a:r>
            <a:rPr lang="tr-TR" sz="2800" dirty="0"/>
            <a:t>Counter of </a:t>
          </a:r>
          <a:r>
            <a:rPr lang="tr-TR" sz="2800" dirty="0" err="1"/>
            <a:t>employee</a:t>
          </a:r>
          <a:r>
            <a:rPr lang="tr-TR" sz="2800" dirty="0"/>
            <a:t> </a:t>
          </a:r>
          <a:r>
            <a:rPr lang="tr-TR" sz="2800" dirty="0" err="1"/>
            <a:t>and</a:t>
          </a:r>
          <a:r>
            <a:rPr lang="tr-TR" sz="2800" dirty="0"/>
            <a:t> car</a:t>
          </a:r>
          <a:endParaRPr lang="en-US" sz="2800" dirty="0"/>
        </a:p>
      </dgm:t>
    </dgm:pt>
    <dgm:pt modelId="{E69CE31D-3AA4-4743-9F2C-2B48F326BA32}" type="parTrans" cxnId="{D139FDA7-5002-4403-8EB0-E2DE5E503E5E}">
      <dgm:prSet/>
      <dgm:spPr/>
      <dgm:t>
        <a:bodyPr/>
        <a:lstStyle/>
        <a:p>
          <a:endParaRPr lang="en-US"/>
        </a:p>
      </dgm:t>
    </dgm:pt>
    <dgm:pt modelId="{5C59A246-3866-45F6-8135-7FBD67835F65}" type="sibTrans" cxnId="{D139FDA7-5002-4403-8EB0-E2DE5E503E5E}">
      <dgm:prSet/>
      <dgm:spPr/>
      <dgm:t>
        <a:bodyPr/>
        <a:lstStyle/>
        <a:p>
          <a:endParaRPr lang="en-US"/>
        </a:p>
      </dgm:t>
    </dgm:pt>
    <dgm:pt modelId="{B948632E-6A40-4013-8FFA-69F52858E7CE}">
      <dgm:prSet custT="1"/>
      <dgm:spPr/>
      <dgm:t>
        <a:bodyPr/>
        <a:lstStyle/>
        <a:p>
          <a:r>
            <a:rPr lang="tr-TR" sz="2800" dirty="0"/>
            <a:t>Class </a:t>
          </a:r>
          <a:r>
            <a:rPr lang="tr-TR" sz="2800" dirty="0" err="1"/>
            <a:t>and</a:t>
          </a:r>
          <a:r>
            <a:rPr lang="tr-TR" sz="2800" dirty="0"/>
            <a:t> </a:t>
          </a:r>
          <a:r>
            <a:rPr lang="tr-TR" sz="2800" dirty="0" err="1"/>
            <a:t>method</a:t>
          </a:r>
          <a:r>
            <a:rPr lang="tr-TR" sz="2800" dirty="0"/>
            <a:t> </a:t>
          </a:r>
          <a:r>
            <a:rPr lang="tr-TR" sz="2800" dirty="0" err="1"/>
            <a:t>designs</a:t>
          </a:r>
          <a:endParaRPr lang="en-US" sz="2800" dirty="0"/>
        </a:p>
      </dgm:t>
    </dgm:pt>
    <dgm:pt modelId="{B279A594-17BA-47E8-A9ED-4AD71F682B8D}" type="parTrans" cxnId="{4109BD84-3126-454B-AEDB-C64CF0C55382}">
      <dgm:prSet/>
      <dgm:spPr/>
      <dgm:t>
        <a:bodyPr/>
        <a:lstStyle/>
        <a:p>
          <a:endParaRPr lang="en-US"/>
        </a:p>
      </dgm:t>
    </dgm:pt>
    <dgm:pt modelId="{C1E63352-F23B-4BBB-8A63-B2942B6FD6F5}" type="sibTrans" cxnId="{4109BD84-3126-454B-AEDB-C64CF0C55382}">
      <dgm:prSet/>
      <dgm:spPr/>
      <dgm:t>
        <a:bodyPr/>
        <a:lstStyle/>
        <a:p>
          <a:endParaRPr lang="en-US"/>
        </a:p>
      </dgm:t>
    </dgm:pt>
    <dgm:pt modelId="{CDC4681C-3586-4385-8788-D90A5D700818}">
      <dgm:prSet custT="1"/>
      <dgm:spPr/>
      <dgm:t>
        <a:bodyPr/>
        <a:lstStyle/>
        <a:p>
          <a:r>
            <a:rPr lang="tr-TR" sz="2800" dirty="0" err="1"/>
            <a:t>NullPointerException</a:t>
          </a:r>
          <a:r>
            <a:rPr lang="tr-TR" sz="2800" dirty="0"/>
            <a:t> </a:t>
          </a:r>
          <a:r>
            <a:rPr lang="tr-TR" sz="2800" dirty="0" err="1"/>
            <a:t>error</a:t>
          </a:r>
          <a:r>
            <a:rPr lang="tr-TR" sz="2800" dirty="0"/>
            <a:t> </a:t>
          </a:r>
          <a:r>
            <a:rPr lang="tr-TR" sz="2800" dirty="0" err="1"/>
            <a:t>while</a:t>
          </a:r>
          <a:r>
            <a:rPr lang="tr-TR" sz="2800" dirty="0"/>
            <a:t> </a:t>
          </a:r>
          <a:r>
            <a:rPr lang="tr-TR" sz="2800" dirty="0" err="1"/>
            <a:t>displaying</a:t>
          </a:r>
          <a:r>
            <a:rPr lang="tr-TR" sz="2800" dirty="0"/>
            <a:t> </a:t>
          </a:r>
          <a:r>
            <a:rPr lang="tr-TR" sz="2800" dirty="0" err="1"/>
            <a:t>cars</a:t>
          </a:r>
          <a:r>
            <a:rPr lang="tr-TR" sz="2800" dirty="0"/>
            <a:t> </a:t>
          </a:r>
          <a:r>
            <a:rPr lang="tr-TR" sz="2800" dirty="0" err="1"/>
            <a:t>and</a:t>
          </a:r>
          <a:r>
            <a:rPr lang="tr-TR" sz="2800" dirty="0"/>
            <a:t> </a:t>
          </a:r>
          <a:r>
            <a:rPr lang="tr-TR" sz="2800" dirty="0" err="1"/>
            <a:t>employees</a:t>
          </a:r>
          <a:r>
            <a:rPr lang="tr-TR" sz="2800" dirty="0"/>
            <a:t> </a:t>
          </a:r>
          <a:r>
            <a:rPr lang="tr-TR" sz="2800" dirty="0" err="1"/>
            <a:t>array</a:t>
          </a:r>
          <a:endParaRPr lang="en-US" sz="2800" dirty="0"/>
        </a:p>
      </dgm:t>
    </dgm:pt>
    <dgm:pt modelId="{F9913E72-9920-464A-9371-2FAA822404C1}" type="parTrans" cxnId="{7758AAFA-F1C2-41C1-A9C1-D597390AB419}">
      <dgm:prSet/>
      <dgm:spPr/>
      <dgm:t>
        <a:bodyPr/>
        <a:lstStyle/>
        <a:p>
          <a:endParaRPr lang="en-US"/>
        </a:p>
      </dgm:t>
    </dgm:pt>
    <dgm:pt modelId="{D4F64529-AD46-474F-B594-F7408D7F9CB8}" type="sibTrans" cxnId="{7758AAFA-F1C2-41C1-A9C1-D597390AB419}">
      <dgm:prSet/>
      <dgm:spPr/>
      <dgm:t>
        <a:bodyPr/>
        <a:lstStyle/>
        <a:p>
          <a:endParaRPr lang="en-US"/>
        </a:p>
      </dgm:t>
    </dgm:pt>
    <dgm:pt modelId="{511C703B-8167-41FE-9C8A-ED38F82B6A8B}" type="pres">
      <dgm:prSet presAssocID="{1BE02212-F466-47D1-ABE4-0BB3DAD4580D}" presName="vert0" presStyleCnt="0">
        <dgm:presLayoutVars>
          <dgm:dir/>
          <dgm:animOne val="branch"/>
          <dgm:animLvl val="lvl"/>
        </dgm:presLayoutVars>
      </dgm:prSet>
      <dgm:spPr/>
    </dgm:pt>
    <dgm:pt modelId="{AD204110-230A-4D87-911D-381A4650E1B4}" type="pres">
      <dgm:prSet presAssocID="{71E63AEC-F375-49C8-A07F-D21FAD13FB00}" presName="thickLine" presStyleLbl="alignNode1" presStyleIdx="0" presStyleCnt="3"/>
      <dgm:spPr/>
    </dgm:pt>
    <dgm:pt modelId="{3448B526-5B8D-4E05-8440-0AA7B4D19342}" type="pres">
      <dgm:prSet presAssocID="{71E63AEC-F375-49C8-A07F-D21FAD13FB00}" presName="horz1" presStyleCnt="0"/>
      <dgm:spPr/>
    </dgm:pt>
    <dgm:pt modelId="{515B7F18-0520-4095-89BD-239EE9F91640}" type="pres">
      <dgm:prSet presAssocID="{71E63AEC-F375-49C8-A07F-D21FAD13FB00}" presName="tx1" presStyleLbl="revTx" presStyleIdx="0" presStyleCnt="3"/>
      <dgm:spPr/>
    </dgm:pt>
    <dgm:pt modelId="{74E65050-1D90-4386-A2FE-6DD0569C022E}" type="pres">
      <dgm:prSet presAssocID="{71E63AEC-F375-49C8-A07F-D21FAD13FB00}" presName="vert1" presStyleCnt="0"/>
      <dgm:spPr/>
    </dgm:pt>
    <dgm:pt modelId="{03F78497-93C9-43A5-9AC8-70A9AFE1D7BD}" type="pres">
      <dgm:prSet presAssocID="{B948632E-6A40-4013-8FFA-69F52858E7CE}" presName="thickLine" presStyleLbl="alignNode1" presStyleIdx="1" presStyleCnt="3"/>
      <dgm:spPr/>
    </dgm:pt>
    <dgm:pt modelId="{E7250CCC-55D6-4865-97B8-0FE574685275}" type="pres">
      <dgm:prSet presAssocID="{B948632E-6A40-4013-8FFA-69F52858E7CE}" presName="horz1" presStyleCnt="0"/>
      <dgm:spPr/>
    </dgm:pt>
    <dgm:pt modelId="{7A792BE2-9EB8-4866-9CE9-ECC57D02D1A0}" type="pres">
      <dgm:prSet presAssocID="{B948632E-6A40-4013-8FFA-69F52858E7CE}" presName="tx1" presStyleLbl="revTx" presStyleIdx="1" presStyleCnt="3"/>
      <dgm:spPr/>
    </dgm:pt>
    <dgm:pt modelId="{15521A9A-59E0-4BBA-8C25-B75CA7F5B277}" type="pres">
      <dgm:prSet presAssocID="{B948632E-6A40-4013-8FFA-69F52858E7CE}" presName="vert1" presStyleCnt="0"/>
      <dgm:spPr/>
    </dgm:pt>
    <dgm:pt modelId="{22991E8B-D4EC-40C5-95E9-2A63B8ADF45F}" type="pres">
      <dgm:prSet presAssocID="{CDC4681C-3586-4385-8788-D90A5D700818}" presName="thickLine" presStyleLbl="alignNode1" presStyleIdx="2" presStyleCnt="3"/>
      <dgm:spPr/>
    </dgm:pt>
    <dgm:pt modelId="{DF7EB7AE-94E8-4510-B796-E49D3A74A4C6}" type="pres">
      <dgm:prSet presAssocID="{CDC4681C-3586-4385-8788-D90A5D700818}" presName="horz1" presStyleCnt="0"/>
      <dgm:spPr/>
    </dgm:pt>
    <dgm:pt modelId="{566ED77C-A03C-44A0-92A0-4DAE01053E4D}" type="pres">
      <dgm:prSet presAssocID="{CDC4681C-3586-4385-8788-D90A5D700818}" presName="tx1" presStyleLbl="revTx" presStyleIdx="2" presStyleCnt="3"/>
      <dgm:spPr/>
    </dgm:pt>
    <dgm:pt modelId="{8F8A570F-D82A-46DB-84E3-F30F6604AE15}" type="pres">
      <dgm:prSet presAssocID="{CDC4681C-3586-4385-8788-D90A5D700818}" presName="vert1" presStyleCnt="0"/>
      <dgm:spPr/>
    </dgm:pt>
  </dgm:ptLst>
  <dgm:cxnLst>
    <dgm:cxn modelId="{4109BD84-3126-454B-AEDB-C64CF0C55382}" srcId="{1BE02212-F466-47D1-ABE4-0BB3DAD4580D}" destId="{B948632E-6A40-4013-8FFA-69F52858E7CE}" srcOrd="1" destOrd="0" parTransId="{B279A594-17BA-47E8-A9ED-4AD71F682B8D}" sibTransId="{C1E63352-F23B-4BBB-8A63-B2942B6FD6F5}"/>
    <dgm:cxn modelId="{A2F6EF9B-C432-4043-B05B-AD682214A60F}" type="presOf" srcId="{B948632E-6A40-4013-8FFA-69F52858E7CE}" destId="{7A792BE2-9EB8-4866-9CE9-ECC57D02D1A0}" srcOrd="0" destOrd="0" presId="urn:microsoft.com/office/officeart/2008/layout/LinedList"/>
    <dgm:cxn modelId="{474B7EA1-C948-4891-81D7-D4A637E202DB}" type="presOf" srcId="{71E63AEC-F375-49C8-A07F-D21FAD13FB00}" destId="{515B7F18-0520-4095-89BD-239EE9F91640}" srcOrd="0" destOrd="0" presId="urn:microsoft.com/office/officeart/2008/layout/LinedList"/>
    <dgm:cxn modelId="{D139FDA7-5002-4403-8EB0-E2DE5E503E5E}" srcId="{1BE02212-F466-47D1-ABE4-0BB3DAD4580D}" destId="{71E63AEC-F375-49C8-A07F-D21FAD13FB00}" srcOrd="0" destOrd="0" parTransId="{E69CE31D-3AA4-4743-9F2C-2B48F326BA32}" sibTransId="{5C59A246-3866-45F6-8135-7FBD67835F65}"/>
    <dgm:cxn modelId="{8C437EB4-04BC-4CBD-B419-13A8D1EABF17}" type="presOf" srcId="{CDC4681C-3586-4385-8788-D90A5D700818}" destId="{566ED77C-A03C-44A0-92A0-4DAE01053E4D}" srcOrd="0" destOrd="0" presId="urn:microsoft.com/office/officeart/2008/layout/LinedList"/>
    <dgm:cxn modelId="{0896FCD0-E1EE-41DE-8397-C6FBA59D118C}" type="presOf" srcId="{1BE02212-F466-47D1-ABE4-0BB3DAD4580D}" destId="{511C703B-8167-41FE-9C8A-ED38F82B6A8B}" srcOrd="0" destOrd="0" presId="urn:microsoft.com/office/officeart/2008/layout/LinedList"/>
    <dgm:cxn modelId="{7758AAFA-F1C2-41C1-A9C1-D597390AB419}" srcId="{1BE02212-F466-47D1-ABE4-0BB3DAD4580D}" destId="{CDC4681C-3586-4385-8788-D90A5D700818}" srcOrd="2" destOrd="0" parTransId="{F9913E72-9920-464A-9371-2FAA822404C1}" sibTransId="{D4F64529-AD46-474F-B594-F7408D7F9CB8}"/>
    <dgm:cxn modelId="{7538541A-0D31-4EFE-A8BF-972718090928}" type="presParOf" srcId="{511C703B-8167-41FE-9C8A-ED38F82B6A8B}" destId="{AD204110-230A-4D87-911D-381A4650E1B4}" srcOrd="0" destOrd="0" presId="urn:microsoft.com/office/officeart/2008/layout/LinedList"/>
    <dgm:cxn modelId="{9BBE069F-4D02-43CB-A4D3-5675A1E5B690}" type="presParOf" srcId="{511C703B-8167-41FE-9C8A-ED38F82B6A8B}" destId="{3448B526-5B8D-4E05-8440-0AA7B4D19342}" srcOrd="1" destOrd="0" presId="urn:microsoft.com/office/officeart/2008/layout/LinedList"/>
    <dgm:cxn modelId="{724ED8A2-8B83-453A-B46B-6CDDD165112F}" type="presParOf" srcId="{3448B526-5B8D-4E05-8440-0AA7B4D19342}" destId="{515B7F18-0520-4095-89BD-239EE9F91640}" srcOrd="0" destOrd="0" presId="urn:microsoft.com/office/officeart/2008/layout/LinedList"/>
    <dgm:cxn modelId="{A872269E-D536-4B59-92F9-E63D2E4219FC}" type="presParOf" srcId="{3448B526-5B8D-4E05-8440-0AA7B4D19342}" destId="{74E65050-1D90-4386-A2FE-6DD0569C022E}" srcOrd="1" destOrd="0" presId="urn:microsoft.com/office/officeart/2008/layout/LinedList"/>
    <dgm:cxn modelId="{5BD30835-F11A-421C-98EC-8AFF031BC8D8}" type="presParOf" srcId="{511C703B-8167-41FE-9C8A-ED38F82B6A8B}" destId="{03F78497-93C9-43A5-9AC8-70A9AFE1D7BD}" srcOrd="2" destOrd="0" presId="urn:microsoft.com/office/officeart/2008/layout/LinedList"/>
    <dgm:cxn modelId="{FEF8AC67-C931-4E33-A28D-9B287FDC7773}" type="presParOf" srcId="{511C703B-8167-41FE-9C8A-ED38F82B6A8B}" destId="{E7250CCC-55D6-4865-97B8-0FE574685275}" srcOrd="3" destOrd="0" presId="urn:microsoft.com/office/officeart/2008/layout/LinedList"/>
    <dgm:cxn modelId="{B1261223-05BF-44CA-BA78-3B4125A47D8A}" type="presParOf" srcId="{E7250CCC-55D6-4865-97B8-0FE574685275}" destId="{7A792BE2-9EB8-4866-9CE9-ECC57D02D1A0}" srcOrd="0" destOrd="0" presId="urn:microsoft.com/office/officeart/2008/layout/LinedList"/>
    <dgm:cxn modelId="{B18DE3B5-4812-45D8-BF55-5D06F019AEDE}" type="presParOf" srcId="{E7250CCC-55D6-4865-97B8-0FE574685275}" destId="{15521A9A-59E0-4BBA-8C25-B75CA7F5B277}" srcOrd="1" destOrd="0" presId="urn:microsoft.com/office/officeart/2008/layout/LinedList"/>
    <dgm:cxn modelId="{B1D37CA8-4B04-44DF-A4CA-083A1661CAC5}" type="presParOf" srcId="{511C703B-8167-41FE-9C8A-ED38F82B6A8B}" destId="{22991E8B-D4EC-40C5-95E9-2A63B8ADF45F}" srcOrd="4" destOrd="0" presId="urn:microsoft.com/office/officeart/2008/layout/LinedList"/>
    <dgm:cxn modelId="{3E09399B-AC42-41AE-A9DD-23F763386F75}" type="presParOf" srcId="{511C703B-8167-41FE-9C8A-ED38F82B6A8B}" destId="{DF7EB7AE-94E8-4510-B796-E49D3A74A4C6}" srcOrd="5" destOrd="0" presId="urn:microsoft.com/office/officeart/2008/layout/LinedList"/>
    <dgm:cxn modelId="{ED588348-A08D-4C32-AF9D-D326E9EA9D5C}" type="presParOf" srcId="{DF7EB7AE-94E8-4510-B796-E49D3A74A4C6}" destId="{566ED77C-A03C-44A0-92A0-4DAE01053E4D}" srcOrd="0" destOrd="0" presId="urn:microsoft.com/office/officeart/2008/layout/LinedList"/>
    <dgm:cxn modelId="{824024CC-28D1-44AC-ABA9-BE273A3547A7}" type="presParOf" srcId="{DF7EB7AE-94E8-4510-B796-E49D3A74A4C6}" destId="{8F8A570F-D82A-46DB-84E3-F30F6604AE1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EB357A-A28D-484D-A34A-D606BD8D00F1}">
      <dsp:nvSpPr>
        <dsp:cNvPr id="0" name=""/>
        <dsp:cNvSpPr/>
      </dsp:nvSpPr>
      <dsp:spPr>
        <a:xfrm>
          <a:off x="0" y="0"/>
          <a:ext cx="7886041" cy="58169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tr-TR" sz="2400" kern="1200"/>
            <a:t>ECLIPSE IDE</a:t>
          </a:r>
          <a:endParaRPr lang="en-US" sz="2400" kern="1200"/>
        </a:p>
      </dsp:txBody>
      <dsp:txXfrm>
        <a:off x="17037" y="17037"/>
        <a:ext cx="7258345" cy="547623"/>
      </dsp:txXfrm>
    </dsp:sp>
    <dsp:sp modelId="{9291809D-C9CB-4D31-996B-4232D7C52015}">
      <dsp:nvSpPr>
        <dsp:cNvPr id="0" name=""/>
        <dsp:cNvSpPr/>
      </dsp:nvSpPr>
      <dsp:spPr>
        <a:xfrm>
          <a:off x="695827" y="678647"/>
          <a:ext cx="7886041" cy="58169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tr-TR" sz="2400" kern="1200"/>
            <a:t>JAVA SYNTAX KNOWLEDGE</a:t>
          </a:r>
          <a:endParaRPr lang="en-US" sz="2400" kern="1200"/>
        </a:p>
      </dsp:txBody>
      <dsp:txXfrm>
        <a:off x="712864" y="695684"/>
        <a:ext cx="6778036" cy="547623"/>
      </dsp:txXfrm>
    </dsp:sp>
    <dsp:sp modelId="{3FA3E39E-EF5B-4DA6-9E93-690A69A82FBA}">
      <dsp:nvSpPr>
        <dsp:cNvPr id="0" name=""/>
        <dsp:cNvSpPr/>
      </dsp:nvSpPr>
      <dsp:spPr>
        <a:xfrm>
          <a:off x="1391654" y="1357294"/>
          <a:ext cx="7886041" cy="58169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tr-TR" sz="2400" kern="1200"/>
            <a:t>OBJECT ORIENTED PROGRAMMING</a:t>
          </a:r>
          <a:endParaRPr lang="en-US" sz="2400" kern="1200"/>
        </a:p>
      </dsp:txBody>
      <dsp:txXfrm>
        <a:off x="1408691" y="1374331"/>
        <a:ext cx="6778036" cy="547623"/>
      </dsp:txXfrm>
    </dsp:sp>
    <dsp:sp modelId="{095E6BF2-E74F-4334-ADE5-BB89C83E5211}">
      <dsp:nvSpPr>
        <dsp:cNvPr id="0" name=""/>
        <dsp:cNvSpPr/>
      </dsp:nvSpPr>
      <dsp:spPr>
        <a:xfrm>
          <a:off x="7507938" y="441120"/>
          <a:ext cx="378103" cy="378103"/>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100000"/>
            </a:lnSpc>
            <a:spcBef>
              <a:spcPct val="0"/>
            </a:spcBef>
            <a:spcAft>
              <a:spcPct val="35000"/>
            </a:spcAft>
            <a:buNone/>
          </a:pPr>
          <a:endParaRPr lang="en-US" sz="1600" kern="1200"/>
        </a:p>
      </dsp:txBody>
      <dsp:txXfrm>
        <a:off x="7593011" y="441120"/>
        <a:ext cx="207957" cy="284523"/>
      </dsp:txXfrm>
    </dsp:sp>
    <dsp:sp modelId="{DEC51678-B4B0-4C49-8813-44B6E7D92568}">
      <dsp:nvSpPr>
        <dsp:cNvPr id="0" name=""/>
        <dsp:cNvSpPr/>
      </dsp:nvSpPr>
      <dsp:spPr>
        <a:xfrm>
          <a:off x="8203765" y="1115889"/>
          <a:ext cx="378103" cy="378103"/>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100000"/>
            </a:lnSpc>
            <a:spcBef>
              <a:spcPct val="0"/>
            </a:spcBef>
            <a:spcAft>
              <a:spcPct val="35000"/>
            </a:spcAft>
            <a:buNone/>
          </a:pPr>
          <a:endParaRPr lang="en-US" sz="1600" kern="1200"/>
        </a:p>
      </dsp:txBody>
      <dsp:txXfrm>
        <a:off x="8288838" y="1115889"/>
        <a:ext cx="207957" cy="2845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204110-230A-4D87-911D-381A4650E1B4}">
      <dsp:nvSpPr>
        <dsp:cNvPr id="0" name=""/>
        <dsp:cNvSpPr/>
      </dsp:nvSpPr>
      <dsp:spPr>
        <a:xfrm>
          <a:off x="0" y="1661"/>
          <a:ext cx="10255250"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5B7F18-0520-4095-89BD-239EE9F91640}">
      <dsp:nvSpPr>
        <dsp:cNvPr id="0" name=""/>
        <dsp:cNvSpPr/>
      </dsp:nvSpPr>
      <dsp:spPr>
        <a:xfrm>
          <a:off x="0" y="1661"/>
          <a:ext cx="10255250" cy="1133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tr-TR" sz="2800" kern="1200" dirty="0"/>
            <a:t>Counter of </a:t>
          </a:r>
          <a:r>
            <a:rPr lang="tr-TR" sz="2800" kern="1200" dirty="0" err="1"/>
            <a:t>employee</a:t>
          </a:r>
          <a:r>
            <a:rPr lang="tr-TR" sz="2800" kern="1200" dirty="0"/>
            <a:t> </a:t>
          </a:r>
          <a:r>
            <a:rPr lang="tr-TR" sz="2800" kern="1200" dirty="0" err="1"/>
            <a:t>and</a:t>
          </a:r>
          <a:r>
            <a:rPr lang="tr-TR" sz="2800" kern="1200" dirty="0"/>
            <a:t> car</a:t>
          </a:r>
          <a:endParaRPr lang="en-US" sz="2800" kern="1200" dirty="0"/>
        </a:p>
      </dsp:txBody>
      <dsp:txXfrm>
        <a:off x="0" y="1661"/>
        <a:ext cx="10255250" cy="1133481"/>
      </dsp:txXfrm>
    </dsp:sp>
    <dsp:sp modelId="{03F78497-93C9-43A5-9AC8-70A9AFE1D7BD}">
      <dsp:nvSpPr>
        <dsp:cNvPr id="0" name=""/>
        <dsp:cNvSpPr/>
      </dsp:nvSpPr>
      <dsp:spPr>
        <a:xfrm>
          <a:off x="0" y="1135143"/>
          <a:ext cx="10255250"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792BE2-9EB8-4866-9CE9-ECC57D02D1A0}">
      <dsp:nvSpPr>
        <dsp:cNvPr id="0" name=""/>
        <dsp:cNvSpPr/>
      </dsp:nvSpPr>
      <dsp:spPr>
        <a:xfrm>
          <a:off x="0" y="1135143"/>
          <a:ext cx="10255250" cy="1133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tr-TR" sz="2800" kern="1200" dirty="0"/>
            <a:t>Class </a:t>
          </a:r>
          <a:r>
            <a:rPr lang="tr-TR" sz="2800" kern="1200" dirty="0" err="1"/>
            <a:t>and</a:t>
          </a:r>
          <a:r>
            <a:rPr lang="tr-TR" sz="2800" kern="1200" dirty="0"/>
            <a:t> </a:t>
          </a:r>
          <a:r>
            <a:rPr lang="tr-TR" sz="2800" kern="1200" dirty="0" err="1"/>
            <a:t>method</a:t>
          </a:r>
          <a:r>
            <a:rPr lang="tr-TR" sz="2800" kern="1200" dirty="0"/>
            <a:t> </a:t>
          </a:r>
          <a:r>
            <a:rPr lang="tr-TR" sz="2800" kern="1200" dirty="0" err="1"/>
            <a:t>designs</a:t>
          </a:r>
          <a:endParaRPr lang="en-US" sz="2800" kern="1200" dirty="0"/>
        </a:p>
      </dsp:txBody>
      <dsp:txXfrm>
        <a:off x="0" y="1135143"/>
        <a:ext cx="10255250" cy="1133481"/>
      </dsp:txXfrm>
    </dsp:sp>
    <dsp:sp modelId="{22991E8B-D4EC-40C5-95E9-2A63B8ADF45F}">
      <dsp:nvSpPr>
        <dsp:cNvPr id="0" name=""/>
        <dsp:cNvSpPr/>
      </dsp:nvSpPr>
      <dsp:spPr>
        <a:xfrm>
          <a:off x="0" y="2268624"/>
          <a:ext cx="10255250" cy="0"/>
        </a:xfrm>
        <a:prstGeom prst="line">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ED77C-A03C-44A0-92A0-4DAE01053E4D}">
      <dsp:nvSpPr>
        <dsp:cNvPr id="0" name=""/>
        <dsp:cNvSpPr/>
      </dsp:nvSpPr>
      <dsp:spPr>
        <a:xfrm>
          <a:off x="0" y="2268624"/>
          <a:ext cx="10255250" cy="1133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tr-TR" sz="2800" kern="1200" dirty="0" err="1"/>
            <a:t>NullPointerException</a:t>
          </a:r>
          <a:r>
            <a:rPr lang="tr-TR" sz="2800" kern="1200" dirty="0"/>
            <a:t> </a:t>
          </a:r>
          <a:r>
            <a:rPr lang="tr-TR" sz="2800" kern="1200" dirty="0" err="1"/>
            <a:t>error</a:t>
          </a:r>
          <a:r>
            <a:rPr lang="tr-TR" sz="2800" kern="1200" dirty="0"/>
            <a:t> </a:t>
          </a:r>
          <a:r>
            <a:rPr lang="tr-TR" sz="2800" kern="1200" dirty="0" err="1"/>
            <a:t>while</a:t>
          </a:r>
          <a:r>
            <a:rPr lang="tr-TR" sz="2800" kern="1200" dirty="0"/>
            <a:t> </a:t>
          </a:r>
          <a:r>
            <a:rPr lang="tr-TR" sz="2800" kern="1200" dirty="0" err="1"/>
            <a:t>displaying</a:t>
          </a:r>
          <a:r>
            <a:rPr lang="tr-TR" sz="2800" kern="1200" dirty="0"/>
            <a:t> </a:t>
          </a:r>
          <a:r>
            <a:rPr lang="tr-TR" sz="2800" kern="1200" dirty="0" err="1"/>
            <a:t>cars</a:t>
          </a:r>
          <a:r>
            <a:rPr lang="tr-TR" sz="2800" kern="1200" dirty="0"/>
            <a:t> </a:t>
          </a:r>
          <a:r>
            <a:rPr lang="tr-TR" sz="2800" kern="1200" dirty="0" err="1"/>
            <a:t>and</a:t>
          </a:r>
          <a:r>
            <a:rPr lang="tr-TR" sz="2800" kern="1200" dirty="0"/>
            <a:t> </a:t>
          </a:r>
          <a:r>
            <a:rPr lang="tr-TR" sz="2800" kern="1200" dirty="0" err="1"/>
            <a:t>employees</a:t>
          </a:r>
          <a:r>
            <a:rPr lang="tr-TR" sz="2800" kern="1200" dirty="0"/>
            <a:t> </a:t>
          </a:r>
          <a:r>
            <a:rPr lang="tr-TR" sz="2800" kern="1200" dirty="0" err="1"/>
            <a:t>array</a:t>
          </a:r>
          <a:endParaRPr lang="en-US" sz="2800" kern="1200" dirty="0"/>
        </a:p>
      </dsp:txBody>
      <dsp:txXfrm>
        <a:off x="0" y="2268624"/>
        <a:ext cx="10255250" cy="113348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C15F3620-A44E-487A-83D0-8CC31B0B4BDD}" type="datetimeFigureOut">
              <a:rPr lang="tr-TR" smtClean="0"/>
              <a:t>16.04.2021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71F2DB-F87B-4612-A603-8A1D256F1716}" type="slidenum">
              <a:rPr lang="tr-TR" smtClean="0"/>
              <a:t>‹#›</a:t>
            </a:fld>
            <a:endParaRPr lang="tr-T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9309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C15F3620-A44E-487A-83D0-8CC31B0B4BDD}" type="datetimeFigureOut">
              <a:rPr lang="tr-TR" smtClean="0"/>
              <a:t>16.04.2021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071F2DB-F87B-4612-A603-8A1D256F1716}" type="slidenum">
              <a:rPr lang="tr-TR" smtClean="0"/>
              <a:t>‹#›</a:t>
            </a:fld>
            <a:endParaRPr lang="tr-TR"/>
          </a:p>
        </p:txBody>
      </p:sp>
    </p:spTree>
    <p:extLst>
      <p:ext uri="{BB962C8B-B14F-4D97-AF65-F5344CB8AC3E}">
        <p14:creationId xmlns:p14="http://schemas.microsoft.com/office/powerpoint/2010/main" val="2528208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15F3620-A44E-487A-83D0-8CC31B0B4BDD}" type="datetimeFigureOut">
              <a:rPr lang="tr-TR" smtClean="0"/>
              <a:t>16.04.2021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71F2DB-F87B-4612-A603-8A1D256F1716}" type="slidenum">
              <a:rPr lang="tr-TR" smtClean="0"/>
              <a:t>‹#›</a:t>
            </a:fld>
            <a:endParaRPr lang="tr-TR"/>
          </a:p>
        </p:txBody>
      </p:sp>
    </p:spTree>
    <p:extLst>
      <p:ext uri="{BB962C8B-B14F-4D97-AF65-F5344CB8AC3E}">
        <p14:creationId xmlns:p14="http://schemas.microsoft.com/office/powerpoint/2010/main" val="2142862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15F3620-A44E-487A-83D0-8CC31B0B4BDD}" type="datetimeFigureOut">
              <a:rPr lang="tr-TR" smtClean="0"/>
              <a:t>16.04.2021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71F2DB-F87B-4612-A603-8A1D256F1716}" type="slidenum">
              <a:rPr lang="tr-TR" smtClean="0"/>
              <a:t>‹#›</a:t>
            </a:fld>
            <a:endParaRPr lang="tr-T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21013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15F3620-A44E-487A-83D0-8CC31B0B4BDD}" type="datetimeFigureOut">
              <a:rPr lang="tr-TR" smtClean="0"/>
              <a:t>16.04.2021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71F2DB-F87B-4612-A603-8A1D256F1716}" type="slidenum">
              <a:rPr lang="tr-TR" smtClean="0"/>
              <a:t>‹#›</a:t>
            </a:fld>
            <a:endParaRPr lang="tr-TR"/>
          </a:p>
        </p:txBody>
      </p:sp>
    </p:spTree>
    <p:extLst>
      <p:ext uri="{BB962C8B-B14F-4D97-AF65-F5344CB8AC3E}">
        <p14:creationId xmlns:p14="http://schemas.microsoft.com/office/powerpoint/2010/main" val="4262565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15F3620-A44E-487A-83D0-8CC31B0B4BDD}" type="datetimeFigureOut">
              <a:rPr lang="tr-TR" smtClean="0"/>
              <a:t>16.04.2021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71F2DB-F87B-4612-A603-8A1D256F1716}" type="slidenum">
              <a:rPr lang="tr-TR" smtClean="0"/>
              <a:t>‹#›</a:t>
            </a:fld>
            <a:endParaRPr lang="tr-T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16909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15F3620-A44E-487A-83D0-8CC31B0B4BDD}" type="datetimeFigureOut">
              <a:rPr lang="tr-TR" smtClean="0"/>
              <a:t>16.04.2021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71F2DB-F87B-4612-A603-8A1D256F1716}" type="slidenum">
              <a:rPr lang="tr-TR" smtClean="0"/>
              <a:t>‹#›</a:t>
            </a:fld>
            <a:endParaRPr lang="tr-TR"/>
          </a:p>
        </p:txBody>
      </p:sp>
    </p:spTree>
    <p:extLst>
      <p:ext uri="{BB962C8B-B14F-4D97-AF65-F5344CB8AC3E}">
        <p14:creationId xmlns:p14="http://schemas.microsoft.com/office/powerpoint/2010/main" val="3095390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15F3620-A44E-487A-83D0-8CC31B0B4BDD}" type="datetimeFigureOut">
              <a:rPr lang="tr-TR" smtClean="0"/>
              <a:t>16.04.2021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71F2DB-F87B-4612-A603-8A1D256F1716}" type="slidenum">
              <a:rPr lang="tr-TR" smtClean="0"/>
              <a:t>‹#›</a:t>
            </a:fld>
            <a:endParaRPr lang="tr-TR"/>
          </a:p>
        </p:txBody>
      </p:sp>
    </p:spTree>
    <p:extLst>
      <p:ext uri="{BB962C8B-B14F-4D97-AF65-F5344CB8AC3E}">
        <p14:creationId xmlns:p14="http://schemas.microsoft.com/office/powerpoint/2010/main" val="664494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15F3620-A44E-487A-83D0-8CC31B0B4BDD}" type="datetimeFigureOut">
              <a:rPr lang="tr-TR" smtClean="0"/>
              <a:t>16.04.2021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71F2DB-F87B-4612-A603-8A1D256F1716}" type="slidenum">
              <a:rPr lang="tr-TR" smtClean="0"/>
              <a:t>‹#›</a:t>
            </a:fld>
            <a:endParaRPr lang="tr-TR"/>
          </a:p>
        </p:txBody>
      </p:sp>
    </p:spTree>
    <p:extLst>
      <p:ext uri="{BB962C8B-B14F-4D97-AF65-F5344CB8AC3E}">
        <p14:creationId xmlns:p14="http://schemas.microsoft.com/office/powerpoint/2010/main" val="2087639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15F3620-A44E-487A-83D0-8CC31B0B4BDD}" type="datetimeFigureOut">
              <a:rPr lang="tr-TR" smtClean="0"/>
              <a:t>16.04.2021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71F2DB-F87B-4612-A603-8A1D256F1716}" type="slidenum">
              <a:rPr lang="tr-TR" smtClean="0"/>
              <a:t>‹#›</a:t>
            </a:fld>
            <a:endParaRPr lang="tr-TR"/>
          </a:p>
        </p:txBody>
      </p:sp>
    </p:spTree>
    <p:extLst>
      <p:ext uri="{BB962C8B-B14F-4D97-AF65-F5344CB8AC3E}">
        <p14:creationId xmlns:p14="http://schemas.microsoft.com/office/powerpoint/2010/main" val="1560313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15F3620-A44E-487A-83D0-8CC31B0B4BDD}" type="datetimeFigureOut">
              <a:rPr lang="tr-TR" smtClean="0"/>
              <a:t>16.04.2021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71F2DB-F87B-4612-A603-8A1D256F1716}" type="slidenum">
              <a:rPr lang="tr-TR" smtClean="0"/>
              <a:t>‹#›</a:t>
            </a:fld>
            <a:endParaRPr lang="tr-TR"/>
          </a:p>
        </p:txBody>
      </p:sp>
    </p:spTree>
    <p:extLst>
      <p:ext uri="{BB962C8B-B14F-4D97-AF65-F5344CB8AC3E}">
        <p14:creationId xmlns:p14="http://schemas.microsoft.com/office/powerpoint/2010/main" val="214228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15F3620-A44E-487A-83D0-8CC31B0B4BDD}" type="datetimeFigureOut">
              <a:rPr lang="tr-TR" smtClean="0"/>
              <a:t>16.04.2021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71F2DB-F87B-4612-A603-8A1D256F1716}" type="slidenum">
              <a:rPr lang="tr-TR" smtClean="0"/>
              <a:t>‹#›</a:t>
            </a:fld>
            <a:endParaRPr lang="tr-TR"/>
          </a:p>
        </p:txBody>
      </p:sp>
    </p:spTree>
    <p:extLst>
      <p:ext uri="{BB962C8B-B14F-4D97-AF65-F5344CB8AC3E}">
        <p14:creationId xmlns:p14="http://schemas.microsoft.com/office/powerpoint/2010/main" val="1029915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15F3620-A44E-487A-83D0-8CC31B0B4BDD}" type="datetimeFigureOut">
              <a:rPr lang="tr-TR" smtClean="0"/>
              <a:t>16.04.2021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071F2DB-F87B-4612-A603-8A1D256F1716}" type="slidenum">
              <a:rPr lang="tr-TR" smtClean="0"/>
              <a:t>‹#›</a:t>
            </a:fld>
            <a:endParaRPr lang="tr-TR"/>
          </a:p>
        </p:txBody>
      </p:sp>
    </p:spTree>
    <p:extLst>
      <p:ext uri="{BB962C8B-B14F-4D97-AF65-F5344CB8AC3E}">
        <p14:creationId xmlns:p14="http://schemas.microsoft.com/office/powerpoint/2010/main" val="357140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C15F3620-A44E-487A-83D0-8CC31B0B4BDD}" type="datetimeFigureOut">
              <a:rPr lang="tr-TR" smtClean="0"/>
              <a:t>16.04.2021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071F2DB-F87B-4612-A603-8A1D256F1716}" type="slidenum">
              <a:rPr lang="tr-TR" smtClean="0"/>
              <a:t>‹#›</a:t>
            </a:fld>
            <a:endParaRPr lang="tr-TR"/>
          </a:p>
        </p:txBody>
      </p:sp>
    </p:spTree>
    <p:extLst>
      <p:ext uri="{BB962C8B-B14F-4D97-AF65-F5344CB8AC3E}">
        <p14:creationId xmlns:p14="http://schemas.microsoft.com/office/powerpoint/2010/main" val="2041964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5F3620-A44E-487A-83D0-8CC31B0B4BDD}" type="datetimeFigureOut">
              <a:rPr lang="tr-TR" smtClean="0"/>
              <a:t>16.04.2021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071F2DB-F87B-4612-A603-8A1D256F1716}" type="slidenum">
              <a:rPr lang="tr-TR" smtClean="0"/>
              <a:t>‹#›</a:t>
            </a:fld>
            <a:endParaRPr lang="tr-TR"/>
          </a:p>
        </p:txBody>
      </p:sp>
    </p:spTree>
    <p:extLst>
      <p:ext uri="{BB962C8B-B14F-4D97-AF65-F5344CB8AC3E}">
        <p14:creationId xmlns:p14="http://schemas.microsoft.com/office/powerpoint/2010/main" val="27898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15F3620-A44E-487A-83D0-8CC31B0B4BDD}" type="datetimeFigureOut">
              <a:rPr lang="tr-TR" smtClean="0"/>
              <a:t>16.04.2021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71F2DB-F87B-4612-A603-8A1D256F1716}" type="slidenum">
              <a:rPr lang="tr-TR" smtClean="0"/>
              <a:t>‹#›</a:t>
            </a:fld>
            <a:endParaRPr lang="tr-TR"/>
          </a:p>
        </p:txBody>
      </p:sp>
    </p:spTree>
    <p:extLst>
      <p:ext uri="{BB962C8B-B14F-4D97-AF65-F5344CB8AC3E}">
        <p14:creationId xmlns:p14="http://schemas.microsoft.com/office/powerpoint/2010/main" val="3505310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15F3620-A44E-487A-83D0-8CC31B0B4BDD}" type="datetimeFigureOut">
              <a:rPr lang="tr-TR" smtClean="0"/>
              <a:t>16.04.2021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71F2DB-F87B-4612-A603-8A1D256F1716}" type="slidenum">
              <a:rPr lang="tr-TR" smtClean="0"/>
              <a:t>‹#›</a:t>
            </a:fld>
            <a:endParaRPr lang="tr-TR"/>
          </a:p>
        </p:txBody>
      </p:sp>
    </p:spTree>
    <p:extLst>
      <p:ext uri="{BB962C8B-B14F-4D97-AF65-F5344CB8AC3E}">
        <p14:creationId xmlns:p14="http://schemas.microsoft.com/office/powerpoint/2010/main" val="294229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15F3620-A44E-487A-83D0-8CC31B0B4BDD}" type="datetimeFigureOut">
              <a:rPr lang="tr-TR" smtClean="0"/>
              <a:t>16.04.2021</a:t>
            </a:fld>
            <a:endParaRPr lang="tr-T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tr-T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071F2DB-F87B-4612-A603-8A1D256F1716}" type="slidenum">
              <a:rPr lang="tr-TR" smtClean="0"/>
              <a:t>‹#›</a:t>
            </a:fld>
            <a:endParaRPr lang="tr-TR"/>
          </a:p>
        </p:txBody>
      </p:sp>
    </p:spTree>
    <p:extLst>
      <p:ext uri="{BB962C8B-B14F-4D97-AF65-F5344CB8AC3E}">
        <p14:creationId xmlns:p14="http://schemas.microsoft.com/office/powerpoint/2010/main" val="100800910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java/java_oop.asp" TargetMode="External"/><Relationship Id="rId2" Type="http://schemas.openxmlformats.org/officeDocument/2006/relationships/hyperlink" Target="https://docs.oracle.com/javase/tutorial/essential/io/file.html" TargetMode="External"/><Relationship Id="rId1" Type="http://schemas.openxmlformats.org/officeDocument/2006/relationships/slideLayout" Target="../slideLayouts/slideLayout2.xml"/><Relationship Id="rId4" Type="http://schemas.openxmlformats.org/officeDocument/2006/relationships/hyperlink" Target="https://stackoverflow.com/questions/19426758/basic-object-oriented-programm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02E509-2553-42C1-BF75-B20E8E190AD8}"/>
              </a:ext>
            </a:extLst>
          </p:cNvPr>
          <p:cNvSpPr>
            <a:spLocks noGrp="1"/>
          </p:cNvSpPr>
          <p:nvPr>
            <p:ph type="ctrTitle"/>
          </p:nvPr>
        </p:nvSpPr>
        <p:spPr>
          <a:xfrm>
            <a:off x="1460409" y="1449519"/>
            <a:ext cx="9068586" cy="2590800"/>
          </a:xfrm>
        </p:spPr>
        <p:txBody>
          <a:bodyPr/>
          <a:lstStyle/>
          <a:p>
            <a:r>
              <a:rPr lang="tr-TR" dirty="0">
                <a:latin typeface="Bodoni MT Black" panose="02070A03080606020203" pitchFamily="18" charset="0"/>
              </a:rPr>
              <a:t>PROJECT – I</a:t>
            </a:r>
            <a:br>
              <a:rPr lang="tr-TR" dirty="0">
                <a:latin typeface="Bodoni MT Black" panose="02070A03080606020203" pitchFamily="18" charset="0"/>
              </a:rPr>
            </a:br>
            <a:r>
              <a:rPr lang="tr-TR" dirty="0">
                <a:latin typeface="Bodoni MT Black" panose="02070A03080606020203" pitchFamily="18" charset="0"/>
              </a:rPr>
              <a:t>CARS</a:t>
            </a:r>
          </a:p>
        </p:txBody>
      </p:sp>
      <p:sp>
        <p:nvSpPr>
          <p:cNvPr id="3" name="Alt Başlık 2">
            <a:extLst>
              <a:ext uri="{FF2B5EF4-FFF2-40B4-BE49-F238E27FC236}">
                <a16:creationId xmlns:a16="http://schemas.microsoft.com/office/drawing/2014/main" id="{BE94BCCF-4255-47C7-B12D-8BD227D03146}"/>
              </a:ext>
            </a:extLst>
          </p:cNvPr>
          <p:cNvSpPr>
            <a:spLocks noGrp="1"/>
          </p:cNvSpPr>
          <p:nvPr>
            <p:ph type="subTitle" idx="1"/>
          </p:nvPr>
        </p:nvSpPr>
        <p:spPr>
          <a:xfrm>
            <a:off x="1460409" y="2177526"/>
            <a:ext cx="9070848" cy="457201"/>
          </a:xfrm>
        </p:spPr>
        <p:txBody>
          <a:bodyPr/>
          <a:lstStyle/>
          <a:p>
            <a:r>
              <a:rPr lang="tr-TR" dirty="0"/>
              <a:t>CME1252 – PROJECT BASED LEARNING - II</a:t>
            </a:r>
          </a:p>
        </p:txBody>
      </p:sp>
      <p:pic>
        <p:nvPicPr>
          <p:cNvPr id="6" name="Resim 5" descr="metin, işaret içeren bir resim&#10;&#10;Açıklama otomatik olarak oluşturuldu">
            <a:extLst>
              <a:ext uri="{FF2B5EF4-FFF2-40B4-BE49-F238E27FC236}">
                <a16:creationId xmlns:a16="http://schemas.microsoft.com/office/drawing/2014/main" id="{962A93F0-DB19-4549-A099-988689580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0218" y="453634"/>
            <a:ext cx="2485483" cy="838388"/>
          </a:xfrm>
          <a:prstGeom prst="rect">
            <a:avLst/>
          </a:prstGeom>
        </p:spPr>
      </p:pic>
      <p:pic>
        <p:nvPicPr>
          <p:cNvPr id="8" name="Resim 7">
            <a:extLst>
              <a:ext uri="{FF2B5EF4-FFF2-40B4-BE49-F238E27FC236}">
                <a16:creationId xmlns:a16="http://schemas.microsoft.com/office/drawing/2014/main" id="{A2187DF8-2CCC-4F85-A5A3-0DC587CF0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34" y="61352"/>
            <a:ext cx="2116174" cy="2116174"/>
          </a:xfrm>
          <a:prstGeom prst="rect">
            <a:avLst/>
          </a:prstGeom>
        </p:spPr>
      </p:pic>
      <p:pic>
        <p:nvPicPr>
          <p:cNvPr id="10" name="Resim 9">
            <a:extLst>
              <a:ext uri="{FF2B5EF4-FFF2-40B4-BE49-F238E27FC236}">
                <a16:creationId xmlns:a16="http://schemas.microsoft.com/office/drawing/2014/main" id="{7FA338F4-5AED-4D29-991A-8ABDEAF1A3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733" y="5172313"/>
            <a:ext cx="1387081" cy="1308567"/>
          </a:xfrm>
          <a:prstGeom prst="rect">
            <a:avLst/>
          </a:prstGeom>
        </p:spPr>
      </p:pic>
      <p:sp>
        <p:nvSpPr>
          <p:cNvPr id="11" name="Metin kutusu 10">
            <a:extLst>
              <a:ext uri="{FF2B5EF4-FFF2-40B4-BE49-F238E27FC236}">
                <a16:creationId xmlns:a16="http://schemas.microsoft.com/office/drawing/2014/main" id="{29E983A9-999F-43A0-90C3-92C7E229EFA3}"/>
              </a:ext>
            </a:extLst>
          </p:cNvPr>
          <p:cNvSpPr txBox="1"/>
          <p:nvPr/>
        </p:nvSpPr>
        <p:spPr>
          <a:xfrm>
            <a:off x="8571506" y="4867897"/>
            <a:ext cx="3521443" cy="1754326"/>
          </a:xfrm>
          <a:prstGeom prst="rect">
            <a:avLst/>
          </a:prstGeom>
          <a:noFill/>
        </p:spPr>
        <p:txBody>
          <a:bodyPr wrap="square" rtlCol="0">
            <a:spAutoFit/>
          </a:bodyPr>
          <a:lstStyle/>
          <a:p>
            <a:r>
              <a:rPr lang="tr-TR" dirty="0"/>
              <a:t>BY: </a:t>
            </a:r>
          </a:p>
          <a:p>
            <a:r>
              <a:rPr lang="tr-TR" dirty="0"/>
              <a:t>2015510134 |  Safa Çevik </a:t>
            </a:r>
          </a:p>
          <a:p>
            <a:r>
              <a:rPr lang="tr-TR" dirty="0"/>
              <a:t>2018510110 | Büşra Turan</a:t>
            </a:r>
          </a:p>
          <a:p>
            <a:r>
              <a:rPr lang="tr-TR" dirty="0"/>
              <a:t>2019510036 | Ceren Ersöz </a:t>
            </a:r>
          </a:p>
          <a:p>
            <a:r>
              <a:rPr lang="tr-TR" dirty="0"/>
              <a:t>2019510068 | Fatih Semirgin</a:t>
            </a:r>
          </a:p>
          <a:p>
            <a:endParaRPr lang="tr-TR" dirty="0"/>
          </a:p>
        </p:txBody>
      </p:sp>
    </p:spTree>
    <p:extLst>
      <p:ext uri="{BB962C8B-B14F-4D97-AF65-F5344CB8AC3E}">
        <p14:creationId xmlns:p14="http://schemas.microsoft.com/office/powerpoint/2010/main" val="2105277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033D88-0FF5-47C2-B1DA-DB7344A69BA3}"/>
              </a:ext>
            </a:extLst>
          </p:cNvPr>
          <p:cNvSpPr>
            <a:spLocks noGrp="1"/>
          </p:cNvSpPr>
          <p:nvPr>
            <p:ph type="title"/>
          </p:nvPr>
        </p:nvSpPr>
        <p:spPr>
          <a:xfrm>
            <a:off x="373126" y="216991"/>
            <a:ext cx="11485794" cy="1140470"/>
          </a:xfrm>
        </p:spPr>
        <p:txBody>
          <a:bodyPr/>
          <a:lstStyle/>
          <a:p>
            <a:r>
              <a:rPr lang="tr-TR" dirty="0"/>
              <a:t>ALGORITHMS AND SOLUTION STRATEGIES (</a:t>
            </a:r>
            <a:r>
              <a:rPr lang="tr-TR" dirty="0" err="1"/>
              <a:t>Cont’D</a:t>
            </a:r>
            <a:r>
              <a:rPr lang="tr-TR" dirty="0"/>
              <a:t>)</a:t>
            </a:r>
          </a:p>
        </p:txBody>
      </p:sp>
      <p:sp>
        <p:nvSpPr>
          <p:cNvPr id="3" name="İçerik Yer Tutucusu 2">
            <a:extLst>
              <a:ext uri="{FF2B5EF4-FFF2-40B4-BE49-F238E27FC236}">
                <a16:creationId xmlns:a16="http://schemas.microsoft.com/office/drawing/2014/main" id="{2AEC638C-63E1-410B-ABC4-405B074A471A}"/>
              </a:ext>
            </a:extLst>
          </p:cNvPr>
          <p:cNvSpPr>
            <a:spLocks noGrp="1"/>
          </p:cNvSpPr>
          <p:nvPr>
            <p:ph idx="1"/>
          </p:nvPr>
        </p:nvSpPr>
        <p:spPr>
          <a:xfrm>
            <a:off x="235669" y="1065229"/>
            <a:ext cx="11246177" cy="5338015"/>
          </a:xfrm>
        </p:spPr>
        <p:txBody>
          <a:bodyPr>
            <a:normAutofit/>
          </a:bodyPr>
          <a:lstStyle/>
          <a:p>
            <a:r>
              <a:rPr lang="tr-TR" sz="1800" dirty="0">
                <a:solidFill>
                  <a:schemeClr val="accent1">
                    <a:lumMod val="50000"/>
                  </a:schemeClr>
                </a:solidFill>
              </a:rPr>
              <a:t>W</a:t>
            </a:r>
            <a:r>
              <a:rPr lang="en-US" sz="1800" dirty="0">
                <a:solidFill>
                  <a:schemeClr val="accent1">
                    <a:lumMod val="50000"/>
                  </a:schemeClr>
                </a:solidFill>
              </a:rPr>
              <a:t>e added the </a:t>
            </a:r>
            <a:r>
              <a:rPr lang="en-US" sz="1800" dirty="0" err="1">
                <a:solidFill>
                  <a:schemeClr val="accent1">
                    <a:lumMod val="50000"/>
                  </a:schemeClr>
                </a:solidFill>
              </a:rPr>
              <a:t>nextday</a:t>
            </a:r>
            <a:r>
              <a:rPr lang="en-US" sz="1800" dirty="0">
                <a:solidFill>
                  <a:schemeClr val="accent1">
                    <a:lumMod val="50000"/>
                  </a:schemeClr>
                </a:solidFill>
              </a:rPr>
              <a:t> method to the company class. We created methods in office class for statistics and profits and called these methods in command the next day. Thus, when the next day command is called, statistics and profit calculations are made. Finally, we create a company object in the main class and call the read method. Thus, the program starts to receive commands.</a:t>
            </a:r>
            <a:endParaRPr lang="tr-TR" sz="1800" dirty="0">
              <a:solidFill>
                <a:schemeClr val="accent1">
                  <a:lumMod val="50000"/>
                </a:schemeClr>
              </a:solidFill>
            </a:endParaRPr>
          </a:p>
          <a:p>
            <a:endParaRPr lang="tr-TR" sz="1800" dirty="0">
              <a:solidFill>
                <a:schemeClr val="accent1">
                  <a:lumMod val="50000"/>
                </a:schemeClr>
              </a:solidFill>
            </a:endParaRPr>
          </a:p>
          <a:p>
            <a:r>
              <a:rPr lang="tr-TR" sz="1800" dirty="0" err="1">
                <a:solidFill>
                  <a:schemeClr val="accent1">
                    <a:lumMod val="50000"/>
                  </a:schemeClr>
                </a:solidFill>
                <a:effectLst/>
                <a:ea typeface="Times New Roman" panose="02020603050405020304" pitchFamily="18" charset="0"/>
              </a:rPr>
              <a:t>While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typing</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the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deleteOffice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and</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deleteEmployee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commands</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instead</a:t>
            </a:r>
            <a:r>
              <a:rPr lang="tr-TR" sz="1800" dirty="0">
                <a:solidFill>
                  <a:schemeClr val="accent1">
                    <a:lumMod val="50000"/>
                  </a:schemeClr>
                </a:solidFill>
                <a:effectLst/>
                <a:ea typeface="Times New Roman" panose="02020603050405020304" pitchFamily="18" charset="0"/>
              </a:rPr>
              <a:t> of </a:t>
            </a:r>
            <a:r>
              <a:rPr lang="tr-TR" sz="1800" dirty="0" err="1">
                <a:solidFill>
                  <a:schemeClr val="accent1">
                    <a:lumMod val="50000"/>
                  </a:schemeClr>
                </a:solidFill>
                <a:effectLst/>
                <a:ea typeface="Times New Roman" panose="02020603050405020304" pitchFamily="18" charset="0"/>
              </a:rPr>
              <a:t>removing</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the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deleted</a:t>
            </a:r>
            <a:r>
              <a:rPr lang="tr-TR" sz="1800" dirty="0">
                <a:solidFill>
                  <a:schemeClr val="accent1">
                    <a:lumMod val="50000"/>
                  </a:schemeClr>
                </a:solidFill>
                <a:effectLst/>
                <a:ea typeface="Times New Roman" panose="02020603050405020304" pitchFamily="18" charset="0"/>
              </a:rPr>
              <a:t> element </a:t>
            </a:r>
            <a:r>
              <a:rPr lang="tr-TR" sz="1800" dirty="0" err="1">
                <a:solidFill>
                  <a:schemeClr val="accent1">
                    <a:lumMod val="50000"/>
                  </a:schemeClr>
                </a:solidFill>
                <a:effectLst/>
                <a:ea typeface="Times New Roman" panose="02020603050405020304" pitchFamily="18" charset="0"/>
              </a:rPr>
              <a:t>completely</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we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kept</a:t>
            </a:r>
            <a:r>
              <a:rPr lang="tr-TR" sz="1800" dirty="0">
                <a:solidFill>
                  <a:schemeClr val="accent1">
                    <a:lumMod val="50000"/>
                  </a:schemeClr>
                </a:solidFill>
                <a:effectLst/>
                <a:ea typeface="Times New Roman" panose="02020603050405020304" pitchFamily="18" charset="0"/>
              </a:rPr>
              <a:t> it in </a:t>
            </a:r>
            <a:r>
              <a:rPr lang="tr-TR" sz="1800" dirty="0" err="1">
                <a:solidFill>
                  <a:schemeClr val="accent1">
                    <a:lumMod val="50000"/>
                  </a:schemeClr>
                </a:solidFill>
                <a:effectLst/>
                <a:ea typeface="Times New Roman" panose="02020603050405020304" pitchFamily="18" charset="0"/>
              </a:rPr>
              <a:t>the</a:t>
            </a:r>
            <a:r>
              <a:rPr lang="tr-TR" sz="1800" dirty="0">
                <a:solidFill>
                  <a:schemeClr val="accent1">
                    <a:lumMod val="50000"/>
                  </a:schemeClr>
                </a:solidFill>
                <a:effectLst/>
                <a:ea typeface="Times New Roman" panose="02020603050405020304" pitchFamily="18" charset="0"/>
              </a:rPr>
              <a:t> background </a:t>
            </a:r>
            <a:r>
              <a:rPr lang="tr-TR" sz="1800" dirty="0" err="1">
                <a:solidFill>
                  <a:schemeClr val="accent1">
                    <a:lumMod val="50000"/>
                  </a:schemeClr>
                </a:solidFill>
                <a:effectLst/>
                <a:ea typeface="Times New Roman" panose="02020603050405020304" pitchFamily="18" charset="0"/>
              </a:rPr>
              <a:t>by</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adding</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the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phrase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deleted</a:t>
            </a:r>
            <a:r>
              <a:rPr lang="tr-TR" sz="1800" dirty="0">
                <a:solidFill>
                  <a:schemeClr val="accent1">
                    <a:lumMod val="50000"/>
                  </a:schemeClr>
                </a:solidFill>
                <a:effectLst/>
                <a:ea typeface="Times New Roman" panose="02020603050405020304" pitchFamily="18" charset="0"/>
              </a:rPr>
              <a:t>".</a:t>
            </a:r>
          </a:p>
          <a:p>
            <a:endParaRPr lang="tr-TR" sz="1800" dirty="0">
              <a:solidFill>
                <a:schemeClr val="accent1">
                  <a:lumMod val="50000"/>
                </a:schemeClr>
              </a:solidFill>
            </a:endParaRPr>
          </a:p>
          <a:p>
            <a:endParaRPr lang="tr-TR" sz="1800" dirty="0"/>
          </a:p>
          <a:p>
            <a:endParaRPr lang="tr-TR" sz="1800" dirty="0"/>
          </a:p>
          <a:p>
            <a:endParaRPr lang="tr-TR" sz="1800" dirty="0"/>
          </a:p>
        </p:txBody>
      </p:sp>
    </p:spTree>
    <p:extLst>
      <p:ext uri="{BB962C8B-B14F-4D97-AF65-F5344CB8AC3E}">
        <p14:creationId xmlns:p14="http://schemas.microsoft.com/office/powerpoint/2010/main" val="3140366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033D88-0FF5-47C2-B1DA-DB7344A69BA3}"/>
              </a:ext>
            </a:extLst>
          </p:cNvPr>
          <p:cNvSpPr>
            <a:spLocks noGrp="1"/>
          </p:cNvSpPr>
          <p:nvPr>
            <p:ph type="title"/>
          </p:nvPr>
        </p:nvSpPr>
        <p:spPr>
          <a:xfrm>
            <a:off x="476823" y="292404"/>
            <a:ext cx="8959408" cy="1385567"/>
          </a:xfrm>
        </p:spPr>
        <p:txBody>
          <a:bodyPr/>
          <a:lstStyle/>
          <a:p>
            <a:r>
              <a:rPr lang="tr-TR" dirty="0"/>
              <a:t>SCREENSHOTS</a:t>
            </a:r>
          </a:p>
        </p:txBody>
      </p:sp>
      <p:pic>
        <p:nvPicPr>
          <p:cNvPr id="5" name="Resim 4" descr="metin içeren bir resim&#10;&#10;Açıklama otomatik olarak oluşturuldu">
            <a:extLst>
              <a:ext uri="{FF2B5EF4-FFF2-40B4-BE49-F238E27FC236}">
                <a16:creationId xmlns:a16="http://schemas.microsoft.com/office/drawing/2014/main" id="{133346AF-983C-4EFE-A914-BDE6744F8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3968" y="204883"/>
            <a:ext cx="4755743" cy="6360713"/>
          </a:xfrm>
          <a:prstGeom prst="rect">
            <a:avLst/>
          </a:prstGeom>
        </p:spPr>
      </p:pic>
      <p:pic>
        <p:nvPicPr>
          <p:cNvPr id="7" name="Resim 6" descr="metin içeren bir resim&#10;&#10;Açıklama otomatik olarak oluşturuldu">
            <a:extLst>
              <a:ext uri="{FF2B5EF4-FFF2-40B4-BE49-F238E27FC236}">
                <a16:creationId xmlns:a16="http://schemas.microsoft.com/office/drawing/2014/main" id="{8FFF6506-7C92-4B45-B16F-7F9EECC46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262" y="1677971"/>
            <a:ext cx="4343772" cy="4460123"/>
          </a:xfrm>
          <a:prstGeom prst="rect">
            <a:avLst/>
          </a:prstGeom>
        </p:spPr>
      </p:pic>
    </p:spTree>
    <p:extLst>
      <p:ext uri="{BB962C8B-B14F-4D97-AF65-F5344CB8AC3E}">
        <p14:creationId xmlns:p14="http://schemas.microsoft.com/office/powerpoint/2010/main" val="1218606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033D88-0FF5-47C2-B1DA-DB7344A69BA3}"/>
              </a:ext>
            </a:extLst>
          </p:cNvPr>
          <p:cNvSpPr>
            <a:spLocks noGrp="1"/>
          </p:cNvSpPr>
          <p:nvPr>
            <p:ph type="title"/>
          </p:nvPr>
        </p:nvSpPr>
        <p:spPr>
          <a:xfrm>
            <a:off x="372928" y="323894"/>
            <a:ext cx="8534400" cy="1368719"/>
          </a:xfrm>
        </p:spPr>
        <p:txBody>
          <a:bodyPr/>
          <a:lstStyle/>
          <a:p>
            <a:r>
              <a:rPr lang="tr-TR" dirty="0"/>
              <a:t>SCREENSHOTS (</a:t>
            </a:r>
            <a:r>
              <a:rPr lang="tr-TR" dirty="0" err="1"/>
              <a:t>Cont’d</a:t>
            </a:r>
            <a:r>
              <a:rPr lang="tr-TR" dirty="0"/>
              <a:t>)</a:t>
            </a:r>
          </a:p>
        </p:txBody>
      </p:sp>
      <p:pic>
        <p:nvPicPr>
          <p:cNvPr id="5" name="Resim 4" descr="metin içeren bir resim&#10;&#10;Açıklama otomatik olarak oluşturuldu">
            <a:extLst>
              <a:ext uri="{FF2B5EF4-FFF2-40B4-BE49-F238E27FC236}">
                <a16:creationId xmlns:a16="http://schemas.microsoft.com/office/drawing/2014/main" id="{708B3109-0539-4326-A19D-8DC9A2C44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1065" y="940160"/>
            <a:ext cx="5068007" cy="4925112"/>
          </a:xfrm>
          <a:prstGeom prst="rect">
            <a:avLst/>
          </a:prstGeom>
        </p:spPr>
      </p:pic>
      <p:pic>
        <p:nvPicPr>
          <p:cNvPr id="9" name="Resim 8" descr="metin içeren bir resim&#10;&#10;Açıklama otomatik olarak oluşturuldu">
            <a:extLst>
              <a:ext uri="{FF2B5EF4-FFF2-40B4-BE49-F238E27FC236}">
                <a16:creationId xmlns:a16="http://schemas.microsoft.com/office/drawing/2014/main" id="{07C323C4-8331-4B88-9CC4-54F5D0475D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496" y="2003899"/>
            <a:ext cx="5915851" cy="3591426"/>
          </a:xfrm>
          <a:prstGeom prst="rect">
            <a:avLst/>
          </a:prstGeom>
        </p:spPr>
      </p:pic>
    </p:spTree>
    <p:extLst>
      <p:ext uri="{BB962C8B-B14F-4D97-AF65-F5344CB8AC3E}">
        <p14:creationId xmlns:p14="http://schemas.microsoft.com/office/powerpoint/2010/main" val="1258097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033D88-0FF5-47C2-B1DA-DB7344A69BA3}"/>
              </a:ext>
            </a:extLst>
          </p:cNvPr>
          <p:cNvSpPr>
            <a:spLocks noGrp="1"/>
          </p:cNvSpPr>
          <p:nvPr>
            <p:ph type="title"/>
          </p:nvPr>
        </p:nvSpPr>
        <p:spPr>
          <a:xfrm>
            <a:off x="363199" y="119613"/>
            <a:ext cx="8534400" cy="1507067"/>
          </a:xfrm>
        </p:spPr>
        <p:txBody>
          <a:bodyPr/>
          <a:lstStyle/>
          <a:p>
            <a:r>
              <a:rPr lang="tr-TR" dirty="0"/>
              <a:t>CONCLUSION</a:t>
            </a:r>
          </a:p>
        </p:txBody>
      </p:sp>
      <p:sp>
        <p:nvSpPr>
          <p:cNvPr id="3" name="İçerik Yer Tutucusu 2">
            <a:extLst>
              <a:ext uri="{FF2B5EF4-FFF2-40B4-BE49-F238E27FC236}">
                <a16:creationId xmlns:a16="http://schemas.microsoft.com/office/drawing/2014/main" id="{2AEC638C-63E1-410B-ABC4-405B074A471A}"/>
              </a:ext>
            </a:extLst>
          </p:cNvPr>
          <p:cNvSpPr>
            <a:spLocks noGrp="1"/>
          </p:cNvSpPr>
          <p:nvPr>
            <p:ph idx="1"/>
          </p:nvPr>
        </p:nvSpPr>
        <p:spPr>
          <a:xfrm>
            <a:off x="193516" y="873146"/>
            <a:ext cx="11109222" cy="5079493"/>
          </a:xfrm>
        </p:spPr>
        <p:txBody>
          <a:bodyPr>
            <a:normAutofit/>
          </a:bodyPr>
          <a:lstStyle/>
          <a:p>
            <a:r>
              <a:rPr lang="en-US" dirty="0">
                <a:solidFill>
                  <a:schemeClr val="accent1">
                    <a:lumMod val="50000"/>
                  </a:schemeClr>
                </a:solidFill>
              </a:rPr>
              <a:t>We have finished our car rental system </a:t>
            </a:r>
            <a:r>
              <a:rPr lang="en-US" dirty="0" err="1">
                <a:solidFill>
                  <a:schemeClr val="accent1">
                    <a:lumMod val="50000"/>
                  </a:schemeClr>
                </a:solidFill>
              </a:rPr>
              <a:t>project.It</a:t>
            </a:r>
            <a:r>
              <a:rPr lang="en-US" dirty="0">
                <a:solidFill>
                  <a:schemeClr val="accent1">
                    <a:lumMod val="50000"/>
                  </a:schemeClr>
                </a:solidFill>
              </a:rPr>
              <a:t> was a long and busy period for us. It was a 5-week process. In the first weeks we were new to object oriented programming and java. As time passed, we made progress both in object oriented programming and in java. </a:t>
            </a:r>
            <a:endParaRPr lang="tr-TR" dirty="0">
              <a:solidFill>
                <a:schemeClr val="accent1">
                  <a:lumMod val="50000"/>
                </a:schemeClr>
              </a:solidFill>
            </a:endParaRPr>
          </a:p>
          <a:p>
            <a:endParaRPr lang="tr-TR" dirty="0">
              <a:solidFill>
                <a:schemeClr val="accent1">
                  <a:lumMod val="50000"/>
                </a:schemeClr>
              </a:solidFill>
            </a:endParaRPr>
          </a:p>
          <a:p>
            <a:r>
              <a:rPr lang="en-US" dirty="0">
                <a:solidFill>
                  <a:schemeClr val="accent1">
                    <a:lumMod val="50000"/>
                  </a:schemeClr>
                </a:solidFill>
              </a:rPr>
              <a:t>As for their social contributions, we have adapted more to how the project will be carried out as a team. It was like an example to our future life. </a:t>
            </a:r>
            <a:endParaRPr lang="tr-TR" dirty="0">
              <a:solidFill>
                <a:schemeClr val="accent1">
                  <a:lumMod val="50000"/>
                </a:schemeClr>
              </a:solidFill>
            </a:endParaRPr>
          </a:p>
          <a:p>
            <a:endParaRPr lang="tr-TR" dirty="0">
              <a:solidFill>
                <a:schemeClr val="accent1">
                  <a:lumMod val="50000"/>
                </a:schemeClr>
              </a:solidFill>
            </a:endParaRPr>
          </a:p>
          <a:p>
            <a:r>
              <a:rPr lang="en-US" dirty="0">
                <a:solidFill>
                  <a:schemeClr val="accent1">
                    <a:lumMod val="50000"/>
                  </a:schemeClr>
                </a:solidFill>
              </a:rPr>
              <a:t>To summarize in short, this project has contributed to us both technically and socially as we mentioned above.</a:t>
            </a:r>
            <a:endParaRPr lang="tr-TR" dirty="0">
              <a:solidFill>
                <a:schemeClr val="accent1">
                  <a:lumMod val="50000"/>
                </a:schemeClr>
              </a:solidFill>
            </a:endParaRPr>
          </a:p>
        </p:txBody>
      </p:sp>
    </p:spTree>
    <p:extLst>
      <p:ext uri="{BB962C8B-B14F-4D97-AF65-F5344CB8AC3E}">
        <p14:creationId xmlns:p14="http://schemas.microsoft.com/office/powerpoint/2010/main" val="2939062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033D88-0FF5-47C2-B1DA-DB7344A69BA3}"/>
              </a:ext>
            </a:extLst>
          </p:cNvPr>
          <p:cNvSpPr>
            <a:spLocks noGrp="1"/>
          </p:cNvSpPr>
          <p:nvPr>
            <p:ph type="title"/>
          </p:nvPr>
        </p:nvSpPr>
        <p:spPr>
          <a:xfrm>
            <a:off x="354273" y="179283"/>
            <a:ext cx="8534400" cy="1507067"/>
          </a:xfrm>
        </p:spPr>
        <p:txBody>
          <a:bodyPr/>
          <a:lstStyle/>
          <a:p>
            <a:r>
              <a:rPr lang="tr-TR" dirty="0"/>
              <a:t>REFERENCES</a:t>
            </a:r>
          </a:p>
        </p:txBody>
      </p:sp>
      <p:sp>
        <p:nvSpPr>
          <p:cNvPr id="3" name="İçerik Yer Tutucusu 2">
            <a:extLst>
              <a:ext uri="{FF2B5EF4-FFF2-40B4-BE49-F238E27FC236}">
                <a16:creationId xmlns:a16="http://schemas.microsoft.com/office/drawing/2014/main" id="{2AEC638C-63E1-410B-ABC4-405B074A471A}"/>
              </a:ext>
            </a:extLst>
          </p:cNvPr>
          <p:cNvSpPr>
            <a:spLocks noGrp="1"/>
          </p:cNvSpPr>
          <p:nvPr>
            <p:ph idx="1"/>
          </p:nvPr>
        </p:nvSpPr>
        <p:spPr>
          <a:xfrm>
            <a:off x="354273" y="1496506"/>
            <a:ext cx="9459030" cy="4451807"/>
          </a:xfrm>
        </p:spPr>
        <p:txBody>
          <a:bodyPr/>
          <a:lstStyle/>
          <a:p>
            <a:r>
              <a:rPr lang="tr-TR" dirty="0">
                <a:hlinkClick r:id="rId2"/>
              </a:rPr>
              <a:t>https://docs.oracle.com/javase/tutorial/essential/io/file.html</a:t>
            </a:r>
            <a:endParaRPr lang="tr-TR" dirty="0"/>
          </a:p>
          <a:p>
            <a:endParaRPr lang="tr-TR" dirty="0"/>
          </a:p>
          <a:p>
            <a:r>
              <a:rPr lang="tr-TR" dirty="0">
                <a:hlinkClick r:id="rId3"/>
              </a:rPr>
              <a:t>https://www.w3schools.com/java/java_oop.asp</a:t>
            </a:r>
            <a:endParaRPr lang="tr-TR" dirty="0"/>
          </a:p>
          <a:p>
            <a:endParaRPr lang="tr-TR" dirty="0"/>
          </a:p>
          <a:p>
            <a:r>
              <a:rPr lang="tr-TR" dirty="0">
                <a:hlinkClick r:id="rId4"/>
              </a:rPr>
              <a:t>https://stackoverflow.com/questions/19426758/basic-object-oriented-programming</a:t>
            </a:r>
            <a:endParaRPr lang="tr-TR" dirty="0"/>
          </a:p>
          <a:p>
            <a:endParaRPr lang="tr-TR" dirty="0"/>
          </a:p>
          <a:p>
            <a:r>
              <a:rPr lang="tr-TR" dirty="0">
                <a:solidFill>
                  <a:schemeClr val="accent1">
                    <a:lumMod val="75000"/>
                  </a:schemeClr>
                </a:solidFill>
              </a:rPr>
              <a:t>https://www.canva.com/</a:t>
            </a:r>
          </a:p>
        </p:txBody>
      </p:sp>
    </p:spTree>
    <p:extLst>
      <p:ext uri="{BB962C8B-B14F-4D97-AF65-F5344CB8AC3E}">
        <p14:creationId xmlns:p14="http://schemas.microsoft.com/office/powerpoint/2010/main" val="593712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43DAFF0-C3DE-4B81-94A6-DF90E832CE80}"/>
              </a:ext>
            </a:extLst>
          </p:cNvPr>
          <p:cNvSpPr>
            <a:spLocks noGrp="1"/>
          </p:cNvSpPr>
          <p:nvPr>
            <p:ph type="title"/>
          </p:nvPr>
        </p:nvSpPr>
        <p:spPr>
          <a:xfrm>
            <a:off x="217285" y="286965"/>
            <a:ext cx="3747111" cy="4892040"/>
          </a:xfrm>
        </p:spPr>
        <p:txBody>
          <a:bodyPr>
            <a:normAutofit/>
          </a:bodyPr>
          <a:lstStyle/>
          <a:p>
            <a:pPr algn="r"/>
            <a:r>
              <a:rPr lang="tr-TR" sz="4800" dirty="0"/>
              <a:t>OUTLINE</a:t>
            </a:r>
          </a:p>
        </p:txBody>
      </p:sp>
      <p:cxnSp>
        <p:nvCxnSpPr>
          <p:cNvPr id="10" name="Straight Connector 9">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A7A54558-7BB5-4855-B1BA-D1624C677CFB}"/>
              </a:ext>
            </a:extLst>
          </p:cNvPr>
          <p:cNvSpPr>
            <a:spLocks noGrp="1"/>
          </p:cNvSpPr>
          <p:nvPr>
            <p:ph idx="1"/>
          </p:nvPr>
        </p:nvSpPr>
        <p:spPr>
          <a:xfrm>
            <a:off x="5058384" y="914400"/>
            <a:ext cx="7133616" cy="5943600"/>
          </a:xfrm>
        </p:spPr>
        <p:txBody>
          <a:bodyPr>
            <a:normAutofit/>
          </a:bodyPr>
          <a:lstStyle/>
          <a:p>
            <a:pPr>
              <a:lnSpc>
                <a:spcPct val="90000"/>
              </a:lnSpc>
              <a:spcAft>
                <a:spcPts val="1000"/>
              </a:spcAft>
              <a:buFont typeface="Wingdings" panose="05000000000000000000" pitchFamily="2" charset="2"/>
              <a:buChar char="Ø"/>
              <a:tabLst>
                <a:tab pos="457200" algn="l"/>
              </a:tabLst>
            </a:pPr>
            <a:r>
              <a:rPr lang="en-US" b="1" dirty="0">
                <a:solidFill>
                  <a:schemeClr val="tx1"/>
                </a:solidFill>
                <a:effectLst/>
                <a:ea typeface="Calibri" panose="020F0502020204030204" pitchFamily="34" charset="0"/>
                <a:cs typeface="Calibri" pitchFamily="34" charset="0"/>
              </a:rPr>
              <a:t>INTRODUCTION </a:t>
            </a:r>
            <a:endParaRPr lang="tr-TR" b="1" dirty="0">
              <a:solidFill>
                <a:schemeClr val="tx1"/>
              </a:solidFill>
              <a:ea typeface="Calibri" panose="020F0502020204030204" pitchFamily="34" charset="0"/>
              <a:cs typeface="Calibri" pitchFamily="34" charset="0"/>
            </a:endParaRPr>
          </a:p>
          <a:p>
            <a:pPr>
              <a:lnSpc>
                <a:spcPct val="90000"/>
              </a:lnSpc>
              <a:spcAft>
                <a:spcPts val="1000"/>
              </a:spcAft>
              <a:buFont typeface="Wingdings" panose="05000000000000000000" pitchFamily="2" charset="2"/>
              <a:buChar char="Ø"/>
              <a:tabLst>
                <a:tab pos="457200" algn="l"/>
              </a:tabLst>
            </a:pPr>
            <a:r>
              <a:rPr lang="en-US" b="1" dirty="0">
                <a:solidFill>
                  <a:schemeClr val="tx1"/>
                </a:solidFill>
                <a:effectLst/>
                <a:ea typeface="Calibri" panose="020F0502020204030204" pitchFamily="34" charset="0"/>
                <a:cs typeface="Calibri" pitchFamily="34" charset="0"/>
              </a:rPr>
              <a:t>PROGRESS</a:t>
            </a:r>
            <a:r>
              <a:rPr lang="tr-TR" b="1" dirty="0">
                <a:solidFill>
                  <a:schemeClr val="tx1"/>
                </a:solidFill>
                <a:effectLst/>
                <a:ea typeface="Calibri" panose="020F0502020204030204" pitchFamily="34" charset="0"/>
                <a:cs typeface="Calibri" pitchFamily="34" charset="0"/>
              </a:rPr>
              <a:t> SUMMARY </a:t>
            </a:r>
            <a:endParaRPr lang="tr-TR" b="1" dirty="0">
              <a:solidFill>
                <a:schemeClr val="tx1"/>
              </a:solidFill>
              <a:ea typeface="Calibri" panose="020F0502020204030204" pitchFamily="34" charset="0"/>
              <a:cs typeface="Calibri" pitchFamily="34" charset="0"/>
            </a:endParaRPr>
          </a:p>
          <a:p>
            <a:pPr>
              <a:lnSpc>
                <a:spcPct val="90000"/>
              </a:lnSpc>
              <a:spcAft>
                <a:spcPts val="1000"/>
              </a:spcAft>
              <a:buFont typeface="Arial" panose="020B0604020202020204" pitchFamily="34" charset="0"/>
              <a:buChar char="•"/>
              <a:tabLst>
                <a:tab pos="457200" algn="l"/>
              </a:tabLst>
            </a:pPr>
            <a:r>
              <a:rPr lang="tr-TR" b="1" dirty="0">
                <a:solidFill>
                  <a:schemeClr val="tx1"/>
                </a:solidFill>
                <a:effectLst/>
                <a:ea typeface="Calibri" panose="020F0502020204030204" pitchFamily="34" charset="0"/>
                <a:cs typeface="Calibri" pitchFamily="34" charset="0"/>
              </a:rPr>
              <a:t>	</a:t>
            </a:r>
            <a:r>
              <a:rPr lang="en-US" b="1" dirty="0">
                <a:solidFill>
                  <a:schemeClr val="tx1"/>
                </a:solidFill>
                <a:effectLst/>
                <a:ea typeface="Calibri" panose="020F0502020204030204" pitchFamily="34" charset="0"/>
                <a:cs typeface="Calibri" pitchFamily="34" charset="0"/>
              </a:rPr>
              <a:t>Requirements</a:t>
            </a:r>
            <a:endParaRPr lang="tr-TR" b="1" dirty="0">
              <a:solidFill>
                <a:schemeClr val="tx1"/>
              </a:solidFill>
              <a:ea typeface="Calibri" panose="020F0502020204030204" pitchFamily="34" charset="0"/>
              <a:cs typeface="Calibri" pitchFamily="34" charset="0"/>
            </a:endParaRPr>
          </a:p>
          <a:p>
            <a:pPr>
              <a:lnSpc>
                <a:spcPct val="90000"/>
              </a:lnSpc>
              <a:spcAft>
                <a:spcPts val="1000"/>
              </a:spcAft>
              <a:buFont typeface="Arial" panose="020B0604020202020204" pitchFamily="34" charset="0"/>
              <a:buChar char="•"/>
              <a:tabLst>
                <a:tab pos="457200" algn="l"/>
              </a:tabLst>
            </a:pPr>
            <a:r>
              <a:rPr lang="tr-TR" b="1" dirty="0">
                <a:solidFill>
                  <a:schemeClr val="tx1"/>
                </a:solidFill>
                <a:effectLst/>
                <a:ea typeface="Calibri" panose="020F0502020204030204" pitchFamily="34" charset="0"/>
                <a:cs typeface="Calibri" pitchFamily="34" charset="0"/>
              </a:rPr>
              <a:t>	</a:t>
            </a:r>
            <a:r>
              <a:rPr lang="en-US" b="1" dirty="0">
                <a:solidFill>
                  <a:schemeClr val="tx1"/>
                </a:solidFill>
                <a:effectLst/>
                <a:ea typeface="Calibri" panose="020F0502020204030204" pitchFamily="34" charset="0"/>
                <a:cs typeface="Calibri" pitchFamily="34" charset="0"/>
              </a:rPr>
              <a:t>Task Sharing</a:t>
            </a:r>
            <a:r>
              <a:rPr lang="tr-TR" b="1" dirty="0">
                <a:solidFill>
                  <a:schemeClr val="tx1"/>
                </a:solidFill>
                <a:effectLst/>
                <a:ea typeface="Calibri" panose="020F0502020204030204" pitchFamily="34" charset="0"/>
                <a:cs typeface="Calibri" pitchFamily="34" charset="0"/>
              </a:rPr>
              <a:t> &amp; </a:t>
            </a:r>
            <a:r>
              <a:rPr lang="en-US" b="1" dirty="0">
                <a:solidFill>
                  <a:schemeClr val="tx1"/>
                </a:solidFill>
                <a:effectLst/>
                <a:ea typeface="Calibri" panose="020F0502020204030204" pitchFamily="34" charset="0"/>
                <a:cs typeface="Calibri" pitchFamily="34" charset="0"/>
              </a:rPr>
              <a:t>Scheduling</a:t>
            </a:r>
            <a:endParaRPr lang="tr-TR" b="1" dirty="0">
              <a:solidFill>
                <a:schemeClr val="tx1"/>
              </a:solidFill>
              <a:ea typeface="Calibri" panose="020F0502020204030204" pitchFamily="34" charset="0"/>
              <a:cs typeface="Calibri" pitchFamily="34" charset="0"/>
            </a:endParaRPr>
          </a:p>
          <a:p>
            <a:pPr>
              <a:lnSpc>
                <a:spcPct val="90000"/>
              </a:lnSpc>
              <a:spcAft>
                <a:spcPts val="1000"/>
              </a:spcAft>
              <a:buFont typeface="Arial" panose="020B0604020202020204" pitchFamily="34" charset="0"/>
              <a:buChar char="•"/>
              <a:tabLst>
                <a:tab pos="457200" algn="l"/>
              </a:tabLst>
            </a:pPr>
            <a:r>
              <a:rPr lang="tr-TR" b="1" dirty="0">
                <a:solidFill>
                  <a:schemeClr val="tx1"/>
                </a:solidFill>
                <a:effectLst/>
                <a:ea typeface="Calibri" panose="020F0502020204030204" pitchFamily="34" charset="0"/>
                <a:cs typeface="Calibri" pitchFamily="34" charset="0"/>
              </a:rPr>
              <a:t>	</a:t>
            </a:r>
            <a:r>
              <a:rPr lang="tr-TR" b="1" dirty="0" err="1">
                <a:solidFill>
                  <a:schemeClr val="tx1"/>
                </a:solidFill>
                <a:effectLst/>
                <a:ea typeface="Calibri" panose="020F0502020204030204" pitchFamily="34" charset="0"/>
                <a:cs typeface="Calibri" pitchFamily="34" charset="0"/>
              </a:rPr>
              <a:t>Completed</a:t>
            </a:r>
            <a:r>
              <a:rPr lang="tr-TR" b="1" dirty="0">
                <a:solidFill>
                  <a:schemeClr val="tx1"/>
                </a:solidFill>
                <a:effectLst/>
                <a:ea typeface="Calibri" panose="020F0502020204030204" pitchFamily="34" charset="0"/>
                <a:cs typeface="Calibri" pitchFamily="34" charset="0"/>
              </a:rPr>
              <a:t> </a:t>
            </a:r>
            <a:r>
              <a:rPr lang="tr-TR" b="1" dirty="0" err="1">
                <a:solidFill>
                  <a:schemeClr val="tx1"/>
                </a:solidFill>
                <a:effectLst/>
                <a:ea typeface="Calibri" panose="020F0502020204030204" pitchFamily="34" charset="0"/>
                <a:cs typeface="Calibri" pitchFamily="34" charset="0"/>
              </a:rPr>
              <a:t>Tasks</a:t>
            </a:r>
            <a:r>
              <a:rPr lang="tr-TR" b="1" dirty="0">
                <a:solidFill>
                  <a:schemeClr val="tx1"/>
                </a:solidFill>
                <a:effectLst/>
                <a:ea typeface="Calibri" panose="020F0502020204030204" pitchFamily="34" charset="0"/>
                <a:cs typeface="Calibri" pitchFamily="34" charset="0"/>
              </a:rPr>
              <a:t> </a:t>
            </a:r>
            <a:endParaRPr lang="tr-TR" b="1" dirty="0">
              <a:solidFill>
                <a:schemeClr val="tx1"/>
              </a:solidFill>
              <a:ea typeface="Calibri" panose="020F0502020204030204" pitchFamily="34" charset="0"/>
              <a:cs typeface="Calibri" pitchFamily="34" charset="0"/>
            </a:endParaRPr>
          </a:p>
          <a:p>
            <a:pPr>
              <a:lnSpc>
                <a:spcPct val="90000"/>
              </a:lnSpc>
              <a:spcAft>
                <a:spcPts val="1000"/>
              </a:spcAft>
              <a:buFont typeface="Arial" panose="020B0604020202020204" pitchFamily="34" charset="0"/>
              <a:buChar char="•"/>
              <a:tabLst>
                <a:tab pos="457200" algn="l"/>
              </a:tabLst>
            </a:pPr>
            <a:r>
              <a:rPr lang="tr-TR" b="1" dirty="0">
                <a:solidFill>
                  <a:schemeClr val="tx1"/>
                </a:solidFill>
                <a:effectLst/>
                <a:ea typeface="Calibri" panose="020F0502020204030204" pitchFamily="34" charset="0"/>
                <a:cs typeface="Calibri" pitchFamily="34" charset="0"/>
              </a:rPr>
              <a:t>	</a:t>
            </a:r>
            <a:r>
              <a:rPr lang="tr-TR" b="1" dirty="0" err="1">
                <a:solidFill>
                  <a:schemeClr val="tx1"/>
                </a:solidFill>
                <a:effectLst/>
                <a:ea typeface="Calibri" panose="020F0502020204030204" pitchFamily="34" charset="0"/>
                <a:cs typeface="Calibri" pitchFamily="34" charset="0"/>
              </a:rPr>
              <a:t>Incomplete</a:t>
            </a:r>
            <a:r>
              <a:rPr lang="tr-TR" b="1" dirty="0">
                <a:solidFill>
                  <a:schemeClr val="tx1"/>
                </a:solidFill>
                <a:effectLst/>
                <a:ea typeface="Calibri" panose="020F0502020204030204" pitchFamily="34" charset="0"/>
                <a:cs typeface="Calibri" pitchFamily="34" charset="0"/>
              </a:rPr>
              <a:t> </a:t>
            </a:r>
            <a:r>
              <a:rPr lang="tr-TR" b="1" dirty="0" err="1">
                <a:solidFill>
                  <a:schemeClr val="tx1"/>
                </a:solidFill>
                <a:effectLst/>
                <a:ea typeface="Calibri" panose="020F0502020204030204" pitchFamily="34" charset="0"/>
                <a:cs typeface="Calibri" pitchFamily="34" charset="0"/>
              </a:rPr>
              <a:t>Tasks</a:t>
            </a:r>
            <a:r>
              <a:rPr lang="tr-TR" b="1" dirty="0">
                <a:solidFill>
                  <a:schemeClr val="tx1"/>
                </a:solidFill>
                <a:effectLst/>
                <a:ea typeface="Calibri" panose="020F0502020204030204" pitchFamily="34" charset="0"/>
                <a:cs typeface="Calibri" pitchFamily="34" charset="0"/>
              </a:rPr>
              <a:t> </a:t>
            </a:r>
            <a:endParaRPr lang="tr-TR" b="1" dirty="0">
              <a:solidFill>
                <a:schemeClr val="tx1"/>
              </a:solidFill>
              <a:ea typeface="Calibri" panose="020F0502020204030204" pitchFamily="34" charset="0"/>
              <a:cs typeface="Calibri" pitchFamily="34" charset="0"/>
            </a:endParaRPr>
          </a:p>
          <a:p>
            <a:pPr>
              <a:lnSpc>
                <a:spcPct val="90000"/>
              </a:lnSpc>
              <a:spcAft>
                <a:spcPts val="1000"/>
              </a:spcAft>
              <a:buFont typeface="Arial" panose="020B0604020202020204" pitchFamily="34" charset="0"/>
              <a:buChar char="•"/>
              <a:tabLst>
                <a:tab pos="457200" algn="l"/>
              </a:tabLst>
            </a:pPr>
            <a:r>
              <a:rPr lang="tr-TR" b="1" dirty="0">
                <a:solidFill>
                  <a:schemeClr val="tx1"/>
                </a:solidFill>
                <a:effectLst/>
                <a:ea typeface="Calibri" panose="020F0502020204030204" pitchFamily="34" charset="0"/>
                <a:cs typeface="Calibri" pitchFamily="34" charset="0"/>
              </a:rPr>
              <a:t>	</a:t>
            </a:r>
            <a:r>
              <a:rPr lang="tr-TR" b="1" dirty="0" err="1">
                <a:solidFill>
                  <a:schemeClr val="tx1"/>
                </a:solidFill>
                <a:effectLst/>
                <a:ea typeface="Calibri" panose="020F0502020204030204" pitchFamily="34" charset="0"/>
                <a:cs typeface="Calibri" pitchFamily="34" charset="0"/>
              </a:rPr>
              <a:t>Additional</a:t>
            </a:r>
            <a:r>
              <a:rPr lang="tr-TR" b="1" dirty="0">
                <a:solidFill>
                  <a:schemeClr val="tx1"/>
                </a:solidFill>
                <a:effectLst/>
                <a:ea typeface="Calibri" panose="020F0502020204030204" pitchFamily="34" charset="0"/>
                <a:cs typeface="Calibri" pitchFamily="34" charset="0"/>
              </a:rPr>
              <a:t> </a:t>
            </a:r>
            <a:r>
              <a:rPr lang="tr-TR" b="1" dirty="0" err="1">
                <a:solidFill>
                  <a:schemeClr val="tx1"/>
                </a:solidFill>
                <a:effectLst/>
                <a:ea typeface="Calibri" panose="020F0502020204030204" pitchFamily="34" charset="0"/>
                <a:cs typeface="Calibri" pitchFamily="34" charset="0"/>
              </a:rPr>
              <a:t>Improvements</a:t>
            </a:r>
            <a:r>
              <a:rPr lang="tr-TR" b="1" dirty="0">
                <a:solidFill>
                  <a:schemeClr val="tx1"/>
                </a:solidFill>
                <a:effectLst/>
                <a:ea typeface="Calibri" panose="020F0502020204030204" pitchFamily="34" charset="0"/>
                <a:cs typeface="Calibri" pitchFamily="34" charset="0"/>
              </a:rPr>
              <a:t> </a:t>
            </a:r>
          </a:p>
          <a:p>
            <a:pPr marL="342900" lvl="0" indent="-342900">
              <a:lnSpc>
                <a:spcPct val="90000"/>
              </a:lnSpc>
              <a:spcAft>
                <a:spcPts val="1000"/>
              </a:spcAft>
              <a:buFont typeface="Wingdings" panose="05000000000000000000" pitchFamily="2" charset="2"/>
              <a:buChar char="Ø"/>
              <a:tabLst>
                <a:tab pos="457200" algn="l"/>
              </a:tabLst>
            </a:pPr>
            <a:r>
              <a:rPr lang="tr-TR" b="1" dirty="0">
                <a:solidFill>
                  <a:schemeClr val="tx1"/>
                </a:solidFill>
                <a:effectLst/>
                <a:ea typeface="Calibri" panose="020F0502020204030204" pitchFamily="34" charset="0"/>
                <a:cs typeface="Times New Roman" panose="02020603050405020304" pitchFamily="18" charset="0"/>
              </a:rPr>
              <a:t>PROBLEMS ENCOUNTERED </a:t>
            </a:r>
            <a:endParaRPr lang="tr-TR" dirty="0">
              <a:solidFill>
                <a:schemeClr val="tx1"/>
              </a:solidFill>
              <a:effectLst/>
              <a:ea typeface="Calibri" panose="020F0502020204030204" pitchFamily="34" charset="0"/>
              <a:cs typeface="Times New Roman" panose="02020603050405020304" pitchFamily="18" charset="0"/>
            </a:endParaRPr>
          </a:p>
          <a:p>
            <a:pPr marL="342900" lvl="0" indent="-342900">
              <a:lnSpc>
                <a:spcPct val="90000"/>
              </a:lnSpc>
              <a:spcAft>
                <a:spcPts val="1000"/>
              </a:spcAft>
              <a:buFont typeface="Wingdings" panose="05000000000000000000" pitchFamily="2" charset="2"/>
              <a:buChar char="Ø"/>
              <a:tabLst>
                <a:tab pos="457200" algn="l"/>
              </a:tabLst>
            </a:pPr>
            <a:r>
              <a:rPr lang="tr-TR" b="1" dirty="0">
                <a:solidFill>
                  <a:schemeClr val="tx1"/>
                </a:solidFill>
                <a:effectLst/>
                <a:ea typeface="Calibri" panose="020F0502020204030204" pitchFamily="34" charset="0"/>
                <a:cs typeface="Times New Roman" panose="02020603050405020304" pitchFamily="18" charset="0"/>
              </a:rPr>
              <a:t>ALGOR</a:t>
            </a:r>
            <a:r>
              <a:rPr lang="en-US" b="1" dirty="0">
                <a:solidFill>
                  <a:schemeClr val="tx1"/>
                </a:solidFill>
                <a:effectLst/>
                <a:ea typeface="Calibri" panose="020F0502020204030204" pitchFamily="34" charset="0"/>
                <a:cs typeface="Times New Roman" panose="02020603050405020304" pitchFamily="18" charset="0"/>
              </a:rPr>
              <a:t>I</a:t>
            </a:r>
            <a:r>
              <a:rPr lang="tr-TR" b="1" dirty="0">
                <a:solidFill>
                  <a:schemeClr val="tx1"/>
                </a:solidFill>
                <a:effectLst/>
                <a:ea typeface="Calibri" panose="020F0502020204030204" pitchFamily="34" charset="0"/>
                <a:cs typeface="Times New Roman" panose="02020603050405020304" pitchFamily="18" charset="0"/>
              </a:rPr>
              <a:t>THMS AND SOLUT</a:t>
            </a:r>
            <a:r>
              <a:rPr lang="en-US" b="1" dirty="0">
                <a:solidFill>
                  <a:schemeClr val="tx1"/>
                </a:solidFill>
                <a:effectLst/>
                <a:ea typeface="Calibri" panose="020F0502020204030204" pitchFamily="34" charset="0"/>
                <a:cs typeface="Times New Roman" panose="02020603050405020304" pitchFamily="18" charset="0"/>
              </a:rPr>
              <a:t>I</a:t>
            </a:r>
            <a:r>
              <a:rPr lang="tr-TR" b="1" dirty="0">
                <a:solidFill>
                  <a:schemeClr val="tx1"/>
                </a:solidFill>
                <a:effectLst/>
                <a:ea typeface="Calibri" panose="020F0502020204030204" pitchFamily="34" charset="0"/>
                <a:cs typeface="Times New Roman" panose="02020603050405020304" pitchFamily="18" charset="0"/>
              </a:rPr>
              <a:t>ON STRATEG</a:t>
            </a:r>
            <a:r>
              <a:rPr lang="en-US" b="1" dirty="0">
                <a:solidFill>
                  <a:schemeClr val="tx1"/>
                </a:solidFill>
                <a:effectLst/>
                <a:ea typeface="Calibri" panose="020F0502020204030204" pitchFamily="34" charset="0"/>
                <a:cs typeface="Times New Roman" panose="02020603050405020304" pitchFamily="18" charset="0"/>
              </a:rPr>
              <a:t>I</a:t>
            </a:r>
            <a:r>
              <a:rPr lang="tr-TR" b="1" dirty="0">
                <a:solidFill>
                  <a:schemeClr val="tx1"/>
                </a:solidFill>
                <a:effectLst/>
                <a:ea typeface="Calibri" panose="020F0502020204030204" pitchFamily="34" charset="0"/>
                <a:cs typeface="Times New Roman" panose="02020603050405020304" pitchFamily="18" charset="0"/>
              </a:rPr>
              <a:t>ES </a:t>
            </a:r>
            <a:endParaRPr lang="tr-TR" dirty="0">
              <a:solidFill>
                <a:schemeClr val="tx1"/>
              </a:solidFill>
              <a:effectLst/>
              <a:ea typeface="Calibri" panose="020F0502020204030204" pitchFamily="34" charset="0"/>
              <a:cs typeface="Times New Roman" panose="02020603050405020304" pitchFamily="18" charset="0"/>
            </a:endParaRPr>
          </a:p>
          <a:p>
            <a:pPr marL="342900" lvl="0" indent="-342900">
              <a:lnSpc>
                <a:spcPct val="90000"/>
              </a:lnSpc>
              <a:spcAft>
                <a:spcPts val="1000"/>
              </a:spcAft>
              <a:buFont typeface="Wingdings" panose="05000000000000000000" pitchFamily="2" charset="2"/>
              <a:buChar char="Ø"/>
              <a:tabLst>
                <a:tab pos="457200" algn="l"/>
              </a:tabLst>
            </a:pPr>
            <a:r>
              <a:rPr lang="tr-TR" b="1" dirty="0">
                <a:solidFill>
                  <a:schemeClr val="tx1"/>
                </a:solidFill>
                <a:effectLst/>
                <a:ea typeface="Calibri" panose="020F0502020204030204" pitchFamily="34" charset="0"/>
                <a:cs typeface="Times New Roman" panose="02020603050405020304" pitchFamily="18" charset="0"/>
              </a:rPr>
              <a:t>SCREENSHOTS </a:t>
            </a:r>
            <a:endParaRPr lang="tr-TR" dirty="0">
              <a:solidFill>
                <a:schemeClr val="tx1"/>
              </a:solidFill>
              <a:effectLst/>
              <a:ea typeface="Calibri" panose="020F0502020204030204" pitchFamily="34" charset="0"/>
              <a:cs typeface="Times New Roman" panose="02020603050405020304" pitchFamily="18" charset="0"/>
            </a:endParaRPr>
          </a:p>
          <a:p>
            <a:pPr marL="342900" lvl="0" indent="-342900">
              <a:lnSpc>
                <a:spcPct val="90000"/>
              </a:lnSpc>
              <a:spcAft>
                <a:spcPts val="1000"/>
              </a:spcAft>
              <a:buFont typeface="Wingdings" panose="05000000000000000000" pitchFamily="2" charset="2"/>
              <a:buChar char="Ø"/>
              <a:tabLst>
                <a:tab pos="457200" algn="l"/>
              </a:tabLst>
            </a:pPr>
            <a:r>
              <a:rPr lang="en-US" b="1" dirty="0">
                <a:solidFill>
                  <a:schemeClr val="tx1"/>
                </a:solidFill>
                <a:effectLst/>
                <a:ea typeface="Calibri" panose="020F0502020204030204" pitchFamily="34" charset="0"/>
                <a:cs typeface="Times New Roman" panose="02020603050405020304" pitchFamily="18" charset="0"/>
              </a:rPr>
              <a:t>CONCLUSION</a:t>
            </a:r>
            <a:endParaRPr lang="tr-TR" dirty="0">
              <a:solidFill>
                <a:schemeClr val="tx1"/>
              </a:solidFill>
              <a:effectLst/>
              <a:ea typeface="Calibri" panose="020F0502020204030204" pitchFamily="34" charset="0"/>
              <a:cs typeface="Times New Roman" panose="02020603050405020304" pitchFamily="18" charset="0"/>
            </a:endParaRPr>
          </a:p>
          <a:p>
            <a:pPr marL="342900" lvl="0" indent="-342900">
              <a:lnSpc>
                <a:spcPct val="90000"/>
              </a:lnSpc>
              <a:spcAft>
                <a:spcPts val="1000"/>
              </a:spcAft>
              <a:buFont typeface="Wingdings" panose="05000000000000000000" pitchFamily="2" charset="2"/>
              <a:buChar char="Ø"/>
              <a:tabLst>
                <a:tab pos="457200" algn="l"/>
              </a:tabLst>
            </a:pPr>
            <a:r>
              <a:rPr lang="tr-TR" b="1" dirty="0">
                <a:solidFill>
                  <a:schemeClr val="tx1"/>
                </a:solidFill>
                <a:effectLst/>
                <a:ea typeface="Calibri" panose="020F0502020204030204" pitchFamily="34" charset="0"/>
                <a:cs typeface="Times New Roman" panose="02020603050405020304" pitchFamily="18" charset="0"/>
              </a:rPr>
              <a:t>REFERENCES</a:t>
            </a:r>
            <a:endParaRPr lang="tr-TR" dirty="0">
              <a:solidFill>
                <a:schemeClr val="tx1"/>
              </a:solidFill>
            </a:endParaRPr>
          </a:p>
          <a:p>
            <a:pPr>
              <a:lnSpc>
                <a:spcPct val="90000"/>
              </a:lnSpc>
              <a:spcAft>
                <a:spcPts val="1000"/>
              </a:spcAft>
              <a:buFont typeface="Arial" panose="020B0604020202020204" pitchFamily="34" charset="0"/>
              <a:buChar char="•"/>
              <a:tabLst>
                <a:tab pos="457200" algn="l"/>
              </a:tabLst>
            </a:pPr>
            <a:endParaRPr lang="tr-TR" sz="1600" b="1" dirty="0">
              <a:solidFill>
                <a:schemeClr val="tx1"/>
              </a:solidFill>
              <a:effectLst/>
              <a:latin typeface="Calibri" pitchFamily="34" charset="0"/>
              <a:ea typeface="Calibri" panose="020F0502020204030204" pitchFamily="34" charset="0"/>
              <a:cs typeface="Calibri" pitchFamily="34" charset="0"/>
            </a:endParaRPr>
          </a:p>
          <a:p>
            <a:pPr>
              <a:lnSpc>
                <a:spcPct val="90000"/>
              </a:lnSpc>
              <a:spcAft>
                <a:spcPts val="1000"/>
              </a:spcAft>
              <a:buFont typeface="Arial" panose="020B0604020202020204" pitchFamily="34" charset="0"/>
              <a:buChar char="•"/>
              <a:tabLst>
                <a:tab pos="457200" algn="l"/>
              </a:tabLst>
            </a:pPr>
            <a:endParaRPr lang="tr-TR" sz="1600" dirty="0">
              <a:solidFill>
                <a:schemeClr val="tx1"/>
              </a:solidFill>
              <a:effectLst/>
              <a:latin typeface="Calibri" pitchFamily="34" charset="0"/>
              <a:ea typeface="Calibri" panose="020F0502020204030204" pitchFamily="34" charset="0"/>
              <a:cs typeface="Calibri" pitchFamily="34" charset="0"/>
            </a:endParaRPr>
          </a:p>
          <a:p>
            <a:pPr>
              <a:lnSpc>
                <a:spcPct val="90000"/>
              </a:lnSpc>
            </a:pPr>
            <a:endParaRPr lang="tr-TR" sz="1600" dirty="0">
              <a:solidFill>
                <a:schemeClr val="tx1"/>
              </a:solidFill>
            </a:endParaRPr>
          </a:p>
        </p:txBody>
      </p:sp>
    </p:spTree>
    <p:extLst>
      <p:ext uri="{BB962C8B-B14F-4D97-AF65-F5344CB8AC3E}">
        <p14:creationId xmlns:p14="http://schemas.microsoft.com/office/powerpoint/2010/main" val="206003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22693E-0562-4DC2-A07A-ED12199D515C}"/>
              </a:ext>
            </a:extLst>
          </p:cNvPr>
          <p:cNvSpPr>
            <a:spLocks noGrp="1"/>
          </p:cNvSpPr>
          <p:nvPr>
            <p:ph type="title"/>
          </p:nvPr>
        </p:nvSpPr>
        <p:spPr>
          <a:xfrm>
            <a:off x="732338" y="118979"/>
            <a:ext cx="8534400" cy="1507067"/>
          </a:xfrm>
        </p:spPr>
        <p:txBody>
          <a:bodyPr/>
          <a:lstStyle/>
          <a:p>
            <a:r>
              <a:rPr lang="tr-TR" dirty="0"/>
              <a:t>INTRODUCTION</a:t>
            </a:r>
          </a:p>
        </p:txBody>
      </p:sp>
      <p:sp>
        <p:nvSpPr>
          <p:cNvPr id="3" name="İçerik Yer Tutucusu 2">
            <a:extLst>
              <a:ext uri="{FF2B5EF4-FFF2-40B4-BE49-F238E27FC236}">
                <a16:creationId xmlns:a16="http://schemas.microsoft.com/office/drawing/2014/main" id="{B651E619-7B12-43D6-939F-B590BCDCC71C}"/>
              </a:ext>
            </a:extLst>
          </p:cNvPr>
          <p:cNvSpPr>
            <a:spLocks noGrp="1"/>
          </p:cNvSpPr>
          <p:nvPr>
            <p:ph idx="1"/>
          </p:nvPr>
        </p:nvSpPr>
        <p:spPr>
          <a:xfrm>
            <a:off x="732338" y="2081462"/>
            <a:ext cx="8534400" cy="3615267"/>
          </a:xfrm>
        </p:spPr>
        <p:txBody>
          <a:bodyPr>
            <a:noAutofit/>
          </a:bodyPr>
          <a:lstStyle/>
          <a:p>
            <a:r>
              <a:rPr lang="en-US" sz="2300" dirty="0">
                <a:solidFill>
                  <a:schemeClr val="tx2">
                    <a:lumMod val="60000"/>
                    <a:lumOff val="40000"/>
                  </a:schemeClr>
                </a:solidFill>
              </a:rPr>
              <a:t>Purpose of this project is to create a simulation which is about a car rental company.</a:t>
            </a:r>
            <a:endParaRPr lang="tr-TR" sz="2300" dirty="0">
              <a:solidFill>
                <a:schemeClr val="tx2">
                  <a:lumMod val="60000"/>
                  <a:lumOff val="40000"/>
                </a:schemeClr>
              </a:solidFill>
            </a:endParaRPr>
          </a:p>
          <a:p>
            <a:r>
              <a:rPr lang="tr-TR" sz="2300" dirty="0">
                <a:solidFill>
                  <a:schemeClr val="tx2">
                    <a:lumMod val="60000"/>
                    <a:lumOff val="40000"/>
                  </a:schemeClr>
                </a:solidFill>
              </a:rPr>
              <a:t>CENG Car </a:t>
            </a:r>
            <a:r>
              <a:rPr lang="tr-TR" sz="2300" dirty="0" err="1">
                <a:solidFill>
                  <a:schemeClr val="tx2">
                    <a:lumMod val="60000"/>
                    <a:lumOff val="40000"/>
                  </a:schemeClr>
                </a:solidFill>
              </a:rPr>
              <a:t>Rental</a:t>
            </a:r>
            <a:r>
              <a:rPr lang="tr-TR" sz="2300" dirty="0">
                <a:solidFill>
                  <a:schemeClr val="tx2">
                    <a:lumMod val="60000"/>
                    <a:lumOff val="40000"/>
                  </a:schemeClr>
                </a:solidFill>
              </a:rPr>
              <a:t> is a car </a:t>
            </a:r>
            <a:r>
              <a:rPr lang="tr-TR" sz="2300" dirty="0" err="1">
                <a:solidFill>
                  <a:schemeClr val="tx2">
                    <a:lumMod val="60000"/>
                    <a:lumOff val="40000"/>
                  </a:schemeClr>
                </a:solidFill>
              </a:rPr>
              <a:t>rental</a:t>
            </a:r>
            <a:r>
              <a:rPr lang="tr-TR" sz="2300" dirty="0">
                <a:solidFill>
                  <a:schemeClr val="tx2">
                    <a:lumMod val="60000"/>
                    <a:lumOff val="40000"/>
                  </a:schemeClr>
                </a:solidFill>
              </a:rPr>
              <a:t> </a:t>
            </a:r>
            <a:r>
              <a:rPr lang="tr-TR" sz="2300" dirty="0" err="1">
                <a:solidFill>
                  <a:schemeClr val="tx2">
                    <a:lumMod val="60000"/>
                    <a:lumOff val="40000"/>
                  </a:schemeClr>
                </a:solidFill>
              </a:rPr>
              <a:t>company</a:t>
            </a:r>
            <a:r>
              <a:rPr lang="tr-TR" sz="2300" dirty="0">
                <a:solidFill>
                  <a:schemeClr val="tx2">
                    <a:lumMod val="60000"/>
                    <a:lumOff val="40000"/>
                  </a:schemeClr>
                </a:solidFill>
              </a:rPr>
              <a:t> </a:t>
            </a:r>
            <a:r>
              <a:rPr lang="tr-TR" sz="2300" dirty="0" err="1">
                <a:solidFill>
                  <a:schemeClr val="tx2">
                    <a:lumMod val="60000"/>
                    <a:lumOff val="40000"/>
                  </a:schemeClr>
                </a:solidFill>
              </a:rPr>
              <a:t>simulation</a:t>
            </a:r>
            <a:r>
              <a:rPr lang="tr-TR" sz="2300" dirty="0">
                <a:solidFill>
                  <a:schemeClr val="tx2">
                    <a:lumMod val="60000"/>
                    <a:lumOff val="40000"/>
                  </a:schemeClr>
                </a:solidFill>
              </a:rPr>
              <a:t> </a:t>
            </a:r>
            <a:r>
              <a:rPr lang="tr-TR" sz="2300" dirty="0" err="1">
                <a:solidFill>
                  <a:schemeClr val="tx2">
                    <a:lumMod val="60000"/>
                    <a:lumOff val="40000"/>
                  </a:schemeClr>
                </a:solidFill>
              </a:rPr>
              <a:t>that</a:t>
            </a:r>
            <a:r>
              <a:rPr lang="tr-TR" sz="2300" dirty="0">
                <a:solidFill>
                  <a:schemeClr val="tx2">
                    <a:lumMod val="60000"/>
                    <a:lumOff val="40000"/>
                  </a:schemeClr>
                </a:solidFill>
              </a:rPr>
              <a:t> </a:t>
            </a:r>
            <a:r>
              <a:rPr lang="tr-TR" sz="2300" dirty="0" err="1">
                <a:solidFill>
                  <a:schemeClr val="tx2">
                    <a:lumMod val="60000"/>
                    <a:lumOff val="40000"/>
                  </a:schemeClr>
                </a:solidFill>
              </a:rPr>
              <a:t>you</a:t>
            </a:r>
            <a:r>
              <a:rPr lang="tr-TR" sz="2300" dirty="0">
                <a:solidFill>
                  <a:schemeClr val="tx2">
                    <a:lumMod val="60000"/>
                    <a:lumOff val="40000"/>
                  </a:schemeClr>
                </a:solidFill>
              </a:rPr>
              <a:t> can </a:t>
            </a:r>
            <a:r>
              <a:rPr lang="tr-TR" sz="2300" dirty="0" err="1">
                <a:solidFill>
                  <a:schemeClr val="tx2">
                    <a:lumMod val="60000"/>
                    <a:lumOff val="40000"/>
                  </a:schemeClr>
                </a:solidFill>
              </a:rPr>
              <a:t>rent</a:t>
            </a:r>
            <a:r>
              <a:rPr lang="tr-TR" sz="2300" dirty="0">
                <a:solidFill>
                  <a:schemeClr val="tx2">
                    <a:lumMod val="60000"/>
                    <a:lumOff val="40000"/>
                  </a:schemeClr>
                </a:solidFill>
              </a:rPr>
              <a:t> a car </a:t>
            </a:r>
            <a:r>
              <a:rPr lang="tr-TR" sz="2300" dirty="0" err="1">
                <a:solidFill>
                  <a:schemeClr val="tx2">
                    <a:lumMod val="60000"/>
                    <a:lumOff val="40000"/>
                  </a:schemeClr>
                </a:solidFill>
              </a:rPr>
              <a:t>between</a:t>
            </a:r>
            <a:r>
              <a:rPr lang="tr-TR" sz="2300" dirty="0">
                <a:solidFill>
                  <a:schemeClr val="tx2">
                    <a:lumMod val="60000"/>
                    <a:lumOff val="40000"/>
                  </a:schemeClr>
                </a:solidFill>
              </a:rPr>
              <a:t> </a:t>
            </a:r>
            <a:r>
              <a:rPr lang="tr-TR" sz="2300" dirty="0" err="1">
                <a:solidFill>
                  <a:schemeClr val="tx2">
                    <a:lumMod val="60000"/>
                    <a:lumOff val="40000"/>
                  </a:schemeClr>
                </a:solidFill>
              </a:rPr>
              <a:t>three</a:t>
            </a:r>
            <a:r>
              <a:rPr lang="tr-TR" sz="2300" dirty="0">
                <a:solidFill>
                  <a:schemeClr val="tx2">
                    <a:lumMod val="60000"/>
                    <a:lumOff val="40000"/>
                  </a:schemeClr>
                </a:solidFill>
              </a:rPr>
              <a:t> car </a:t>
            </a:r>
            <a:r>
              <a:rPr lang="tr-TR" sz="2300" dirty="0" err="1">
                <a:solidFill>
                  <a:schemeClr val="tx2">
                    <a:lumMod val="60000"/>
                    <a:lumOff val="40000"/>
                  </a:schemeClr>
                </a:solidFill>
              </a:rPr>
              <a:t>class</a:t>
            </a:r>
            <a:r>
              <a:rPr lang="tr-TR" sz="2300" dirty="0">
                <a:solidFill>
                  <a:schemeClr val="tx2">
                    <a:lumMod val="60000"/>
                    <a:lumOff val="40000"/>
                  </a:schemeClr>
                </a:solidFill>
              </a:rPr>
              <a:t> </a:t>
            </a:r>
            <a:r>
              <a:rPr lang="tr-TR" sz="2300" dirty="0" err="1">
                <a:solidFill>
                  <a:schemeClr val="tx2">
                    <a:lumMod val="60000"/>
                    <a:lumOff val="40000"/>
                  </a:schemeClr>
                </a:solidFill>
              </a:rPr>
              <a:t>options</a:t>
            </a:r>
            <a:r>
              <a:rPr lang="tr-TR" sz="2300" dirty="0">
                <a:solidFill>
                  <a:schemeClr val="tx2">
                    <a:lumMod val="60000"/>
                    <a:lumOff val="40000"/>
                  </a:schemeClr>
                </a:solidFill>
              </a:rPr>
              <a:t> </a:t>
            </a:r>
            <a:r>
              <a:rPr lang="tr-TR" sz="2300" dirty="0" err="1">
                <a:solidFill>
                  <a:schemeClr val="tx2">
                    <a:lumMod val="60000"/>
                    <a:lumOff val="40000"/>
                  </a:schemeClr>
                </a:solidFill>
              </a:rPr>
              <a:t>which</a:t>
            </a:r>
            <a:r>
              <a:rPr lang="tr-TR" sz="2300" dirty="0">
                <a:solidFill>
                  <a:schemeClr val="tx2">
                    <a:lumMod val="60000"/>
                    <a:lumOff val="40000"/>
                  </a:schemeClr>
                </a:solidFill>
              </a:rPr>
              <a:t> </a:t>
            </a:r>
            <a:r>
              <a:rPr lang="tr-TR" sz="2300" dirty="0" err="1">
                <a:solidFill>
                  <a:schemeClr val="tx2">
                    <a:lumMod val="60000"/>
                    <a:lumOff val="40000"/>
                  </a:schemeClr>
                </a:solidFill>
              </a:rPr>
              <a:t>are</a:t>
            </a:r>
            <a:r>
              <a:rPr lang="tr-TR" sz="2300" dirty="0">
                <a:solidFill>
                  <a:schemeClr val="tx2">
                    <a:lumMod val="60000"/>
                    <a:lumOff val="40000"/>
                  </a:schemeClr>
                </a:solidFill>
              </a:rPr>
              <a:t> </a:t>
            </a:r>
            <a:r>
              <a:rPr lang="tr-TR" sz="2300" dirty="0" err="1">
                <a:solidFill>
                  <a:schemeClr val="tx2">
                    <a:lumMod val="60000"/>
                    <a:lumOff val="40000"/>
                  </a:schemeClr>
                </a:solidFill>
              </a:rPr>
              <a:t>economy</a:t>
            </a:r>
            <a:r>
              <a:rPr lang="tr-TR" sz="2300" dirty="0">
                <a:solidFill>
                  <a:schemeClr val="tx2">
                    <a:lumMod val="60000"/>
                    <a:lumOff val="40000"/>
                  </a:schemeClr>
                </a:solidFill>
              </a:rPr>
              <a:t>, </a:t>
            </a:r>
            <a:r>
              <a:rPr lang="tr-TR" sz="2300" dirty="0" err="1">
                <a:solidFill>
                  <a:schemeClr val="tx2">
                    <a:lumMod val="60000"/>
                    <a:lumOff val="40000"/>
                  </a:schemeClr>
                </a:solidFill>
              </a:rPr>
              <a:t>sports</a:t>
            </a:r>
            <a:r>
              <a:rPr lang="tr-TR" sz="2300" dirty="0">
                <a:solidFill>
                  <a:schemeClr val="tx2">
                    <a:lumMod val="60000"/>
                    <a:lumOff val="40000"/>
                  </a:schemeClr>
                </a:solidFill>
              </a:rPr>
              <a:t> </a:t>
            </a:r>
            <a:r>
              <a:rPr lang="tr-TR" sz="2300" dirty="0" err="1">
                <a:solidFill>
                  <a:schemeClr val="tx2">
                    <a:lumMod val="60000"/>
                    <a:lumOff val="40000"/>
                  </a:schemeClr>
                </a:solidFill>
              </a:rPr>
              <a:t>and</a:t>
            </a:r>
            <a:r>
              <a:rPr lang="tr-TR" sz="2300" dirty="0">
                <a:solidFill>
                  <a:schemeClr val="tx2">
                    <a:lumMod val="60000"/>
                    <a:lumOff val="40000"/>
                  </a:schemeClr>
                </a:solidFill>
              </a:rPr>
              <a:t> </a:t>
            </a:r>
            <a:r>
              <a:rPr lang="tr-TR" sz="2300" dirty="0" err="1">
                <a:solidFill>
                  <a:schemeClr val="tx2">
                    <a:lumMod val="60000"/>
                    <a:lumOff val="40000"/>
                  </a:schemeClr>
                </a:solidFill>
              </a:rPr>
              <a:t>luxury</a:t>
            </a:r>
            <a:r>
              <a:rPr lang="tr-TR" sz="2300" dirty="0">
                <a:solidFill>
                  <a:schemeClr val="tx2">
                    <a:lumMod val="60000"/>
                    <a:lumOff val="40000"/>
                  </a:schemeClr>
                </a:solidFill>
              </a:rPr>
              <a:t>.</a:t>
            </a:r>
          </a:p>
          <a:p>
            <a:r>
              <a:rPr lang="tr-TR" sz="2300" dirty="0" err="1">
                <a:solidFill>
                  <a:schemeClr val="tx2">
                    <a:lumMod val="60000"/>
                    <a:lumOff val="40000"/>
                  </a:schemeClr>
                </a:solidFill>
              </a:rPr>
              <a:t>In</a:t>
            </a:r>
            <a:r>
              <a:rPr lang="tr-TR" sz="2300" dirty="0">
                <a:solidFill>
                  <a:schemeClr val="tx2">
                    <a:lumMod val="60000"/>
                    <a:lumOff val="40000"/>
                  </a:schemeClr>
                </a:solidFill>
              </a:rPr>
              <a:t> </a:t>
            </a:r>
            <a:r>
              <a:rPr lang="tr-TR" sz="2300" dirty="0" err="1">
                <a:solidFill>
                  <a:schemeClr val="tx2">
                    <a:lumMod val="60000"/>
                    <a:lumOff val="40000"/>
                  </a:schemeClr>
                </a:solidFill>
              </a:rPr>
              <a:t>this</a:t>
            </a:r>
            <a:r>
              <a:rPr lang="tr-TR" sz="2300" dirty="0">
                <a:solidFill>
                  <a:schemeClr val="tx2">
                    <a:lumMod val="60000"/>
                    <a:lumOff val="40000"/>
                  </a:schemeClr>
                </a:solidFill>
              </a:rPr>
              <a:t> </a:t>
            </a:r>
            <a:r>
              <a:rPr lang="tr-TR" sz="2300" dirty="0" err="1">
                <a:solidFill>
                  <a:schemeClr val="tx2">
                    <a:lumMod val="60000"/>
                    <a:lumOff val="40000"/>
                  </a:schemeClr>
                </a:solidFill>
              </a:rPr>
              <a:t>simulation</a:t>
            </a:r>
            <a:r>
              <a:rPr lang="tr-TR" sz="2300" dirty="0">
                <a:solidFill>
                  <a:schemeClr val="tx2">
                    <a:lumMod val="60000"/>
                    <a:lumOff val="40000"/>
                  </a:schemeClr>
                </a:solidFill>
              </a:rPr>
              <a:t>, </a:t>
            </a:r>
            <a:r>
              <a:rPr lang="tr-TR" sz="2300" dirty="0" err="1">
                <a:solidFill>
                  <a:schemeClr val="tx2">
                    <a:lumMod val="60000"/>
                    <a:lumOff val="40000"/>
                  </a:schemeClr>
                </a:solidFill>
              </a:rPr>
              <a:t>you</a:t>
            </a:r>
            <a:r>
              <a:rPr lang="tr-TR" sz="2300" dirty="0">
                <a:solidFill>
                  <a:schemeClr val="tx2">
                    <a:lumMod val="60000"/>
                    <a:lumOff val="40000"/>
                  </a:schemeClr>
                </a:solidFill>
              </a:rPr>
              <a:t> can </a:t>
            </a:r>
            <a:r>
              <a:rPr lang="tr-TR" sz="2300" dirty="0" err="1">
                <a:solidFill>
                  <a:schemeClr val="tx2">
                    <a:lumMod val="60000"/>
                    <a:lumOff val="40000"/>
                  </a:schemeClr>
                </a:solidFill>
              </a:rPr>
              <a:t>hire</a:t>
            </a:r>
            <a:r>
              <a:rPr lang="tr-TR" sz="2300" dirty="0">
                <a:solidFill>
                  <a:schemeClr val="tx2">
                    <a:lumMod val="60000"/>
                    <a:lumOff val="40000"/>
                  </a:schemeClr>
                </a:solidFill>
              </a:rPr>
              <a:t> </a:t>
            </a:r>
            <a:r>
              <a:rPr lang="tr-TR" sz="2300" dirty="0" err="1">
                <a:solidFill>
                  <a:schemeClr val="tx2">
                    <a:lumMod val="60000"/>
                    <a:lumOff val="40000"/>
                  </a:schemeClr>
                </a:solidFill>
              </a:rPr>
              <a:t>and</a:t>
            </a:r>
            <a:r>
              <a:rPr lang="tr-TR" sz="2300" dirty="0">
                <a:solidFill>
                  <a:schemeClr val="tx2">
                    <a:lumMod val="60000"/>
                    <a:lumOff val="40000"/>
                  </a:schemeClr>
                </a:solidFill>
              </a:rPr>
              <a:t> fire </a:t>
            </a:r>
            <a:r>
              <a:rPr lang="tr-TR" sz="2300" dirty="0" err="1">
                <a:solidFill>
                  <a:schemeClr val="tx2">
                    <a:lumMod val="60000"/>
                    <a:lumOff val="40000"/>
                  </a:schemeClr>
                </a:solidFill>
              </a:rPr>
              <a:t>employees</a:t>
            </a:r>
            <a:r>
              <a:rPr lang="tr-TR" sz="2300" dirty="0">
                <a:solidFill>
                  <a:schemeClr val="tx2">
                    <a:lumMod val="60000"/>
                    <a:lumOff val="40000"/>
                  </a:schemeClr>
                </a:solidFill>
              </a:rPr>
              <a:t>, </a:t>
            </a:r>
            <a:r>
              <a:rPr lang="tr-TR" sz="2300" dirty="0" err="1">
                <a:solidFill>
                  <a:schemeClr val="tx2">
                    <a:lumMod val="60000"/>
                    <a:lumOff val="40000"/>
                  </a:schemeClr>
                </a:solidFill>
              </a:rPr>
              <a:t>open</a:t>
            </a:r>
            <a:r>
              <a:rPr lang="tr-TR" sz="2300" dirty="0">
                <a:solidFill>
                  <a:schemeClr val="tx2">
                    <a:lumMod val="60000"/>
                    <a:lumOff val="40000"/>
                  </a:schemeClr>
                </a:solidFill>
              </a:rPr>
              <a:t> </a:t>
            </a:r>
            <a:r>
              <a:rPr lang="tr-TR" sz="2300" dirty="0" err="1">
                <a:solidFill>
                  <a:schemeClr val="tx2">
                    <a:lumMod val="60000"/>
                    <a:lumOff val="40000"/>
                  </a:schemeClr>
                </a:solidFill>
              </a:rPr>
              <a:t>offices</a:t>
            </a:r>
            <a:r>
              <a:rPr lang="tr-TR" sz="2300" dirty="0">
                <a:solidFill>
                  <a:schemeClr val="tx2">
                    <a:lumMod val="60000"/>
                    <a:lumOff val="40000"/>
                  </a:schemeClr>
                </a:solidFill>
              </a:rPr>
              <a:t> </a:t>
            </a:r>
            <a:r>
              <a:rPr lang="tr-TR" sz="2300" dirty="0" err="1">
                <a:solidFill>
                  <a:schemeClr val="tx2">
                    <a:lumMod val="60000"/>
                    <a:lumOff val="40000"/>
                  </a:schemeClr>
                </a:solidFill>
              </a:rPr>
              <a:t>wherever</a:t>
            </a:r>
            <a:r>
              <a:rPr lang="tr-TR" sz="2300" dirty="0">
                <a:solidFill>
                  <a:schemeClr val="tx2">
                    <a:lumMod val="60000"/>
                    <a:lumOff val="40000"/>
                  </a:schemeClr>
                </a:solidFill>
              </a:rPr>
              <a:t> </a:t>
            </a:r>
            <a:r>
              <a:rPr lang="tr-TR" sz="2300" dirty="0" err="1">
                <a:solidFill>
                  <a:schemeClr val="tx2">
                    <a:lumMod val="60000"/>
                    <a:lumOff val="40000"/>
                  </a:schemeClr>
                </a:solidFill>
              </a:rPr>
              <a:t>you</a:t>
            </a:r>
            <a:r>
              <a:rPr lang="tr-TR" sz="2300" dirty="0">
                <a:solidFill>
                  <a:schemeClr val="tx2">
                    <a:lumMod val="60000"/>
                    <a:lumOff val="40000"/>
                  </a:schemeClr>
                </a:solidFill>
              </a:rPr>
              <a:t> </a:t>
            </a:r>
            <a:r>
              <a:rPr lang="tr-TR" sz="2300" dirty="0" err="1">
                <a:solidFill>
                  <a:schemeClr val="tx2">
                    <a:lumMod val="60000"/>
                    <a:lumOff val="40000"/>
                  </a:schemeClr>
                </a:solidFill>
              </a:rPr>
              <a:t>want</a:t>
            </a:r>
            <a:r>
              <a:rPr lang="tr-TR" sz="2300" dirty="0">
                <a:solidFill>
                  <a:schemeClr val="tx2">
                    <a:lumMod val="60000"/>
                    <a:lumOff val="40000"/>
                  </a:schemeClr>
                </a:solidFill>
              </a:rPr>
              <a:t> </a:t>
            </a:r>
            <a:r>
              <a:rPr lang="tr-TR" sz="2300" dirty="0" err="1">
                <a:solidFill>
                  <a:schemeClr val="tx2">
                    <a:lumMod val="60000"/>
                    <a:lumOff val="40000"/>
                  </a:schemeClr>
                </a:solidFill>
              </a:rPr>
              <a:t>and</a:t>
            </a:r>
            <a:r>
              <a:rPr lang="tr-TR" sz="2300" dirty="0">
                <a:solidFill>
                  <a:schemeClr val="tx2">
                    <a:lumMod val="60000"/>
                    <a:lumOff val="40000"/>
                  </a:schemeClr>
                </a:solidFill>
              </a:rPr>
              <a:t> </a:t>
            </a:r>
            <a:r>
              <a:rPr lang="tr-TR" sz="2300" dirty="0" err="1">
                <a:solidFill>
                  <a:schemeClr val="tx2">
                    <a:lumMod val="60000"/>
                    <a:lumOff val="40000"/>
                  </a:schemeClr>
                </a:solidFill>
              </a:rPr>
              <a:t>claim</a:t>
            </a:r>
            <a:r>
              <a:rPr lang="tr-TR" sz="2300" dirty="0">
                <a:solidFill>
                  <a:schemeClr val="tx2">
                    <a:lumMod val="60000"/>
                    <a:lumOff val="40000"/>
                  </a:schemeClr>
                </a:solidFill>
              </a:rPr>
              <a:t> </a:t>
            </a:r>
            <a:r>
              <a:rPr lang="tr-TR" sz="2300" dirty="0" err="1">
                <a:solidFill>
                  <a:schemeClr val="tx2">
                    <a:lumMod val="60000"/>
                    <a:lumOff val="40000"/>
                  </a:schemeClr>
                </a:solidFill>
              </a:rPr>
              <a:t>your</a:t>
            </a:r>
            <a:r>
              <a:rPr lang="tr-TR" sz="2300" dirty="0">
                <a:solidFill>
                  <a:schemeClr val="tx2">
                    <a:lumMod val="60000"/>
                    <a:lumOff val="40000"/>
                  </a:schemeClr>
                </a:solidFill>
              </a:rPr>
              <a:t> </a:t>
            </a:r>
            <a:r>
              <a:rPr lang="tr-TR" sz="2300" dirty="0" err="1">
                <a:solidFill>
                  <a:schemeClr val="tx2">
                    <a:lumMod val="60000"/>
                    <a:lumOff val="40000"/>
                  </a:schemeClr>
                </a:solidFill>
              </a:rPr>
              <a:t>own</a:t>
            </a:r>
            <a:r>
              <a:rPr lang="tr-TR" sz="2300" dirty="0">
                <a:solidFill>
                  <a:schemeClr val="tx2">
                    <a:lumMod val="60000"/>
                    <a:lumOff val="40000"/>
                  </a:schemeClr>
                </a:solidFill>
              </a:rPr>
              <a:t> </a:t>
            </a:r>
            <a:r>
              <a:rPr lang="tr-TR" sz="2300" dirty="0" err="1">
                <a:solidFill>
                  <a:schemeClr val="tx2">
                    <a:lumMod val="60000"/>
                    <a:lumOff val="40000"/>
                  </a:schemeClr>
                </a:solidFill>
              </a:rPr>
              <a:t>customer</a:t>
            </a:r>
            <a:r>
              <a:rPr lang="tr-TR" sz="2300" dirty="0">
                <a:solidFill>
                  <a:schemeClr val="tx2">
                    <a:lumMod val="60000"/>
                    <a:lumOff val="40000"/>
                  </a:schemeClr>
                </a:solidFill>
              </a:rPr>
              <a:t> </a:t>
            </a:r>
            <a:r>
              <a:rPr lang="tr-TR" sz="2300" dirty="0" err="1">
                <a:solidFill>
                  <a:schemeClr val="tx2">
                    <a:lumMod val="60000"/>
                    <a:lumOff val="40000"/>
                  </a:schemeClr>
                </a:solidFill>
              </a:rPr>
              <a:t>populace</a:t>
            </a:r>
            <a:r>
              <a:rPr lang="tr-TR" sz="2300" dirty="0">
                <a:solidFill>
                  <a:schemeClr val="tx2">
                    <a:lumMod val="60000"/>
                    <a:lumOff val="40000"/>
                  </a:schemeClr>
                </a:solidFill>
              </a:rPr>
              <a:t>.</a:t>
            </a:r>
          </a:p>
          <a:p>
            <a:r>
              <a:rPr lang="en-US" sz="2300" dirty="0">
                <a:solidFill>
                  <a:schemeClr val="tx2">
                    <a:lumMod val="60000"/>
                    <a:lumOff val="40000"/>
                  </a:schemeClr>
                </a:solidFill>
              </a:rPr>
              <a:t> In the simulation, all activities are daily based and simulation money unit is cp.</a:t>
            </a:r>
            <a:endParaRPr lang="tr-TR" sz="2300" dirty="0">
              <a:solidFill>
                <a:schemeClr val="tx2">
                  <a:lumMod val="60000"/>
                  <a:lumOff val="40000"/>
                </a:schemeClr>
              </a:solidFill>
            </a:endParaRPr>
          </a:p>
          <a:p>
            <a:r>
              <a:rPr lang="tr-TR" sz="2300" dirty="0" err="1">
                <a:solidFill>
                  <a:schemeClr val="tx2">
                    <a:lumMod val="60000"/>
                    <a:lumOff val="40000"/>
                  </a:schemeClr>
                </a:solidFill>
              </a:rPr>
              <a:t>This</a:t>
            </a:r>
            <a:r>
              <a:rPr lang="tr-TR" sz="2300" dirty="0">
                <a:solidFill>
                  <a:schemeClr val="tx2">
                    <a:lumMod val="60000"/>
                    <a:lumOff val="40000"/>
                  </a:schemeClr>
                </a:solidFill>
              </a:rPr>
              <a:t> </a:t>
            </a:r>
            <a:r>
              <a:rPr lang="tr-TR" sz="2300" dirty="0" err="1">
                <a:solidFill>
                  <a:schemeClr val="tx2">
                    <a:lumMod val="60000"/>
                    <a:lumOff val="40000"/>
                  </a:schemeClr>
                </a:solidFill>
              </a:rPr>
              <a:t>system</a:t>
            </a:r>
            <a:r>
              <a:rPr lang="tr-TR" sz="2300" dirty="0">
                <a:solidFill>
                  <a:schemeClr val="tx2">
                    <a:lumMod val="60000"/>
                    <a:lumOff val="40000"/>
                  </a:schemeClr>
                </a:solidFill>
              </a:rPr>
              <a:t> </a:t>
            </a:r>
            <a:r>
              <a:rPr lang="tr-TR" sz="2300" dirty="0" err="1">
                <a:solidFill>
                  <a:schemeClr val="tx2">
                    <a:lumMod val="60000"/>
                    <a:lumOff val="40000"/>
                  </a:schemeClr>
                </a:solidFill>
              </a:rPr>
              <a:t>keeps</a:t>
            </a:r>
            <a:r>
              <a:rPr lang="tr-TR" sz="2300" dirty="0">
                <a:solidFill>
                  <a:schemeClr val="tx2">
                    <a:lumMod val="60000"/>
                    <a:lumOff val="40000"/>
                  </a:schemeClr>
                </a:solidFill>
              </a:rPr>
              <a:t> </a:t>
            </a:r>
            <a:r>
              <a:rPr lang="tr-TR" sz="2300" dirty="0" err="1">
                <a:solidFill>
                  <a:schemeClr val="tx2">
                    <a:lumMod val="60000"/>
                    <a:lumOff val="40000"/>
                  </a:schemeClr>
                </a:solidFill>
              </a:rPr>
              <a:t>track</a:t>
            </a:r>
            <a:r>
              <a:rPr lang="tr-TR" sz="2300" dirty="0">
                <a:solidFill>
                  <a:schemeClr val="tx2">
                    <a:lumMod val="60000"/>
                    <a:lumOff val="40000"/>
                  </a:schemeClr>
                </a:solidFill>
              </a:rPr>
              <a:t> of </a:t>
            </a:r>
            <a:r>
              <a:rPr lang="tr-TR" sz="2300" dirty="0" err="1">
                <a:solidFill>
                  <a:schemeClr val="tx2">
                    <a:lumMod val="60000"/>
                    <a:lumOff val="40000"/>
                  </a:schemeClr>
                </a:solidFill>
              </a:rPr>
              <a:t>offices</a:t>
            </a:r>
            <a:r>
              <a:rPr lang="tr-TR" sz="2300" dirty="0">
                <a:solidFill>
                  <a:schemeClr val="tx2">
                    <a:lumMod val="60000"/>
                    <a:lumOff val="40000"/>
                  </a:schemeClr>
                </a:solidFill>
              </a:rPr>
              <a:t>, </a:t>
            </a:r>
            <a:r>
              <a:rPr lang="tr-TR" sz="2300" dirty="0" err="1">
                <a:solidFill>
                  <a:schemeClr val="tx2">
                    <a:lumMod val="60000"/>
                    <a:lumOff val="40000"/>
                  </a:schemeClr>
                </a:solidFill>
              </a:rPr>
              <a:t>employees</a:t>
            </a:r>
            <a:r>
              <a:rPr lang="tr-TR" sz="2300" dirty="0">
                <a:solidFill>
                  <a:schemeClr val="tx2">
                    <a:lumMod val="60000"/>
                    <a:lumOff val="40000"/>
                  </a:schemeClr>
                </a:solidFill>
              </a:rPr>
              <a:t>, </a:t>
            </a:r>
            <a:r>
              <a:rPr lang="en-US" sz="2300" dirty="0">
                <a:solidFill>
                  <a:schemeClr val="tx2">
                    <a:lumMod val="60000"/>
                    <a:lumOff val="40000"/>
                  </a:schemeClr>
                </a:solidFill>
              </a:rPr>
              <a:t>customers, cars and other necessary structures.</a:t>
            </a:r>
            <a:endParaRPr lang="tr-TR" sz="2300" dirty="0">
              <a:solidFill>
                <a:schemeClr val="tx2">
                  <a:lumMod val="60000"/>
                  <a:lumOff val="40000"/>
                </a:schemeClr>
              </a:solidFill>
            </a:endParaRPr>
          </a:p>
        </p:txBody>
      </p:sp>
    </p:spTree>
    <p:extLst>
      <p:ext uri="{BB962C8B-B14F-4D97-AF65-F5344CB8AC3E}">
        <p14:creationId xmlns:p14="http://schemas.microsoft.com/office/powerpoint/2010/main" val="2413273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22693E-0562-4DC2-A07A-ED12199D515C}"/>
              </a:ext>
            </a:extLst>
          </p:cNvPr>
          <p:cNvSpPr>
            <a:spLocks noGrp="1"/>
          </p:cNvSpPr>
          <p:nvPr>
            <p:ph type="title"/>
          </p:nvPr>
        </p:nvSpPr>
        <p:spPr>
          <a:xfrm>
            <a:off x="320511" y="141403"/>
            <a:ext cx="8908330" cy="1802508"/>
          </a:xfrm>
        </p:spPr>
        <p:txBody>
          <a:bodyPr/>
          <a:lstStyle/>
          <a:p>
            <a:r>
              <a:rPr lang="tr-TR" dirty="0"/>
              <a:t>PROGRESS SUMMARY</a:t>
            </a:r>
          </a:p>
        </p:txBody>
      </p:sp>
      <p:sp>
        <p:nvSpPr>
          <p:cNvPr id="3" name="İçerik Yer Tutucusu 2">
            <a:extLst>
              <a:ext uri="{FF2B5EF4-FFF2-40B4-BE49-F238E27FC236}">
                <a16:creationId xmlns:a16="http://schemas.microsoft.com/office/drawing/2014/main" id="{B651E619-7B12-43D6-939F-B590BCDCC71C}"/>
              </a:ext>
            </a:extLst>
          </p:cNvPr>
          <p:cNvSpPr>
            <a:spLocks noGrp="1"/>
          </p:cNvSpPr>
          <p:nvPr>
            <p:ph idx="1"/>
          </p:nvPr>
        </p:nvSpPr>
        <p:spPr>
          <a:xfrm>
            <a:off x="320511" y="1109192"/>
            <a:ext cx="8534400" cy="1802508"/>
          </a:xfrm>
        </p:spPr>
        <p:txBody>
          <a:bodyPr>
            <a:normAutofit/>
          </a:bodyPr>
          <a:lstStyle/>
          <a:p>
            <a:pPr marL="0" indent="0">
              <a:buNone/>
            </a:pPr>
            <a:r>
              <a:rPr lang="tr-TR" sz="3200" dirty="0"/>
              <a:t>REQUIREMENTS</a:t>
            </a:r>
          </a:p>
        </p:txBody>
      </p:sp>
      <p:graphicFrame>
        <p:nvGraphicFramePr>
          <p:cNvPr id="8" name="Metin kutusu 3">
            <a:extLst>
              <a:ext uri="{FF2B5EF4-FFF2-40B4-BE49-F238E27FC236}">
                <a16:creationId xmlns:a16="http://schemas.microsoft.com/office/drawing/2014/main" id="{09C72000-47AD-4C12-AFE1-5B0AFA772F94}"/>
              </a:ext>
            </a:extLst>
          </p:cNvPr>
          <p:cNvGraphicFramePr/>
          <p:nvPr>
            <p:extLst>
              <p:ext uri="{D42A27DB-BD31-4B8C-83A1-F6EECF244321}">
                <p14:modId xmlns:p14="http://schemas.microsoft.com/office/powerpoint/2010/main" val="4123990837"/>
              </p:ext>
            </p:extLst>
          </p:nvPr>
        </p:nvGraphicFramePr>
        <p:xfrm>
          <a:off x="224523" y="2863824"/>
          <a:ext cx="9277696" cy="1938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5173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651E619-7B12-43D6-939F-B590BCDCC71C}"/>
              </a:ext>
            </a:extLst>
          </p:cNvPr>
          <p:cNvSpPr>
            <a:spLocks noGrp="1"/>
          </p:cNvSpPr>
          <p:nvPr>
            <p:ph idx="1"/>
          </p:nvPr>
        </p:nvSpPr>
        <p:spPr>
          <a:xfrm>
            <a:off x="181615" y="94268"/>
            <a:ext cx="11036283" cy="6438507"/>
          </a:xfrm>
        </p:spPr>
        <p:txBody>
          <a:bodyPr>
            <a:normAutofit/>
          </a:bodyPr>
          <a:lstStyle/>
          <a:p>
            <a:pPr marL="0" indent="0">
              <a:buNone/>
            </a:pPr>
            <a:r>
              <a:rPr lang="tr-TR" sz="3600" dirty="0">
                <a:solidFill>
                  <a:schemeClr val="tx1"/>
                </a:solidFill>
              </a:rPr>
              <a:t>TASK SHARING &amp; SCHEDULING</a:t>
            </a:r>
          </a:p>
          <a:p>
            <a:pPr marL="160020" indent="-160020" algn="just"/>
            <a:r>
              <a:rPr lang="tr-TR" sz="2100" dirty="0">
                <a:solidFill>
                  <a:schemeClr val="bg2">
                    <a:lumMod val="20000"/>
                    <a:lumOff val="80000"/>
                  </a:schemeClr>
                </a:solidFill>
                <a:effectLst/>
                <a:ea typeface="Times New Roman" panose="02020603050405020304" pitchFamily="18" charset="0"/>
              </a:rPr>
              <a:t>First </a:t>
            </a:r>
            <a:r>
              <a:rPr lang="tr-TR" sz="2100" dirty="0" err="1">
                <a:solidFill>
                  <a:schemeClr val="bg2">
                    <a:lumMod val="20000"/>
                    <a:lumOff val="80000"/>
                  </a:schemeClr>
                </a:solidFill>
                <a:effectLst/>
                <a:ea typeface="Times New Roman" panose="02020603050405020304" pitchFamily="18" charset="0"/>
              </a:rPr>
              <a:t>Week</a:t>
            </a:r>
            <a:r>
              <a:rPr lang="tr-TR" sz="2100" dirty="0">
                <a:solidFill>
                  <a:schemeClr val="bg2">
                    <a:lumMod val="20000"/>
                    <a:lumOff val="80000"/>
                  </a:schemeClr>
                </a:solidFill>
                <a:effectLst/>
                <a:ea typeface="Times New Roman" panose="02020603050405020304" pitchFamily="18" charset="0"/>
              </a:rPr>
              <a:t>: </a:t>
            </a:r>
            <a:r>
              <a:rPr lang="en-US" sz="2100" dirty="0">
                <a:solidFill>
                  <a:schemeClr val="bg2">
                    <a:lumMod val="20000"/>
                    <a:lumOff val="80000"/>
                  </a:schemeClr>
                </a:solidFill>
                <a:effectLst/>
                <a:ea typeface="Times New Roman" panose="02020603050405020304" pitchFamily="18" charset="0"/>
              </a:rPr>
              <a:t>Discussing and designing solution alternatives. Creating the necessary variables, structures. Screen.</a:t>
            </a:r>
            <a:endParaRPr lang="tr-TR" sz="2100" dirty="0">
              <a:solidFill>
                <a:schemeClr val="bg2">
                  <a:lumMod val="20000"/>
                  <a:lumOff val="80000"/>
                </a:schemeClr>
              </a:solidFill>
              <a:effectLst/>
              <a:ea typeface="Times New Roman" panose="02020603050405020304" pitchFamily="18" charset="0"/>
            </a:endParaRPr>
          </a:p>
          <a:p>
            <a:pPr marL="160020" indent="-160020" algn="just"/>
            <a:r>
              <a:rPr lang="tr-TR" sz="2100" dirty="0">
                <a:solidFill>
                  <a:schemeClr val="bg2">
                    <a:lumMod val="20000"/>
                    <a:lumOff val="80000"/>
                  </a:schemeClr>
                </a:solidFill>
                <a:ea typeface="Times New Roman" panose="02020603050405020304" pitchFamily="18" charset="0"/>
              </a:rPr>
              <a:t>Second </a:t>
            </a:r>
            <a:r>
              <a:rPr lang="tr-TR" sz="2100" dirty="0" err="1">
                <a:solidFill>
                  <a:schemeClr val="bg2">
                    <a:lumMod val="20000"/>
                    <a:lumOff val="80000"/>
                  </a:schemeClr>
                </a:solidFill>
                <a:ea typeface="Times New Roman" panose="02020603050405020304" pitchFamily="18" charset="0"/>
              </a:rPr>
              <a:t>Week</a:t>
            </a:r>
            <a:r>
              <a:rPr lang="tr-TR" sz="2100" dirty="0">
                <a:solidFill>
                  <a:schemeClr val="bg2">
                    <a:lumMod val="20000"/>
                    <a:lumOff val="80000"/>
                  </a:schemeClr>
                </a:solidFill>
                <a:ea typeface="Times New Roman" panose="02020603050405020304" pitchFamily="18" charset="0"/>
              </a:rPr>
              <a:t>: </a:t>
            </a:r>
            <a:r>
              <a:rPr lang="en-US" sz="2100" dirty="0">
                <a:solidFill>
                  <a:schemeClr val="bg2">
                    <a:lumMod val="20000"/>
                    <a:lumOff val="80000"/>
                  </a:schemeClr>
                </a:solidFill>
                <a:effectLst/>
                <a:ea typeface="Times New Roman" panose="02020603050405020304" pitchFamily="18" charset="0"/>
              </a:rPr>
              <a:t> Class designs. Attributes/methods. </a:t>
            </a:r>
            <a:r>
              <a:rPr lang="en-US" sz="2100" b="1" dirty="0">
                <a:solidFill>
                  <a:schemeClr val="bg2">
                    <a:lumMod val="20000"/>
                    <a:lumOff val="80000"/>
                  </a:schemeClr>
                </a:solidFill>
                <a:effectLst/>
                <a:ea typeface="Times New Roman" panose="02020603050405020304" pitchFamily="18" charset="0"/>
              </a:rPr>
              <a:t>Add</a:t>
            </a:r>
            <a:r>
              <a:rPr lang="en-US" sz="2100" dirty="0">
                <a:solidFill>
                  <a:schemeClr val="bg2">
                    <a:lumMod val="20000"/>
                    <a:lumOff val="80000"/>
                  </a:schemeClr>
                </a:solidFill>
                <a:effectLst/>
                <a:ea typeface="Times New Roman" panose="02020603050405020304" pitchFamily="18" charset="0"/>
              </a:rPr>
              <a:t> and </a:t>
            </a:r>
            <a:r>
              <a:rPr lang="en-US" sz="2100" b="1" dirty="0">
                <a:solidFill>
                  <a:schemeClr val="bg2">
                    <a:lumMod val="20000"/>
                    <a:lumOff val="80000"/>
                  </a:schemeClr>
                </a:solidFill>
                <a:effectLst/>
                <a:ea typeface="Times New Roman" panose="02020603050405020304" pitchFamily="18" charset="0"/>
              </a:rPr>
              <a:t>list</a:t>
            </a:r>
            <a:r>
              <a:rPr lang="en-US" sz="2100" dirty="0">
                <a:solidFill>
                  <a:schemeClr val="bg2">
                    <a:lumMod val="20000"/>
                    <a:lumOff val="80000"/>
                  </a:schemeClr>
                </a:solidFill>
                <a:effectLst/>
                <a:ea typeface="Times New Roman" panose="02020603050405020304" pitchFamily="18" charset="0"/>
              </a:rPr>
              <a:t> commands for office/employee.</a:t>
            </a:r>
            <a:endParaRPr lang="tr-TR" sz="2100" dirty="0">
              <a:solidFill>
                <a:schemeClr val="bg2">
                  <a:lumMod val="20000"/>
                  <a:lumOff val="80000"/>
                </a:schemeClr>
              </a:solidFill>
              <a:effectLst/>
              <a:ea typeface="Times New Roman" panose="02020603050405020304" pitchFamily="18" charset="0"/>
            </a:endParaRPr>
          </a:p>
          <a:p>
            <a:pPr marL="160020" indent="-160020" algn="just"/>
            <a:r>
              <a:rPr lang="tr-TR" sz="2100" dirty="0">
                <a:solidFill>
                  <a:schemeClr val="bg2">
                    <a:lumMod val="20000"/>
                    <a:lumOff val="80000"/>
                  </a:schemeClr>
                </a:solidFill>
                <a:ea typeface="Times New Roman" panose="02020603050405020304" pitchFamily="18" charset="0"/>
              </a:rPr>
              <a:t>Third </a:t>
            </a:r>
            <a:r>
              <a:rPr lang="tr-TR" sz="2100" dirty="0" err="1">
                <a:solidFill>
                  <a:schemeClr val="bg2">
                    <a:lumMod val="20000"/>
                    <a:lumOff val="80000"/>
                  </a:schemeClr>
                </a:solidFill>
                <a:ea typeface="Times New Roman" panose="02020603050405020304" pitchFamily="18" charset="0"/>
              </a:rPr>
              <a:t>Week</a:t>
            </a:r>
            <a:r>
              <a:rPr lang="tr-TR" sz="2100" dirty="0">
                <a:solidFill>
                  <a:schemeClr val="bg2">
                    <a:lumMod val="20000"/>
                    <a:lumOff val="80000"/>
                  </a:schemeClr>
                </a:solidFill>
                <a:ea typeface="Times New Roman" panose="02020603050405020304" pitchFamily="18" charset="0"/>
              </a:rPr>
              <a:t>: </a:t>
            </a:r>
            <a:r>
              <a:rPr lang="en-US" sz="2100" dirty="0">
                <a:solidFill>
                  <a:schemeClr val="bg2">
                    <a:lumMod val="20000"/>
                    <a:lumOff val="80000"/>
                  </a:schemeClr>
                </a:solidFill>
                <a:effectLst/>
                <a:ea typeface="Times New Roman" panose="02020603050405020304" pitchFamily="18" charset="0"/>
              </a:rPr>
              <a:t> Add and list commands for car/customer. </a:t>
            </a:r>
            <a:r>
              <a:rPr lang="en-US" sz="2100" b="1" dirty="0">
                <a:solidFill>
                  <a:schemeClr val="bg2">
                    <a:lumMod val="20000"/>
                    <a:lumOff val="80000"/>
                  </a:schemeClr>
                </a:solidFill>
                <a:effectLst/>
                <a:ea typeface="Times New Roman" panose="02020603050405020304" pitchFamily="18" charset="0"/>
              </a:rPr>
              <a:t>Delete</a:t>
            </a:r>
            <a:r>
              <a:rPr lang="en-US" sz="2100" dirty="0">
                <a:solidFill>
                  <a:schemeClr val="bg2">
                    <a:lumMod val="20000"/>
                    <a:lumOff val="80000"/>
                  </a:schemeClr>
                </a:solidFill>
                <a:effectLst/>
                <a:ea typeface="Times New Roman" panose="02020603050405020304" pitchFamily="18" charset="0"/>
              </a:rPr>
              <a:t> commands for office/employee.</a:t>
            </a:r>
            <a:endParaRPr lang="tr-TR" sz="2100" dirty="0">
              <a:solidFill>
                <a:schemeClr val="bg2">
                  <a:lumMod val="20000"/>
                  <a:lumOff val="80000"/>
                </a:schemeClr>
              </a:solidFill>
              <a:effectLst/>
              <a:ea typeface="Times New Roman" panose="02020603050405020304" pitchFamily="18" charset="0"/>
            </a:endParaRPr>
          </a:p>
          <a:p>
            <a:pPr marL="160020" indent="-160020" algn="just"/>
            <a:r>
              <a:rPr lang="tr-TR" sz="2100" dirty="0" err="1">
                <a:solidFill>
                  <a:schemeClr val="bg2">
                    <a:lumMod val="20000"/>
                    <a:lumOff val="80000"/>
                  </a:schemeClr>
                </a:solidFill>
                <a:effectLst/>
                <a:ea typeface="Times New Roman" panose="02020603050405020304" pitchFamily="18" charset="0"/>
              </a:rPr>
              <a:t>Fourth</a:t>
            </a:r>
            <a:r>
              <a:rPr lang="tr-TR" sz="2100" dirty="0">
                <a:solidFill>
                  <a:schemeClr val="bg2">
                    <a:lumMod val="20000"/>
                    <a:lumOff val="80000"/>
                  </a:schemeClr>
                </a:solidFill>
                <a:effectLst/>
                <a:ea typeface="Times New Roman" panose="02020603050405020304" pitchFamily="18" charset="0"/>
              </a:rPr>
              <a:t> </a:t>
            </a:r>
            <a:r>
              <a:rPr lang="tr-TR" sz="2100" dirty="0" err="1">
                <a:solidFill>
                  <a:schemeClr val="bg2">
                    <a:lumMod val="20000"/>
                    <a:lumOff val="80000"/>
                  </a:schemeClr>
                </a:solidFill>
                <a:effectLst/>
                <a:ea typeface="Times New Roman" panose="02020603050405020304" pitchFamily="18" charset="0"/>
              </a:rPr>
              <a:t>Week</a:t>
            </a:r>
            <a:r>
              <a:rPr lang="tr-TR" sz="2100" dirty="0">
                <a:solidFill>
                  <a:schemeClr val="bg2">
                    <a:lumMod val="20000"/>
                    <a:lumOff val="80000"/>
                  </a:schemeClr>
                </a:solidFill>
                <a:effectLst/>
                <a:ea typeface="Times New Roman" panose="02020603050405020304" pitchFamily="18" charset="0"/>
              </a:rPr>
              <a:t>: </a:t>
            </a:r>
            <a:r>
              <a:rPr lang="en-US" sz="2100" dirty="0">
                <a:solidFill>
                  <a:schemeClr val="bg2">
                    <a:lumMod val="20000"/>
                    <a:lumOff val="80000"/>
                  </a:schemeClr>
                </a:solidFill>
                <a:effectLst/>
                <a:ea typeface="Times New Roman" panose="02020603050405020304" pitchFamily="18" charset="0"/>
              </a:rPr>
              <a:t>Add and list for </a:t>
            </a:r>
            <a:r>
              <a:rPr lang="en-US" sz="2100" dirty="0" err="1">
                <a:solidFill>
                  <a:schemeClr val="bg2">
                    <a:lumMod val="20000"/>
                    <a:lumOff val="80000"/>
                  </a:schemeClr>
                </a:solidFill>
                <a:effectLst/>
                <a:ea typeface="Times New Roman" panose="02020603050405020304" pitchFamily="18" charset="0"/>
              </a:rPr>
              <a:t>CarRequest</a:t>
            </a:r>
            <a:r>
              <a:rPr lang="en-US" sz="2100" dirty="0">
                <a:solidFill>
                  <a:schemeClr val="bg2">
                    <a:lumMod val="20000"/>
                    <a:lumOff val="80000"/>
                  </a:schemeClr>
                </a:solidFill>
                <a:effectLst/>
                <a:ea typeface="Times New Roman" panose="02020603050405020304" pitchFamily="18" charset="0"/>
              </a:rPr>
              <a:t> commands. Making contracts. </a:t>
            </a:r>
            <a:r>
              <a:rPr lang="en-US" sz="2100" b="1" dirty="0" err="1">
                <a:solidFill>
                  <a:schemeClr val="bg2">
                    <a:lumMod val="20000"/>
                    <a:lumOff val="80000"/>
                  </a:schemeClr>
                </a:solidFill>
                <a:effectLst/>
                <a:ea typeface="Times New Roman" panose="02020603050405020304" pitchFamily="18" charset="0"/>
              </a:rPr>
              <a:t>listContract</a:t>
            </a:r>
            <a:r>
              <a:rPr lang="en-US" sz="2100" dirty="0">
                <a:solidFill>
                  <a:schemeClr val="bg2">
                    <a:lumMod val="20000"/>
                    <a:lumOff val="80000"/>
                  </a:schemeClr>
                </a:solidFill>
                <a:effectLst/>
                <a:ea typeface="Times New Roman" panose="02020603050405020304" pitchFamily="18" charset="0"/>
              </a:rPr>
              <a:t> command.</a:t>
            </a:r>
            <a:endParaRPr lang="tr-TR" sz="2100" dirty="0">
              <a:solidFill>
                <a:schemeClr val="bg2">
                  <a:lumMod val="20000"/>
                  <a:lumOff val="80000"/>
                </a:schemeClr>
              </a:solidFill>
              <a:effectLst/>
              <a:ea typeface="Times New Roman" panose="02020603050405020304" pitchFamily="18" charset="0"/>
            </a:endParaRPr>
          </a:p>
          <a:p>
            <a:pPr marL="160020" indent="-160020" algn="just"/>
            <a:r>
              <a:rPr lang="tr-TR" sz="2100" dirty="0" err="1">
                <a:solidFill>
                  <a:schemeClr val="bg2">
                    <a:lumMod val="20000"/>
                    <a:lumOff val="80000"/>
                  </a:schemeClr>
                </a:solidFill>
                <a:ea typeface="Times New Roman" panose="02020603050405020304" pitchFamily="18" charset="0"/>
              </a:rPr>
              <a:t>Fifth</a:t>
            </a:r>
            <a:r>
              <a:rPr lang="tr-TR" sz="2100" dirty="0">
                <a:solidFill>
                  <a:schemeClr val="bg2">
                    <a:lumMod val="20000"/>
                    <a:lumOff val="80000"/>
                  </a:schemeClr>
                </a:solidFill>
                <a:ea typeface="Times New Roman" panose="02020603050405020304" pitchFamily="18" charset="0"/>
              </a:rPr>
              <a:t> </a:t>
            </a:r>
            <a:r>
              <a:rPr lang="tr-TR" sz="2100" dirty="0" err="1">
                <a:solidFill>
                  <a:schemeClr val="bg2">
                    <a:lumMod val="20000"/>
                    <a:lumOff val="80000"/>
                  </a:schemeClr>
                </a:solidFill>
                <a:ea typeface="Times New Roman" panose="02020603050405020304" pitchFamily="18" charset="0"/>
              </a:rPr>
              <a:t>Week</a:t>
            </a:r>
            <a:r>
              <a:rPr lang="tr-TR" sz="2100" dirty="0">
                <a:solidFill>
                  <a:schemeClr val="bg2">
                    <a:lumMod val="20000"/>
                    <a:lumOff val="80000"/>
                  </a:schemeClr>
                </a:solidFill>
                <a:ea typeface="Times New Roman" panose="02020603050405020304" pitchFamily="18" charset="0"/>
              </a:rPr>
              <a:t>: </a:t>
            </a:r>
            <a:r>
              <a:rPr lang="en-US" sz="2100" dirty="0">
                <a:solidFill>
                  <a:schemeClr val="bg2">
                    <a:lumMod val="20000"/>
                    <a:lumOff val="80000"/>
                  </a:schemeClr>
                </a:solidFill>
                <a:effectLst/>
                <a:ea typeface="Times New Roman" panose="02020603050405020304" pitchFamily="18" charset="0"/>
              </a:rPr>
              <a:t>Command </a:t>
            </a:r>
            <a:r>
              <a:rPr lang="en-US" sz="2100" dirty="0" err="1">
                <a:solidFill>
                  <a:schemeClr val="bg2">
                    <a:lumMod val="20000"/>
                    <a:lumOff val="80000"/>
                  </a:schemeClr>
                </a:solidFill>
                <a:effectLst/>
                <a:ea typeface="Times New Roman" panose="02020603050405020304" pitchFamily="18" charset="0"/>
              </a:rPr>
              <a:t>nextday</a:t>
            </a:r>
            <a:r>
              <a:rPr lang="en-US" sz="2100" dirty="0">
                <a:solidFill>
                  <a:schemeClr val="bg2">
                    <a:lumMod val="20000"/>
                    <a:lumOff val="80000"/>
                  </a:schemeClr>
                </a:solidFill>
                <a:effectLst/>
                <a:ea typeface="Times New Roman" panose="02020603050405020304" pitchFamily="18" charset="0"/>
              </a:rPr>
              <a:t> operations (Office profits, statistics and system recommendations). </a:t>
            </a:r>
            <a:r>
              <a:rPr lang="tr-TR" sz="2100" dirty="0" err="1">
                <a:solidFill>
                  <a:schemeClr val="bg2">
                    <a:lumMod val="20000"/>
                    <a:lumOff val="80000"/>
                  </a:schemeClr>
                </a:solidFill>
                <a:effectLst/>
                <a:ea typeface="Times New Roman" panose="02020603050405020304" pitchFamily="18" charset="0"/>
              </a:rPr>
              <a:t>Testing</a:t>
            </a:r>
            <a:r>
              <a:rPr lang="tr-TR" sz="2100" dirty="0">
                <a:solidFill>
                  <a:schemeClr val="bg2">
                    <a:lumMod val="20000"/>
                    <a:lumOff val="80000"/>
                  </a:schemeClr>
                </a:solidFill>
                <a:effectLst/>
                <a:ea typeface="Times New Roman" panose="02020603050405020304" pitchFamily="18" charset="0"/>
              </a:rPr>
              <a:t>/Debugging.</a:t>
            </a:r>
          </a:p>
          <a:p>
            <a:pPr marL="160020" indent="-160020" algn="just"/>
            <a:endParaRPr lang="tr-TR" sz="2100" dirty="0">
              <a:solidFill>
                <a:schemeClr val="bg2">
                  <a:lumMod val="20000"/>
                  <a:lumOff val="80000"/>
                </a:schemeClr>
              </a:solidFill>
              <a:ea typeface="Times New Roman" panose="02020603050405020304" pitchFamily="18" charset="0"/>
            </a:endParaRPr>
          </a:p>
          <a:p>
            <a:pPr marL="0" indent="0" algn="just">
              <a:buNone/>
            </a:pPr>
            <a:r>
              <a:rPr lang="tr-TR" sz="2100" dirty="0" err="1">
                <a:solidFill>
                  <a:schemeClr val="bg2">
                    <a:lumMod val="20000"/>
                    <a:lumOff val="80000"/>
                  </a:schemeClr>
                </a:solidFill>
                <a:ea typeface="Times New Roman" panose="02020603050405020304" pitchFamily="18" charset="0"/>
              </a:rPr>
              <a:t>We</a:t>
            </a:r>
            <a:r>
              <a:rPr lang="tr-TR" sz="2100" dirty="0">
                <a:solidFill>
                  <a:schemeClr val="bg2">
                    <a:lumMod val="20000"/>
                    <a:lumOff val="80000"/>
                  </a:schemeClr>
                </a:solidFill>
                <a:ea typeface="Times New Roman" panose="02020603050405020304" pitchFamily="18" charset="0"/>
              </a:rPr>
              <a:t> </a:t>
            </a:r>
            <a:r>
              <a:rPr lang="tr-TR" sz="2100" dirty="0" err="1">
                <a:solidFill>
                  <a:schemeClr val="bg2">
                    <a:lumMod val="20000"/>
                    <a:lumOff val="80000"/>
                  </a:schemeClr>
                </a:solidFill>
                <a:ea typeface="Times New Roman" panose="02020603050405020304" pitchFamily="18" charset="0"/>
              </a:rPr>
              <a:t>did</a:t>
            </a:r>
            <a:r>
              <a:rPr lang="tr-TR" sz="2100" dirty="0">
                <a:solidFill>
                  <a:schemeClr val="bg2">
                    <a:lumMod val="20000"/>
                    <a:lumOff val="80000"/>
                  </a:schemeClr>
                </a:solidFill>
                <a:ea typeface="Times New Roman" panose="02020603050405020304" pitchFamily="18" charset="0"/>
              </a:rPr>
              <a:t> </a:t>
            </a:r>
            <a:r>
              <a:rPr lang="tr-TR" sz="2100" dirty="0" err="1">
                <a:solidFill>
                  <a:schemeClr val="bg2">
                    <a:lumMod val="20000"/>
                    <a:lumOff val="80000"/>
                  </a:schemeClr>
                </a:solidFill>
                <a:ea typeface="Times New Roman" panose="02020603050405020304" pitchFamily="18" charset="0"/>
              </a:rPr>
              <a:t>each</a:t>
            </a:r>
            <a:r>
              <a:rPr lang="tr-TR" sz="2100" dirty="0">
                <a:solidFill>
                  <a:schemeClr val="bg2">
                    <a:lumMod val="20000"/>
                    <a:lumOff val="80000"/>
                  </a:schemeClr>
                </a:solidFill>
                <a:ea typeface="Times New Roman" panose="02020603050405020304" pitchFamily="18" charset="0"/>
              </a:rPr>
              <a:t> </a:t>
            </a:r>
            <a:r>
              <a:rPr lang="tr-TR" sz="2100" dirty="0" err="1">
                <a:solidFill>
                  <a:schemeClr val="bg2">
                    <a:lumMod val="20000"/>
                    <a:lumOff val="80000"/>
                  </a:schemeClr>
                </a:solidFill>
                <a:ea typeface="Times New Roman" panose="02020603050405020304" pitchFamily="18" charset="0"/>
              </a:rPr>
              <a:t>phase</a:t>
            </a:r>
            <a:r>
              <a:rPr lang="tr-TR" sz="2100" dirty="0">
                <a:solidFill>
                  <a:schemeClr val="bg2">
                    <a:lumMod val="20000"/>
                    <a:lumOff val="80000"/>
                  </a:schemeClr>
                </a:solidFill>
                <a:ea typeface="Times New Roman" panose="02020603050405020304" pitchFamily="18" charset="0"/>
              </a:rPr>
              <a:t> of Project </a:t>
            </a:r>
            <a:r>
              <a:rPr lang="tr-TR" sz="2100" dirty="0" err="1">
                <a:solidFill>
                  <a:schemeClr val="bg2">
                    <a:lumMod val="20000"/>
                    <a:lumOff val="80000"/>
                  </a:schemeClr>
                </a:solidFill>
                <a:ea typeface="Times New Roman" panose="02020603050405020304" pitchFamily="18" charset="0"/>
              </a:rPr>
              <a:t>together</a:t>
            </a:r>
            <a:r>
              <a:rPr lang="tr-TR" sz="2100" dirty="0">
                <a:solidFill>
                  <a:schemeClr val="bg2">
                    <a:lumMod val="20000"/>
                    <a:lumOff val="80000"/>
                  </a:schemeClr>
                </a:solidFill>
                <a:ea typeface="Times New Roman" panose="02020603050405020304" pitchFamily="18" charset="0"/>
              </a:rPr>
              <a:t>.</a:t>
            </a:r>
            <a:endParaRPr lang="tr-TR" sz="2100" dirty="0">
              <a:solidFill>
                <a:schemeClr val="bg2">
                  <a:lumMod val="20000"/>
                  <a:lumOff val="80000"/>
                </a:schemeClr>
              </a:solidFill>
              <a:effectLst/>
              <a:ea typeface="Times New Roman" panose="02020603050405020304" pitchFamily="18" charset="0"/>
            </a:endParaRPr>
          </a:p>
          <a:p>
            <a:pPr marL="0" indent="0" algn="just">
              <a:buNone/>
            </a:pPr>
            <a:endParaRPr lang="tr-TR" sz="2100" dirty="0">
              <a:solidFill>
                <a:schemeClr val="bg2">
                  <a:lumMod val="20000"/>
                  <a:lumOff val="80000"/>
                </a:schemeClr>
              </a:solidFill>
              <a:effectLst/>
              <a:ea typeface="Times New Roman" panose="02020603050405020304" pitchFamily="18" charset="0"/>
            </a:endParaRPr>
          </a:p>
        </p:txBody>
      </p:sp>
    </p:spTree>
    <p:extLst>
      <p:ext uri="{BB962C8B-B14F-4D97-AF65-F5344CB8AC3E}">
        <p14:creationId xmlns:p14="http://schemas.microsoft.com/office/powerpoint/2010/main" val="1328526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CA6826-032C-4799-B079-15DB2A6C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A22693E-0562-4DC2-A07A-ED12199D515C}"/>
              </a:ext>
            </a:extLst>
          </p:cNvPr>
          <p:cNvSpPr>
            <a:spLocks noGrp="1"/>
          </p:cNvSpPr>
          <p:nvPr>
            <p:ph type="title"/>
          </p:nvPr>
        </p:nvSpPr>
        <p:spPr>
          <a:xfrm>
            <a:off x="901003" y="290206"/>
            <a:ext cx="8534400" cy="1507067"/>
          </a:xfrm>
        </p:spPr>
        <p:txBody>
          <a:bodyPr>
            <a:normAutofit/>
          </a:bodyPr>
          <a:lstStyle/>
          <a:p>
            <a:r>
              <a:rPr lang="tr-TR" dirty="0"/>
              <a:t>COMPLETED TASKS</a:t>
            </a:r>
          </a:p>
        </p:txBody>
      </p:sp>
      <p:sp>
        <p:nvSpPr>
          <p:cNvPr id="3" name="İçerik Yer Tutucusu 2">
            <a:extLst>
              <a:ext uri="{FF2B5EF4-FFF2-40B4-BE49-F238E27FC236}">
                <a16:creationId xmlns:a16="http://schemas.microsoft.com/office/drawing/2014/main" id="{B651E619-7B12-43D6-939F-B590BCDCC71C}"/>
              </a:ext>
            </a:extLst>
          </p:cNvPr>
          <p:cNvSpPr>
            <a:spLocks noGrp="1"/>
          </p:cNvSpPr>
          <p:nvPr>
            <p:ph idx="1"/>
          </p:nvPr>
        </p:nvSpPr>
        <p:spPr>
          <a:xfrm>
            <a:off x="729674" y="2193701"/>
            <a:ext cx="7470743" cy="3740171"/>
          </a:xfrm>
        </p:spPr>
        <p:txBody>
          <a:bodyPr>
            <a:normAutofit/>
          </a:bodyPr>
          <a:lstStyle/>
          <a:p>
            <a:r>
              <a:rPr lang="tr-TR" dirty="0" err="1"/>
              <a:t>Add</a:t>
            </a:r>
            <a:r>
              <a:rPr lang="tr-TR" dirty="0"/>
              <a:t> </a:t>
            </a:r>
            <a:r>
              <a:rPr lang="tr-TR" dirty="0" err="1"/>
              <a:t>and</a:t>
            </a:r>
            <a:r>
              <a:rPr lang="tr-TR" dirty="0"/>
              <a:t> </a:t>
            </a:r>
            <a:r>
              <a:rPr lang="tr-TR" dirty="0" err="1"/>
              <a:t>list</a:t>
            </a:r>
            <a:r>
              <a:rPr lang="tr-TR" dirty="0"/>
              <a:t> </a:t>
            </a:r>
            <a:r>
              <a:rPr lang="tr-TR" dirty="0" err="1"/>
              <a:t>commands</a:t>
            </a:r>
            <a:r>
              <a:rPr lang="tr-TR" dirty="0"/>
              <a:t> </a:t>
            </a:r>
            <a:r>
              <a:rPr lang="tr-TR" dirty="0" err="1"/>
              <a:t>for</a:t>
            </a:r>
            <a:r>
              <a:rPr lang="tr-TR" dirty="0"/>
              <a:t> </a:t>
            </a:r>
            <a:r>
              <a:rPr lang="tr-TR" dirty="0" err="1"/>
              <a:t>office</a:t>
            </a:r>
            <a:r>
              <a:rPr lang="tr-TR" dirty="0"/>
              <a:t> </a:t>
            </a:r>
            <a:r>
              <a:rPr lang="tr-TR" dirty="0" err="1"/>
              <a:t>employee</a:t>
            </a:r>
            <a:r>
              <a:rPr lang="tr-TR" dirty="0"/>
              <a:t> car </a:t>
            </a:r>
            <a:r>
              <a:rPr lang="tr-TR" dirty="0" err="1"/>
              <a:t>customer</a:t>
            </a:r>
            <a:r>
              <a:rPr lang="tr-TR" dirty="0"/>
              <a:t> car </a:t>
            </a:r>
            <a:r>
              <a:rPr lang="tr-TR" dirty="0" err="1"/>
              <a:t>request</a:t>
            </a:r>
            <a:endParaRPr lang="tr-TR" dirty="0"/>
          </a:p>
          <a:p>
            <a:r>
              <a:rPr lang="tr-TR" dirty="0" err="1"/>
              <a:t>Delete</a:t>
            </a:r>
            <a:r>
              <a:rPr lang="tr-TR" dirty="0"/>
              <a:t> </a:t>
            </a:r>
            <a:r>
              <a:rPr lang="tr-TR" dirty="0" err="1"/>
              <a:t>commands</a:t>
            </a:r>
            <a:r>
              <a:rPr lang="tr-TR" dirty="0"/>
              <a:t> </a:t>
            </a:r>
            <a:r>
              <a:rPr lang="tr-TR" dirty="0" err="1"/>
              <a:t>for</a:t>
            </a:r>
            <a:r>
              <a:rPr lang="tr-TR" dirty="0"/>
              <a:t> </a:t>
            </a:r>
            <a:r>
              <a:rPr lang="tr-TR" dirty="0" err="1"/>
              <a:t>offices</a:t>
            </a:r>
            <a:r>
              <a:rPr lang="tr-TR" dirty="0"/>
              <a:t> </a:t>
            </a:r>
            <a:r>
              <a:rPr lang="tr-TR" dirty="0" err="1"/>
              <a:t>and</a:t>
            </a:r>
            <a:r>
              <a:rPr lang="tr-TR" dirty="0"/>
              <a:t> </a:t>
            </a:r>
            <a:r>
              <a:rPr lang="tr-TR" dirty="0" err="1"/>
              <a:t>employees</a:t>
            </a:r>
            <a:endParaRPr lang="tr-TR" dirty="0"/>
          </a:p>
          <a:p>
            <a:r>
              <a:rPr lang="tr-TR" dirty="0" err="1"/>
              <a:t>Making</a:t>
            </a:r>
            <a:r>
              <a:rPr lang="tr-TR" dirty="0"/>
              <a:t> </a:t>
            </a:r>
            <a:r>
              <a:rPr lang="tr-TR" dirty="0" err="1"/>
              <a:t>and</a:t>
            </a:r>
            <a:r>
              <a:rPr lang="tr-TR" dirty="0"/>
              <a:t> </a:t>
            </a:r>
            <a:r>
              <a:rPr lang="tr-TR" dirty="0" err="1"/>
              <a:t>listing</a:t>
            </a:r>
            <a:r>
              <a:rPr lang="tr-TR" dirty="0"/>
              <a:t> </a:t>
            </a:r>
            <a:r>
              <a:rPr lang="tr-TR" dirty="0" err="1"/>
              <a:t>contracts</a:t>
            </a:r>
            <a:endParaRPr lang="tr-TR" dirty="0"/>
          </a:p>
          <a:p>
            <a:r>
              <a:rPr lang="tr-TR" dirty="0" err="1"/>
              <a:t>Nextday</a:t>
            </a:r>
            <a:r>
              <a:rPr lang="tr-TR" dirty="0"/>
              <a:t> </a:t>
            </a:r>
            <a:r>
              <a:rPr lang="tr-TR" dirty="0" err="1"/>
              <a:t>operations</a:t>
            </a:r>
            <a:endParaRPr lang="tr-TR" dirty="0"/>
          </a:p>
          <a:p>
            <a:r>
              <a:rPr lang="tr-TR" dirty="0" err="1"/>
              <a:t>Profits</a:t>
            </a:r>
            <a:r>
              <a:rPr lang="tr-TR" dirty="0"/>
              <a:t> </a:t>
            </a:r>
            <a:r>
              <a:rPr lang="tr-TR" dirty="0" err="1"/>
              <a:t>statistics</a:t>
            </a:r>
            <a:endParaRPr lang="tr-TR" dirty="0"/>
          </a:p>
          <a:p>
            <a:r>
              <a:rPr lang="tr-TR" dirty="0" err="1"/>
              <a:t>System</a:t>
            </a:r>
            <a:r>
              <a:rPr lang="tr-TR" dirty="0"/>
              <a:t> </a:t>
            </a:r>
            <a:r>
              <a:rPr lang="tr-TR" dirty="0" err="1"/>
              <a:t>recommendations</a:t>
            </a:r>
            <a:r>
              <a:rPr lang="tr-TR" dirty="0"/>
              <a:t> </a:t>
            </a:r>
          </a:p>
          <a:p>
            <a:endParaRPr lang="tr-TR" dirty="0"/>
          </a:p>
        </p:txBody>
      </p:sp>
      <p:pic>
        <p:nvPicPr>
          <p:cNvPr id="7" name="Graphic 6" descr="Onay işareti">
            <a:extLst>
              <a:ext uri="{FF2B5EF4-FFF2-40B4-BE49-F238E27FC236}">
                <a16:creationId xmlns:a16="http://schemas.microsoft.com/office/drawing/2014/main" id="{98889184-FEBE-4D1B-8B88-4026F0EE13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19504" y="1054101"/>
            <a:ext cx="3185108" cy="3185108"/>
          </a:xfrm>
          <a:prstGeom prst="rect">
            <a:avLst/>
          </a:prstGeom>
          <a:effectLst>
            <a:innerShdw blurRad="57150" dist="38100" dir="14460000">
              <a:prstClr val="black">
                <a:alpha val="70000"/>
              </a:prstClr>
            </a:innerShdw>
          </a:effectLst>
        </p:spPr>
      </p:pic>
      <p:grpSp>
        <p:nvGrpSpPr>
          <p:cNvPr id="12" name="Group 11">
            <a:extLst>
              <a:ext uri="{FF2B5EF4-FFF2-40B4-BE49-F238E27FC236}">
                <a16:creationId xmlns:a16="http://schemas.microsoft.com/office/drawing/2014/main" id="{DD58A807-BD0E-4B1D-A523-2F20E7FE26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33837"/>
            <a:ext cx="2981858" cy="3208867"/>
            <a:chOff x="9206969" y="2963333"/>
            <a:chExt cx="2981858" cy="3208867"/>
          </a:xfrm>
        </p:grpSpPr>
        <p:cxnSp>
          <p:nvCxnSpPr>
            <p:cNvPr id="13" name="Straight Connector 12">
              <a:extLst>
                <a:ext uri="{FF2B5EF4-FFF2-40B4-BE49-F238E27FC236}">
                  <a16:creationId xmlns:a16="http://schemas.microsoft.com/office/drawing/2014/main" id="{AC82FD88-0436-4D5C-B5A2-7B90191949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2706DBD-9DBD-49D6-80EB-C896096D2F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51C7442-3F0F-49E3-9389-D6B4BAE14A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A614368-43A5-4794-BA71-09F8585F9F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F42B96B-0C70-40CB-A027-175F2A1657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90071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EB88142C-D3C4-43DC-A844-A7D9ECB0F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A22693E-0562-4DC2-A07A-ED12199D515C}"/>
              </a:ext>
            </a:extLst>
          </p:cNvPr>
          <p:cNvSpPr>
            <a:spLocks noGrp="1"/>
          </p:cNvSpPr>
          <p:nvPr>
            <p:ph type="title"/>
          </p:nvPr>
        </p:nvSpPr>
        <p:spPr>
          <a:xfrm>
            <a:off x="684213" y="685799"/>
            <a:ext cx="4781147" cy="4892676"/>
          </a:xfrm>
        </p:spPr>
        <p:txBody>
          <a:bodyPr vert="horz" lIns="91440" tIns="45720" rIns="91440" bIns="45720" rtlCol="0" anchor="ctr">
            <a:normAutofit/>
          </a:bodyPr>
          <a:lstStyle/>
          <a:p>
            <a:pPr algn="r"/>
            <a:r>
              <a:rPr lang="en-US" sz="5200" dirty="0"/>
              <a:t>INCOMPLETED TASKS</a:t>
            </a:r>
          </a:p>
        </p:txBody>
      </p:sp>
      <p:sp>
        <p:nvSpPr>
          <p:cNvPr id="20" name="Rectangle 19">
            <a:extLst>
              <a:ext uri="{FF2B5EF4-FFF2-40B4-BE49-F238E27FC236}">
                <a16:creationId xmlns:a16="http://schemas.microsoft.com/office/drawing/2014/main" id="{416DC9EF-092A-4FEF-8A40-0E509CA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B651E619-7B12-43D6-939F-B590BCDCC71C}"/>
              </a:ext>
            </a:extLst>
          </p:cNvPr>
          <p:cNvSpPr>
            <a:spLocks noGrp="1"/>
          </p:cNvSpPr>
          <p:nvPr>
            <p:ph idx="1"/>
          </p:nvPr>
        </p:nvSpPr>
        <p:spPr>
          <a:xfrm>
            <a:off x="6491624" y="685799"/>
            <a:ext cx="5269115" cy="4869981"/>
          </a:xfrm>
        </p:spPr>
        <p:txBody>
          <a:bodyPr vert="horz" lIns="91440" tIns="45720" rIns="91440" bIns="45720" rtlCol="0" anchor="ctr">
            <a:normAutofit/>
          </a:bodyPr>
          <a:lstStyle/>
          <a:p>
            <a:pPr marL="0" indent="0">
              <a:buNone/>
            </a:pPr>
            <a:r>
              <a:rPr lang="en-US" sz="3600" dirty="0">
                <a:solidFill>
                  <a:schemeClr val="tx2">
                    <a:lumMod val="60000"/>
                    <a:lumOff val="40000"/>
                  </a:schemeClr>
                </a:solidFill>
              </a:rPr>
              <a:t>All tasks are completed regarding the Project</a:t>
            </a:r>
            <a:r>
              <a:rPr lang="tr-TR" sz="3600" dirty="0">
                <a:solidFill>
                  <a:schemeClr val="tx2">
                    <a:lumMod val="60000"/>
                    <a:lumOff val="40000"/>
                  </a:schemeClr>
                </a:solidFill>
              </a:rPr>
              <a:t>.</a:t>
            </a:r>
            <a:endParaRPr lang="en-US" sz="3600" dirty="0">
              <a:solidFill>
                <a:schemeClr val="tx2">
                  <a:lumMod val="60000"/>
                  <a:lumOff val="40000"/>
                </a:schemeClr>
              </a:solidFill>
            </a:endParaRPr>
          </a:p>
        </p:txBody>
      </p:sp>
    </p:spTree>
    <p:extLst>
      <p:ext uri="{BB962C8B-B14F-4D97-AF65-F5344CB8AC3E}">
        <p14:creationId xmlns:p14="http://schemas.microsoft.com/office/powerpoint/2010/main" val="4030958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2600CBB-0CF8-4237-8491-B7864363D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EF0F25A-4B0A-48E0-B3E1-C3ED2A2DE179}"/>
              </a:ext>
            </a:extLst>
          </p:cNvPr>
          <p:cNvSpPr>
            <a:spLocks noGrp="1"/>
          </p:cNvSpPr>
          <p:nvPr>
            <p:ph type="title"/>
          </p:nvPr>
        </p:nvSpPr>
        <p:spPr>
          <a:xfrm>
            <a:off x="499386" y="285925"/>
            <a:ext cx="9269412" cy="1155267"/>
          </a:xfrm>
        </p:spPr>
        <p:txBody>
          <a:bodyPr anchor="ctr">
            <a:normAutofit/>
          </a:bodyPr>
          <a:lstStyle/>
          <a:p>
            <a:r>
              <a:rPr lang="tr-TR" dirty="0">
                <a:solidFill>
                  <a:srgbClr val="FFFFFF"/>
                </a:solidFill>
              </a:rPr>
              <a:t>PROBLEMS ENCOUNTERED</a:t>
            </a:r>
          </a:p>
        </p:txBody>
      </p:sp>
      <p:sp>
        <p:nvSpPr>
          <p:cNvPr id="11" name="Snip Diagonal Corner Rectangle 21">
            <a:extLst>
              <a:ext uri="{FF2B5EF4-FFF2-40B4-BE49-F238E27FC236}">
                <a16:creationId xmlns:a16="http://schemas.microsoft.com/office/drawing/2014/main" id="{E4CBBC1E-991D-4CF9-BCA5-AB1496871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bg1">
              <a:alpha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İçerik Yer Tutucusu 2">
            <a:extLst>
              <a:ext uri="{FF2B5EF4-FFF2-40B4-BE49-F238E27FC236}">
                <a16:creationId xmlns:a16="http://schemas.microsoft.com/office/drawing/2014/main" id="{B4954B20-09F7-4125-B05A-8E5503B37E4A}"/>
              </a:ext>
            </a:extLst>
          </p:cNvPr>
          <p:cNvGraphicFramePr>
            <a:graphicFrameLocks noGrp="1"/>
          </p:cNvGraphicFramePr>
          <p:nvPr>
            <p:ph idx="1"/>
            <p:extLst>
              <p:ext uri="{D42A27DB-BD31-4B8C-83A1-F6EECF244321}">
                <p14:modId xmlns:p14="http://schemas.microsoft.com/office/powerpoint/2010/main" val="39237434"/>
              </p:ext>
            </p:extLst>
          </p:nvPr>
        </p:nvGraphicFramePr>
        <p:xfrm>
          <a:off x="606390" y="1727116"/>
          <a:ext cx="10255250" cy="3403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233719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B8FFBB-0A2D-4D4C-B94B-320ABB349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rking space background">
            <a:extLst>
              <a:ext uri="{FF2B5EF4-FFF2-40B4-BE49-F238E27FC236}">
                <a16:creationId xmlns:a16="http://schemas.microsoft.com/office/drawing/2014/main" id="{96BD2948-0352-4BB3-9FAC-866CEEBE8D6E}"/>
              </a:ext>
            </a:extLst>
          </p:cNvPr>
          <p:cNvPicPr>
            <a:picLocks noChangeAspect="1"/>
          </p:cNvPicPr>
          <p:nvPr/>
        </p:nvPicPr>
        <p:blipFill rotWithShape="1">
          <a:blip r:embed="rId2">
            <a:duotone>
              <a:schemeClr val="bg2">
                <a:shade val="45000"/>
                <a:satMod val="135000"/>
              </a:schemeClr>
              <a:prstClr val="white"/>
            </a:duotone>
            <a:alphaModFix amt="15000"/>
          </a:blip>
          <a:srcRect t="5743" b="9987"/>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7D033D88-0FF5-47C2-B1DA-DB7344A69BA3}"/>
              </a:ext>
            </a:extLst>
          </p:cNvPr>
          <p:cNvSpPr>
            <a:spLocks noGrp="1"/>
          </p:cNvSpPr>
          <p:nvPr>
            <p:ph type="title"/>
          </p:nvPr>
        </p:nvSpPr>
        <p:spPr>
          <a:xfrm>
            <a:off x="596663" y="450354"/>
            <a:ext cx="8534400" cy="1507067"/>
          </a:xfrm>
        </p:spPr>
        <p:txBody>
          <a:bodyPr>
            <a:normAutofit/>
          </a:bodyPr>
          <a:lstStyle/>
          <a:p>
            <a:r>
              <a:rPr lang="tr-TR" dirty="0"/>
              <a:t>ALGORITHMS AND SOLUTION STRATEGIES</a:t>
            </a:r>
          </a:p>
        </p:txBody>
      </p:sp>
      <p:sp>
        <p:nvSpPr>
          <p:cNvPr id="3" name="İçerik Yer Tutucusu 2">
            <a:extLst>
              <a:ext uri="{FF2B5EF4-FFF2-40B4-BE49-F238E27FC236}">
                <a16:creationId xmlns:a16="http://schemas.microsoft.com/office/drawing/2014/main" id="{2AEC638C-63E1-410B-ABC4-405B074A471A}"/>
              </a:ext>
            </a:extLst>
          </p:cNvPr>
          <p:cNvSpPr>
            <a:spLocks noGrp="1"/>
          </p:cNvSpPr>
          <p:nvPr>
            <p:ph idx="1"/>
          </p:nvPr>
        </p:nvSpPr>
        <p:spPr>
          <a:xfrm>
            <a:off x="312158" y="2016684"/>
            <a:ext cx="11879841" cy="4685773"/>
          </a:xfrm>
        </p:spPr>
        <p:txBody>
          <a:bodyPr>
            <a:normAutofit/>
          </a:bodyPr>
          <a:lstStyle/>
          <a:p>
            <a:pPr>
              <a:lnSpc>
                <a:spcPct val="90000"/>
              </a:lnSpc>
            </a:pPr>
            <a:r>
              <a:rPr lang="tr-TR" sz="1800" dirty="0" err="1">
                <a:solidFill>
                  <a:schemeClr val="accent1">
                    <a:lumMod val="50000"/>
                  </a:schemeClr>
                </a:solidFill>
                <a:effectLst/>
                <a:ea typeface="Times New Roman" panose="02020603050405020304" pitchFamily="18" charset="0"/>
              </a:rPr>
              <a:t>We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made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Office’s</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and</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Customer’s</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add</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and</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list</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commands</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to</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the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Company</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class</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We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made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the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commands</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to</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add</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and</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list</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cars</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and</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employees</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to</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the</a:t>
            </a:r>
            <a:r>
              <a:rPr lang="tr-TR" sz="1800" dirty="0">
                <a:solidFill>
                  <a:schemeClr val="accent1">
                    <a:lumMod val="50000"/>
                  </a:schemeClr>
                </a:solidFill>
                <a:effectLst/>
                <a:ea typeface="Times New Roman" panose="02020603050405020304" pitchFamily="18" charset="0"/>
              </a:rPr>
              <a:t> Office </a:t>
            </a:r>
            <a:r>
              <a:rPr lang="tr-TR" sz="1800" dirty="0" err="1">
                <a:solidFill>
                  <a:schemeClr val="accent1">
                    <a:lumMod val="50000"/>
                  </a:schemeClr>
                </a:solidFill>
                <a:effectLst/>
                <a:ea typeface="Times New Roman" panose="02020603050405020304" pitchFamily="18" charset="0"/>
              </a:rPr>
              <a:t>class</a:t>
            </a:r>
            <a:r>
              <a:rPr lang="tr-TR" sz="1800" dirty="0">
                <a:solidFill>
                  <a:schemeClr val="accent1">
                    <a:lumMod val="50000"/>
                  </a:schemeClr>
                </a:solidFill>
                <a:effectLst/>
                <a:ea typeface="Times New Roman" panose="02020603050405020304" pitchFamily="18" charset="0"/>
              </a:rPr>
              <a:t>. </a:t>
            </a:r>
          </a:p>
          <a:p>
            <a:pPr>
              <a:lnSpc>
                <a:spcPct val="90000"/>
              </a:lnSpc>
            </a:pPr>
            <a:endParaRPr lang="tr-TR" sz="1800" dirty="0">
              <a:solidFill>
                <a:schemeClr val="accent1">
                  <a:lumMod val="50000"/>
                </a:schemeClr>
              </a:solidFill>
              <a:effectLst/>
              <a:ea typeface="Times New Roman" panose="02020603050405020304" pitchFamily="18" charset="0"/>
            </a:endParaRPr>
          </a:p>
          <a:p>
            <a:pPr>
              <a:lnSpc>
                <a:spcPct val="90000"/>
              </a:lnSpc>
            </a:pPr>
            <a:r>
              <a:rPr lang="tr-TR" sz="1800" dirty="0" err="1">
                <a:solidFill>
                  <a:schemeClr val="accent1">
                    <a:lumMod val="50000"/>
                  </a:schemeClr>
                </a:solidFill>
                <a:effectLst/>
                <a:ea typeface="Times New Roman" panose="02020603050405020304" pitchFamily="18" charset="0"/>
              </a:rPr>
              <a:t>In</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the</a:t>
            </a:r>
            <a:r>
              <a:rPr lang="tr-TR" sz="1800" dirty="0">
                <a:solidFill>
                  <a:schemeClr val="accent1">
                    <a:lumMod val="50000"/>
                  </a:schemeClr>
                </a:solidFill>
                <a:effectLst/>
                <a:ea typeface="Times New Roman" panose="02020603050405020304" pitchFamily="18" charset="0"/>
              </a:rPr>
              <a:t> main </a:t>
            </a:r>
            <a:r>
              <a:rPr lang="tr-TR" sz="1800" dirty="0" err="1">
                <a:solidFill>
                  <a:schemeClr val="accent1">
                    <a:lumMod val="50000"/>
                  </a:schemeClr>
                </a:solidFill>
                <a:effectLst/>
                <a:ea typeface="Times New Roman" panose="02020603050405020304" pitchFamily="18" charset="0"/>
              </a:rPr>
              <a:t>class</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we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created</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the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object</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where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the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company’s</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capacities</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are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given</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And</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we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wrote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the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code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that</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calls</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loop</a:t>
            </a:r>
            <a:r>
              <a:rPr lang="tr-TR" sz="1800" dirty="0">
                <a:solidFill>
                  <a:schemeClr val="accent1">
                    <a:lumMod val="50000"/>
                  </a:schemeClr>
                </a:solidFill>
                <a:effectLst/>
                <a:ea typeface="Times New Roman" panose="02020603050405020304" pitchFamily="18" charset="0"/>
              </a:rPr>
              <a:t>.</a:t>
            </a:r>
          </a:p>
          <a:p>
            <a:pPr>
              <a:lnSpc>
                <a:spcPct val="90000"/>
              </a:lnSpc>
            </a:pPr>
            <a:endParaRPr lang="tr-TR" sz="1800" dirty="0">
              <a:solidFill>
                <a:schemeClr val="accent1">
                  <a:lumMod val="50000"/>
                </a:schemeClr>
              </a:solidFill>
              <a:effectLst/>
              <a:ea typeface="Times New Roman" panose="02020603050405020304" pitchFamily="18" charset="0"/>
            </a:endParaRPr>
          </a:p>
          <a:p>
            <a:pPr>
              <a:lnSpc>
                <a:spcPct val="90000"/>
              </a:lnSpc>
            </a:pPr>
            <a:r>
              <a:rPr lang="tr-TR" sz="1800" dirty="0">
                <a:solidFill>
                  <a:schemeClr val="accent1">
                    <a:lumMod val="50000"/>
                  </a:schemeClr>
                </a:solidFill>
                <a:effectLst/>
                <a:ea typeface="Times New Roman" panose="02020603050405020304" pitchFamily="18" charset="0"/>
              </a:rPr>
              <a:t>An </a:t>
            </a:r>
            <a:r>
              <a:rPr lang="tr-TR" sz="1800" dirty="0" err="1">
                <a:solidFill>
                  <a:schemeClr val="accent1">
                    <a:lumMod val="50000"/>
                  </a:schemeClr>
                </a:solidFill>
                <a:effectLst/>
                <a:ea typeface="Times New Roman" panose="02020603050405020304" pitchFamily="18" charset="0"/>
              </a:rPr>
              <a:t>important</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point</a:t>
            </a:r>
            <a:r>
              <a:rPr lang="tr-TR" sz="1800" dirty="0">
                <a:solidFill>
                  <a:schemeClr val="accent1">
                    <a:lumMod val="50000"/>
                  </a:schemeClr>
                </a:solidFill>
                <a:effectLst/>
                <a:ea typeface="Times New Roman" panose="02020603050405020304" pitchFamily="18" charset="0"/>
              </a:rPr>
              <a:t> is </a:t>
            </a:r>
            <a:r>
              <a:rPr lang="tr-TR" sz="1800" dirty="0" err="1">
                <a:solidFill>
                  <a:schemeClr val="accent1">
                    <a:lumMod val="50000"/>
                  </a:schemeClr>
                </a:solidFill>
                <a:effectLst/>
                <a:ea typeface="Times New Roman" panose="02020603050405020304" pitchFamily="18" charset="0"/>
              </a:rPr>
              <a:t>that</a:t>
            </a:r>
            <a:r>
              <a:rPr lang="tr-TR" sz="1800" dirty="0">
                <a:solidFill>
                  <a:schemeClr val="accent1">
                    <a:lumMod val="50000"/>
                  </a:schemeClr>
                </a:solidFill>
                <a:effectLst/>
                <a:ea typeface="Times New Roman" panose="02020603050405020304" pitchFamily="18" charset="0"/>
              </a:rPr>
              <a:t> in </a:t>
            </a:r>
            <a:r>
              <a:rPr lang="tr-TR" sz="1800" dirty="0" err="1">
                <a:solidFill>
                  <a:schemeClr val="accent1">
                    <a:lumMod val="50000"/>
                  </a:schemeClr>
                </a:solidFill>
                <a:effectLst/>
                <a:ea typeface="Times New Roman" panose="02020603050405020304" pitchFamily="18" charset="0"/>
              </a:rPr>
              <a:t>the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listing</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part</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each</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employee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id</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does</a:t>
            </a:r>
            <a:r>
              <a:rPr lang="tr-TR" sz="1800" dirty="0">
                <a:solidFill>
                  <a:schemeClr val="accent1">
                    <a:lumMod val="50000"/>
                  </a:schemeClr>
                </a:solidFill>
                <a:effectLst/>
                <a:ea typeface="Times New Roman" panose="02020603050405020304" pitchFamily="18" charset="0"/>
              </a:rPr>
              <a:t> not </a:t>
            </a:r>
            <a:r>
              <a:rPr lang="tr-TR" sz="1800" dirty="0" err="1">
                <a:solidFill>
                  <a:schemeClr val="accent1">
                    <a:lumMod val="50000"/>
                  </a:schemeClr>
                </a:solidFill>
                <a:effectLst/>
                <a:ea typeface="Times New Roman" panose="02020603050405020304" pitchFamily="18" charset="0"/>
              </a:rPr>
              <a:t>progress</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specific</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to</a:t>
            </a:r>
            <a:r>
              <a:rPr lang="tr-TR" sz="1800" dirty="0">
                <a:solidFill>
                  <a:schemeClr val="accent1">
                    <a:lumMod val="50000"/>
                  </a:schemeClr>
                </a:solidFill>
                <a:effectLst/>
                <a:ea typeface="Times New Roman" panose="02020603050405020304" pitchFamily="18" charset="0"/>
              </a:rPr>
              <a:t> Office. </a:t>
            </a:r>
            <a:r>
              <a:rPr lang="tr-TR" sz="1800" dirty="0" err="1">
                <a:solidFill>
                  <a:schemeClr val="accent1">
                    <a:lumMod val="50000"/>
                  </a:schemeClr>
                </a:solidFill>
                <a:effectLst/>
                <a:ea typeface="Times New Roman" panose="02020603050405020304" pitchFamily="18" charset="0"/>
              </a:rPr>
              <a:t>For</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example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there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are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two</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employees</a:t>
            </a:r>
            <a:r>
              <a:rPr lang="tr-TR" sz="1800" dirty="0">
                <a:solidFill>
                  <a:schemeClr val="accent1">
                    <a:lumMod val="50000"/>
                  </a:schemeClr>
                </a:solidFill>
                <a:effectLst/>
                <a:ea typeface="Times New Roman" panose="02020603050405020304" pitchFamily="18" charset="0"/>
              </a:rPr>
              <a:t> in </a:t>
            </a:r>
            <a:r>
              <a:rPr lang="tr-TR" sz="1800" dirty="0" err="1">
                <a:solidFill>
                  <a:schemeClr val="accent1">
                    <a:lumMod val="50000"/>
                  </a:schemeClr>
                </a:solidFill>
                <a:effectLst/>
                <a:ea typeface="Times New Roman" panose="02020603050405020304" pitchFamily="18" charset="0"/>
              </a:rPr>
              <a:t>the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first</a:t>
            </a:r>
            <a:r>
              <a:rPr lang="tr-TR" sz="1800" dirty="0">
                <a:solidFill>
                  <a:schemeClr val="accent1">
                    <a:lumMod val="50000"/>
                  </a:schemeClr>
                </a:solidFill>
                <a:effectLst/>
                <a:ea typeface="Times New Roman" panose="02020603050405020304" pitchFamily="18" charset="0"/>
              </a:rPr>
              <a:t> Office. </a:t>
            </a:r>
            <a:r>
              <a:rPr lang="tr-TR" sz="1800" dirty="0" err="1">
                <a:solidFill>
                  <a:schemeClr val="accent1">
                    <a:lumMod val="50000"/>
                  </a:schemeClr>
                </a:solidFill>
                <a:effectLst/>
                <a:ea typeface="Times New Roman" panose="02020603050405020304" pitchFamily="18" charset="0"/>
              </a:rPr>
              <a:t>Let</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there</a:t>
            </a:r>
            <a:r>
              <a:rPr lang="tr-TR" sz="1800" dirty="0">
                <a:solidFill>
                  <a:schemeClr val="accent1">
                    <a:lumMod val="50000"/>
                  </a:schemeClr>
                </a:solidFill>
                <a:effectLst/>
                <a:ea typeface="Times New Roman" panose="02020603050405020304" pitchFamily="18" charset="0"/>
              </a:rPr>
              <a:t> be </a:t>
            </a:r>
            <a:r>
              <a:rPr lang="tr-TR" sz="1800" dirty="0" err="1">
                <a:solidFill>
                  <a:schemeClr val="accent1">
                    <a:lumMod val="50000"/>
                  </a:schemeClr>
                </a:solidFill>
                <a:effectLst/>
                <a:ea typeface="Times New Roman" panose="02020603050405020304" pitchFamily="18" charset="0"/>
              </a:rPr>
              <a:t>one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employee</a:t>
            </a:r>
            <a:r>
              <a:rPr lang="tr-TR" sz="1800" dirty="0">
                <a:solidFill>
                  <a:schemeClr val="accent1">
                    <a:lumMod val="50000"/>
                  </a:schemeClr>
                </a:solidFill>
                <a:effectLst/>
                <a:ea typeface="Times New Roman" panose="02020603050405020304" pitchFamily="18" charset="0"/>
              </a:rPr>
              <a:t> in </a:t>
            </a:r>
            <a:r>
              <a:rPr lang="tr-TR" sz="1800" dirty="0" err="1">
                <a:solidFill>
                  <a:schemeClr val="accent1">
                    <a:lumMod val="50000"/>
                  </a:schemeClr>
                </a:solidFill>
                <a:effectLst/>
                <a:ea typeface="Times New Roman" panose="02020603050405020304" pitchFamily="18" charset="0"/>
              </a:rPr>
              <a:t>the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second</a:t>
            </a:r>
            <a:r>
              <a:rPr lang="tr-TR" sz="1800" dirty="0">
                <a:solidFill>
                  <a:schemeClr val="accent1">
                    <a:lumMod val="50000"/>
                  </a:schemeClr>
                </a:solidFill>
                <a:effectLst/>
                <a:ea typeface="Times New Roman" panose="02020603050405020304" pitchFamily="18" charset="0"/>
              </a:rPr>
              <a:t> Office. </a:t>
            </a:r>
            <a:r>
              <a:rPr lang="tr-TR" sz="1800" dirty="0" err="1">
                <a:solidFill>
                  <a:schemeClr val="accent1">
                    <a:lumMod val="50000"/>
                  </a:schemeClr>
                </a:solidFill>
                <a:effectLst/>
                <a:ea typeface="Times New Roman" panose="02020603050405020304" pitchFamily="18" charset="0"/>
              </a:rPr>
              <a:t>The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id</a:t>
            </a:r>
            <a:r>
              <a:rPr lang="tr-TR" sz="1800" dirty="0">
                <a:solidFill>
                  <a:schemeClr val="accent1">
                    <a:lumMod val="50000"/>
                  </a:schemeClr>
                </a:solidFill>
                <a:effectLst/>
                <a:ea typeface="Times New Roman" panose="02020603050405020304" pitchFamily="18" charset="0"/>
              </a:rPr>
              <a:t> of </a:t>
            </a:r>
            <a:r>
              <a:rPr lang="tr-TR" sz="1800" dirty="0" err="1">
                <a:solidFill>
                  <a:schemeClr val="accent1">
                    <a:lumMod val="50000"/>
                  </a:schemeClr>
                </a:solidFill>
                <a:effectLst/>
                <a:ea typeface="Times New Roman" panose="02020603050405020304" pitchFamily="18" charset="0"/>
              </a:rPr>
              <a:t>the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employee</a:t>
            </a:r>
            <a:r>
              <a:rPr lang="tr-TR" sz="1800" dirty="0">
                <a:solidFill>
                  <a:schemeClr val="accent1">
                    <a:lumMod val="50000"/>
                  </a:schemeClr>
                </a:solidFill>
                <a:effectLst/>
                <a:ea typeface="Times New Roman" panose="02020603050405020304" pitchFamily="18" charset="0"/>
              </a:rPr>
              <a:t> in </a:t>
            </a:r>
            <a:r>
              <a:rPr lang="tr-TR" sz="1800" dirty="0" err="1">
                <a:solidFill>
                  <a:schemeClr val="accent1">
                    <a:lumMod val="50000"/>
                  </a:schemeClr>
                </a:solidFill>
                <a:effectLst/>
                <a:ea typeface="Times New Roman" panose="02020603050405020304" pitchFamily="18" charset="0"/>
              </a:rPr>
              <a:t>the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second</a:t>
            </a:r>
            <a:r>
              <a:rPr lang="tr-TR" sz="1800" dirty="0">
                <a:solidFill>
                  <a:schemeClr val="accent1">
                    <a:lumMod val="50000"/>
                  </a:schemeClr>
                </a:solidFill>
                <a:effectLst/>
                <a:ea typeface="Times New Roman" panose="02020603050405020304" pitchFamily="18" charset="0"/>
              </a:rPr>
              <a:t> Office is </a:t>
            </a:r>
            <a:r>
              <a:rPr lang="tr-TR" sz="1800" dirty="0" err="1">
                <a:solidFill>
                  <a:schemeClr val="accent1">
                    <a:lumMod val="50000"/>
                  </a:schemeClr>
                </a:solidFill>
                <a:effectLst/>
                <a:ea typeface="Times New Roman" panose="02020603050405020304" pitchFamily="18" charset="0"/>
              </a:rPr>
              <a:t>processed</a:t>
            </a:r>
            <a:r>
              <a:rPr lang="tr-TR" sz="1800" dirty="0">
                <a:solidFill>
                  <a:schemeClr val="accent1">
                    <a:lumMod val="50000"/>
                  </a:schemeClr>
                </a:solidFill>
                <a:effectLst/>
                <a:ea typeface="Times New Roman" panose="02020603050405020304" pitchFamily="18" charset="0"/>
              </a:rPr>
              <a:t> as </a:t>
            </a:r>
            <a:r>
              <a:rPr lang="tr-TR" sz="1800" dirty="0" err="1">
                <a:solidFill>
                  <a:schemeClr val="accent1">
                    <a:lumMod val="50000"/>
                  </a:schemeClr>
                </a:solidFill>
                <a:effectLst/>
                <a:ea typeface="Times New Roman" panose="02020603050405020304" pitchFamily="18" charset="0"/>
              </a:rPr>
              <a:t>three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We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kept</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another</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counter</a:t>
            </a:r>
            <a:r>
              <a:rPr lang="tr-TR" sz="1800" dirty="0">
                <a:solidFill>
                  <a:schemeClr val="accent1">
                    <a:lumMod val="50000"/>
                  </a:schemeClr>
                </a:solidFill>
                <a:effectLst/>
                <a:ea typeface="Times New Roman" panose="02020603050405020304" pitchFamily="18" charset="0"/>
              </a:rPr>
              <a:t> in it.</a:t>
            </a:r>
          </a:p>
          <a:p>
            <a:pPr>
              <a:lnSpc>
                <a:spcPct val="90000"/>
              </a:lnSpc>
            </a:pPr>
            <a:endParaRPr lang="tr-TR" sz="1800" dirty="0">
              <a:solidFill>
                <a:schemeClr val="accent1">
                  <a:lumMod val="50000"/>
                </a:schemeClr>
              </a:solidFill>
              <a:effectLst/>
              <a:ea typeface="Times New Roman" panose="02020603050405020304" pitchFamily="18" charset="0"/>
            </a:endParaRPr>
          </a:p>
          <a:p>
            <a:pPr>
              <a:lnSpc>
                <a:spcPct val="90000"/>
              </a:lnSpc>
            </a:pPr>
            <a:r>
              <a:rPr lang="tr-TR" sz="1800" dirty="0" err="1">
                <a:solidFill>
                  <a:schemeClr val="accent1">
                    <a:lumMod val="50000"/>
                  </a:schemeClr>
                </a:solidFill>
                <a:effectLst/>
                <a:ea typeface="Times New Roman" panose="02020603050405020304" pitchFamily="18" charset="0"/>
              </a:rPr>
              <a:t>We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kept</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the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office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statistics</a:t>
            </a:r>
            <a:r>
              <a:rPr lang="tr-TR" sz="1800" dirty="0">
                <a:solidFill>
                  <a:schemeClr val="accent1">
                    <a:lumMod val="50000"/>
                  </a:schemeClr>
                </a:solidFill>
                <a:effectLst/>
                <a:ea typeface="Times New Roman" panose="02020603050405020304" pitchFamily="18" charset="0"/>
              </a:rPr>
              <a:t> in </a:t>
            </a:r>
            <a:r>
              <a:rPr lang="tr-TR" sz="1800" dirty="0" err="1">
                <a:solidFill>
                  <a:schemeClr val="accent1">
                    <a:lumMod val="50000"/>
                  </a:schemeClr>
                </a:solidFill>
                <a:effectLst/>
                <a:ea typeface="Times New Roman" panose="02020603050405020304" pitchFamily="18" charset="0"/>
              </a:rPr>
              <a:t>the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office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class</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because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we</a:t>
            </a:r>
            <a:r>
              <a:rPr lang="tr-TR" sz="1800" dirty="0">
                <a:solidFill>
                  <a:schemeClr val="accent1">
                    <a:lumMod val="50000"/>
                  </a:schemeClr>
                </a:solidFill>
                <a:effectLst/>
                <a:ea typeface="Times New Roman" panose="02020603050405020304" pitchFamily="18" charset="0"/>
              </a:rPr>
              <a:t> had </a:t>
            </a:r>
            <a:r>
              <a:rPr lang="tr-TR" sz="1800" dirty="0" err="1">
                <a:solidFill>
                  <a:schemeClr val="accent1">
                    <a:lumMod val="50000"/>
                  </a:schemeClr>
                </a:solidFill>
                <a:effectLst/>
                <a:ea typeface="Times New Roman" panose="02020603050405020304" pitchFamily="18" charset="0"/>
              </a:rPr>
              <a:t>to</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write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special</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calculations</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and</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suggestions</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suitable</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for</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each</a:t>
            </a:r>
            <a:r>
              <a:rPr lang="tr-TR" sz="1800" dirty="0">
                <a:solidFill>
                  <a:schemeClr val="accent1">
                    <a:lumMod val="50000"/>
                  </a:schemeClr>
                </a:solidFill>
                <a:effectLst/>
                <a:ea typeface="Times New Roman" panose="02020603050405020304" pitchFamily="18" charset="0"/>
              </a:rPr>
              <a:t> </a:t>
            </a:r>
            <a:r>
              <a:rPr lang="tr-TR" sz="1800" dirty="0" err="1">
                <a:solidFill>
                  <a:schemeClr val="accent1">
                    <a:lumMod val="50000"/>
                  </a:schemeClr>
                </a:solidFill>
                <a:effectLst/>
                <a:ea typeface="Times New Roman" panose="02020603050405020304" pitchFamily="18" charset="0"/>
              </a:rPr>
              <a:t>office</a:t>
            </a:r>
            <a:r>
              <a:rPr lang="tr-TR" sz="1800" dirty="0">
                <a:solidFill>
                  <a:schemeClr val="accent1">
                    <a:lumMod val="50000"/>
                  </a:schemeClr>
                </a:solidFill>
                <a:effectLst/>
                <a:ea typeface="Times New Roman" panose="02020603050405020304" pitchFamily="18" charset="0"/>
              </a:rPr>
              <a:t>.</a:t>
            </a:r>
            <a:endParaRPr lang="tr-TR" sz="1800" dirty="0">
              <a:solidFill>
                <a:schemeClr val="accent1">
                  <a:lumMod val="50000"/>
                </a:schemeClr>
              </a:solidFill>
              <a:ea typeface="Times New Roman" panose="02020603050405020304" pitchFamily="18" charset="0"/>
            </a:endParaRPr>
          </a:p>
          <a:p>
            <a:pPr>
              <a:lnSpc>
                <a:spcPct val="90000"/>
              </a:lnSpc>
            </a:pPr>
            <a:endParaRPr lang="tr-TR" sz="1800" dirty="0">
              <a:latin typeface="Times New Roman" panose="02020603050405020304" pitchFamily="18" charset="0"/>
            </a:endParaRPr>
          </a:p>
          <a:p>
            <a:pPr>
              <a:lnSpc>
                <a:spcPct val="90000"/>
              </a:lnSpc>
            </a:pPr>
            <a:endParaRPr lang="tr-TR" sz="1400" dirty="0"/>
          </a:p>
        </p:txBody>
      </p:sp>
      <p:grpSp>
        <p:nvGrpSpPr>
          <p:cNvPr id="11" name="Group 10">
            <a:extLst>
              <a:ext uri="{FF2B5EF4-FFF2-40B4-BE49-F238E27FC236}">
                <a16:creationId xmlns:a16="http://schemas.microsoft.com/office/drawing/2014/main" id="{0EC92BD4-3684-4A4A-84FF-704DCA7A3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CBA388E6-4C14-4B9E-A26C-CCA504DAB3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E122466-428E-43AB-9AB9-02C82A3902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749A3CE-D685-4BD6-9E32-FECB9B95F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1C33F82-A690-4D10-9DF8-7B2B300FC2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C37F367-774B-4B76-82C0-09AA8E2D96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914223102"/>
      </p:ext>
    </p:extLst>
  </p:cSld>
  <p:clrMapOvr>
    <a:masterClrMapping/>
  </p:clrMapOvr>
</p:sld>
</file>

<file path=ppt/theme/theme1.xml><?xml version="1.0" encoding="utf-8"?>
<a:theme xmlns:a="http://schemas.openxmlformats.org/drawingml/2006/main" name="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126</TotalTime>
  <Words>761</Words>
  <Application>Microsoft Office PowerPoint</Application>
  <PresentationFormat>Geniş ekran</PresentationFormat>
  <Paragraphs>83</Paragraphs>
  <Slides>14</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14</vt:i4>
      </vt:variant>
    </vt:vector>
  </HeadingPairs>
  <TitlesOfParts>
    <vt:vector size="22" baseType="lpstr">
      <vt:lpstr>Arial</vt:lpstr>
      <vt:lpstr>Bodoni MT Black</vt:lpstr>
      <vt:lpstr>Calibri</vt:lpstr>
      <vt:lpstr>Century Gothic</vt:lpstr>
      <vt:lpstr>Times New Roman</vt:lpstr>
      <vt:lpstr>Wingdings</vt:lpstr>
      <vt:lpstr>Wingdings 3</vt:lpstr>
      <vt:lpstr>Dilim</vt:lpstr>
      <vt:lpstr>PROJECT – I CARS</vt:lpstr>
      <vt:lpstr>OUTLINE</vt:lpstr>
      <vt:lpstr>INTRODUCTION</vt:lpstr>
      <vt:lpstr>PROGRESS SUMMARY</vt:lpstr>
      <vt:lpstr>PowerPoint Sunusu</vt:lpstr>
      <vt:lpstr>COMPLETED TASKS</vt:lpstr>
      <vt:lpstr>INCOMPLETED TASKS</vt:lpstr>
      <vt:lpstr>PROBLEMS ENCOUNTERED</vt:lpstr>
      <vt:lpstr>ALGORITHMS AND SOLUTION STRATEGIES</vt:lpstr>
      <vt:lpstr>ALGORITHMS AND SOLUTION STRATEGIES (Cont’D)</vt:lpstr>
      <vt:lpstr>SCREENSHOTS</vt:lpstr>
      <vt:lpstr>SCREENSHOTS (Cont’d)</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I CARS</dc:title>
  <dc:creator>Safa Çevik</dc:creator>
  <cp:lastModifiedBy>1</cp:lastModifiedBy>
  <cp:revision>16</cp:revision>
  <dcterms:created xsi:type="dcterms:W3CDTF">2021-04-15T19:16:37Z</dcterms:created>
  <dcterms:modified xsi:type="dcterms:W3CDTF">2021-04-15T22:05:50Z</dcterms:modified>
</cp:coreProperties>
</file>