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56" r:id="rId2"/>
    <p:sldId id="258" r:id="rId3"/>
    <p:sldId id="259" r:id="rId4"/>
    <p:sldId id="260" r:id="rId5"/>
    <p:sldId id="261" r:id="rId6"/>
    <p:sldId id="262" r:id="rId7"/>
    <p:sldId id="263" r:id="rId8"/>
    <p:sldId id="27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B12F2-76D6-45F5-9A5E-B416035CF0BC}" type="datetimeFigureOut">
              <a:rPr lang="en-US" smtClean="0"/>
              <a:pPr/>
              <a:t>12/1/2024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54327-DCE3-46AE-8A9C-10A714E30A76}"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FD54327-DCE3-46AE-8A9C-10A714E30A76}"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D6B595D-45FE-4D7E-B296-511DE197D90C}" type="datetimeFigureOut">
              <a:rPr lang="en-US" smtClean="0"/>
              <a:pPr/>
              <a:t>12/1/2024</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CE1220A-0E4D-4BFF-A019-7286D2F9827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CE1220A-0E4D-4BFF-A019-7286D2F9827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CE1220A-0E4D-4BFF-A019-7286D2F9827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CE1220A-0E4D-4BFF-A019-7286D2F98273}"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CE1220A-0E4D-4BFF-A019-7286D2F98273}"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CE1220A-0E4D-4BFF-A019-7286D2F98273}"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6CE1220A-0E4D-4BFF-A019-7286D2F9827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6CE1220A-0E4D-4BFF-A019-7286D2F98273}"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D6B595D-45FE-4D7E-B296-511DE197D90C}" type="datetimeFigureOut">
              <a:rPr lang="en-US" smtClean="0"/>
              <a:pPr/>
              <a:t>12/1/2024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6CE1220A-0E4D-4BFF-A019-7286D2F9827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D6B595D-45FE-4D7E-B296-511DE197D90C}" type="datetimeFigureOut">
              <a:rPr lang="en-US" smtClean="0"/>
              <a:pPr/>
              <a:t>12/1/2024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CE1220A-0E4D-4BFF-A019-7286D2F9827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D6B595D-45FE-4D7E-B296-511DE197D90C}" type="datetimeFigureOut">
              <a:rPr lang="en-US" smtClean="0"/>
              <a:pPr/>
              <a:t>12/1/2024</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CE1220A-0E4D-4BFF-A019-7286D2F98273}"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6B595D-45FE-4D7E-B296-511DE197D90C}" type="datetimeFigureOut">
              <a:rPr lang="en-US" smtClean="0"/>
              <a:pPr/>
              <a:t>12/1/2024</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CE1220A-0E4D-4BFF-A019-7286D2F9827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09600"/>
            <a:ext cx="8229600" cy="6019800"/>
          </a:xfrm>
        </p:spPr>
        <p:txBody>
          <a:bodyPr/>
          <a:lstStyle/>
          <a:p>
            <a:pPr algn="ctr"/>
            <a:endParaRPr lang="en-US" sz="2400" smtClean="0">
              <a:latin typeface="Times New Roman" pitchFamily="18" charset="0"/>
              <a:cs typeface="Times New Roman" pitchFamily="18" charset="0"/>
            </a:endParaRPr>
          </a:p>
          <a:p>
            <a:pPr algn="ctr"/>
            <a:r>
              <a:rPr lang="en-US" sz="2400" b="1" smtClean="0">
                <a:latin typeface="Times New Roman" pitchFamily="18" charset="0"/>
                <a:cs typeface="Times New Roman" pitchFamily="18" charset="0"/>
              </a:rPr>
              <a:t>CIVIL SOCIETY ORGANISATION AND POLITICAL PARTICIPATION IN CHANCHANGA LOCAL GOVERNMENT (2015-2023)</a:t>
            </a:r>
            <a:br>
              <a:rPr lang="en-US" sz="2400" b="1" smtClean="0">
                <a:latin typeface="Times New Roman" pitchFamily="18" charset="0"/>
                <a:cs typeface="Times New Roman" pitchFamily="18" charset="0"/>
              </a:rPr>
            </a:br>
            <a:endParaRPr lang="en-US" sz="2400" b="1" smtClean="0">
              <a:latin typeface="Times New Roman" pitchFamily="18" charset="0"/>
              <a:cs typeface="Times New Roman" pitchFamily="18" charset="0"/>
            </a:endParaRPr>
          </a:p>
          <a:p>
            <a:pPr algn="ctr"/>
            <a:r>
              <a:rPr lang="en-US" sz="2400" b="1" smtClean="0">
                <a:latin typeface="Times New Roman" pitchFamily="18" charset="0"/>
                <a:cs typeface="Times New Roman" pitchFamily="18" charset="0"/>
              </a:rPr>
              <a:t>BY</a:t>
            </a:r>
          </a:p>
          <a:p>
            <a:pPr algn="ctr"/>
            <a:r>
              <a:rPr lang="en-US" sz="2400" b="1" smtClean="0">
                <a:latin typeface="Times New Roman" pitchFamily="18" charset="0"/>
                <a:cs typeface="Times New Roman" pitchFamily="18" charset="0"/>
              </a:rPr>
              <a:t/>
            </a:r>
            <a:br>
              <a:rPr lang="en-US" sz="2400" b="1" smtClean="0">
                <a:latin typeface="Times New Roman" pitchFamily="18" charset="0"/>
                <a:cs typeface="Times New Roman" pitchFamily="18" charset="0"/>
              </a:rPr>
            </a:br>
            <a:r>
              <a:rPr lang="en-US" sz="2400" b="1" smtClean="0">
                <a:latin typeface="Times New Roman" pitchFamily="18" charset="0"/>
                <a:cs typeface="Times New Roman" pitchFamily="18" charset="0"/>
              </a:rPr>
              <a:t>MOHAMMED IDRIS MUSA</a:t>
            </a:r>
            <a:br>
              <a:rPr lang="en-US" sz="2400" b="1" smtClean="0">
                <a:latin typeface="Times New Roman" pitchFamily="18" charset="0"/>
                <a:cs typeface="Times New Roman" pitchFamily="18" charset="0"/>
              </a:rPr>
            </a:br>
            <a:r>
              <a:rPr lang="en-US" sz="2400" b="1" smtClean="0">
                <a:latin typeface="Times New Roman" pitchFamily="18" charset="0"/>
                <a:cs typeface="Times New Roman" pitchFamily="18" charset="0"/>
              </a:rPr>
              <a:t>PGM/20/FMS/POL/074</a:t>
            </a:r>
            <a:br>
              <a:rPr lang="en-US" sz="2400" b="1" smtClean="0">
                <a:latin typeface="Times New Roman" pitchFamily="18" charset="0"/>
                <a:cs typeface="Times New Roman" pitchFamily="18" charset="0"/>
              </a:rPr>
            </a:br>
            <a:endParaRPr lang="en-US" sz="2400" b="1" smtClean="0">
              <a:latin typeface="Times New Roman" pitchFamily="18" charset="0"/>
              <a:cs typeface="Times New Roman" pitchFamily="18" charset="0"/>
            </a:endParaRPr>
          </a:p>
          <a:p>
            <a:pPr algn="ctr"/>
            <a:r>
              <a:rPr lang="en-US" sz="2400" b="1" smtClean="0">
                <a:latin typeface="Times New Roman" pitchFamily="18" charset="0"/>
                <a:cs typeface="Times New Roman" pitchFamily="18" charset="0"/>
              </a:rPr>
              <a:t>Supervisor: Dr. Kamar Hamza</a:t>
            </a:r>
          </a:p>
          <a:p>
            <a:pPr algn="ctr"/>
            <a:r>
              <a:rPr lang="en-US" sz="2400" b="1" smtClean="0">
                <a:latin typeface="Times New Roman" pitchFamily="18" charset="0"/>
                <a:cs typeface="Times New Roman" pitchFamily="18" charset="0"/>
              </a:rPr>
              <a:t/>
            </a:r>
            <a:br>
              <a:rPr lang="en-US" sz="2400" b="1" smtClean="0">
                <a:latin typeface="Times New Roman" pitchFamily="18" charset="0"/>
                <a:cs typeface="Times New Roman" pitchFamily="18" charset="0"/>
              </a:rPr>
            </a:br>
            <a:r>
              <a:rPr lang="en-US" sz="2400" b="1" smtClean="0">
                <a:latin typeface="Times New Roman" pitchFamily="18" charset="0"/>
                <a:cs typeface="Times New Roman" pitchFamily="18" charset="0"/>
              </a:rPr>
              <a:t>NOVEMBER, 2024. </a:t>
            </a:r>
            <a:endParaRPr lang="en-GB"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05400"/>
          </a:xfrm>
        </p:spPr>
        <p:txBody>
          <a:bodyPr>
            <a:noAutofit/>
          </a:bodyPr>
          <a:lstStyle/>
          <a:p>
            <a:pPr algn="just">
              <a:lnSpc>
                <a:spcPct val="170000"/>
              </a:lnSpc>
            </a:pPr>
            <a:r>
              <a:rPr lang="en-US" sz="2400" dirty="0" smtClean="0">
                <a:latin typeface="Times New Roman" pitchFamily="18" charset="0"/>
                <a:cs typeface="Times New Roman" pitchFamily="18" charset="0"/>
              </a:rPr>
              <a:t>Hypothesis II:</a:t>
            </a:r>
            <a:r>
              <a:rPr lang="en-US" sz="2400" dirty="0" smtClean="0">
                <a:latin typeface="Candara" pitchFamily="34" charset="0"/>
                <a:ea typeface="Cambria Math" pitchFamily="18" charset="0"/>
                <a:cs typeface="Times New Roman" pitchFamily="18" charset="0"/>
              </a:rPr>
              <a:t>H2</a:t>
            </a:r>
            <a:r>
              <a:rPr lang="en-US" sz="2400" dirty="0" smtClean="0">
                <a:latin typeface="Times New Roman" pitchFamily="18" charset="0"/>
                <a:cs typeface="Times New Roman" pitchFamily="18" charset="0"/>
              </a:rPr>
              <a:t>: CSO’s do not enhanced political participation in Chanchaga LGA</a:t>
            </a:r>
          </a:p>
          <a:p>
            <a:pPr algn="just">
              <a:lnSpc>
                <a:spcPct val="170000"/>
              </a:lnSpc>
              <a:buNone/>
            </a:pPr>
            <a:r>
              <a:rPr lang="en-US" sz="2400" dirty="0" smtClean="0">
                <a:latin typeface="Times New Roman" pitchFamily="18" charset="0"/>
                <a:cs typeface="Times New Roman" pitchFamily="18" charset="0"/>
              </a:rPr>
              <a:t>  The analysis demonstrate that CSO’s significantly enhanced political participation in Chanchaga LG by promoting issues based campaign, reducing electoral violence, fostering peaceful political atmosphere and creating awareness through voters’ education initiatives.  This is in contrast with the hypothesis(p. 46-47)</a:t>
            </a:r>
          </a:p>
          <a:p>
            <a:pPr>
              <a:lnSpc>
                <a:spcPct val="170000"/>
              </a:lnSpc>
              <a:buNone/>
            </a:pPr>
            <a:r>
              <a:rPr lang="en-US" sz="2400" dirty="0" smtClean="0">
                <a:latin typeface="Times New Roman" pitchFamily="18" charset="0"/>
                <a:cs typeface="Times New Roman" pitchFamily="18" charset="0"/>
              </a:rPr>
              <a:t>   </a:t>
            </a:r>
            <a:endParaRPr lang="en-GB" sz="2400" dirty="0" smtClean="0">
              <a:latin typeface="Times New Roman" pitchFamily="18" charset="0"/>
              <a:cs typeface="Times New Roman" pitchFamily="18" charset="0"/>
            </a:endParaRPr>
          </a:p>
          <a:p>
            <a:pPr>
              <a:lnSpc>
                <a:spcPct val="170000"/>
              </a:lnSpc>
            </a:pPr>
            <a:endParaRPr lang="en-GB"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t>Discussion of Findings Cont…</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Hypothesis III: </a:t>
            </a:r>
            <a:r>
              <a:rPr lang="en-US" sz="2800" dirty="0" smtClean="0">
                <a:latin typeface="Candara" pitchFamily="34" charset="0"/>
                <a:ea typeface="Cambria Math" pitchFamily="18" charset="0"/>
                <a:cs typeface="Times New Roman" pitchFamily="18" charset="0"/>
              </a:rPr>
              <a:t>Ho3</a:t>
            </a:r>
            <a:r>
              <a:rPr lang="en-US" dirty="0" smtClean="0">
                <a:latin typeface="Times New Roman" pitchFamily="18" charset="0"/>
                <a:cs typeface="Times New Roman" pitchFamily="18" charset="0"/>
              </a:rPr>
              <a:t>: CSO’s do not play any role in the political development process of Chanchaga LGA. </a:t>
            </a:r>
          </a:p>
          <a:p>
            <a:pPr algn="just">
              <a:buNone/>
            </a:pPr>
            <a:r>
              <a:rPr lang="en-US" dirty="0" smtClean="0">
                <a:latin typeface="Times New Roman" pitchFamily="18" charset="0"/>
                <a:cs typeface="Times New Roman" pitchFamily="18" charset="0"/>
              </a:rPr>
              <a:t> The analysis demonstrate that CSO’s an integral to political development in Chanchaga LGA, They contributed by advocating for neutral and independent electoral institution, ensuring transparency in governance, promoting democratic tenets and </a:t>
            </a:r>
            <a:r>
              <a:rPr lang="en-US" dirty="0" err="1" smtClean="0">
                <a:latin typeface="Times New Roman" pitchFamily="18" charset="0"/>
                <a:cs typeface="Times New Roman" pitchFamily="18" charset="0"/>
              </a:rPr>
              <a:t>welfarism</a:t>
            </a:r>
            <a:r>
              <a:rPr lang="en-US" dirty="0" smtClean="0">
                <a:latin typeface="Times New Roman" pitchFamily="18" charset="0"/>
                <a:cs typeface="Times New Roman" pitchFamily="18" charset="0"/>
              </a:rPr>
              <a:t> and combating corruption to enhance efficient service delivery. therefore,  the hypothesis was </a:t>
            </a:r>
            <a:r>
              <a:rPr lang="en-US" dirty="0" smtClean="0">
                <a:latin typeface="Times New Roman" pitchFamily="18" charset="0"/>
                <a:cs typeface="Times New Roman" pitchFamily="18" charset="0"/>
              </a:rPr>
              <a:t>rejected </a:t>
            </a:r>
            <a:endParaRPr lang="en-GB" dirty="0" smtClean="0">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normAutofit/>
          </a:bodyPr>
          <a:lstStyle/>
          <a:p>
            <a:r>
              <a:rPr lang="en-US" dirty="0" smtClean="0"/>
              <a:t>Discussion of Findings Cont…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sym typeface="+mn-ea"/>
              </a:rPr>
              <a:t>Hypothesis IV: </a:t>
            </a:r>
            <a:r>
              <a:rPr lang="en-US" sz="2800" dirty="0" smtClean="0">
                <a:latin typeface="Candara" pitchFamily="34" charset="0"/>
                <a:ea typeface="Cambria Math" pitchFamily="18" charset="0"/>
                <a:cs typeface="Times New Roman" pitchFamily="18" charset="0"/>
              </a:rPr>
              <a:t>Ho4</a:t>
            </a:r>
            <a:r>
              <a:rPr lang="en-US" dirty="0" smtClean="0">
                <a:latin typeface="Times New Roman" pitchFamily="18" charset="0"/>
                <a:cs typeface="Times New Roman" pitchFamily="18" charset="0"/>
                <a:sym typeface="+mn-ea"/>
              </a:rPr>
              <a:t>: CSO’s do not Face any challenges in their contribution to enhance political participation in Chanchaga LGA. </a:t>
            </a:r>
          </a:p>
          <a:p>
            <a:pPr marL="0" indent="0" algn="just">
              <a:buNone/>
            </a:pPr>
            <a:r>
              <a:rPr lang="en-US" dirty="0" smtClean="0">
                <a:latin typeface="Times New Roman" pitchFamily="18" charset="0"/>
                <a:cs typeface="Times New Roman" pitchFamily="18" charset="0"/>
                <a:sym typeface="+mn-ea"/>
              </a:rPr>
              <a:t>   the analysis reveal that CSO’s face multiple </a:t>
            </a:r>
            <a:r>
              <a:rPr lang="en-US" smtClean="0">
                <a:latin typeface="Times New Roman" pitchFamily="18" charset="0"/>
                <a:cs typeface="Times New Roman" pitchFamily="18" charset="0"/>
                <a:sym typeface="+mn-ea"/>
              </a:rPr>
              <a:t>challenges                 </a:t>
            </a:r>
            <a:r>
              <a:rPr lang="en-US" smtClean="0">
                <a:latin typeface="Times New Roman" pitchFamily="18" charset="0"/>
                <a:cs typeface="Times New Roman" pitchFamily="18" charset="0"/>
                <a:sym typeface="+mn-ea"/>
              </a:rPr>
              <a:t>    these</a:t>
            </a:r>
            <a:r>
              <a:rPr lang="en-US" dirty="0" smtClean="0">
                <a:latin typeface="Times New Roman" pitchFamily="18" charset="0"/>
                <a:cs typeface="Times New Roman" pitchFamily="18" charset="0"/>
                <a:sym typeface="+mn-ea"/>
              </a:rPr>
              <a:t>, include: </a:t>
            </a:r>
          </a:p>
          <a:p>
            <a:pPr marL="0" indent="0" algn="just">
              <a:buFont typeface="Arial" pitchFamily="34" charset="0"/>
              <a:buChar char="•"/>
            </a:pPr>
            <a:r>
              <a:rPr lang="en-US" dirty="0" smtClean="0">
                <a:latin typeface="Times New Roman" pitchFamily="18" charset="0"/>
                <a:cs typeface="Times New Roman" pitchFamily="18" charset="0"/>
                <a:sym typeface="+mn-ea"/>
              </a:rPr>
              <a:t>  government interference </a:t>
            </a:r>
          </a:p>
          <a:p>
            <a:pPr marL="0" indent="0" algn="just">
              <a:buFont typeface="Arial" pitchFamily="34" charset="0"/>
              <a:buChar char="•"/>
            </a:pPr>
            <a:r>
              <a:rPr lang="en-US" dirty="0" smtClean="0">
                <a:latin typeface="Times New Roman" pitchFamily="18" charset="0"/>
                <a:cs typeface="Times New Roman" pitchFamily="18" charset="0"/>
                <a:sym typeface="+mn-ea"/>
              </a:rPr>
              <a:t>  lack internal cohesion</a:t>
            </a:r>
          </a:p>
          <a:p>
            <a:pPr marL="0" indent="0" algn="just">
              <a:buFont typeface="Arial" pitchFamily="34" charset="0"/>
              <a:buChar char="•"/>
            </a:pPr>
            <a:r>
              <a:rPr lang="en-US" dirty="0" smtClean="0">
                <a:latin typeface="Times New Roman" pitchFamily="18" charset="0"/>
                <a:cs typeface="Times New Roman" pitchFamily="18" charset="0"/>
                <a:sym typeface="+mn-ea"/>
              </a:rPr>
              <a:t>  insufficient fund</a:t>
            </a:r>
          </a:p>
          <a:p>
            <a:pPr marL="0" indent="0" algn="just">
              <a:buFont typeface="Arial" pitchFamily="34" charset="0"/>
              <a:buChar char="•"/>
            </a:pPr>
            <a:r>
              <a:rPr lang="en-US" dirty="0" smtClean="0">
                <a:latin typeface="Times New Roman" pitchFamily="18" charset="0"/>
                <a:cs typeface="Times New Roman" pitchFamily="18" charset="0"/>
                <a:sym typeface="+mn-ea"/>
              </a:rPr>
              <a:t>  politicization of issues. The hypothesis was rejected.</a:t>
            </a:r>
          </a:p>
          <a:p>
            <a:endParaRPr lang="en-US" dirty="0" smtClean="0"/>
          </a:p>
          <a:p>
            <a:endParaRPr lang="en-GB" dirty="0"/>
          </a:p>
        </p:txBody>
      </p:sp>
      <p:sp>
        <p:nvSpPr>
          <p:cNvPr id="3" name="Title 2"/>
          <p:cNvSpPr>
            <a:spLocks noGrp="1"/>
          </p:cNvSpPr>
          <p:nvPr>
            <p:ph type="title"/>
          </p:nvPr>
        </p:nvSpPr>
        <p:spPr/>
        <p:txBody>
          <a:bodyPr>
            <a:normAutofit/>
          </a:bodyPr>
          <a:lstStyle/>
          <a:p>
            <a:r>
              <a:rPr lang="en-US" dirty="0" smtClean="0">
                <a:sym typeface="+mn-ea"/>
              </a:rPr>
              <a:t>Discussion of Findings Cont….</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sym typeface="+mn-ea"/>
              </a:rPr>
              <a:t>Hypothesis V: </a:t>
            </a:r>
            <a:r>
              <a:rPr lang="en-US" sz="2800" dirty="0" smtClean="0">
                <a:latin typeface="Candara" pitchFamily="34" charset="0"/>
                <a:ea typeface="Cambria Math" pitchFamily="18" charset="0"/>
                <a:cs typeface="Times New Roman" pitchFamily="18" charset="0"/>
              </a:rPr>
              <a:t>Ho5</a:t>
            </a:r>
            <a:r>
              <a:rPr lang="en-US" dirty="0" smtClean="0">
                <a:latin typeface="Times New Roman" pitchFamily="18" charset="0"/>
                <a:cs typeface="Times New Roman" pitchFamily="18" charset="0"/>
                <a:sym typeface="+mn-ea"/>
              </a:rPr>
              <a:t>: The challenges face by CSO’s could not be addressed.</a:t>
            </a:r>
          </a:p>
          <a:p>
            <a:pPr>
              <a:lnSpc>
                <a:spcPct val="150000"/>
              </a:lnSpc>
            </a:pPr>
            <a:r>
              <a:rPr lang="en-US" dirty="0" smtClean="0">
                <a:latin typeface="Times New Roman" pitchFamily="18" charset="0"/>
                <a:cs typeface="Times New Roman" pitchFamily="18" charset="0"/>
              </a:rPr>
              <a:t>The findings suggest that, the challenges could be addressed through periodic training, fostering cooperation among CSO’s, Government Support, creating alternative source of funding and conducting issues based campaigns. the hypothesis was rejected.</a:t>
            </a:r>
            <a:endParaRPr lang="en-GB"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dirty="0" smtClean="0">
                <a:sym typeface="+mn-ea"/>
              </a:rPr>
              <a:t>Discussion of Findings Cont…</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GB" dirty="0" smtClean="0">
                <a:latin typeface="Times New Roman" pitchFamily="18" charset="0"/>
                <a:cs typeface="Times New Roman" pitchFamily="18" charset="0"/>
              </a:rPr>
              <a:t>The study examined the role of Civil Society Organizations (CSOs) in promoting political participation in Chanchaga LGA. It found that CSOs play a significant role in encouraging engagement and reducing political apathy. However, their impact is limited by financial constraints, government hostility, and internal challenges. The analysis was guided by theories such as Robert Dahl's interest group theory and Thomas Hobbes' liberal theory</a:t>
            </a:r>
            <a:r>
              <a:rPr lang="en-GB" dirty="0" smtClean="0"/>
              <a:t>.</a:t>
            </a:r>
          </a:p>
          <a:p>
            <a:endParaRPr lang="en-GB" dirty="0" smtClean="0"/>
          </a:p>
          <a:p>
            <a:endParaRPr lang="en-GB" dirty="0"/>
          </a:p>
        </p:txBody>
      </p:sp>
      <p:sp>
        <p:nvSpPr>
          <p:cNvPr id="3" name="Title 2"/>
          <p:cNvSpPr>
            <a:spLocks noGrp="1"/>
          </p:cNvSpPr>
          <p:nvPr>
            <p:ph type="title"/>
          </p:nvPr>
        </p:nvSpPr>
        <p:spPr/>
        <p:txBody>
          <a:bodyPr/>
          <a:lstStyle/>
          <a:p>
            <a:r>
              <a:rPr lang="en-US" dirty="0" smtClean="0"/>
              <a:t>Summary</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GB" dirty="0" smtClean="0">
                <a:latin typeface="Times New Roman" pitchFamily="18" charset="0"/>
                <a:cs typeface="Times New Roman" pitchFamily="18" charset="0"/>
              </a:rPr>
              <a:t>The study concludes that Civil Society Organizations (CSOs) play a vital role in fostering political participation in Chanchaga LGA, Niger State. Despite their successes, challenges such as government hostility, financial constraints, and internal discord continue to hinder their effectiveness.</a:t>
            </a:r>
          </a:p>
          <a:p>
            <a:endParaRPr lang="en-GB" dirty="0" smtClean="0"/>
          </a:p>
          <a:p>
            <a:endParaRPr lang="en-GB" dirty="0"/>
          </a:p>
        </p:txBody>
      </p:sp>
      <p:sp>
        <p:nvSpPr>
          <p:cNvPr id="3" name="Title 2"/>
          <p:cNvSpPr>
            <a:spLocks noGrp="1"/>
          </p:cNvSpPr>
          <p:nvPr>
            <p:ph type="title"/>
          </p:nvPr>
        </p:nvSpPr>
        <p:spPr/>
        <p:txBody>
          <a:bodyPr/>
          <a:lstStyle/>
          <a:p>
            <a:r>
              <a:rPr lang="en-US" dirty="0" smtClean="0"/>
              <a:t>Conclusion</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pPr algn="just">
              <a:lnSpc>
                <a:spcPct val="160000"/>
              </a:lnSpc>
            </a:pPr>
            <a:r>
              <a:rPr lang="en-GB" sz="6200" dirty="0" smtClean="0">
                <a:latin typeface="Times New Roman" pitchFamily="18" charset="0"/>
                <a:cs typeface="Times New Roman" pitchFamily="18" charset="0"/>
              </a:rPr>
              <a:t>The study recommends fostering a government-CSO partnership to integrate CSOs into policy-making, promoting ethical advocacy for focused and impactful campaigns, and encouraging innovative resource mobilization for sustainability. It also advocates for inclusive government policies to support CSOs and emphasizes the need for stronger collaboration among CSOs to address societal challenges effectively. These recommendations align with the study’s findings and provide actionable guidance for future research and policy development.</a:t>
            </a:r>
          </a:p>
          <a:p>
            <a:pPr algn="just">
              <a:lnSpc>
                <a:spcPct val="160000"/>
              </a:lnSpc>
              <a:buNone/>
            </a:pPr>
            <a:r>
              <a:rPr lang="en-GB" sz="6200" dirty="0" smtClean="0">
                <a:latin typeface="Times New Roman" pitchFamily="18" charset="0"/>
                <a:cs typeface="Times New Roman" pitchFamily="18" charset="0"/>
              </a:rPr>
              <a:t> </a:t>
            </a:r>
          </a:p>
          <a:p>
            <a:endParaRPr lang="en-GB" dirty="0"/>
          </a:p>
        </p:txBody>
      </p:sp>
      <p:sp>
        <p:nvSpPr>
          <p:cNvPr id="3" name="Title 2"/>
          <p:cNvSpPr>
            <a:spLocks noGrp="1"/>
          </p:cNvSpPr>
          <p:nvPr>
            <p:ph type="title"/>
          </p:nvPr>
        </p:nvSpPr>
        <p:spPr/>
        <p:txBody>
          <a:bodyPr/>
          <a:lstStyle/>
          <a:p>
            <a:r>
              <a:rPr lang="en-US" dirty="0" smtClean="0"/>
              <a:t>Recommendations</a:t>
            </a:r>
            <a:endParaRPr lang="en-GB"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pPr>
              <a:buNone/>
            </a:pPr>
            <a:r>
              <a:rPr lang="en-US" sz="9600" dirty="0" smtClean="0">
                <a:latin typeface="Algerian" pitchFamily="82" charset="0"/>
              </a:rPr>
              <a:t>  THANK YOU   			FOR </a:t>
            </a:r>
          </a:p>
          <a:p>
            <a:pPr>
              <a:buNone/>
            </a:pPr>
            <a:r>
              <a:rPr lang="en-US" sz="9600" dirty="0" smtClean="0">
                <a:latin typeface="Algerian" pitchFamily="82" charset="0"/>
              </a:rPr>
              <a:t>      LISTINIG </a:t>
            </a:r>
            <a:endParaRPr lang="en-GB" sz="9600" dirty="0">
              <a:latin typeface="Algerian" pitchFamily="82"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Civil Society organization, a non-state institution and a non-profit making play a vital role in the democratization process of many nations, acting as intermediaries between the government and populace.</a:t>
            </a:r>
            <a:endParaRPr lang="en-GB" dirty="0" smtClean="0">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normAutofit/>
          </a:bodyPr>
          <a:lstStyle/>
          <a:p>
            <a:r>
              <a:rPr lang="en-US" dirty="0" smtClean="0"/>
              <a:t>INTRODUCTION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Despite the pivotal role played by civil society organization to enhance political participation in fostering democracy, many citizens in Niger state remained politically apathetic and disenfranchised. </a:t>
            </a:r>
          </a:p>
          <a:p>
            <a:pPr algn="just"/>
            <a:r>
              <a:rPr lang="en-US" dirty="0" smtClean="0">
                <a:latin typeface="Times New Roman" pitchFamily="18" charset="0"/>
                <a:cs typeface="Times New Roman" pitchFamily="18" charset="0"/>
              </a:rPr>
              <a:t>Civil Society Organization step-in to advocate for: </a:t>
            </a:r>
          </a:p>
          <a:p>
            <a:pPr lvl="1" algn="just">
              <a:buFont typeface="Arial" pitchFamily="34" charset="0"/>
              <a:buChar char="•"/>
            </a:pPr>
            <a:r>
              <a:rPr lang="en-US" dirty="0" smtClean="0">
                <a:latin typeface="Times New Roman" pitchFamily="18" charset="0"/>
                <a:cs typeface="Times New Roman" pitchFamily="18" charset="0"/>
              </a:rPr>
              <a:t>Good governance </a:t>
            </a:r>
          </a:p>
          <a:p>
            <a:pPr lvl="1" algn="just">
              <a:buFont typeface="Arial" pitchFamily="34" charset="0"/>
              <a:buChar char="•"/>
            </a:pPr>
            <a:r>
              <a:rPr lang="en-US" dirty="0" smtClean="0">
                <a:latin typeface="Times New Roman" pitchFamily="18" charset="0"/>
                <a:cs typeface="Times New Roman" pitchFamily="18" charset="0"/>
              </a:rPr>
              <a:t>Accountability</a:t>
            </a:r>
          </a:p>
          <a:p>
            <a:pPr lvl="1" algn="just">
              <a:buFont typeface="Arial" pitchFamily="34" charset="0"/>
              <a:buChar char="•"/>
            </a:pPr>
            <a:r>
              <a:rPr lang="en-US" dirty="0" smtClean="0">
                <a:latin typeface="Times New Roman" pitchFamily="18" charset="0"/>
                <a:cs typeface="Times New Roman" pitchFamily="18" charset="0"/>
              </a:rPr>
              <a:t>Political participation</a:t>
            </a:r>
          </a:p>
          <a:p>
            <a:pPr lvl="1" algn="just">
              <a:buFont typeface="Arial" pitchFamily="34" charset="0"/>
              <a:buChar char="•"/>
            </a:pPr>
            <a:r>
              <a:rPr lang="en-US" dirty="0" smtClean="0">
                <a:latin typeface="Times New Roman" pitchFamily="18" charset="0"/>
                <a:cs typeface="Times New Roman" pitchFamily="18" charset="0"/>
              </a:rPr>
              <a:t>Economic growth</a:t>
            </a:r>
          </a:p>
          <a:p>
            <a:pPr lvl="1" algn="just">
              <a:buFont typeface="Arial" pitchFamily="34" charset="0"/>
              <a:buChar char="•"/>
            </a:pPr>
            <a:r>
              <a:rPr lang="en-US" dirty="0" smtClean="0">
                <a:latin typeface="Times New Roman" pitchFamily="18" charset="0"/>
                <a:cs typeface="Times New Roman" pitchFamily="18" charset="0"/>
              </a:rPr>
              <a:t>Protection of life and properties </a:t>
            </a:r>
          </a:p>
          <a:p>
            <a:pPr lvl="1" algn="just">
              <a:buFont typeface="Arial" pitchFamily="34" charset="0"/>
              <a:buChar char="•"/>
            </a:pPr>
            <a:r>
              <a:rPr lang="en-US" dirty="0" smtClean="0">
                <a:latin typeface="Times New Roman" pitchFamily="18" charset="0"/>
                <a:cs typeface="Times New Roman" pitchFamily="18" charset="0"/>
              </a:rPr>
              <a:t>Respect for human right and rule of law</a:t>
            </a:r>
          </a:p>
          <a:p>
            <a:endParaRPr lang="en-GB" dirty="0"/>
          </a:p>
        </p:txBody>
      </p:sp>
      <p:sp>
        <p:nvSpPr>
          <p:cNvPr id="3" name="Title 2"/>
          <p:cNvSpPr>
            <a:spLocks noGrp="1"/>
          </p:cNvSpPr>
          <p:nvPr>
            <p:ph type="title"/>
          </p:nvPr>
        </p:nvSpPr>
        <p:spPr/>
        <p:txBody>
          <a:bodyPr>
            <a:normAutofit/>
          </a:bodyPr>
          <a:lstStyle/>
          <a:p>
            <a:r>
              <a:rPr lang="en-US" dirty="0" smtClean="0"/>
              <a:t>STATEMENT OF THE PROBLEM</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To identify the role of civil society organization in Chanchaga Local Government 2015-2023</a:t>
            </a:r>
          </a:p>
          <a:p>
            <a:pPr algn="just"/>
            <a:r>
              <a:rPr lang="en-US" dirty="0" smtClean="0">
                <a:latin typeface="Times New Roman" pitchFamily="18" charset="0"/>
                <a:cs typeface="Times New Roman" pitchFamily="18" charset="0"/>
              </a:rPr>
              <a:t>To examine how CSO’s enhanced political participation in Chanchaga Local Government</a:t>
            </a:r>
          </a:p>
          <a:p>
            <a:pPr algn="just"/>
            <a:r>
              <a:rPr lang="en-US" dirty="0" smtClean="0">
                <a:latin typeface="Times New Roman" pitchFamily="18" charset="0"/>
                <a:cs typeface="Times New Roman" pitchFamily="18" charset="0"/>
              </a:rPr>
              <a:t>To examine the role of CSO’s in political development process in Chanchaga Local Government</a:t>
            </a:r>
          </a:p>
          <a:p>
            <a:pPr algn="just"/>
            <a:r>
              <a:rPr lang="en-US" dirty="0" smtClean="0">
                <a:latin typeface="Times New Roman" pitchFamily="18" charset="0"/>
                <a:cs typeface="Times New Roman" pitchFamily="18" charset="0"/>
              </a:rPr>
              <a:t>To examine the challenges faced by the CSO’s.</a:t>
            </a:r>
          </a:p>
          <a:p>
            <a:pPr algn="just"/>
            <a:r>
              <a:rPr lang="en-US" dirty="0" smtClean="0">
                <a:latin typeface="Times New Roman" pitchFamily="18" charset="0"/>
                <a:cs typeface="Times New Roman" pitchFamily="18" charset="0"/>
              </a:rPr>
              <a:t>To examine how the challenges faced could be addressed    </a:t>
            </a:r>
            <a:endParaRPr lang="en-GB" dirty="0" smtClean="0">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sz="3600" dirty="0" smtClean="0">
                <a:latin typeface="Times New Roman" pitchFamily="18" charset="0"/>
                <a:cs typeface="Times New Roman" pitchFamily="18" charset="0"/>
              </a:rPr>
              <a:t>AIMS AND OBJECTIVE OF THE STUDY</a:t>
            </a:r>
            <a:r>
              <a:rPr lang="en-GB" dirty="0" smtClean="0"/>
              <a:t/>
            </a:r>
            <a:br>
              <a:rPr lang="en-GB" dirty="0" smtClean="0"/>
            </a:b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1" y="1481138"/>
          <a:ext cx="8762999" cy="4626864"/>
        </p:xfrm>
        <a:graphic>
          <a:graphicData uri="http://schemas.openxmlformats.org/drawingml/2006/table">
            <a:tbl>
              <a:tblPr firstRow="1" bandRow="1">
                <a:tableStyleId>{5C22544A-7EE6-4342-B048-85BDC9FD1C3A}</a:tableStyleId>
              </a:tblPr>
              <a:tblGrid>
                <a:gridCol w="1541639"/>
                <a:gridCol w="1774090"/>
                <a:gridCol w="1714881"/>
                <a:gridCol w="1298222"/>
                <a:gridCol w="2434167"/>
              </a:tblGrid>
              <a:tr h="370840">
                <a:tc>
                  <a:txBody>
                    <a:bodyPr/>
                    <a:lstStyle/>
                    <a:p>
                      <a:r>
                        <a:rPr lang="en-US" dirty="0" smtClean="0"/>
                        <a:t>Author(s)</a:t>
                      </a:r>
                      <a:endParaRPr lang="en-GB" dirty="0"/>
                    </a:p>
                  </a:txBody>
                  <a:tcPr/>
                </a:tc>
                <a:tc>
                  <a:txBody>
                    <a:bodyPr/>
                    <a:lstStyle/>
                    <a:p>
                      <a:r>
                        <a:rPr lang="en-US" dirty="0" smtClean="0"/>
                        <a:t>Title</a:t>
                      </a:r>
                      <a:endParaRPr lang="en-GB" dirty="0"/>
                    </a:p>
                  </a:txBody>
                  <a:tcPr/>
                </a:tc>
                <a:tc>
                  <a:txBody>
                    <a:bodyPr/>
                    <a:lstStyle/>
                    <a:p>
                      <a:r>
                        <a:rPr kumimoji="0" lang="en-GB" sz="1800" b="1" kern="1200" dirty="0" smtClean="0">
                          <a:solidFill>
                            <a:schemeClr val="lt1"/>
                          </a:solidFill>
                          <a:latin typeface="+mn-lt"/>
                          <a:ea typeface="+mn-ea"/>
                          <a:cs typeface="+mn-cs"/>
                        </a:rPr>
                        <a:t>      Key </a:t>
                      </a:r>
                    </a:p>
                    <a:p>
                      <a:r>
                        <a:rPr kumimoji="0" lang="en-GB" sz="1800" b="1" kern="1200" dirty="0" smtClean="0">
                          <a:solidFill>
                            <a:schemeClr val="lt1"/>
                          </a:solidFill>
                          <a:latin typeface="+mn-lt"/>
                          <a:ea typeface="+mn-ea"/>
                          <a:cs typeface="+mn-cs"/>
                        </a:rPr>
                        <a:t>Observations</a:t>
                      </a:r>
                      <a:endParaRPr lang="en-GB" dirty="0"/>
                    </a:p>
                  </a:txBody>
                  <a:tcPr/>
                </a:tc>
                <a:tc>
                  <a:txBody>
                    <a:bodyPr/>
                    <a:lstStyle/>
                    <a:p>
                      <a:r>
                        <a:rPr lang="en-US" dirty="0" smtClean="0"/>
                        <a:t>Findings</a:t>
                      </a:r>
                      <a:endParaRPr lang="en-GB" dirty="0"/>
                    </a:p>
                  </a:txBody>
                  <a:tcPr/>
                </a:tc>
                <a:tc>
                  <a:txBody>
                    <a:bodyPr/>
                    <a:lstStyle/>
                    <a:p>
                      <a:r>
                        <a:rPr lang="en-US" dirty="0" smtClean="0"/>
                        <a:t>Recommendations</a:t>
                      </a:r>
                      <a:endParaRPr lang="en-GB" dirty="0"/>
                    </a:p>
                  </a:txBody>
                  <a:tcPr/>
                </a:tc>
              </a:tr>
              <a:tr h="370840">
                <a:tc>
                  <a:txBody>
                    <a:bodyPr/>
                    <a:lstStyle/>
                    <a:p>
                      <a:r>
                        <a:rPr kumimoji="0" lang="en-GB" sz="1600" kern="1200" dirty="0" err="1" smtClean="0">
                          <a:solidFill>
                            <a:schemeClr val="dk1"/>
                          </a:solidFill>
                          <a:latin typeface="Times New Roman" pitchFamily="18" charset="0"/>
                          <a:ea typeface="+mn-ea"/>
                          <a:cs typeface="Times New Roman" pitchFamily="18" charset="0"/>
                        </a:rPr>
                        <a:t>Adenuga</a:t>
                      </a:r>
                      <a:r>
                        <a:rPr kumimoji="0" lang="en-GB" sz="1600" kern="1200" dirty="0" smtClean="0">
                          <a:solidFill>
                            <a:schemeClr val="dk1"/>
                          </a:solidFill>
                          <a:latin typeface="Times New Roman" pitchFamily="18" charset="0"/>
                          <a:ea typeface="+mn-ea"/>
                          <a:cs typeface="Times New Roman" pitchFamily="18" charset="0"/>
                        </a:rPr>
                        <a:t>, </a:t>
                      </a:r>
                      <a:r>
                        <a:rPr kumimoji="0" lang="en-GB" sz="1600" kern="1200" dirty="0" err="1" smtClean="0">
                          <a:solidFill>
                            <a:schemeClr val="dk1"/>
                          </a:solidFill>
                          <a:latin typeface="Times New Roman" pitchFamily="18" charset="0"/>
                          <a:ea typeface="+mn-ea"/>
                          <a:cs typeface="Times New Roman" pitchFamily="18" charset="0"/>
                        </a:rPr>
                        <a:t>Omonigi</a:t>
                      </a:r>
                      <a:r>
                        <a:rPr kumimoji="0" lang="en-GB" sz="1600" kern="1200" dirty="0" smtClean="0">
                          <a:solidFill>
                            <a:schemeClr val="dk1"/>
                          </a:solidFill>
                          <a:latin typeface="Times New Roman" pitchFamily="18" charset="0"/>
                          <a:ea typeface="+mn-ea"/>
                          <a:cs typeface="Times New Roman" pitchFamily="18" charset="0"/>
                        </a:rPr>
                        <a:t>, &amp; </a:t>
                      </a:r>
                      <a:r>
                        <a:rPr kumimoji="0" lang="en-GB" sz="1600" kern="1200" dirty="0" err="1" smtClean="0">
                          <a:solidFill>
                            <a:schemeClr val="dk1"/>
                          </a:solidFill>
                          <a:latin typeface="Times New Roman" pitchFamily="18" charset="0"/>
                          <a:ea typeface="+mn-ea"/>
                          <a:cs typeface="Times New Roman" pitchFamily="18" charset="0"/>
                        </a:rPr>
                        <a:t>Ogunyemi</a:t>
                      </a:r>
                      <a:endParaRPr kumimoji="0" lang="en-GB" sz="1600" kern="1200" dirty="0" smtClean="0">
                        <a:solidFill>
                          <a:schemeClr val="dk1"/>
                        </a:solidFill>
                        <a:latin typeface="Times New Roman" pitchFamily="18" charset="0"/>
                        <a:ea typeface="+mn-ea"/>
                        <a:cs typeface="Times New Roman" pitchFamily="18" charset="0"/>
                      </a:endParaRPr>
                    </a:p>
                    <a:p>
                      <a:r>
                        <a:rPr kumimoji="0" lang="en-GB" sz="1600" kern="1200" dirty="0" smtClean="0">
                          <a:solidFill>
                            <a:schemeClr val="dk1"/>
                          </a:solidFill>
                          <a:latin typeface="Times New Roman" pitchFamily="18" charset="0"/>
                          <a:ea typeface="+mn-ea"/>
                          <a:cs typeface="Times New Roman" pitchFamily="18" charset="0"/>
                        </a:rPr>
                        <a:t> (2020)</a:t>
                      </a:r>
                      <a:endParaRPr lang="en-GB" sz="1600" dirty="0">
                        <a:latin typeface="Times New Roman" pitchFamily="18" charset="0"/>
                        <a:cs typeface="Times New Roman" pitchFamily="18" charset="0"/>
                      </a:endParaRPr>
                    </a:p>
                  </a:txBody>
                  <a:tcPr/>
                </a:tc>
                <a:tc>
                  <a:txBody>
                    <a:bodyPr/>
                    <a:lstStyle/>
                    <a:p>
                      <a:r>
                        <a:rPr kumimoji="0" lang="en-GB" sz="1600" i="1" kern="1200" dirty="0" smtClean="0">
                          <a:solidFill>
                            <a:schemeClr val="dk1"/>
                          </a:solidFill>
                          <a:latin typeface="Times New Roman" pitchFamily="18" charset="0"/>
                          <a:ea typeface="+mn-ea"/>
                          <a:cs typeface="Times New Roman" pitchFamily="18" charset="0"/>
                        </a:rPr>
                        <a:t>Role of CSOs       for </a:t>
                      </a:r>
                    </a:p>
                    <a:p>
                      <a:r>
                        <a:rPr kumimoji="0" lang="en-GB" sz="1600" i="1" kern="1200" dirty="0" smtClean="0">
                          <a:solidFill>
                            <a:schemeClr val="dk1"/>
                          </a:solidFill>
                          <a:latin typeface="Times New Roman" pitchFamily="18" charset="0"/>
                          <a:ea typeface="+mn-ea"/>
                          <a:cs typeface="Times New Roman" pitchFamily="18" charset="0"/>
                        </a:rPr>
                        <a:t>Sustainable </a:t>
                      </a:r>
                    </a:p>
                    <a:p>
                      <a:r>
                        <a:rPr kumimoji="0" lang="en-GB" sz="1600" i="1" kern="1200" dirty="0" smtClean="0">
                          <a:solidFill>
                            <a:schemeClr val="dk1"/>
                          </a:solidFill>
                          <a:latin typeface="Times New Roman" pitchFamily="18" charset="0"/>
                          <a:ea typeface="+mn-ea"/>
                          <a:cs typeface="Times New Roman" pitchFamily="18" charset="0"/>
                        </a:rPr>
                        <a:t>Development</a:t>
                      </a:r>
                      <a:endParaRPr lang="en-GB" sz="1600" dirty="0">
                        <a:latin typeface="Times New Roman" pitchFamily="18" charset="0"/>
                        <a:cs typeface="Times New Roman" pitchFamily="18" charset="0"/>
                      </a:endParaRPr>
                    </a:p>
                  </a:txBody>
                  <a:tcPr/>
                </a:tc>
                <a:tc>
                  <a:txBody>
                    <a:bodyPr/>
                    <a:lstStyle/>
                    <a:p>
                      <a:r>
                        <a:rPr lang="en-GB" sz="1600" dirty="0" smtClean="0">
                          <a:latin typeface="Times New Roman" pitchFamily="18" charset="0"/>
                          <a:ea typeface="Calibri"/>
                          <a:cs typeface="Times New Roman" pitchFamily="18" charset="0"/>
                        </a:rPr>
                        <a:t>CSOs advocate good governance but face sustainability issues</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GB" sz="1600" dirty="0">
                        <a:latin typeface="Times New Roman" pitchFamily="18" charset="0"/>
                        <a:cs typeface="Times New Roman" pitchFamily="18" charset="0"/>
                      </a:endParaRPr>
                    </a:p>
                  </a:txBody>
                  <a:tcPr/>
                </a:tc>
                <a:tc>
                  <a:txBody>
                    <a:bodyPr/>
                    <a:lstStyle/>
                    <a:p>
                      <a:pPr>
                        <a:lnSpc>
                          <a:spcPct val="115000"/>
                        </a:lnSpc>
                        <a:spcAft>
                          <a:spcPts val="1000"/>
                        </a:spcAft>
                      </a:pPr>
                      <a:r>
                        <a:rPr lang="en-GB" sz="1600" dirty="0">
                          <a:solidFill>
                            <a:srgbClr val="000000"/>
                          </a:solidFill>
                          <a:latin typeface="Times New Roman" pitchFamily="18" charset="0"/>
                          <a:ea typeface="Times New Roman"/>
                          <a:cs typeface="Times New Roman" pitchFamily="18" charset="0"/>
                        </a:rPr>
                        <a:t>Lack of regular income, poor HR, and low incentives lead to extinction.</a:t>
                      </a:r>
                      <a:endParaRPr lang="en-GB" sz="1600" dirty="0">
                        <a:latin typeface="Times New Roman" pitchFamily="18" charset="0"/>
                        <a:ea typeface="Calibri"/>
                        <a:cs typeface="Times New Roman" pitchFamily="18" charset="0"/>
                      </a:endParaRPr>
                    </a:p>
                  </a:txBody>
                  <a:tcPr marL="51435" marR="51435" marT="0" marB="0" anchor="ctr"/>
                </a:tc>
                <a:tc>
                  <a:txBody>
                    <a:bodyPr/>
                    <a:lstStyle/>
                    <a:p>
                      <a:r>
                        <a:rPr kumimoji="0" lang="en-GB" sz="1600" kern="1200" dirty="0" smtClean="0">
                          <a:solidFill>
                            <a:schemeClr val="dk1"/>
                          </a:solidFill>
                          <a:latin typeface="Times New Roman" pitchFamily="18" charset="0"/>
                          <a:ea typeface="+mn-ea"/>
                          <a:cs typeface="Times New Roman" pitchFamily="18" charset="0"/>
                        </a:rPr>
                        <a:t>Ensure stable funding for CSOs to sustain their operations.</a:t>
                      </a:r>
                      <a:endParaRPr lang="en-GB" sz="1600" dirty="0">
                        <a:latin typeface="Times New Roman" pitchFamily="18" charset="0"/>
                        <a:cs typeface="Times New Roman" pitchFamily="18" charset="0"/>
                      </a:endParaRPr>
                    </a:p>
                  </a:txBody>
                  <a:tcPr/>
                </a:tc>
              </a:tr>
              <a:tr h="370840">
                <a:tc>
                  <a:txBody>
                    <a:bodyPr/>
                    <a:lstStyle/>
                    <a:p>
                      <a:r>
                        <a:rPr kumimoji="0" lang="en-GB" sz="1600" kern="1200" dirty="0" err="1" smtClean="0">
                          <a:solidFill>
                            <a:schemeClr val="dk1"/>
                          </a:solidFill>
                          <a:latin typeface="Times New Roman" pitchFamily="18" charset="0"/>
                          <a:ea typeface="+mn-ea"/>
                          <a:cs typeface="Times New Roman" pitchFamily="18" charset="0"/>
                        </a:rPr>
                        <a:t>Chukwudi</a:t>
                      </a:r>
                      <a:r>
                        <a:rPr kumimoji="0" lang="en-GB" sz="1600" kern="1200" dirty="0" smtClean="0">
                          <a:solidFill>
                            <a:schemeClr val="dk1"/>
                          </a:solidFill>
                          <a:latin typeface="Times New Roman" pitchFamily="18" charset="0"/>
                          <a:ea typeface="+mn-ea"/>
                          <a:cs typeface="Times New Roman" pitchFamily="18" charset="0"/>
                        </a:rPr>
                        <a:t> &amp; </a:t>
                      </a:r>
                      <a:r>
                        <a:rPr kumimoji="0" lang="en-GB" sz="1600" kern="1200" dirty="0" err="1" smtClean="0">
                          <a:solidFill>
                            <a:schemeClr val="dk1"/>
                          </a:solidFill>
                          <a:latin typeface="Times New Roman" pitchFamily="18" charset="0"/>
                          <a:ea typeface="+mn-ea"/>
                          <a:cs typeface="Times New Roman" pitchFamily="18" charset="0"/>
                        </a:rPr>
                        <a:t>Ojo</a:t>
                      </a:r>
                      <a:r>
                        <a:rPr kumimoji="0" lang="en-GB" sz="1600" kern="1200" dirty="0" smtClean="0">
                          <a:solidFill>
                            <a:schemeClr val="dk1"/>
                          </a:solidFill>
                          <a:latin typeface="Times New Roman" pitchFamily="18" charset="0"/>
                          <a:ea typeface="+mn-ea"/>
                          <a:cs typeface="Times New Roman" pitchFamily="18" charset="0"/>
                        </a:rPr>
                        <a:t> </a:t>
                      </a:r>
                    </a:p>
                    <a:p>
                      <a:r>
                        <a:rPr kumimoji="0" lang="en-GB" sz="1600" kern="1200" dirty="0" smtClean="0">
                          <a:solidFill>
                            <a:schemeClr val="dk1"/>
                          </a:solidFill>
                          <a:latin typeface="Times New Roman" pitchFamily="18" charset="0"/>
                          <a:ea typeface="+mn-ea"/>
                          <a:cs typeface="Times New Roman" pitchFamily="18" charset="0"/>
                        </a:rPr>
                        <a:t>(2023)</a:t>
                      </a:r>
                      <a:endParaRPr lang="en-GB" sz="1600" dirty="0">
                        <a:latin typeface="Times New Roman" pitchFamily="18" charset="0"/>
                        <a:cs typeface="Times New Roman" pitchFamily="18" charset="0"/>
                      </a:endParaRPr>
                    </a:p>
                  </a:txBody>
                  <a:tcPr/>
                </a:tc>
                <a:tc>
                  <a:txBody>
                    <a:bodyPr/>
                    <a:lstStyle/>
                    <a:p>
                      <a:r>
                        <a:rPr kumimoji="0" lang="en-GB" sz="1600" i="1" kern="1200" dirty="0" smtClean="0">
                          <a:solidFill>
                            <a:schemeClr val="dk1"/>
                          </a:solidFill>
                          <a:latin typeface="Times New Roman" pitchFamily="18" charset="0"/>
                          <a:ea typeface="+mn-ea"/>
                          <a:cs typeface="Times New Roman" pitchFamily="18" charset="0"/>
                        </a:rPr>
                        <a:t>CSOs and Democratization in Nigeria</a:t>
                      </a:r>
                      <a:endParaRPr lang="en-GB" sz="1600" dirty="0">
                        <a:latin typeface="Times New Roman" pitchFamily="18" charset="0"/>
                        <a:cs typeface="Times New Roman" pitchFamily="18" charset="0"/>
                      </a:endParaRPr>
                    </a:p>
                  </a:txBody>
                  <a:tcPr/>
                </a:tc>
                <a:tc>
                  <a:txBody>
                    <a:bodyPr/>
                    <a:lstStyle/>
                    <a:p>
                      <a:pPr>
                        <a:lnSpc>
                          <a:spcPct val="115000"/>
                        </a:lnSpc>
                        <a:spcAft>
                          <a:spcPts val="1000"/>
                        </a:spcAft>
                      </a:pPr>
                      <a:r>
                        <a:rPr lang="en-GB" sz="1600" dirty="0">
                          <a:latin typeface="Times New Roman" pitchFamily="18" charset="0"/>
                          <a:ea typeface="Calibri"/>
                          <a:cs typeface="Times New Roman" pitchFamily="18" charset="0"/>
                        </a:rPr>
                        <a:t>CSOs promote values, human rights, and transparency.</a:t>
                      </a:r>
                    </a:p>
                  </a:txBody>
                  <a:tcPr marL="51435" marR="51435" marT="0" marB="0" anchor="ctr"/>
                </a:tc>
                <a:tc>
                  <a:txBody>
                    <a:bodyPr/>
                    <a:lstStyle/>
                    <a:p>
                      <a:r>
                        <a:rPr kumimoji="0" lang="en-GB" sz="1600" kern="1200" dirty="0" smtClean="0">
                          <a:solidFill>
                            <a:schemeClr val="dk1"/>
                          </a:solidFill>
                          <a:latin typeface="Times New Roman" pitchFamily="18" charset="0"/>
                          <a:ea typeface="+mn-ea"/>
                          <a:cs typeface="Times New Roman" pitchFamily="18" charset="0"/>
                        </a:rPr>
                        <a:t>CSOs lack recognition as a force in democracy.</a:t>
                      </a:r>
                      <a:endParaRPr lang="en-GB" sz="1600" dirty="0">
                        <a:latin typeface="Times New Roman" pitchFamily="18" charset="0"/>
                        <a:cs typeface="Times New Roman" pitchFamily="18" charset="0"/>
                      </a:endParaRPr>
                    </a:p>
                  </a:txBody>
                  <a:tcPr/>
                </a:tc>
                <a:tc>
                  <a:txBody>
                    <a:bodyPr/>
                    <a:lstStyle/>
                    <a:p>
                      <a:pPr>
                        <a:lnSpc>
                          <a:spcPct val="115000"/>
                        </a:lnSpc>
                        <a:spcAft>
                          <a:spcPts val="1000"/>
                        </a:spcAft>
                      </a:pPr>
                      <a:r>
                        <a:rPr lang="en-GB" sz="1600" dirty="0">
                          <a:solidFill>
                            <a:srgbClr val="000000"/>
                          </a:solidFill>
                          <a:latin typeface="Times New Roman" pitchFamily="18" charset="0"/>
                          <a:ea typeface="Times New Roman"/>
                          <a:cs typeface="Times New Roman" pitchFamily="18" charset="0"/>
                        </a:rPr>
                        <a:t>Grant CSOs autonomy to strengthen their role in policy-making.</a:t>
                      </a:r>
                      <a:endParaRPr lang="en-GB" sz="1600" dirty="0">
                        <a:latin typeface="Times New Roman" pitchFamily="18" charset="0"/>
                        <a:ea typeface="Calibri"/>
                        <a:cs typeface="Times New Roman" pitchFamily="18" charset="0"/>
                      </a:endParaRPr>
                    </a:p>
                  </a:txBody>
                  <a:tcPr marL="51435" marR="51435" marT="0" marB="0" anchor="ctr"/>
                </a:tc>
              </a:tr>
              <a:tr h="370840">
                <a:tc>
                  <a:txBody>
                    <a:bodyPr/>
                    <a:lstStyle/>
                    <a:p>
                      <a:r>
                        <a:rPr kumimoji="0" lang="en-GB" sz="1600" kern="1200" dirty="0" err="1" smtClean="0">
                          <a:solidFill>
                            <a:schemeClr val="dk1"/>
                          </a:solidFill>
                          <a:latin typeface="Times New Roman" pitchFamily="18" charset="0"/>
                          <a:ea typeface="+mn-ea"/>
                          <a:cs typeface="Times New Roman" pitchFamily="18" charset="0"/>
                        </a:rPr>
                        <a:t>Ugwanyi</a:t>
                      </a:r>
                      <a:r>
                        <a:rPr kumimoji="0" lang="en-GB" sz="1600" kern="1200" dirty="0" smtClean="0">
                          <a:solidFill>
                            <a:schemeClr val="dk1"/>
                          </a:solidFill>
                          <a:latin typeface="Times New Roman" pitchFamily="18" charset="0"/>
                          <a:ea typeface="+mn-ea"/>
                          <a:cs typeface="Times New Roman" pitchFamily="18" charset="0"/>
                        </a:rPr>
                        <a:t>, Kenneth, &amp; </a:t>
                      </a:r>
                      <a:r>
                        <a:rPr kumimoji="0" lang="en-GB" sz="1600" kern="1200" dirty="0" err="1" smtClean="0">
                          <a:solidFill>
                            <a:schemeClr val="dk1"/>
                          </a:solidFill>
                          <a:latin typeface="Times New Roman" pitchFamily="18" charset="0"/>
                          <a:ea typeface="+mn-ea"/>
                          <a:cs typeface="Times New Roman" pitchFamily="18" charset="0"/>
                        </a:rPr>
                        <a:t>Nwobi</a:t>
                      </a:r>
                      <a:endParaRPr kumimoji="0" lang="en-GB" sz="1600" kern="1200" dirty="0" smtClean="0">
                        <a:solidFill>
                          <a:schemeClr val="dk1"/>
                        </a:solidFill>
                        <a:latin typeface="Times New Roman" pitchFamily="18" charset="0"/>
                        <a:ea typeface="+mn-ea"/>
                        <a:cs typeface="Times New Roman" pitchFamily="18" charset="0"/>
                      </a:endParaRPr>
                    </a:p>
                    <a:p>
                      <a:r>
                        <a:rPr kumimoji="0" lang="en-GB" sz="1600" kern="1200" dirty="0" smtClean="0">
                          <a:solidFill>
                            <a:schemeClr val="dk1"/>
                          </a:solidFill>
                          <a:latin typeface="Times New Roman" pitchFamily="18" charset="0"/>
                          <a:ea typeface="+mn-ea"/>
                          <a:cs typeface="Times New Roman" pitchFamily="18" charset="0"/>
                        </a:rPr>
                        <a:t> (2022)</a:t>
                      </a:r>
                      <a:endParaRPr lang="en-GB" sz="1600" dirty="0">
                        <a:latin typeface="Times New Roman" pitchFamily="18" charset="0"/>
                        <a:cs typeface="Times New Roman" pitchFamily="18" charset="0"/>
                      </a:endParaRPr>
                    </a:p>
                  </a:txBody>
                  <a:tcPr/>
                </a:tc>
                <a:tc>
                  <a:txBody>
                    <a:bodyPr/>
                    <a:lstStyle/>
                    <a:p>
                      <a:r>
                        <a:rPr kumimoji="0" lang="en-GB" sz="1600" i="1" kern="1200" dirty="0" smtClean="0">
                          <a:solidFill>
                            <a:schemeClr val="dk1"/>
                          </a:solidFill>
                          <a:latin typeface="Times New Roman" pitchFamily="18" charset="0"/>
                          <a:ea typeface="+mn-ea"/>
                          <a:cs typeface="Times New Roman" pitchFamily="18" charset="0"/>
                        </a:rPr>
                        <a:t>CSOs and Community Development in Enugu State</a:t>
                      </a:r>
                      <a:endParaRPr lang="en-GB" sz="1600" dirty="0">
                        <a:latin typeface="Times New Roman" pitchFamily="18" charset="0"/>
                        <a:cs typeface="Times New Roman" pitchFamily="18" charset="0"/>
                      </a:endParaRPr>
                    </a:p>
                  </a:txBody>
                  <a:tcPr/>
                </a:tc>
                <a:tc>
                  <a:txBody>
                    <a:bodyPr/>
                    <a:lstStyle/>
                    <a:p>
                      <a:pPr>
                        <a:lnSpc>
                          <a:spcPct val="115000"/>
                        </a:lnSpc>
                        <a:spcAft>
                          <a:spcPts val="1000"/>
                        </a:spcAft>
                      </a:pPr>
                      <a:r>
                        <a:rPr lang="en-GB" sz="1600" dirty="0">
                          <a:latin typeface="Times New Roman" pitchFamily="18" charset="0"/>
                          <a:ea typeface="Calibri"/>
                          <a:cs typeface="Times New Roman" pitchFamily="18" charset="0"/>
                        </a:rPr>
                        <a:t>CSOs improve healthcare, roads, and water supply.</a:t>
                      </a:r>
                    </a:p>
                  </a:txBody>
                  <a:tcPr marL="51435" marR="51435" marT="0" marB="0" anchor="ctr"/>
                </a:tc>
                <a:tc>
                  <a:txBody>
                    <a:bodyPr/>
                    <a:lstStyle/>
                    <a:p>
                      <a:pPr>
                        <a:lnSpc>
                          <a:spcPct val="115000"/>
                        </a:lnSpc>
                        <a:spcAft>
                          <a:spcPts val="1000"/>
                        </a:spcAft>
                      </a:pPr>
                      <a:r>
                        <a:rPr lang="en-GB" sz="1600" dirty="0">
                          <a:solidFill>
                            <a:srgbClr val="000000"/>
                          </a:solidFill>
                          <a:latin typeface="Times New Roman" pitchFamily="18" charset="0"/>
                          <a:ea typeface="Times New Roman"/>
                          <a:cs typeface="Times New Roman" pitchFamily="18" charset="0"/>
                        </a:rPr>
                        <a:t>CSOs significantly impact community development.</a:t>
                      </a:r>
                      <a:endParaRPr lang="en-GB" sz="1600" dirty="0">
                        <a:latin typeface="Times New Roman" pitchFamily="18" charset="0"/>
                        <a:ea typeface="Calibri"/>
                        <a:cs typeface="Times New Roman" pitchFamily="18" charset="0"/>
                      </a:endParaRPr>
                    </a:p>
                  </a:txBody>
                  <a:tcPr marL="51435" marR="51435" marT="0" marB="0" anchor="ctr"/>
                </a:tc>
                <a:tc>
                  <a:txBody>
                    <a:bodyPr/>
                    <a:lstStyle/>
                    <a:p>
                      <a:pPr>
                        <a:lnSpc>
                          <a:spcPct val="115000"/>
                        </a:lnSpc>
                        <a:spcAft>
                          <a:spcPts val="1000"/>
                        </a:spcAft>
                      </a:pPr>
                      <a:r>
                        <a:rPr lang="en-GB" sz="1600" dirty="0">
                          <a:solidFill>
                            <a:srgbClr val="000000"/>
                          </a:solidFill>
                          <a:latin typeface="Times New Roman" pitchFamily="18" charset="0"/>
                          <a:ea typeface="Times New Roman"/>
                          <a:cs typeface="Times New Roman" pitchFamily="18" charset="0"/>
                        </a:rPr>
                        <a:t>Enact laws for CSO engagement and sensitize citizens to participate.</a:t>
                      </a:r>
                      <a:endParaRPr lang="en-GB" sz="1600" dirty="0">
                        <a:latin typeface="Times New Roman" pitchFamily="18" charset="0"/>
                        <a:ea typeface="Calibri"/>
                        <a:cs typeface="Times New Roman" pitchFamily="18" charset="0"/>
                      </a:endParaRPr>
                    </a:p>
                  </a:txBody>
                  <a:tcPr marL="51435" marR="51435" marT="0" marB="0" anchor="ctr"/>
                </a:tc>
              </a:tr>
            </a:tbl>
          </a:graphicData>
        </a:graphic>
      </p:graphicFrame>
      <p:sp>
        <p:nvSpPr>
          <p:cNvPr id="3" name="Title 2"/>
          <p:cNvSpPr>
            <a:spLocks noGrp="1"/>
          </p:cNvSpPr>
          <p:nvPr>
            <p:ph type="title"/>
          </p:nvPr>
        </p:nvSpPr>
        <p:spPr>
          <a:xfrm>
            <a:off x="457200" y="274638"/>
            <a:ext cx="8229600" cy="868362"/>
          </a:xfrm>
        </p:spPr>
        <p:txBody>
          <a:bodyPr/>
          <a:lstStyle/>
          <a:p>
            <a:r>
              <a:rPr lang="en-US" altLang="en-GB" dirty="0" smtClean="0"/>
              <a:t>EMPERICAL REVIEW</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The survey design was adopted using questionnaire and interview instruments.</a:t>
            </a:r>
          </a:p>
          <a:p>
            <a:pPr>
              <a:lnSpc>
                <a:spcPct val="150000"/>
              </a:lnSpc>
              <a:buNone/>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Based on </a:t>
            </a:r>
            <a:r>
              <a:rPr lang="en-US" dirty="0" err="1" smtClean="0">
                <a:latin typeface="Times New Roman" pitchFamily="18" charset="0"/>
                <a:cs typeface="Times New Roman" pitchFamily="18" charset="0"/>
              </a:rPr>
              <a:t>Krejcie</a:t>
            </a:r>
            <a:r>
              <a:rPr lang="en-US" dirty="0" smtClean="0">
                <a:latin typeface="Times New Roman" pitchFamily="18" charset="0"/>
                <a:cs typeface="Times New Roman" pitchFamily="18" charset="0"/>
              </a:rPr>
              <a:t> and Morgan 1970 sampling techniques 379 questionnaires were distributed and 33 respondents were interviewed  </a:t>
            </a:r>
          </a:p>
          <a:p>
            <a:pPr>
              <a:lnSpc>
                <a:spcPct val="150000"/>
              </a:lnSpc>
            </a:pPr>
            <a:endParaRPr lang="en-GB" dirty="0"/>
          </a:p>
        </p:txBody>
      </p:sp>
      <p:sp>
        <p:nvSpPr>
          <p:cNvPr id="3" name="Title 2"/>
          <p:cNvSpPr>
            <a:spLocks noGrp="1"/>
          </p:cNvSpPr>
          <p:nvPr>
            <p:ph type="title"/>
          </p:nvPr>
        </p:nvSpPr>
        <p:spPr/>
        <p:txBody>
          <a:bodyPr>
            <a:normAutofit/>
          </a:bodyPr>
          <a:lstStyle/>
          <a:p>
            <a:r>
              <a:rPr lang="en-US" dirty="0" smtClean="0"/>
              <a:t>RESEACH METHODOLOGY</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lnSpcReduction="10000"/>
          </a:bodyPr>
          <a:lstStyle/>
          <a:p>
            <a:pPr>
              <a:lnSpc>
                <a:spcPct val="150000"/>
              </a:lnSpc>
            </a:pPr>
            <a:r>
              <a:rPr lang="en-US" dirty="0" smtClean="0">
                <a:latin typeface="Times New Roman" pitchFamily="18" charset="0"/>
                <a:cs typeface="Times New Roman" pitchFamily="18" charset="0"/>
              </a:rPr>
              <a:t>Data collected through questionnaires are presented in tabular form and SPSS 25.0 version was used for statistical analysis  </a:t>
            </a:r>
          </a:p>
          <a:p>
            <a:pPr>
              <a:lnSpc>
                <a:spcPct val="150000"/>
              </a:lnSpc>
            </a:pPr>
            <a:r>
              <a:rPr lang="en-US" dirty="0" smtClean="0">
                <a:latin typeface="Times New Roman" pitchFamily="18" charset="0"/>
                <a:cs typeface="Times New Roman" pitchFamily="18" charset="0"/>
              </a:rPr>
              <a:t> Data collected through interview instrument were presented and analyzed using thematic analysis techniques.</a:t>
            </a:r>
          </a:p>
          <a:p>
            <a:pPr>
              <a:lnSpc>
                <a:spcPct val="150000"/>
              </a:lnSpc>
            </a:pPr>
            <a:r>
              <a:rPr lang="en-US" dirty="0" smtClean="0">
                <a:latin typeface="Times New Roman" pitchFamily="18" charset="0"/>
                <a:cs typeface="Times New Roman" pitchFamily="18" charset="0"/>
              </a:rPr>
              <a:t>Hypothesis formulated were tested and analyzed using chi-square computation </a:t>
            </a:r>
          </a:p>
          <a:p>
            <a:endParaRPr lang="en-GB" dirty="0" smtClean="0"/>
          </a:p>
          <a:p>
            <a:endParaRPr lang="en-GB"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RESEACH METHODOLOGY CONT…</a:t>
            </a:r>
            <a:r>
              <a:rPr lang="en-GB" dirty="0" smtClean="0"/>
              <a:t/>
            </a:r>
            <a:br>
              <a:rPr lang="en-GB" dirty="0" smtClean="0"/>
            </a:b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The study was hinged on interest group theory propounded by Robert Dah’l, Trumah and Martin Lipset and Liberal theory of John Loke and Thomas Hobbes. </a:t>
            </a:r>
            <a:endParaRPr lang="en-GB"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Theoretical Framework</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Hypothesis I: </a:t>
            </a:r>
            <a:r>
              <a:rPr lang="en-US" sz="2800" dirty="0" smtClean="0">
                <a:latin typeface="Candara" pitchFamily="34" charset="0"/>
                <a:ea typeface="Cambria Math" pitchFamily="18" charset="0"/>
                <a:cs typeface="Times New Roman" pitchFamily="18" charset="0"/>
              </a:rPr>
              <a:t>Ho </a:t>
            </a:r>
            <a:r>
              <a:rPr lang="en-US" dirty="0" smtClean="0">
                <a:latin typeface="Times New Roman" pitchFamily="18" charset="0"/>
                <a:cs typeface="Times New Roman" pitchFamily="18" charset="0"/>
              </a:rPr>
              <a:t>: CSO’s do not play any role in Chanchaga LGA.</a:t>
            </a:r>
          </a:p>
          <a:p>
            <a:pPr algn="just">
              <a:lnSpc>
                <a:spcPct val="150000"/>
              </a:lnSpc>
            </a:pPr>
            <a:r>
              <a:rPr lang="en-US" dirty="0" smtClean="0">
                <a:latin typeface="Times New Roman" pitchFamily="18" charset="0"/>
                <a:cs typeface="Times New Roman" pitchFamily="18" charset="0"/>
              </a:rPr>
              <a:t> The analysis strongly support the idea that CSO’s play critical roles in advocating for good governance, observance of electoral process, promoting democratic principles, ensure separation of power and influenced government policy. The  hypothesis was thereby rejected.</a:t>
            </a:r>
          </a:p>
          <a:p>
            <a:pPr algn="just">
              <a:lnSpc>
                <a:spcPct val="150000"/>
              </a:lnSpc>
              <a:buNone/>
            </a:pPr>
            <a:r>
              <a:rPr lang="en-US" dirty="0" smtClean="0">
                <a:latin typeface="Times New Roman" pitchFamily="18" charset="0"/>
                <a:cs typeface="Times New Roman" pitchFamily="18" charset="0"/>
              </a:rPr>
              <a:t>(p. 41)</a:t>
            </a:r>
            <a:endParaRPr lang="en-GB" dirty="0" smtClean="0">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normAutofit/>
          </a:bodyPr>
          <a:lstStyle/>
          <a:p>
            <a:r>
              <a:rPr lang="en-US" dirty="0" smtClean="0"/>
              <a:t>Discussion of Findings</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156</TotalTime>
  <Words>812</Words>
  <Application>Microsoft Office PowerPoint</Application>
  <PresentationFormat>On-screen Show (4:3)</PresentationFormat>
  <Paragraphs>92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Slide 1</vt:lpstr>
      <vt:lpstr>INTRODUCTION</vt:lpstr>
      <vt:lpstr>STATEMENT OF THE PROBLEM</vt:lpstr>
      <vt:lpstr> AIMS AND OBJECTIVE OF THE STUDY </vt:lpstr>
      <vt:lpstr>EMPERICAL REVIEW</vt:lpstr>
      <vt:lpstr>RESEACH METHODOLOGY</vt:lpstr>
      <vt:lpstr> RESEACH METHODOLOGY CONT… </vt:lpstr>
      <vt:lpstr>Theoretical Framework</vt:lpstr>
      <vt:lpstr>Discussion of Findings</vt:lpstr>
      <vt:lpstr>Discussion of Findings Cont…</vt:lpstr>
      <vt:lpstr>Discussion of Findings Cont…</vt:lpstr>
      <vt:lpstr>Discussion of Findings Cont….</vt:lpstr>
      <vt:lpstr>Discussion of Findings Cont…</vt:lpstr>
      <vt:lpstr>Summary</vt:lpstr>
      <vt:lpstr>Conclusion</vt:lpstr>
      <vt:lpstr>Recommendations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21</cp:revision>
  <dcterms:created xsi:type="dcterms:W3CDTF">2024-11-30T20:47:39Z</dcterms:created>
  <dcterms:modified xsi:type="dcterms:W3CDTF">2024-12-01T21:05:15Z</dcterms:modified>
</cp:coreProperties>
</file>