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201D18-72DF-4BDC-AAAB-5F1BCC81120E}" v="974" dt="2025-02-02T11:56:18.7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02/02/2025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-1263"/>
            <a:ext cx="9144000" cy="1829766"/>
          </a:xfrm>
          <a:solidFill>
            <a:srgbClr val="ED7D31"/>
          </a:solidFill>
        </p:spPr>
        <p:txBody>
          <a:bodyPr>
            <a:normAutofit/>
          </a:bodyPr>
          <a:lstStyle/>
          <a:p>
            <a:r>
              <a:rPr lang="en-GB" dirty="0"/>
              <a:t>Hackathon Day 1</a:t>
            </a:r>
            <a:br>
              <a:rPr lang="en-GB" dirty="0"/>
            </a:br>
            <a:r>
              <a:rPr lang="en-GB" dirty="0"/>
              <a:t>Task1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89871" y="817652"/>
            <a:ext cx="3444658" cy="46808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86B4DD-3A75-2E81-02B0-481709B5C1C6}"/>
              </a:ext>
            </a:extLst>
          </p:cNvPr>
          <p:cNvSpPr txBox="1"/>
          <p:nvPr/>
        </p:nvSpPr>
        <p:spPr>
          <a:xfrm>
            <a:off x="956153" y="2135688"/>
            <a:ext cx="2743200" cy="646331"/>
          </a:xfrm>
          <a:prstGeom prst="rect">
            <a:avLst/>
          </a:prstGeom>
          <a:noFill/>
          <a:ln>
            <a:solidFill>
              <a:srgbClr val="4472C4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Step 1: Choose</a:t>
            </a:r>
          </a:p>
          <a:p>
            <a:r>
              <a:rPr lang="en-US" b="1" dirty="0"/>
              <a:t>Your Marketplace Type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50CC61-2184-B5A6-48F9-67256EF02898}"/>
              </a:ext>
            </a:extLst>
          </p:cNvPr>
          <p:cNvSpPr txBox="1"/>
          <p:nvPr/>
        </p:nvSpPr>
        <p:spPr>
          <a:xfrm>
            <a:off x="841332" y="4797468"/>
            <a:ext cx="2743200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Step 2: Define Your Business Goals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000378-3253-F408-CB4D-530AACAC7A7F}"/>
              </a:ext>
            </a:extLst>
          </p:cNvPr>
          <p:cNvSpPr txBox="1"/>
          <p:nvPr/>
        </p:nvSpPr>
        <p:spPr>
          <a:xfrm>
            <a:off x="1644635" y="5558972"/>
            <a:ext cx="256574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 dirty="0"/>
              <a:t>What problem does your marketplace aim to solve?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B64E55-263D-06E0-B54D-AA87CD0EDBA8}"/>
              </a:ext>
            </a:extLst>
          </p:cNvPr>
          <p:cNvSpPr txBox="1"/>
          <p:nvPr/>
        </p:nvSpPr>
        <p:spPr>
          <a:xfrm>
            <a:off x="1321496" y="2908126"/>
            <a:ext cx="5822515" cy="180049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u="sng" dirty="0"/>
              <a:t>Rental E-commerce:</a:t>
            </a:r>
          </a:p>
          <a:p>
            <a:r>
              <a:rPr lang="en-US" dirty="0"/>
              <a:t>My Market place kind: It is an online platform which </a:t>
            </a:r>
            <a:r>
              <a:rPr lang="en-US" sz="2100" dirty="0">
                <a:solidFill>
                  <a:srgbClr val="001D35"/>
                </a:solidFill>
                <a:ea typeface="+mn-lt"/>
                <a:cs typeface="+mn-lt"/>
              </a:rPr>
              <a:t>facilities</a:t>
            </a:r>
            <a:r>
              <a:rPr lang="en-US" dirty="0"/>
              <a:t> the customer can rent products, car, instead of purchasing them.</a:t>
            </a:r>
            <a:r>
              <a:rPr lang="en-US" dirty="0">
                <a:ea typeface="+mn-lt"/>
                <a:cs typeface="+mn-lt"/>
              </a:rPr>
              <a:t> The model provides flexibility, affordability, and sustainability by promoting reuse rather than ownership.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54E3C-16A9-37F8-72B5-149574CB9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24" y="2269"/>
            <a:ext cx="10781695" cy="1373943"/>
          </a:xfr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GB" sz="2400" b="1" i="1" dirty="0">
                <a:latin typeface="+mn-lt"/>
                <a:ea typeface="+mj-lt"/>
                <a:cs typeface="+mj-lt"/>
              </a:rPr>
              <a:t>High Cost of Car Ownership</a:t>
            </a:r>
            <a:r>
              <a:rPr lang="en-GB" sz="2400" i="1" dirty="0">
                <a:latin typeface="+mn-lt"/>
                <a:ea typeface="+mj-lt"/>
                <a:cs typeface="+mj-lt"/>
              </a:rPr>
              <a:t> </a:t>
            </a:r>
            <a:br>
              <a:rPr lang="en-GB" sz="2400" i="1" dirty="0">
                <a:latin typeface="+mn-lt"/>
                <a:ea typeface="+mj-lt"/>
                <a:cs typeface="+mj-lt"/>
              </a:rPr>
            </a:br>
            <a:r>
              <a:rPr lang="en-GB" sz="2400" b="1" dirty="0">
                <a:ea typeface="+mj-lt"/>
                <a:cs typeface="+mj-lt"/>
              </a:rPr>
              <a:t>Limited Accessibility to Rental Services</a:t>
            </a:r>
            <a:r>
              <a:rPr lang="en-GB" sz="2400" dirty="0">
                <a:ea typeface="+mj-lt"/>
                <a:cs typeface="+mj-lt"/>
              </a:rPr>
              <a:t> </a:t>
            </a:r>
            <a:br>
              <a:rPr lang="en-GB" sz="2400" dirty="0">
                <a:ea typeface="+mj-lt"/>
                <a:cs typeface="+mj-lt"/>
              </a:rPr>
            </a:br>
            <a:r>
              <a:rPr lang="en-GB" sz="2400" b="1" dirty="0">
                <a:latin typeface="Aptos Display"/>
                <a:ea typeface="+mn-lt"/>
                <a:cs typeface="+mn-lt"/>
              </a:rPr>
              <a:t>Safety +Secure user</a:t>
            </a:r>
            <a:br>
              <a:rPr lang="en-GB" sz="2400" dirty="0">
                <a:latin typeface="Aptos Display"/>
                <a:ea typeface="+mn-lt"/>
                <a:cs typeface="+mn-lt"/>
              </a:rPr>
            </a:br>
            <a:r>
              <a:rPr lang="en-GB" sz="2400" b="1" dirty="0">
                <a:ea typeface="+mj-lt"/>
                <a:cs typeface="+mj-lt"/>
              </a:rPr>
              <a:t>Inconvenient and Time-Consuming Rental Process</a:t>
            </a:r>
            <a:r>
              <a:rPr lang="en-GB" sz="2400" dirty="0">
                <a:ea typeface="+mj-lt"/>
                <a:cs typeface="+mj-lt"/>
              </a:rPr>
              <a:t> </a:t>
            </a:r>
            <a:endParaRPr lang="en-GB" sz="2400" dirty="0">
              <a:latin typeface="Aptos Display"/>
              <a:ea typeface="+mn-lt"/>
              <a:cs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EEDB9-8C42-015F-81B5-119AE0359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0" y="1547435"/>
            <a:ext cx="11071980" cy="529476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.</a:t>
            </a:r>
            <a:r>
              <a:rPr lang="en-GB" dirty="0">
                <a:solidFill>
                  <a:schemeClr val="bg2">
                    <a:lumMod val="76000"/>
                  </a:schemeClr>
                </a:solidFill>
                <a:ea typeface="+mn-lt"/>
                <a:cs typeface="+mn-lt"/>
              </a:rPr>
              <a:t> </a:t>
            </a:r>
            <a:r>
              <a:rPr lang="en-GB" sz="18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Who is your target audience? </a:t>
            </a:r>
            <a:endParaRPr lang="en-US" sz="180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GB" sz="1800" dirty="0">
                <a:ea typeface="+mn-lt"/>
                <a:cs typeface="+mn-lt"/>
              </a:rPr>
              <a:t>1-Students college and universities going.</a:t>
            </a:r>
          </a:p>
          <a:p>
            <a:pPr marL="0" indent="0">
              <a:buNone/>
            </a:pPr>
            <a:r>
              <a:rPr lang="en-GB" sz="1800" dirty="0">
                <a:ea typeface="+mn-lt"/>
                <a:cs typeface="+mn-lt"/>
              </a:rPr>
              <a:t>2-Families and groups on road trip.</a:t>
            </a:r>
          </a:p>
          <a:p>
            <a:pPr marL="0" indent="0">
              <a:buNone/>
            </a:pPr>
            <a:r>
              <a:rPr lang="en-GB" sz="1800" dirty="0">
                <a:ea typeface="+mn-lt"/>
                <a:cs typeface="+mn-lt"/>
              </a:rPr>
              <a:t>3-Every person who need rent car</a:t>
            </a:r>
          </a:p>
          <a:p>
            <a:pPr marL="0" indent="0">
              <a:buNone/>
            </a:pPr>
            <a:r>
              <a:rPr lang="en-GB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 .</a:t>
            </a:r>
            <a:r>
              <a:rPr lang="en-GB" sz="18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What products or services will you offer?</a:t>
            </a:r>
            <a:endParaRPr lang="en-GB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n-GB" sz="1800" dirty="0">
                <a:ea typeface="+mn-lt"/>
                <a:cs typeface="+mn-lt"/>
              </a:rPr>
              <a:t> </a:t>
            </a:r>
            <a:r>
              <a:rPr lang="en-GB" sz="1800" u="sng" dirty="0">
                <a:ea typeface="+mn-lt"/>
                <a:cs typeface="+mn-lt"/>
              </a:rPr>
              <a:t>Rental E-Commerce Marketplace:</a:t>
            </a:r>
            <a:r>
              <a:rPr lang="en-GB" sz="1800" dirty="0">
                <a:ea typeface="+mn-lt"/>
                <a:cs typeface="+mn-lt"/>
              </a:rPr>
              <a:t> Services: Short-term rentals of cars, party supplies, cameras, or construction tools. Example: A platform where event organizers can rent tables, chairs, and decorations for weddings or parties etc. </a:t>
            </a:r>
            <a:endParaRPr lang="en-GB" sz="1800"/>
          </a:p>
          <a:p>
            <a:pPr marL="0" indent="0">
              <a:buNone/>
            </a:pPr>
            <a:r>
              <a:rPr lang="en-GB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. </a:t>
            </a:r>
            <a:r>
              <a:rPr lang="en-GB" sz="18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What will set your marketplace apart (e.g., speed, affordability, customization)? </a:t>
            </a:r>
          </a:p>
          <a:p>
            <a:pPr>
              <a:buNone/>
            </a:pPr>
            <a:r>
              <a:rPr lang="en-GB" sz="1800" b="1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Affordability 💰</a:t>
            </a:r>
            <a:endParaRPr lang="en-GB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Arial"/>
              <a:buChar char="•"/>
            </a:pPr>
            <a:r>
              <a:rPr lang="en-GB" sz="18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Lower rental rates compared to traditional car rental agencies.</a:t>
            </a:r>
            <a:endParaRPr lang="en-GB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Arial"/>
              <a:buChar char="•"/>
            </a:pPr>
            <a:r>
              <a:rPr lang="en-GB" sz="18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No hidden fees or unnecessary deposits, ensuring transparent pricing.</a:t>
            </a:r>
            <a:endParaRPr lang="en-GB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>
              <a:buFont typeface="Arial"/>
              <a:buChar char="•"/>
            </a:pPr>
            <a:r>
              <a:rPr lang="en-GB" sz="1800" dirty="0">
                <a:solidFill>
                  <a:schemeClr val="tx1">
                    <a:lumMod val="95000"/>
                    <a:lumOff val="5000"/>
                  </a:schemeClr>
                </a:solidFill>
                <a:ea typeface="+mn-lt"/>
                <a:cs typeface="+mn-lt"/>
              </a:rPr>
              <a:t>Peer-to-peer rentals allow car owners to set competitive prices.</a:t>
            </a:r>
            <a:endParaRPr lang="en-GB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GB" sz="18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91412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71D7D-962C-C335-E6B9-DC6A514EE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79" y="-582280"/>
            <a:ext cx="10515600" cy="2293182"/>
          </a:xfrm>
        </p:spPr>
        <p:txBody>
          <a:bodyPr>
            <a:normAutofit/>
          </a:bodyPr>
          <a:lstStyle/>
          <a:p>
            <a:r>
              <a:rPr lang="en-GB" sz="1200" b="1" dirty="0">
                <a:ea typeface="+mj-lt"/>
                <a:cs typeface="+mj-lt"/>
              </a:rPr>
              <a:t>I</a:t>
            </a:r>
            <a:r>
              <a:rPr lang="en-GB" sz="1200" b="1" dirty="0">
                <a:latin typeface="Batang"/>
                <a:ea typeface="+mj-lt"/>
                <a:cs typeface="+mj-lt"/>
              </a:rPr>
              <a:t>nstant Booking &amp; Speed ⚡</a:t>
            </a:r>
            <a:endParaRPr lang="en-US" sz="1200">
              <a:latin typeface="Batang"/>
              <a:ea typeface="Batang"/>
            </a:endParaRPr>
          </a:p>
          <a:p>
            <a:pPr marL="285750" indent="-285750">
              <a:buFont typeface="Arial"/>
              <a:buChar char="•"/>
            </a:pPr>
            <a:r>
              <a:rPr lang="en-GB" sz="1200" dirty="0">
                <a:latin typeface="Aptos"/>
                <a:ea typeface="+mj-lt"/>
                <a:cs typeface="+mj-lt"/>
              </a:rPr>
              <a:t>Quick and seamless booking process with minimal paperwork.</a:t>
            </a:r>
            <a:endParaRPr lang="en-GB" sz="1200">
              <a:latin typeface="Aptos"/>
              <a:ea typeface="Batang"/>
            </a:endParaRPr>
          </a:p>
          <a:p>
            <a:pPr marL="285750" indent="-285750">
              <a:buFont typeface="Arial"/>
              <a:buChar char="•"/>
            </a:pPr>
            <a:r>
              <a:rPr lang="en-GB" sz="1200" dirty="0">
                <a:latin typeface="Aptos"/>
                <a:ea typeface="+mj-lt"/>
                <a:cs typeface="+mj-lt"/>
              </a:rPr>
              <a:t>AI-driven matching system to find the best available car near the renter.</a:t>
            </a:r>
            <a:endParaRPr lang="en-GB" sz="1200">
              <a:latin typeface="Aptos"/>
              <a:ea typeface="Batang"/>
            </a:endParaRPr>
          </a:p>
          <a:p>
            <a:pPr marL="285750" indent="-285750">
              <a:buFont typeface="Arial"/>
              <a:buChar char="•"/>
            </a:pPr>
            <a:r>
              <a:rPr lang="en-GB" sz="1200" dirty="0">
                <a:latin typeface="Aptos"/>
                <a:ea typeface="+mj-lt"/>
                <a:cs typeface="+mj-lt"/>
              </a:rPr>
              <a:t>Keyless entry and smart lock technology for faster pickups.</a:t>
            </a:r>
            <a:endParaRPr lang="en-GB" sz="1200">
              <a:latin typeface="Aptos"/>
            </a:endParaRPr>
          </a:p>
          <a:p>
            <a:endParaRPr lang="en-GB" sz="1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BB76C-D371-C2F5-5C99-573C29013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679" y="1106041"/>
            <a:ext cx="10515600" cy="42303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GB" sz="1800" b="1" dirty="0"/>
              <a:t>Customization 🎯</a:t>
            </a:r>
            <a:endParaRPr lang="en-GB" sz="1800"/>
          </a:p>
          <a:p>
            <a:r>
              <a:rPr lang="en-GB" sz="1800" dirty="0">
                <a:ea typeface="+mn-lt"/>
                <a:cs typeface="+mn-lt"/>
              </a:rPr>
              <a:t>✅ </a:t>
            </a:r>
            <a:r>
              <a:rPr lang="en-GB" sz="1800" b="1" dirty="0">
                <a:ea typeface="+mn-lt"/>
                <a:cs typeface="+mn-lt"/>
              </a:rPr>
              <a:t>Flexible Rental Options</a:t>
            </a:r>
            <a:endParaRPr lang="en-GB" sz="1800"/>
          </a:p>
          <a:p>
            <a:r>
              <a:rPr lang="en-GB" sz="1800" dirty="0">
                <a:ea typeface="+mn-lt"/>
                <a:cs typeface="+mn-lt"/>
              </a:rPr>
              <a:t>Rent by the </a:t>
            </a:r>
            <a:r>
              <a:rPr lang="en-GB" sz="1800" b="1" dirty="0">
                <a:ea typeface="+mn-lt"/>
                <a:cs typeface="+mn-lt"/>
              </a:rPr>
              <a:t>hour, day, week, or month</a:t>
            </a:r>
            <a:r>
              <a:rPr lang="en-GB" sz="1800" dirty="0">
                <a:ea typeface="+mn-lt"/>
                <a:cs typeface="+mn-lt"/>
              </a:rPr>
              <a:t>, based on user needs.</a:t>
            </a:r>
            <a:endParaRPr lang="en-GB" sz="1800"/>
          </a:p>
          <a:p>
            <a:r>
              <a:rPr lang="en-GB" sz="1800" dirty="0">
                <a:ea typeface="+mn-lt"/>
                <a:cs typeface="+mn-lt"/>
              </a:rPr>
              <a:t>Choose from a variety of </a:t>
            </a:r>
            <a:r>
              <a:rPr lang="en-GB" sz="1800" b="1" dirty="0">
                <a:ea typeface="+mn-lt"/>
                <a:cs typeface="+mn-lt"/>
              </a:rPr>
              <a:t>cars—budget, luxury, SUVs, or electric vehicles</a:t>
            </a:r>
            <a:r>
              <a:rPr lang="en-GB" sz="1800" dirty="0">
                <a:ea typeface="+mn-lt"/>
                <a:cs typeface="+mn-lt"/>
              </a:rPr>
              <a:t>.</a:t>
            </a:r>
            <a:endParaRPr lang="en-GB" sz="1800"/>
          </a:p>
          <a:p>
            <a:r>
              <a:rPr lang="en-GB" sz="1800" b="1" dirty="0">
                <a:ea typeface="+mn-lt"/>
                <a:cs typeface="+mn-lt"/>
              </a:rPr>
              <a:t>Add-on features</a:t>
            </a:r>
            <a:r>
              <a:rPr lang="en-GB" sz="1800" dirty="0">
                <a:ea typeface="+mn-lt"/>
                <a:cs typeface="+mn-lt"/>
              </a:rPr>
              <a:t> like GPS, child seats, roadside assistance, or insurance upgrades.</a:t>
            </a:r>
            <a:endParaRPr lang="en-GB" sz="1800"/>
          </a:p>
          <a:p>
            <a:r>
              <a:rPr lang="en-GB" sz="1800" b="1" dirty="0">
                <a:ea typeface="+mn-lt"/>
                <a:cs typeface="+mn-lt"/>
              </a:rPr>
              <a:t>Delivery or Pickup Choice</a:t>
            </a:r>
            <a:r>
              <a:rPr lang="en-GB" sz="1800" dirty="0">
                <a:ea typeface="+mn-lt"/>
                <a:cs typeface="+mn-lt"/>
              </a:rPr>
              <a:t> – Renters can select doorstep delivery or pick up from a nearby location.</a:t>
            </a:r>
            <a:endParaRPr lang="en-GB" sz="1800"/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889730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A3130-BB36-11DB-D181-A48B63AF3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776" y="-217"/>
            <a:ext cx="11121024" cy="1711782"/>
          </a:xfrm>
        </p:spPr>
        <p:txBody>
          <a:bodyPr>
            <a:normAutofit/>
          </a:bodyPr>
          <a:lstStyle/>
          <a:p>
            <a:r>
              <a:rPr lang="en-GB" sz="3200" b="1" dirty="0"/>
              <a:t>Step 3: Create a Data Schema</a:t>
            </a:r>
            <a:endParaRPr lang="en-US" sz="3200" dirty="0"/>
          </a:p>
          <a:p>
            <a:r>
              <a:rPr lang="en-GB" sz="3200" b="1" dirty="0"/>
              <a:t>1. Identify the Entities in Your Car Rental Marketplace</a:t>
            </a:r>
            <a:endParaRPr lang="en-GB" sz="3200"/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8CCE8-8A00-191B-15E7-572F6E1D96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775" y="520831"/>
            <a:ext cx="7123135" cy="5071585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GB" b="1" dirty="0"/>
          </a:p>
          <a:p>
            <a:r>
              <a:rPr lang="en-GB" sz="900" b="1" dirty="0">
                <a:ea typeface="+mn-lt"/>
                <a:cs typeface="+mn-lt"/>
              </a:rPr>
              <a:t>Users</a:t>
            </a:r>
            <a:endParaRPr lang="en-GB" sz="900" dirty="0"/>
          </a:p>
          <a:p>
            <a:pPr lvl="1"/>
            <a:r>
              <a:rPr lang="en-GB" sz="900" dirty="0">
                <a:ea typeface="+mn-lt"/>
                <a:cs typeface="+mn-lt"/>
              </a:rPr>
              <a:t>Represents both renters and car owners.</a:t>
            </a:r>
            <a:endParaRPr lang="en-GB" sz="900" dirty="0"/>
          </a:p>
          <a:p>
            <a:pPr lvl="1"/>
            <a:r>
              <a:rPr lang="en-GB" sz="900" dirty="0">
                <a:ea typeface="+mn-lt"/>
                <a:cs typeface="+mn-lt"/>
              </a:rPr>
              <a:t>Attributes: user details (name, email, phone number, etc.), account type (renter/owner), profile information.</a:t>
            </a:r>
            <a:endParaRPr lang="en-GB" sz="900" dirty="0"/>
          </a:p>
          <a:p>
            <a:r>
              <a:rPr lang="en-GB" sz="900" b="1" dirty="0">
                <a:ea typeface="+mn-lt"/>
                <a:cs typeface="+mn-lt"/>
              </a:rPr>
              <a:t>Cars</a:t>
            </a:r>
            <a:endParaRPr lang="en-GB" sz="900" dirty="0"/>
          </a:p>
          <a:p>
            <a:pPr lvl="1"/>
            <a:r>
              <a:rPr lang="en-GB" sz="900" dirty="0">
                <a:ea typeface="+mn-lt"/>
                <a:cs typeface="+mn-lt"/>
              </a:rPr>
              <a:t>Represents the cars listed for rent.</a:t>
            </a:r>
            <a:endParaRPr lang="en-GB" sz="900" dirty="0"/>
          </a:p>
          <a:p>
            <a:pPr lvl="1"/>
            <a:r>
              <a:rPr lang="en-GB" sz="900" dirty="0">
                <a:ea typeface="+mn-lt"/>
                <a:cs typeface="+mn-lt"/>
              </a:rPr>
              <a:t>Attributes: make, model, year, car type (SUV, sedan, etc.), rental price, availability, owner, car details (license plate, location).</a:t>
            </a:r>
            <a:endParaRPr lang="en-GB" sz="900" dirty="0"/>
          </a:p>
          <a:p>
            <a:r>
              <a:rPr lang="en-GB" sz="900" b="1" dirty="0">
                <a:ea typeface="+mn-lt"/>
                <a:cs typeface="+mn-lt"/>
              </a:rPr>
              <a:t>Bookings</a:t>
            </a:r>
            <a:endParaRPr lang="en-GB" sz="900" dirty="0"/>
          </a:p>
          <a:p>
            <a:pPr lvl="1"/>
            <a:r>
              <a:rPr lang="en-GB" sz="900" dirty="0">
                <a:ea typeface="+mn-lt"/>
                <a:cs typeface="+mn-lt"/>
              </a:rPr>
              <a:t>Represents the rental transactions between renters and car owners.</a:t>
            </a:r>
            <a:endParaRPr lang="en-GB" sz="900" dirty="0"/>
          </a:p>
          <a:p>
            <a:pPr lvl="1"/>
            <a:r>
              <a:rPr lang="en-GB" sz="900" dirty="0">
                <a:ea typeface="+mn-lt"/>
                <a:cs typeface="+mn-lt"/>
              </a:rPr>
              <a:t>Attributes: booking ID, renter ID, car ID, start and end dates, status, payment status, and total price.</a:t>
            </a:r>
            <a:endParaRPr lang="en-GB" sz="900" dirty="0"/>
          </a:p>
          <a:p>
            <a:r>
              <a:rPr lang="en-GB" sz="900" b="1" dirty="0">
                <a:ea typeface="+mn-lt"/>
                <a:cs typeface="+mn-lt"/>
              </a:rPr>
              <a:t>Payments</a:t>
            </a:r>
            <a:endParaRPr lang="en-GB" sz="900" dirty="0"/>
          </a:p>
          <a:p>
            <a:pPr lvl="1"/>
            <a:r>
              <a:rPr lang="en-GB" sz="900" dirty="0">
                <a:ea typeface="+mn-lt"/>
                <a:cs typeface="+mn-lt"/>
              </a:rPr>
              <a:t>Represents payments made for bookings.</a:t>
            </a:r>
            <a:endParaRPr lang="en-GB" sz="900" dirty="0"/>
          </a:p>
          <a:p>
            <a:pPr lvl="1"/>
            <a:r>
              <a:rPr lang="en-GB" sz="900" dirty="0">
                <a:ea typeface="+mn-lt"/>
                <a:cs typeface="+mn-lt"/>
              </a:rPr>
              <a:t>Attributes: payment ID, booking ID, payment method, amount, transaction ID, payment status.</a:t>
            </a:r>
            <a:endParaRPr lang="en-GB" sz="900" dirty="0"/>
          </a:p>
          <a:p>
            <a:r>
              <a:rPr lang="en-GB" sz="900" b="1" dirty="0">
                <a:ea typeface="+mn-lt"/>
                <a:cs typeface="+mn-lt"/>
              </a:rPr>
              <a:t>Reviews</a:t>
            </a:r>
            <a:endParaRPr lang="en-GB" sz="900" dirty="0"/>
          </a:p>
          <a:p>
            <a:pPr lvl="1"/>
            <a:r>
              <a:rPr lang="en-GB" sz="900" dirty="0">
                <a:ea typeface="+mn-lt"/>
                <a:cs typeface="+mn-lt"/>
              </a:rPr>
              <a:t>Represents feedback left by renters about cars and car owners.</a:t>
            </a:r>
            <a:endParaRPr lang="en-GB" sz="900" dirty="0"/>
          </a:p>
          <a:p>
            <a:pPr lvl="1"/>
            <a:r>
              <a:rPr lang="en-GB" sz="900" dirty="0">
                <a:ea typeface="+mn-lt"/>
                <a:cs typeface="+mn-lt"/>
              </a:rPr>
              <a:t>Attributes: review ID, booking ID, rating, review text, reviewer details.</a:t>
            </a:r>
            <a:endParaRPr lang="en-GB" sz="900" dirty="0"/>
          </a:p>
          <a:p>
            <a:r>
              <a:rPr lang="en-GB" sz="900" b="1" dirty="0">
                <a:ea typeface="+mn-lt"/>
                <a:cs typeface="+mn-lt"/>
              </a:rPr>
              <a:t>Messages</a:t>
            </a:r>
            <a:endParaRPr lang="en-GB" sz="900" dirty="0"/>
          </a:p>
          <a:p>
            <a:pPr lvl="1"/>
            <a:r>
              <a:rPr lang="en-GB" sz="900" dirty="0">
                <a:ea typeface="+mn-lt"/>
                <a:cs typeface="+mn-lt"/>
              </a:rPr>
              <a:t>Represents communication between renters and car owners before or during the rental process.</a:t>
            </a:r>
            <a:endParaRPr lang="en-GB" sz="900" dirty="0"/>
          </a:p>
          <a:p>
            <a:pPr lvl="1"/>
            <a:r>
              <a:rPr lang="en-GB" sz="900" dirty="0">
                <a:ea typeface="+mn-lt"/>
                <a:cs typeface="+mn-lt"/>
              </a:rPr>
              <a:t>Attributes: message ID, sender, receiver, message content, timestamp.</a:t>
            </a:r>
            <a:endParaRPr lang="en-GB" sz="900" dirty="0"/>
          </a:p>
          <a:p>
            <a:r>
              <a:rPr lang="en-GB" sz="900" b="1" dirty="0">
                <a:ea typeface="+mn-lt"/>
                <a:cs typeface="+mn-lt"/>
              </a:rPr>
              <a:t>Car Availability</a:t>
            </a:r>
            <a:endParaRPr lang="en-GB" sz="900" dirty="0"/>
          </a:p>
          <a:p>
            <a:pPr lvl="1"/>
            <a:r>
              <a:rPr lang="en-GB" sz="900" dirty="0">
                <a:ea typeface="+mn-lt"/>
                <a:cs typeface="+mn-lt"/>
              </a:rPr>
              <a:t>Represents the availability status of each car for specific dates.</a:t>
            </a:r>
            <a:endParaRPr lang="en-GB" sz="900" dirty="0"/>
          </a:p>
          <a:p>
            <a:pPr lvl="1"/>
            <a:r>
              <a:rPr lang="en-GB" sz="900" dirty="0">
                <a:ea typeface="+mn-lt"/>
                <a:cs typeface="+mn-lt"/>
              </a:rPr>
              <a:t>Attributes: car ID, available dates, status (available/booked/maintenance).</a:t>
            </a:r>
            <a:endParaRPr lang="en-GB" sz="900" dirty="0"/>
          </a:p>
          <a:p>
            <a:r>
              <a:rPr lang="en-GB" sz="900" b="1" dirty="0">
                <a:ea typeface="+mn-lt"/>
                <a:cs typeface="+mn-lt"/>
              </a:rPr>
              <a:t>Car Features &amp; Add-ons</a:t>
            </a:r>
            <a:endParaRPr lang="en-GB" sz="900" dirty="0"/>
          </a:p>
          <a:p>
            <a:pPr lvl="1"/>
            <a:r>
              <a:rPr lang="en-GB" sz="900" dirty="0">
                <a:ea typeface="+mn-lt"/>
                <a:cs typeface="+mn-lt"/>
              </a:rPr>
              <a:t>Represents additional features offered with the car, such as GPS, child seats, extra insurance, etc.</a:t>
            </a:r>
            <a:endParaRPr lang="en-GB" sz="900" dirty="0"/>
          </a:p>
          <a:p>
            <a:pPr lvl="1"/>
            <a:r>
              <a:rPr lang="en-GB" sz="900" dirty="0">
                <a:ea typeface="+mn-lt"/>
                <a:cs typeface="+mn-lt"/>
              </a:rPr>
              <a:t>Attributes: feature ID, car ID, feature name, availability, price</a:t>
            </a:r>
            <a:endParaRPr lang="en-GB" sz="900" dirty="0"/>
          </a:p>
          <a:p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678117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EF447-C871-0506-7409-1882C59DA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9" y="-9826"/>
            <a:ext cx="10515600" cy="1724705"/>
          </a:xfrm>
        </p:spPr>
        <p:txBody>
          <a:bodyPr/>
          <a:lstStyle/>
          <a:p>
            <a:r>
              <a:rPr lang="en-GB" sz="3200" b="1" u="sng" dirty="0"/>
              <a:t>2. Draw Relationships Between Entities</a:t>
            </a:r>
            <a:endParaRPr lang="en-GB" sz="3200" u="sng" dirty="0"/>
          </a:p>
          <a:p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EFE56-4F67-A893-3092-3EA9F67EF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438" y="858006"/>
            <a:ext cx="10515600" cy="5077051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GB" sz="900" b="1" dirty="0">
                <a:ea typeface="+mn-lt"/>
                <a:cs typeface="+mn-lt"/>
              </a:rPr>
              <a:t>Users ↔ Cars (1:M)</a:t>
            </a:r>
            <a:endParaRPr lang="en-GB" sz="900"/>
          </a:p>
          <a:p>
            <a:pPr lvl="1"/>
            <a:r>
              <a:rPr lang="en-GB" sz="900" dirty="0">
                <a:ea typeface="+mn-lt"/>
                <a:cs typeface="+mn-lt"/>
              </a:rPr>
              <a:t>A </a:t>
            </a:r>
            <a:r>
              <a:rPr lang="en-GB" sz="900" b="1" dirty="0">
                <a:ea typeface="+mn-lt"/>
                <a:cs typeface="+mn-lt"/>
              </a:rPr>
              <a:t>user (owner)</a:t>
            </a:r>
            <a:r>
              <a:rPr lang="en-GB" sz="900" dirty="0">
                <a:ea typeface="+mn-lt"/>
                <a:cs typeface="+mn-lt"/>
              </a:rPr>
              <a:t> can own multiple </a:t>
            </a:r>
            <a:r>
              <a:rPr lang="en-GB" sz="900" b="1" dirty="0">
                <a:ea typeface="+mn-lt"/>
                <a:cs typeface="+mn-lt"/>
              </a:rPr>
              <a:t>cars</a:t>
            </a:r>
            <a:r>
              <a:rPr lang="en-GB" sz="900" dirty="0">
                <a:ea typeface="+mn-lt"/>
                <a:cs typeface="+mn-lt"/>
              </a:rPr>
              <a:t>, but each </a:t>
            </a:r>
            <a:r>
              <a:rPr lang="en-GB" sz="900" b="1" dirty="0">
                <a:ea typeface="+mn-lt"/>
                <a:cs typeface="+mn-lt"/>
              </a:rPr>
              <a:t>car</a:t>
            </a:r>
            <a:r>
              <a:rPr lang="en-GB" sz="900" dirty="0">
                <a:ea typeface="+mn-lt"/>
                <a:cs typeface="+mn-lt"/>
              </a:rPr>
              <a:t> belongs to only one </a:t>
            </a:r>
            <a:r>
              <a:rPr lang="en-GB" sz="900" b="1" dirty="0">
                <a:ea typeface="+mn-lt"/>
                <a:cs typeface="+mn-lt"/>
              </a:rPr>
              <a:t>user</a:t>
            </a:r>
            <a:r>
              <a:rPr lang="en-GB" sz="900" dirty="0">
                <a:ea typeface="+mn-lt"/>
                <a:cs typeface="+mn-lt"/>
              </a:rPr>
              <a:t> (owner).</a:t>
            </a:r>
            <a:endParaRPr lang="en-GB" sz="900"/>
          </a:p>
          <a:p>
            <a:pPr lvl="1"/>
            <a:r>
              <a:rPr lang="en-GB" sz="900" b="1" dirty="0">
                <a:ea typeface="+mn-lt"/>
                <a:cs typeface="+mn-lt"/>
              </a:rPr>
              <a:t>Relationship</a:t>
            </a:r>
            <a:r>
              <a:rPr lang="en-GB" sz="900" dirty="0">
                <a:ea typeface="+mn-lt"/>
                <a:cs typeface="+mn-lt"/>
              </a:rPr>
              <a:t>: One-to-Many (1:M)</a:t>
            </a:r>
            <a:endParaRPr lang="en-GB" sz="900"/>
          </a:p>
          <a:p>
            <a:r>
              <a:rPr lang="en-GB" sz="900" b="1" dirty="0">
                <a:ea typeface="+mn-lt"/>
                <a:cs typeface="+mn-lt"/>
              </a:rPr>
              <a:t>Users ↔ Bookings (1:M)</a:t>
            </a:r>
            <a:endParaRPr lang="en-GB" sz="900"/>
          </a:p>
          <a:p>
            <a:pPr lvl="1"/>
            <a:r>
              <a:rPr lang="en-GB" sz="900" dirty="0">
                <a:ea typeface="+mn-lt"/>
                <a:cs typeface="+mn-lt"/>
              </a:rPr>
              <a:t>A </a:t>
            </a:r>
            <a:r>
              <a:rPr lang="en-GB" sz="900" b="1" dirty="0">
                <a:ea typeface="+mn-lt"/>
                <a:cs typeface="+mn-lt"/>
              </a:rPr>
              <a:t>user (renter)</a:t>
            </a:r>
            <a:r>
              <a:rPr lang="en-GB" sz="900" dirty="0">
                <a:ea typeface="+mn-lt"/>
                <a:cs typeface="+mn-lt"/>
              </a:rPr>
              <a:t> can make multiple </a:t>
            </a:r>
            <a:r>
              <a:rPr lang="en-GB" sz="900" b="1" dirty="0">
                <a:ea typeface="+mn-lt"/>
                <a:cs typeface="+mn-lt"/>
              </a:rPr>
              <a:t>bookings</a:t>
            </a:r>
            <a:r>
              <a:rPr lang="en-GB" sz="900" dirty="0">
                <a:ea typeface="+mn-lt"/>
                <a:cs typeface="+mn-lt"/>
              </a:rPr>
              <a:t>, but each </a:t>
            </a:r>
            <a:r>
              <a:rPr lang="en-GB" sz="900" b="1" dirty="0">
                <a:ea typeface="+mn-lt"/>
                <a:cs typeface="+mn-lt"/>
              </a:rPr>
              <a:t>booking</a:t>
            </a:r>
            <a:r>
              <a:rPr lang="en-GB" sz="900" dirty="0">
                <a:ea typeface="+mn-lt"/>
                <a:cs typeface="+mn-lt"/>
              </a:rPr>
              <a:t> is made by only one </a:t>
            </a:r>
            <a:r>
              <a:rPr lang="en-GB" sz="900" b="1" dirty="0">
                <a:ea typeface="+mn-lt"/>
                <a:cs typeface="+mn-lt"/>
              </a:rPr>
              <a:t>renter</a:t>
            </a:r>
            <a:r>
              <a:rPr lang="en-GB" sz="900" dirty="0">
                <a:ea typeface="+mn-lt"/>
                <a:cs typeface="+mn-lt"/>
              </a:rPr>
              <a:t>.</a:t>
            </a:r>
            <a:endParaRPr lang="en-GB" sz="900"/>
          </a:p>
          <a:p>
            <a:pPr lvl="1"/>
            <a:r>
              <a:rPr lang="en-GB" sz="900" b="1" dirty="0">
                <a:ea typeface="+mn-lt"/>
                <a:cs typeface="+mn-lt"/>
              </a:rPr>
              <a:t>Relationship</a:t>
            </a:r>
            <a:r>
              <a:rPr lang="en-GB" sz="900" dirty="0">
                <a:ea typeface="+mn-lt"/>
                <a:cs typeface="+mn-lt"/>
              </a:rPr>
              <a:t>: One-to-Many (1:M)</a:t>
            </a:r>
            <a:endParaRPr lang="en-GB" sz="900"/>
          </a:p>
          <a:p>
            <a:r>
              <a:rPr lang="en-GB" sz="900" b="1" dirty="0">
                <a:ea typeface="+mn-lt"/>
                <a:cs typeface="+mn-lt"/>
              </a:rPr>
              <a:t>Cars ↔ Bookings (1:M)</a:t>
            </a:r>
            <a:endParaRPr lang="en-GB" sz="900"/>
          </a:p>
          <a:p>
            <a:pPr lvl="1"/>
            <a:r>
              <a:rPr lang="en-GB" sz="900" dirty="0">
                <a:ea typeface="+mn-lt"/>
                <a:cs typeface="+mn-lt"/>
              </a:rPr>
              <a:t>A </a:t>
            </a:r>
            <a:r>
              <a:rPr lang="en-GB" sz="900" b="1" dirty="0">
                <a:ea typeface="+mn-lt"/>
                <a:cs typeface="+mn-lt"/>
              </a:rPr>
              <a:t>car</a:t>
            </a:r>
            <a:r>
              <a:rPr lang="en-GB" sz="900" dirty="0">
                <a:ea typeface="+mn-lt"/>
                <a:cs typeface="+mn-lt"/>
              </a:rPr>
              <a:t> can be booked multiple times, but each </a:t>
            </a:r>
            <a:r>
              <a:rPr lang="en-GB" sz="900" b="1" dirty="0">
                <a:ea typeface="+mn-lt"/>
                <a:cs typeface="+mn-lt"/>
              </a:rPr>
              <a:t>booking</a:t>
            </a:r>
            <a:r>
              <a:rPr lang="en-GB" sz="900" dirty="0">
                <a:ea typeface="+mn-lt"/>
                <a:cs typeface="+mn-lt"/>
              </a:rPr>
              <a:t> is for only one </a:t>
            </a:r>
            <a:r>
              <a:rPr lang="en-GB" sz="900" b="1" dirty="0">
                <a:ea typeface="+mn-lt"/>
                <a:cs typeface="+mn-lt"/>
              </a:rPr>
              <a:t>car</a:t>
            </a:r>
            <a:r>
              <a:rPr lang="en-GB" sz="900" dirty="0">
                <a:ea typeface="+mn-lt"/>
                <a:cs typeface="+mn-lt"/>
              </a:rPr>
              <a:t>.</a:t>
            </a:r>
            <a:endParaRPr lang="en-GB" sz="900"/>
          </a:p>
          <a:p>
            <a:pPr lvl="1"/>
            <a:r>
              <a:rPr lang="en-GB" sz="900" b="1" dirty="0">
                <a:ea typeface="+mn-lt"/>
                <a:cs typeface="+mn-lt"/>
              </a:rPr>
              <a:t>Relationship</a:t>
            </a:r>
            <a:r>
              <a:rPr lang="en-GB" sz="900" dirty="0">
                <a:ea typeface="+mn-lt"/>
                <a:cs typeface="+mn-lt"/>
              </a:rPr>
              <a:t>: One-to-Many (1:M)</a:t>
            </a:r>
            <a:endParaRPr lang="en-GB" sz="900"/>
          </a:p>
          <a:p>
            <a:r>
              <a:rPr lang="en-GB" sz="900" b="1" dirty="0">
                <a:ea typeface="+mn-lt"/>
                <a:cs typeface="+mn-lt"/>
              </a:rPr>
              <a:t>Bookings ↔ Payments (1:1)</a:t>
            </a:r>
            <a:endParaRPr lang="en-GB" sz="900"/>
          </a:p>
          <a:p>
            <a:pPr lvl="1"/>
            <a:r>
              <a:rPr lang="en-GB" sz="900" dirty="0">
                <a:ea typeface="+mn-lt"/>
                <a:cs typeface="+mn-lt"/>
              </a:rPr>
              <a:t>Each </a:t>
            </a:r>
            <a:r>
              <a:rPr lang="en-GB" sz="900" b="1" dirty="0">
                <a:ea typeface="+mn-lt"/>
                <a:cs typeface="+mn-lt"/>
              </a:rPr>
              <a:t>booking</a:t>
            </a:r>
            <a:r>
              <a:rPr lang="en-GB" sz="900" dirty="0">
                <a:ea typeface="+mn-lt"/>
                <a:cs typeface="+mn-lt"/>
              </a:rPr>
              <a:t> corresponds to a </a:t>
            </a:r>
            <a:r>
              <a:rPr lang="en-GB" sz="900" b="1" dirty="0">
                <a:ea typeface="+mn-lt"/>
                <a:cs typeface="+mn-lt"/>
              </a:rPr>
              <a:t>payment</a:t>
            </a:r>
            <a:r>
              <a:rPr lang="en-GB" sz="900" dirty="0">
                <a:ea typeface="+mn-lt"/>
                <a:cs typeface="+mn-lt"/>
              </a:rPr>
              <a:t> transaction.</a:t>
            </a:r>
            <a:endParaRPr lang="en-GB" sz="900"/>
          </a:p>
          <a:p>
            <a:pPr lvl="1"/>
            <a:r>
              <a:rPr lang="en-GB" sz="900" b="1" dirty="0">
                <a:ea typeface="+mn-lt"/>
                <a:cs typeface="+mn-lt"/>
              </a:rPr>
              <a:t>Relationship</a:t>
            </a:r>
            <a:r>
              <a:rPr lang="en-GB" sz="900" dirty="0">
                <a:ea typeface="+mn-lt"/>
                <a:cs typeface="+mn-lt"/>
              </a:rPr>
              <a:t>: One-to-One (1:1)</a:t>
            </a:r>
            <a:endParaRPr lang="en-GB" sz="900"/>
          </a:p>
          <a:p>
            <a:r>
              <a:rPr lang="en-GB" sz="900" b="1" dirty="0">
                <a:ea typeface="+mn-lt"/>
                <a:cs typeface="+mn-lt"/>
              </a:rPr>
              <a:t>Users ↔ Reviews (1:M)</a:t>
            </a:r>
            <a:endParaRPr lang="en-GB" sz="900"/>
          </a:p>
          <a:p>
            <a:pPr lvl="1"/>
            <a:r>
              <a:rPr lang="en-GB" sz="900" dirty="0">
                <a:ea typeface="+mn-lt"/>
                <a:cs typeface="+mn-lt"/>
              </a:rPr>
              <a:t>A </a:t>
            </a:r>
            <a:r>
              <a:rPr lang="en-GB" sz="900" b="1" dirty="0">
                <a:ea typeface="+mn-lt"/>
                <a:cs typeface="+mn-lt"/>
              </a:rPr>
              <a:t>user (renter)</a:t>
            </a:r>
            <a:r>
              <a:rPr lang="en-GB" sz="900" dirty="0">
                <a:ea typeface="+mn-lt"/>
                <a:cs typeface="+mn-lt"/>
              </a:rPr>
              <a:t> can leave multiple </a:t>
            </a:r>
            <a:r>
              <a:rPr lang="en-GB" sz="900" b="1" dirty="0">
                <a:ea typeface="+mn-lt"/>
                <a:cs typeface="+mn-lt"/>
              </a:rPr>
              <a:t>reviews</a:t>
            </a:r>
            <a:r>
              <a:rPr lang="en-GB" sz="900" dirty="0">
                <a:ea typeface="+mn-lt"/>
                <a:cs typeface="+mn-lt"/>
              </a:rPr>
              <a:t>, but each </a:t>
            </a:r>
            <a:r>
              <a:rPr lang="en-GB" sz="900" b="1" dirty="0">
                <a:ea typeface="+mn-lt"/>
                <a:cs typeface="+mn-lt"/>
              </a:rPr>
              <a:t>review</a:t>
            </a:r>
            <a:r>
              <a:rPr lang="en-GB" sz="900" dirty="0">
                <a:ea typeface="+mn-lt"/>
                <a:cs typeface="+mn-lt"/>
              </a:rPr>
              <a:t> is written by only one </a:t>
            </a:r>
            <a:r>
              <a:rPr lang="en-GB" sz="900" b="1" dirty="0">
                <a:ea typeface="+mn-lt"/>
                <a:cs typeface="+mn-lt"/>
              </a:rPr>
              <a:t>renter</a:t>
            </a:r>
            <a:r>
              <a:rPr lang="en-GB" sz="900" dirty="0">
                <a:ea typeface="+mn-lt"/>
                <a:cs typeface="+mn-lt"/>
              </a:rPr>
              <a:t>.</a:t>
            </a:r>
            <a:endParaRPr lang="en-GB" sz="900"/>
          </a:p>
          <a:p>
            <a:pPr lvl="1"/>
            <a:r>
              <a:rPr lang="en-GB" sz="900" b="1" dirty="0">
                <a:ea typeface="+mn-lt"/>
                <a:cs typeface="+mn-lt"/>
              </a:rPr>
              <a:t>Relationship</a:t>
            </a:r>
            <a:r>
              <a:rPr lang="en-GB" sz="900" dirty="0">
                <a:ea typeface="+mn-lt"/>
                <a:cs typeface="+mn-lt"/>
              </a:rPr>
              <a:t>: One-to-Many (1:M)</a:t>
            </a:r>
            <a:endParaRPr lang="en-GB" sz="900"/>
          </a:p>
          <a:p>
            <a:r>
              <a:rPr lang="en-GB" sz="900" b="1" dirty="0">
                <a:ea typeface="+mn-lt"/>
                <a:cs typeface="+mn-lt"/>
              </a:rPr>
              <a:t>Cars ↔ Reviews (1:M)</a:t>
            </a:r>
            <a:endParaRPr lang="en-GB" sz="900"/>
          </a:p>
          <a:p>
            <a:pPr lvl="1"/>
            <a:r>
              <a:rPr lang="en-GB" sz="900" dirty="0">
                <a:ea typeface="+mn-lt"/>
                <a:cs typeface="+mn-lt"/>
              </a:rPr>
              <a:t>A </a:t>
            </a:r>
            <a:r>
              <a:rPr lang="en-GB" sz="900" b="1" dirty="0">
                <a:ea typeface="+mn-lt"/>
                <a:cs typeface="+mn-lt"/>
              </a:rPr>
              <a:t>car</a:t>
            </a:r>
            <a:r>
              <a:rPr lang="en-GB" sz="900" dirty="0">
                <a:ea typeface="+mn-lt"/>
                <a:cs typeface="+mn-lt"/>
              </a:rPr>
              <a:t> can receive multiple </a:t>
            </a:r>
            <a:r>
              <a:rPr lang="en-GB" sz="900" b="1" dirty="0">
                <a:ea typeface="+mn-lt"/>
                <a:cs typeface="+mn-lt"/>
              </a:rPr>
              <a:t>reviews</a:t>
            </a:r>
            <a:r>
              <a:rPr lang="en-GB" sz="900" dirty="0">
                <a:ea typeface="+mn-lt"/>
                <a:cs typeface="+mn-lt"/>
              </a:rPr>
              <a:t>, but each </a:t>
            </a:r>
            <a:r>
              <a:rPr lang="en-GB" sz="900" b="1" dirty="0">
                <a:ea typeface="+mn-lt"/>
                <a:cs typeface="+mn-lt"/>
              </a:rPr>
              <a:t>review</a:t>
            </a:r>
            <a:r>
              <a:rPr lang="en-GB" sz="900" dirty="0">
                <a:ea typeface="+mn-lt"/>
                <a:cs typeface="+mn-lt"/>
              </a:rPr>
              <a:t> is for only one </a:t>
            </a:r>
            <a:r>
              <a:rPr lang="en-GB" sz="900" b="1" dirty="0">
                <a:ea typeface="+mn-lt"/>
                <a:cs typeface="+mn-lt"/>
              </a:rPr>
              <a:t>car</a:t>
            </a:r>
            <a:r>
              <a:rPr lang="en-GB" sz="900" dirty="0">
                <a:ea typeface="+mn-lt"/>
                <a:cs typeface="+mn-lt"/>
              </a:rPr>
              <a:t>.</a:t>
            </a:r>
            <a:endParaRPr lang="en-GB" sz="900"/>
          </a:p>
          <a:p>
            <a:pPr lvl="1"/>
            <a:r>
              <a:rPr lang="en-GB" sz="900" b="1" dirty="0">
                <a:ea typeface="+mn-lt"/>
                <a:cs typeface="+mn-lt"/>
              </a:rPr>
              <a:t>Relationship</a:t>
            </a:r>
            <a:r>
              <a:rPr lang="en-GB" sz="900" dirty="0">
                <a:ea typeface="+mn-lt"/>
                <a:cs typeface="+mn-lt"/>
              </a:rPr>
              <a:t>: One-to-Many (1:M)</a:t>
            </a:r>
            <a:endParaRPr lang="en-GB" sz="900"/>
          </a:p>
          <a:p>
            <a:r>
              <a:rPr lang="en-GB" sz="900" b="1" dirty="0">
                <a:ea typeface="+mn-lt"/>
                <a:cs typeface="+mn-lt"/>
              </a:rPr>
              <a:t>Users ↔ Messages (1:M)</a:t>
            </a:r>
            <a:endParaRPr lang="en-GB" sz="900"/>
          </a:p>
          <a:p>
            <a:pPr lvl="1"/>
            <a:r>
              <a:rPr lang="en-GB" sz="900" dirty="0">
                <a:ea typeface="+mn-lt"/>
                <a:cs typeface="+mn-lt"/>
              </a:rPr>
              <a:t>A </a:t>
            </a:r>
            <a:r>
              <a:rPr lang="en-GB" sz="900" b="1" dirty="0">
                <a:ea typeface="+mn-lt"/>
                <a:cs typeface="+mn-lt"/>
              </a:rPr>
              <a:t>user</a:t>
            </a:r>
            <a:r>
              <a:rPr lang="en-GB" sz="900" dirty="0">
                <a:ea typeface="+mn-lt"/>
                <a:cs typeface="+mn-lt"/>
              </a:rPr>
              <a:t> can send and receive multiple </a:t>
            </a:r>
            <a:r>
              <a:rPr lang="en-GB" sz="900" b="1" dirty="0">
                <a:ea typeface="+mn-lt"/>
                <a:cs typeface="+mn-lt"/>
              </a:rPr>
              <a:t>messages</a:t>
            </a:r>
            <a:r>
              <a:rPr lang="en-GB" sz="900" dirty="0">
                <a:ea typeface="+mn-lt"/>
                <a:cs typeface="+mn-lt"/>
              </a:rPr>
              <a:t>, but each </a:t>
            </a:r>
            <a:r>
              <a:rPr lang="en-GB" sz="900" b="1" dirty="0">
                <a:ea typeface="+mn-lt"/>
                <a:cs typeface="+mn-lt"/>
              </a:rPr>
              <a:t>message</a:t>
            </a:r>
            <a:r>
              <a:rPr lang="en-GB" sz="900" dirty="0">
                <a:ea typeface="+mn-lt"/>
                <a:cs typeface="+mn-lt"/>
              </a:rPr>
              <a:t> is sent by one </a:t>
            </a:r>
            <a:r>
              <a:rPr lang="en-GB" sz="900" b="1" dirty="0">
                <a:ea typeface="+mn-lt"/>
                <a:cs typeface="+mn-lt"/>
              </a:rPr>
              <a:t>user</a:t>
            </a:r>
            <a:r>
              <a:rPr lang="en-GB" sz="900" dirty="0">
                <a:ea typeface="+mn-lt"/>
                <a:cs typeface="+mn-lt"/>
              </a:rPr>
              <a:t>.</a:t>
            </a:r>
            <a:endParaRPr lang="en-GB" sz="900"/>
          </a:p>
          <a:p>
            <a:pPr lvl="1"/>
            <a:r>
              <a:rPr lang="en-GB" sz="900" b="1" dirty="0">
                <a:ea typeface="+mn-lt"/>
                <a:cs typeface="+mn-lt"/>
              </a:rPr>
              <a:t>Relationship</a:t>
            </a:r>
            <a:r>
              <a:rPr lang="en-GB" sz="900" dirty="0">
                <a:ea typeface="+mn-lt"/>
                <a:cs typeface="+mn-lt"/>
              </a:rPr>
              <a:t>: One-to-Many (1:M)</a:t>
            </a:r>
            <a:endParaRPr lang="en-GB" sz="900"/>
          </a:p>
          <a:p>
            <a:r>
              <a:rPr lang="en-GB" sz="900" b="1" dirty="0">
                <a:ea typeface="+mn-lt"/>
                <a:cs typeface="+mn-lt"/>
              </a:rPr>
              <a:t>Cars ↔ Car Availability (1:M)</a:t>
            </a:r>
            <a:endParaRPr lang="en-GB" sz="900"/>
          </a:p>
          <a:p>
            <a:pPr lvl="1"/>
            <a:r>
              <a:rPr lang="en-GB" sz="900" dirty="0">
                <a:ea typeface="+mn-lt"/>
                <a:cs typeface="+mn-lt"/>
              </a:rPr>
              <a:t>A </a:t>
            </a:r>
            <a:r>
              <a:rPr lang="en-GB" sz="900" b="1" dirty="0">
                <a:ea typeface="+mn-lt"/>
                <a:cs typeface="+mn-lt"/>
              </a:rPr>
              <a:t>car</a:t>
            </a:r>
            <a:r>
              <a:rPr lang="en-GB" sz="900" dirty="0">
                <a:ea typeface="+mn-lt"/>
                <a:cs typeface="+mn-lt"/>
              </a:rPr>
              <a:t> can have multiple </a:t>
            </a:r>
            <a:r>
              <a:rPr lang="en-GB" sz="900" b="1" dirty="0">
                <a:ea typeface="+mn-lt"/>
                <a:cs typeface="+mn-lt"/>
              </a:rPr>
              <a:t>availability records</a:t>
            </a:r>
            <a:r>
              <a:rPr lang="en-GB" sz="900" dirty="0">
                <a:ea typeface="+mn-lt"/>
                <a:cs typeface="+mn-lt"/>
              </a:rPr>
              <a:t> for different dates, but each </a:t>
            </a:r>
            <a:r>
              <a:rPr lang="en-GB" sz="900" b="1" dirty="0">
                <a:ea typeface="+mn-lt"/>
                <a:cs typeface="+mn-lt"/>
              </a:rPr>
              <a:t>availability record</a:t>
            </a:r>
            <a:r>
              <a:rPr lang="en-GB" sz="900" dirty="0">
                <a:ea typeface="+mn-lt"/>
                <a:cs typeface="+mn-lt"/>
              </a:rPr>
              <a:t> belongs to only one </a:t>
            </a:r>
            <a:r>
              <a:rPr lang="en-GB" sz="900" b="1" dirty="0">
                <a:ea typeface="+mn-lt"/>
                <a:cs typeface="+mn-lt"/>
              </a:rPr>
              <a:t>car</a:t>
            </a:r>
            <a:r>
              <a:rPr lang="en-GB" sz="900" dirty="0">
                <a:ea typeface="+mn-lt"/>
                <a:cs typeface="+mn-lt"/>
              </a:rPr>
              <a:t>.</a:t>
            </a:r>
            <a:endParaRPr lang="en-GB" sz="900"/>
          </a:p>
          <a:p>
            <a:pPr lvl="1"/>
            <a:r>
              <a:rPr lang="en-GB" sz="900" b="1" dirty="0">
                <a:ea typeface="+mn-lt"/>
                <a:cs typeface="+mn-lt"/>
              </a:rPr>
              <a:t>Relationship</a:t>
            </a:r>
            <a:r>
              <a:rPr lang="en-GB" sz="900" dirty="0">
                <a:ea typeface="+mn-lt"/>
                <a:cs typeface="+mn-lt"/>
              </a:rPr>
              <a:t>: One-to-Many (1:M)</a:t>
            </a:r>
            <a:endParaRPr lang="en-GB" sz="900"/>
          </a:p>
          <a:p>
            <a:r>
              <a:rPr lang="en-GB" sz="900" b="1" dirty="0">
                <a:ea typeface="+mn-lt"/>
                <a:cs typeface="+mn-lt"/>
              </a:rPr>
              <a:t>Cars ↔ Car Features &amp; Add-ons (1:M)</a:t>
            </a:r>
            <a:endParaRPr lang="en-GB" sz="900"/>
          </a:p>
          <a:p>
            <a:pPr lvl="1"/>
            <a:r>
              <a:rPr lang="en-GB" sz="900" dirty="0">
                <a:ea typeface="+mn-lt"/>
                <a:cs typeface="+mn-lt"/>
              </a:rPr>
              <a:t>A </a:t>
            </a:r>
            <a:r>
              <a:rPr lang="en-GB" sz="900" b="1" dirty="0">
                <a:ea typeface="+mn-lt"/>
                <a:cs typeface="+mn-lt"/>
              </a:rPr>
              <a:t>car</a:t>
            </a:r>
            <a:r>
              <a:rPr lang="en-GB" sz="900" dirty="0">
                <a:ea typeface="+mn-lt"/>
                <a:cs typeface="+mn-lt"/>
              </a:rPr>
              <a:t> can have multiple </a:t>
            </a:r>
            <a:r>
              <a:rPr lang="en-GB" sz="900" b="1" dirty="0">
                <a:ea typeface="+mn-lt"/>
                <a:cs typeface="+mn-lt"/>
              </a:rPr>
              <a:t>features and add-ons</a:t>
            </a:r>
            <a:r>
              <a:rPr lang="en-GB" sz="900" dirty="0">
                <a:ea typeface="+mn-lt"/>
                <a:cs typeface="+mn-lt"/>
              </a:rPr>
              <a:t>, but each </a:t>
            </a:r>
            <a:r>
              <a:rPr lang="en-GB" sz="900" b="1" dirty="0">
                <a:ea typeface="+mn-lt"/>
                <a:cs typeface="+mn-lt"/>
              </a:rPr>
              <a:t>feature</a:t>
            </a:r>
            <a:r>
              <a:rPr lang="en-GB" sz="900" dirty="0">
                <a:ea typeface="+mn-lt"/>
                <a:cs typeface="+mn-lt"/>
              </a:rPr>
              <a:t> is tied to only one </a:t>
            </a:r>
            <a:r>
              <a:rPr lang="en-GB" sz="900" b="1" dirty="0">
                <a:ea typeface="+mn-lt"/>
                <a:cs typeface="+mn-lt"/>
              </a:rPr>
              <a:t>car</a:t>
            </a:r>
            <a:r>
              <a:rPr lang="en-GB" sz="900" dirty="0">
                <a:ea typeface="+mn-lt"/>
                <a:cs typeface="+mn-lt"/>
              </a:rPr>
              <a:t>.</a:t>
            </a:r>
            <a:endParaRPr lang="en-GB" sz="900"/>
          </a:p>
          <a:p>
            <a:pPr lvl="1"/>
            <a:r>
              <a:rPr lang="en-GB" sz="900" b="1" dirty="0">
                <a:ea typeface="+mn-lt"/>
                <a:cs typeface="+mn-lt"/>
              </a:rPr>
              <a:t>Relationship</a:t>
            </a:r>
            <a:r>
              <a:rPr lang="en-GB" sz="900" dirty="0">
                <a:ea typeface="+mn-lt"/>
                <a:cs typeface="+mn-lt"/>
              </a:rPr>
              <a:t>: One-to-Many (1:M)</a:t>
            </a:r>
            <a:endParaRPr lang="en-GB" sz="900" dirty="0"/>
          </a:p>
          <a:p>
            <a:pPr lvl="1"/>
            <a:endParaRPr lang="en-GB" sz="1200" dirty="0"/>
          </a:p>
          <a:p>
            <a:pPr lvl="1"/>
            <a:endParaRPr lang="en-GB" sz="1200" dirty="0"/>
          </a:p>
          <a:p>
            <a:pPr lvl="1"/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889914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A89A4-4327-523B-3446-2A617440F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9" y="-106589"/>
            <a:ext cx="10515600" cy="1325563"/>
          </a:xfrm>
        </p:spPr>
        <p:txBody>
          <a:bodyPr>
            <a:normAutofit/>
          </a:bodyPr>
          <a:lstStyle/>
          <a:p>
            <a:r>
              <a:rPr lang="en-GB" sz="3200" u="sng" dirty="0">
                <a:ea typeface="+mj-lt"/>
                <a:cs typeface="+mj-lt"/>
              </a:rPr>
              <a:t>3. Focus on Key Fields for Each Entity</a:t>
            </a:r>
            <a:endParaRPr lang="en-US" sz="3200" u="s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1CC1C-7AFC-38B4-87AF-CD69CF5EB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962" y="978959"/>
            <a:ext cx="11180838" cy="519800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sz="2400" b="1" dirty="0">
                <a:ea typeface="+mn-lt"/>
                <a:cs typeface="+mn-lt"/>
              </a:rPr>
              <a:t>User-related fields</a:t>
            </a:r>
            <a:r>
              <a:rPr lang="en-GB" sz="2400" dirty="0">
                <a:ea typeface="+mn-lt"/>
                <a:cs typeface="+mn-lt"/>
              </a:rPr>
              <a:t>: </a:t>
            </a:r>
            <a:r>
              <a:rPr lang="en-GB" sz="2400" b="1" dirty="0" err="1">
                <a:ea typeface="+mn-lt"/>
                <a:cs typeface="+mn-lt"/>
              </a:rPr>
              <a:t>user_id</a:t>
            </a:r>
            <a:r>
              <a:rPr lang="en-GB" sz="2400" b="1" dirty="0">
                <a:ea typeface="+mn-lt"/>
                <a:cs typeface="+mn-lt"/>
              </a:rPr>
              <a:t>, </a:t>
            </a:r>
            <a:r>
              <a:rPr lang="en-GB" sz="2400" b="1" dirty="0" err="1">
                <a:ea typeface="+mn-lt"/>
                <a:cs typeface="+mn-lt"/>
              </a:rPr>
              <a:t>full_name</a:t>
            </a:r>
            <a:r>
              <a:rPr lang="en-GB" sz="2400" b="1" dirty="0">
                <a:ea typeface="+mn-lt"/>
                <a:cs typeface="+mn-lt"/>
              </a:rPr>
              <a:t>, email, </a:t>
            </a:r>
            <a:r>
              <a:rPr lang="en-GB" sz="2400" b="1" dirty="0" err="1">
                <a:ea typeface="+mn-lt"/>
                <a:cs typeface="+mn-lt"/>
              </a:rPr>
              <a:t>user_type</a:t>
            </a:r>
            <a:endParaRPr lang="en-GB" sz="2400"/>
          </a:p>
          <a:p>
            <a:r>
              <a:rPr lang="en-GB" sz="2400" b="1" dirty="0">
                <a:ea typeface="+mn-lt"/>
                <a:cs typeface="+mn-lt"/>
              </a:rPr>
              <a:t>Car-related fields</a:t>
            </a:r>
            <a:r>
              <a:rPr lang="en-GB" sz="2400" dirty="0">
                <a:ea typeface="+mn-lt"/>
                <a:cs typeface="+mn-lt"/>
              </a:rPr>
              <a:t>: </a:t>
            </a:r>
            <a:r>
              <a:rPr lang="en-GB" sz="2400" b="1" err="1">
                <a:ea typeface="+mn-lt"/>
                <a:cs typeface="+mn-lt"/>
              </a:rPr>
              <a:t>car_id</a:t>
            </a:r>
            <a:r>
              <a:rPr lang="en-GB" sz="2400" b="1" dirty="0">
                <a:ea typeface="+mn-lt"/>
                <a:cs typeface="+mn-lt"/>
              </a:rPr>
              <a:t>, </a:t>
            </a:r>
            <a:r>
              <a:rPr lang="en-GB" sz="2400" b="1" err="1">
                <a:ea typeface="+mn-lt"/>
                <a:cs typeface="+mn-lt"/>
              </a:rPr>
              <a:t>owner_id</a:t>
            </a:r>
            <a:r>
              <a:rPr lang="en-GB" sz="2400" b="1" dirty="0">
                <a:ea typeface="+mn-lt"/>
                <a:cs typeface="+mn-lt"/>
              </a:rPr>
              <a:t>, make, model, </a:t>
            </a:r>
            <a:r>
              <a:rPr lang="en-GB" sz="2400" b="1" err="1">
                <a:ea typeface="+mn-lt"/>
                <a:cs typeface="+mn-lt"/>
              </a:rPr>
              <a:t>rental_price</a:t>
            </a:r>
            <a:r>
              <a:rPr lang="en-GB" sz="2400" b="1" dirty="0">
                <a:ea typeface="+mn-lt"/>
                <a:cs typeface="+mn-lt"/>
              </a:rPr>
              <a:t>, availability</a:t>
            </a:r>
            <a:endParaRPr lang="en-GB" sz="2400" dirty="0"/>
          </a:p>
          <a:p>
            <a:r>
              <a:rPr lang="en-GB" sz="2400" b="1" dirty="0">
                <a:ea typeface="+mn-lt"/>
                <a:cs typeface="+mn-lt"/>
              </a:rPr>
              <a:t>Booking-related fields</a:t>
            </a:r>
            <a:r>
              <a:rPr lang="en-GB" sz="2400" dirty="0">
                <a:ea typeface="+mn-lt"/>
                <a:cs typeface="+mn-lt"/>
              </a:rPr>
              <a:t>: </a:t>
            </a:r>
            <a:r>
              <a:rPr lang="en-GB" sz="2400" b="1" err="1">
                <a:ea typeface="+mn-lt"/>
                <a:cs typeface="+mn-lt"/>
              </a:rPr>
              <a:t>booking_id</a:t>
            </a:r>
            <a:r>
              <a:rPr lang="en-GB" sz="2400" b="1" dirty="0">
                <a:ea typeface="+mn-lt"/>
                <a:cs typeface="+mn-lt"/>
              </a:rPr>
              <a:t>, </a:t>
            </a:r>
            <a:r>
              <a:rPr lang="en-GB" sz="2400" b="1" err="1">
                <a:ea typeface="+mn-lt"/>
                <a:cs typeface="+mn-lt"/>
              </a:rPr>
              <a:t>renter_id</a:t>
            </a:r>
            <a:r>
              <a:rPr lang="en-GB" sz="2400" b="1" dirty="0">
                <a:ea typeface="+mn-lt"/>
                <a:cs typeface="+mn-lt"/>
              </a:rPr>
              <a:t>, </a:t>
            </a:r>
            <a:r>
              <a:rPr lang="en-GB" sz="2400" b="1" err="1">
                <a:ea typeface="+mn-lt"/>
                <a:cs typeface="+mn-lt"/>
              </a:rPr>
              <a:t>car_id</a:t>
            </a:r>
            <a:r>
              <a:rPr lang="en-GB" sz="2400" b="1" dirty="0">
                <a:ea typeface="+mn-lt"/>
                <a:cs typeface="+mn-lt"/>
              </a:rPr>
              <a:t>, </a:t>
            </a:r>
            <a:r>
              <a:rPr lang="en-GB" sz="2400" b="1" err="1">
                <a:ea typeface="+mn-lt"/>
                <a:cs typeface="+mn-lt"/>
              </a:rPr>
              <a:t>start_date</a:t>
            </a:r>
            <a:r>
              <a:rPr lang="en-GB" sz="2400" b="1" dirty="0">
                <a:ea typeface="+mn-lt"/>
                <a:cs typeface="+mn-lt"/>
              </a:rPr>
              <a:t>, </a:t>
            </a:r>
            <a:r>
              <a:rPr lang="en-GB" sz="2400" b="1" err="1">
                <a:ea typeface="+mn-lt"/>
                <a:cs typeface="+mn-lt"/>
              </a:rPr>
              <a:t>total_price</a:t>
            </a:r>
            <a:endParaRPr lang="en-GB" sz="2400"/>
          </a:p>
          <a:p>
            <a:r>
              <a:rPr lang="en-GB" sz="2400" b="1" dirty="0">
                <a:ea typeface="+mn-lt"/>
                <a:cs typeface="+mn-lt"/>
              </a:rPr>
              <a:t>Payment-related fields</a:t>
            </a:r>
            <a:r>
              <a:rPr lang="en-GB" sz="2400" dirty="0">
                <a:ea typeface="+mn-lt"/>
                <a:cs typeface="+mn-lt"/>
              </a:rPr>
              <a:t>: </a:t>
            </a:r>
            <a:r>
              <a:rPr lang="en-GB" sz="2400" b="1" err="1">
                <a:ea typeface="+mn-lt"/>
                <a:cs typeface="+mn-lt"/>
              </a:rPr>
              <a:t>payment_id</a:t>
            </a:r>
            <a:r>
              <a:rPr lang="en-GB" sz="2400" b="1" dirty="0">
                <a:ea typeface="+mn-lt"/>
                <a:cs typeface="+mn-lt"/>
              </a:rPr>
              <a:t>, </a:t>
            </a:r>
            <a:r>
              <a:rPr lang="en-GB" sz="2400" b="1" err="1">
                <a:ea typeface="+mn-lt"/>
                <a:cs typeface="+mn-lt"/>
              </a:rPr>
              <a:t>booking_id</a:t>
            </a:r>
            <a:r>
              <a:rPr lang="en-GB" sz="2400" b="1" dirty="0">
                <a:ea typeface="+mn-lt"/>
                <a:cs typeface="+mn-lt"/>
              </a:rPr>
              <a:t>, amount, </a:t>
            </a:r>
            <a:r>
              <a:rPr lang="en-GB" sz="2400" b="1" err="1">
                <a:ea typeface="+mn-lt"/>
                <a:cs typeface="+mn-lt"/>
              </a:rPr>
              <a:t>payment_status</a:t>
            </a:r>
            <a:endParaRPr lang="en-GB" sz="2400"/>
          </a:p>
          <a:p>
            <a:r>
              <a:rPr lang="en-GB" sz="2400" b="1" dirty="0">
                <a:ea typeface="+mn-lt"/>
                <a:cs typeface="+mn-lt"/>
              </a:rPr>
              <a:t>Review-related fields</a:t>
            </a:r>
            <a:r>
              <a:rPr lang="en-GB" sz="2400" dirty="0">
                <a:ea typeface="+mn-lt"/>
                <a:cs typeface="+mn-lt"/>
              </a:rPr>
              <a:t>: </a:t>
            </a:r>
            <a:r>
              <a:rPr lang="en-GB" sz="2400" b="1" err="1">
                <a:ea typeface="+mn-lt"/>
                <a:cs typeface="+mn-lt"/>
              </a:rPr>
              <a:t>review_id</a:t>
            </a:r>
            <a:r>
              <a:rPr lang="en-GB" sz="2400" b="1" dirty="0">
                <a:ea typeface="+mn-lt"/>
                <a:cs typeface="+mn-lt"/>
              </a:rPr>
              <a:t>, </a:t>
            </a:r>
            <a:r>
              <a:rPr lang="en-GB" sz="2400" b="1" err="1">
                <a:ea typeface="+mn-lt"/>
                <a:cs typeface="+mn-lt"/>
              </a:rPr>
              <a:t>renter_id</a:t>
            </a:r>
            <a:r>
              <a:rPr lang="en-GB" sz="2400" b="1" dirty="0">
                <a:ea typeface="+mn-lt"/>
                <a:cs typeface="+mn-lt"/>
              </a:rPr>
              <a:t>, </a:t>
            </a:r>
            <a:r>
              <a:rPr lang="en-GB" sz="2400" b="1" err="1">
                <a:ea typeface="+mn-lt"/>
                <a:cs typeface="+mn-lt"/>
              </a:rPr>
              <a:t>car_id</a:t>
            </a:r>
            <a:r>
              <a:rPr lang="en-GB" sz="2400" b="1" dirty="0">
                <a:ea typeface="+mn-lt"/>
                <a:cs typeface="+mn-lt"/>
              </a:rPr>
              <a:t>, rating, </a:t>
            </a:r>
            <a:r>
              <a:rPr lang="en-GB" sz="2400" b="1" err="1">
                <a:ea typeface="+mn-lt"/>
                <a:cs typeface="+mn-lt"/>
              </a:rPr>
              <a:t>review_text</a:t>
            </a:r>
            <a:endParaRPr lang="en-GB" sz="240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              </a:t>
            </a:r>
            <a:r>
              <a:rPr lang="en-GB" b="1">
                <a:solidFill>
                  <a:schemeClr val="tx1">
                    <a:lumMod val="95000"/>
                    <a:lumOff val="5000"/>
                  </a:schemeClr>
                </a:solidFill>
              </a:rPr>
              <a:t>   THANK YOUR –PREPARED BY FATIMA TUZ ZOHRA  </a:t>
            </a:r>
          </a:p>
        </p:txBody>
      </p:sp>
    </p:spTree>
    <p:extLst>
      <p:ext uri="{BB962C8B-B14F-4D97-AF65-F5344CB8AC3E}">
        <p14:creationId xmlns:p14="http://schemas.microsoft.com/office/powerpoint/2010/main" val="785091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Hackathon Day 1 Task1</vt:lpstr>
      <vt:lpstr>High Cost of Car Ownership  Limited Accessibility to Rental Services  Safety +Secure user Inconvenient and Time-Consuming Rental Process </vt:lpstr>
      <vt:lpstr>Instant Booking &amp; Speed ⚡ Quick and seamless booking process with minimal paperwork. AI-driven matching system to find the best available car near the renter. Keyless entry and smart lock technology for faster pickups. </vt:lpstr>
      <vt:lpstr>Step 3: Create a Data Schema 1. Identify the Entities in Your Car Rental Marketplace </vt:lpstr>
      <vt:lpstr>2. Draw Relationships Between Entities </vt:lpstr>
      <vt:lpstr>3. Focus on Key Fields for Each Entity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314</cp:revision>
  <dcterms:created xsi:type="dcterms:W3CDTF">2025-02-02T10:18:52Z</dcterms:created>
  <dcterms:modified xsi:type="dcterms:W3CDTF">2025-02-02T11:59:05Z</dcterms:modified>
</cp:coreProperties>
</file>