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aret Bold" charset="1" panose="00000000000000000000"/>
      <p:regular r:id="rId17"/>
    </p:embeddedFont>
    <p:embeddedFont>
      <p:font typeface="Archivo Black" charset="1" panose="020B0A03020202020B04"/>
      <p:regular r:id="rId18"/>
    </p:embeddedFont>
    <p:embeddedFont>
      <p:font typeface="Garet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jpeg" Type="http://schemas.openxmlformats.org/officeDocument/2006/relationships/image"/><Relationship Id="rId4" Target="../media/image16.jpe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27.png" Type="http://schemas.openxmlformats.org/officeDocument/2006/relationships/image"/><Relationship Id="rId12" Target="../media/image28.svg" Type="http://schemas.openxmlformats.org/officeDocument/2006/relationships/image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9298" y="8311463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797433" cy="707541"/>
          </a:xfrm>
          <a:custGeom>
            <a:avLst/>
            <a:gdLst/>
            <a:ahLst/>
            <a:cxnLst/>
            <a:rect r="r" b="b" t="t" l="l"/>
            <a:pathLst>
              <a:path h="707541" w="797433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534984"/>
            <a:ext cx="3856932" cy="37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9"/>
              </a:lnSpc>
              <a:spcBef>
                <a:spcPct val="0"/>
              </a:spcBef>
            </a:pPr>
            <a:r>
              <a:rPr lang="en-US" b="true" sz="2399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ROKAYA ALAMEEN 6172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947201"/>
            <a:ext cx="3856932" cy="37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9"/>
              </a:lnSpc>
              <a:spcBef>
                <a:spcPct val="0"/>
              </a:spcBef>
            </a:pPr>
            <a:r>
              <a:rPr lang="en-US" b="true" sz="2399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FATIMA ATWI 6438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68701" y="3339645"/>
            <a:ext cx="15290599" cy="338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SMART MEETINGS AND TASKS MANAGER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07657" y="8488680"/>
            <a:ext cx="3856932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9"/>
              </a:lnSpc>
              <a:spcBef>
                <a:spcPct val="0"/>
              </a:spcBef>
            </a:pPr>
            <a:r>
              <a:rPr lang="en-US" b="true" sz="2399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DR. MOHAMMAD AOUDE</a:t>
            </a:r>
          </a:p>
          <a:p>
            <a:pPr algn="l" marL="0" indent="0" lvl="0">
              <a:lnSpc>
                <a:spcPts val="3119"/>
              </a:lnSpc>
              <a:spcBef>
                <a:spcPct val="0"/>
              </a:spcBef>
            </a:pPr>
            <a:r>
              <a:rPr lang="en-US" b="true" sz="2399" u="non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ULFG III - 2024/2025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585133" y="9993627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511626" y="4239686"/>
            <a:ext cx="7264748" cy="903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8"/>
              </a:lnSpc>
            </a:pPr>
            <a:r>
              <a:rPr lang="en-US" sz="6708" spc="-52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Time for a Demo 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08/10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15021" y="2848016"/>
            <a:ext cx="7203393" cy="79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6"/>
              </a:lnSpc>
            </a:pPr>
            <a:r>
              <a:rPr lang="en-US" sz="7008" spc="-55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10/10</a:t>
            </a:r>
          </a:p>
        </p:txBody>
      </p:sp>
      <p:sp>
        <p:nvSpPr>
          <p:cNvPr name="AutoShape 5" id="5"/>
          <p:cNvSpPr/>
          <p:nvPr/>
        </p:nvSpPr>
        <p:spPr>
          <a:xfrm>
            <a:off x="-585133" y="9771842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724051" y="3655973"/>
            <a:ext cx="4764688" cy="52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199594" y="1814513"/>
          <a:ext cx="6511183" cy="6924675"/>
        </p:xfrm>
        <a:graphic>
          <a:graphicData uri="http://schemas.openxmlformats.org/drawingml/2006/table">
            <a:tbl>
              <a:tblPr/>
              <a:tblGrid>
                <a:gridCol w="866395"/>
                <a:gridCol w="5025021"/>
              </a:tblGrid>
              <a:tr h="8214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4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Goals and 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4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System architecture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4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Development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4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Demo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80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Comparison between rule-based and AI-based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4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Conclusion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4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Questions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-706637" y="1559650"/>
            <a:ext cx="9125543" cy="7167700"/>
          </a:xfrm>
          <a:custGeom>
            <a:avLst/>
            <a:gdLst/>
            <a:ahLst/>
            <a:cxnLst/>
            <a:rect r="r" b="b" t="t" l="l"/>
            <a:pathLst>
              <a:path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9313" y="0"/>
            <a:ext cx="3488687" cy="1198840"/>
          </a:xfrm>
          <a:custGeom>
            <a:avLst/>
            <a:gdLst/>
            <a:ahLst/>
            <a:cxnLst/>
            <a:rect r="r" b="b" t="t" l="l"/>
            <a:pathLst>
              <a:path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04641" y="2439692"/>
            <a:ext cx="6531462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43434" y="0"/>
            <a:ext cx="7201132" cy="10287000"/>
            <a:chOff x="0" y="0"/>
            <a:chExt cx="9601509" cy="137160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26644" t="0" r="26644" b="0"/>
            <a:stretch>
              <a:fillRect/>
            </a:stretch>
          </p:blipFill>
          <p:spPr>
            <a:xfrm flipH="false" flipV="false">
              <a:off x="0" y="0"/>
              <a:ext cx="9601509" cy="137160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3430366" y="4861607"/>
            <a:ext cx="382893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why SMTM?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2166" y="4073525"/>
            <a:ext cx="3120902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Users manually manage tasks, priorities, and schedules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4134" y="4073525"/>
            <a:ext cx="46767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b="true" sz="23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7601" y="1129691"/>
            <a:ext cx="3120902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Traditional tools are static, rule-based, and inflexible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129691"/>
            <a:ext cx="46767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b="true" sz="23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55907" y="3203589"/>
            <a:ext cx="7203393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</a:t>
            </a:r>
          </a:p>
          <a:p>
            <a:pPr algn="r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 u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Statement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03/10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9569" y="7017359"/>
            <a:ext cx="46767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b="true" sz="23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6732" y="7017359"/>
            <a:ext cx="3444752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Lack </a:t>
            </a: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of context awareness → missed deadlines, inefficiencies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57786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12429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33863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159450" y="-14097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57564"/>
            <a:ext cx="7279037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Goals and</a:t>
            </a:r>
          </a:p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Features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82445" y="981075"/>
            <a:ext cx="287685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04/10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190994"/>
            <a:ext cx="8823356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Web-based platform combining: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Rule-based engine for structured inputs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AI agent for dynamic, personalized interaction</a:t>
            </a: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It a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utomates, adapts, and optimizes task/meeting management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90550" y="647551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Feature #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45193" y="647551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Feature # 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3855" y="7078855"/>
            <a:ext cx="3140388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Inte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lligent meeting summaries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98422" y="7078855"/>
            <a:ext cx="2619837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Smart task recommendations &amp; prioritization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66627" y="647551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Feature # 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223629" y="7078855"/>
            <a:ext cx="2891198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Proactive reminders and conflict detection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332341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655952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5" y="0"/>
                </a:lnTo>
                <a:lnTo>
                  <a:pt x="1672525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265105" y="647551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Feature # 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88716" y="647551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Feature # 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98410" y="7078855"/>
            <a:ext cx="3140388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ction items and tasks extraction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041945" y="7078855"/>
            <a:ext cx="2867359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Natural language interaction (voice)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28700" y="886898"/>
            <a:ext cx="5489373" cy="4121056"/>
            <a:chOff x="0" y="0"/>
            <a:chExt cx="8916670" cy="66940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55575" y="155575"/>
              <a:ext cx="8605520" cy="6382893"/>
            </a:xfrm>
            <a:custGeom>
              <a:avLst/>
              <a:gdLst/>
              <a:ahLst/>
              <a:cxnLst/>
              <a:rect r="r" b="b" t="t" l="l"/>
              <a:pathLst>
                <a:path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3"/>
              <a:stretch>
                <a:fillRect l="0" t="-558" r="0" b="-558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8903970" cy="6681343"/>
            </a:xfrm>
            <a:custGeom>
              <a:avLst/>
              <a:gdLst/>
              <a:ahLst/>
              <a:cxnLst/>
              <a:rect r="r" b="b" t="t" l="l"/>
              <a:pathLst>
                <a:path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28700" y="5279046"/>
            <a:ext cx="5489373" cy="4121056"/>
            <a:chOff x="0" y="0"/>
            <a:chExt cx="8916670" cy="66940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55575" y="155575"/>
              <a:ext cx="8605520" cy="6382893"/>
            </a:xfrm>
            <a:custGeom>
              <a:avLst/>
              <a:gdLst/>
              <a:ahLst/>
              <a:cxnLst/>
              <a:rect r="r" b="b" t="t" l="l"/>
              <a:pathLst>
                <a:path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4"/>
              <a:stretch>
                <a:fillRect l="-6036" t="0" r="-6036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8903970" cy="6681343"/>
            </a:xfrm>
            <a:custGeom>
              <a:avLst/>
              <a:gdLst/>
              <a:ahLst/>
              <a:cxnLst/>
              <a:rect r="r" b="b" t="t" l="l"/>
              <a:pathLst>
                <a:path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3456423" y="1883102"/>
            <a:ext cx="3802877" cy="1486579"/>
          </a:xfrm>
          <a:custGeom>
            <a:avLst/>
            <a:gdLst/>
            <a:ahLst/>
            <a:cxnLst/>
            <a:rect r="r" b="b" t="t" l="l"/>
            <a:pathLst>
              <a:path h="1486579" w="3802877">
                <a:moveTo>
                  <a:pt x="0" y="0"/>
                </a:moveTo>
                <a:lnTo>
                  <a:pt x="3802877" y="0"/>
                </a:lnTo>
                <a:lnTo>
                  <a:pt x="3802877" y="1486579"/>
                </a:lnTo>
                <a:lnTo>
                  <a:pt x="0" y="14865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055907" y="4218713"/>
            <a:ext cx="7203393" cy="158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008"/>
              </a:lnSpc>
              <a:spcBef>
                <a:spcPct val="0"/>
              </a:spcBef>
            </a:pPr>
            <a:r>
              <a:rPr lang="en-US" sz="6008" spc="-47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System Architecture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6221166"/>
            <a:ext cx="8007440" cy="2277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User Interface (Web App)</a:t>
            </a:r>
          </a:p>
          <a:p>
            <a:pPr algn="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Rule-Based Engine</a:t>
            </a:r>
          </a:p>
          <a:p>
            <a:pPr algn="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AI Agent (NLP + ML)</a:t>
            </a:r>
          </a:p>
          <a:p>
            <a:pPr algn="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&amp; Meeting Database</a:t>
            </a:r>
          </a:p>
          <a:p>
            <a:pPr algn="r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568735" y="7658855"/>
            <a:ext cx="624692" cy="623129"/>
          </a:xfrm>
          <a:custGeom>
            <a:avLst/>
            <a:gdLst/>
            <a:ahLst/>
            <a:cxnLst/>
            <a:rect r="r" b="b" t="t" l="l"/>
            <a:pathLst>
              <a:path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7870" t="0" r="0" b="-12246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44014" y="7658855"/>
            <a:ext cx="624692" cy="623129"/>
          </a:xfrm>
          <a:custGeom>
            <a:avLst/>
            <a:gdLst/>
            <a:ahLst/>
            <a:cxnLst/>
            <a:rect r="r" b="b" t="t" l="l"/>
            <a:pathLst>
              <a:path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7870" t="0" r="0" b="-12246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19293" y="7658855"/>
            <a:ext cx="624692" cy="623129"/>
          </a:xfrm>
          <a:custGeom>
            <a:avLst/>
            <a:gdLst/>
            <a:ahLst/>
            <a:cxnLst/>
            <a:rect r="r" b="b" t="t" l="l"/>
            <a:pathLst>
              <a:path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7870" t="0" r="0" b="-12246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94572" y="7658855"/>
            <a:ext cx="624692" cy="623129"/>
          </a:xfrm>
          <a:custGeom>
            <a:avLst/>
            <a:gdLst/>
            <a:ahLst/>
            <a:cxnLst/>
            <a:rect r="r" b="b" t="t" l="l"/>
            <a:pathLst>
              <a:path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7870" t="0" r="0" b="-12246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0509" y="3012662"/>
            <a:ext cx="3312134" cy="3065229"/>
          </a:xfrm>
          <a:custGeom>
            <a:avLst/>
            <a:gdLst/>
            <a:ahLst/>
            <a:cxnLst/>
            <a:rect r="r" b="b" t="t" l="l"/>
            <a:pathLst>
              <a:path h="3065229" w="3312134">
                <a:moveTo>
                  <a:pt x="0" y="0"/>
                </a:moveTo>
                <a:lnTo>
                  <a:pt x="3312134" y="0"/>
                </a:lnTo>
                <a:lnTo>
                  <a:pt x="3312134" y="3065229"/>
                </a:lnTo>
                <a:lnTo>
                  <a:pt x="0" y="30652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10721" y="3012662"/>
            <a:ext cx="2891279" cy="3186781"/>
          </a:xfrm>
          <a:custGeom>
            <a:avLst/>
            <a:gdLst/>
            <a:ahLst/>
            <a:cxnLst/>
            <a:rect r="r" b="b" t="t" l="l"/>
            <a:pathLst>
              <a:path h="3186781" w="2891279">
                <a:moveTo>
                  <a:pt x="0" y="0"/>
                </a:moveTo>
                <a:lnTo>
                  <a:pt x="2891279" y="0"/>
                </a:lnTo>
                <a:lnTo>
                  <a:pt x="2891279" y="3186780"/>
                </a:lnTo>
                <a:lnTo>
                  <a:pt x="0" y="31867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638249" y="3012662"/>
            <a:ext cx="3186781" cy="3186781"/>
          </a:xfrm>
          <a:custGeom>
            <a:avLst/>
            <a:gdLst/>
            <a:ahLst/>
            <a:cxnLst/>
            <a:rect r="r" b="b" t="t" l="l"/>
            <a:pathLst>
              <a:path h="3186781" w="3186781">
                <a:moveTo>
                  <a:pt x="0" y="0"/>
                </a:moveTo>
                <a:lnTo>
                  <a:pt x="3186781" y="0"/>
                </a:lnTo>
                <a:lnTo>
                  <a:pt x="3186781" y="3186780"/>
                </a:lnTo>
                <a:lnTo>
                  <a:pt x="0" y="31867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466803" y="3012662"/>
            <a:ext cx="3880232" cy="3714727"/>
          </a:xfrm>
          <a:custGeom>
            <a:avLst/>
            <a:gdLst/>
            <a:ahLst/>
            <a:cxnLst/>
            <a:rect r="r" b="b" t="t" l="l"/>
            <a:pathLst>
              <a:path h="3714727" w="3880232">
                <a:moveTo>
                  <a:pt x="0" y="0"/>
                </a:moveTo>
                <a:lnTo>
                  <a:pt x="3880231" y="0"/>
                </a:lnTo>
                <a:lnTo>
                  <a:pt x="3880231" y="3714727"/>
                </a:lnTo>
                <a:lnTo>
                  <a:pt x="0" y="3714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125" t="-145506" r="0" b="-107472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325795" y="1123950"/>
            <a:ext cx="761242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System Architecture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09/10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5229" y="6547601"/>
            <a:ext cx="3931704" cy="3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b="true" sz="199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React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68721" y="6547601"/>
            <a:ext cx="4175279" cy="3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b="true" sz="199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Node Js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0509" y="7033397"/>
            <a:ext cx="3261144" cy="31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Frontend/UI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25788" y="7033397"/>
            <a:ext cx="3261144" cy="31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Backend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74347" y="6547601"/>
            <a:ext cx="4114584" cy="3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b="true" sz="199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Python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601067" y="7033397"/>
            <a:ext cx="3261144" cy="31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Backend/AI-Features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380106" y="6547601"/>
            <a:ext cx="4053624" cy="3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b="true" sz="199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Sqlite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776346" y="7033397"/>
            <a:ext cx="3261144" cy="31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Database Management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92567" y="1002267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1123950"/>
            <a:ext cx="12766205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Development: Rule-Based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08/10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5924" y="2353624"/>
            <a:ext cx="6596285" cy="710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</a:t>
            </a: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onst matchTasksToEmployees = (tasks, employees) =&gt; {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const skillKeywords = ["web", "python", "design", "data", "api", "backend"];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const synonyms = {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dashboard: "web",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frontend: "web",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ui: "design",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ux: "design",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prototype: "design",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iot: "backend",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database: "data",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analysis: "data"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};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928839" y="2353624"/>
            <a:ext cx="6169920" cy="584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    const assignedEmployee = employees.find(emp =&gt; {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      const normalizedSkills = normalizeEmployeeSkills(emp.skills);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      return matchedSkill &amp;&amp; normalizedSkills.includes(matchedSkill);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    });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    const assignedTo = assignedEmployee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      ? `${assignedEmployee.first_name} ${assignedEmployee.last_name}`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      : "Unassigned";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585133" y="9993627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1123950"/>
            <a:ext cx="12766205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Development: AI-Based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08/10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5924" y="2353624"/>
            <a:ext cx="9004521" cy="752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def</a:t>
            </a: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match_tasks_to_employees(tasks, employees):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results = []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for task in tasks: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required_skills = task.get("skills", [])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assigned = []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for rskill in required_skills: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  rskill_embedding = model.encode(rskill)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  best_match = None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  best_score = -1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  for emp in employees: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    for idx, eskill_emb in enumerate(emp["skill_embeddings"]):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      score = util.cos_sim(rskill_embedding, eskill_emb).item()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      if score &gt; best_score: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        best_score = score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        best_match = emp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360445" y="2353624"/>
            <a:ext cx="6169920" cy="710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if best_match and best_match["id"] not in [e["id"] for e in assigned]: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assigned.append({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"id": best_match["id"],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"name": best_match["name"],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"match_score": round(best_score, 3)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})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results.append({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"task": task["task"],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"sentence": task.get("description", ""),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"urgency": task.get("urgency", ""),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"skills": required_skills,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"deadline": task.get("deadline", ""),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"assignee": assigned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})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841721" y="2092181"/>
          <a:ext cx="10417579" cy="6102638"/>
        </p:xfrm>
        <a:graphic>
          <a:graphicData uri="http://schemas.openxmlformats.org/drawingml/2006/table">
            <a:tbl>
              <a:tblPr/>
              <a:tblGrid>
                <a:gridCol w="5208789"/>
                <a:gridCol w="5208789"/>
              </a:tblGrid>
              <a:tr h="14437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Follows fixed patterns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Learns from data and behavior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37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Clear, structured tasks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Natural language and 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personalized suggestions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37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Hard to scale, lacks context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Ability to Learn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3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Unability to match every task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Can be scaled to match accurately almost any task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5793388" y="7137736"/>
            <a:ext cx="1641362" cy="2114167"/>
          </a:xfrm>
          <a:custGeom>
            <a:avLst/>
            <a:gdLst/>
            <a:ahLst/>
            <a:cxnLst/>
            <a:rect r="r" b="b" t="t" l="l"/>
            <a:pathLst>
              <a:path h="2114167" w="1641362">
                <a:moveTo>
                  <a:pt x="0" y="0"/>
                </a:moveTo>
                <a:lnTo>
                  <a:pt x="1641362" y="0"/>
                </a:lnTo>
                <a:lnTo>
                  <a:pt x="1641362" y="2114166"/>
                </a:lnTo>
                <a:lnTo>
                  <a:pt x="0" y="2114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311256"/>
            <a:ext cx="5585369" cy="2376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30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Comparison between Rule-Based and AI-Based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DAGtO0aBu1g</dc:identifier>
  <dcterms:modified xsi:type="dcterms:W3CDTF">2011-08-01T06:04:30Z</dcterms:modified>
  <cp:revision>1</cp:revision>
  <dc:title>MTM</dc:title>
</cp:coreProperties>
</file>