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3" r:id="rId1"/>
  </p:sldMasterIdLst>
  <p:notesMasterIdLst>
    <p:notesMasterId r:id="rId20"/>
  </p:notesMasterIdLst>
  <p:sldIdLst>
    <p:sldId id="256" r:id="rId2"/>
    <p:sldId id="257" r:id="rId3"/>
    <p:sldId id="258" r:id="rId4"/>
    <p:sldId id="259" r:id="rId5"/>
    <p:sldId id="260" r:id="rId6"/>
    <p:sldId id="261" r:id="rId7"/>
    <p:sldId id="299" r:id="rId8"/>
    <p:sldId id="300" r:id="rId9"/>
    <p:sldId id="301" r:id="rId10"/>
    <p:sldId id="302" r:id="rId11"/>
    <p:sldId id="303" r:id="rId12"/>
    <p:sldId id="304" r:id="rId13"/>
    <p:sldId id="305" r:id="rId14"/>
    <p:sldId id="306" r:id="rId15"/>
    <p:sldId id="307" r:id="rId16"/>
    <p:sldId id="308" r:id="rId17"/>
    <p:sldId id="309" r:id="rId18"/>
    <p:sldId id="310" r:id="rId19"/>
  </p:sldIdLst>
  <p:sldSz cx="9144000" cy="5143500" type="screen16x9"/>
  <p:notesSz cx="6858000" cy="9144000"/>
  <p:embeddedFontLst>
    <p:embeddedFont>
      <p:font typeface="Algerian" panose="04020705040A02060702" pitchFamily="82" charset="0"/>
      <p:regular r:id="rId21"/>
    </p:embeddedFont>
    <p:embeddedFont>
      <p:font typeface="Arvo" panose="020B0604020202020204"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
      <p:font typeface="Roboto Condensed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par défaut" id="{1378C6B3-EF2D-48BD-A407-FB0BEFA58A67}">
          <p14:sldIdLst>
            <p14:sldId id="256"/>
            <p14:sldId id="257"/>
            <p14:sldId id="258"/>
            <p14:sldId id="259"/>
            <p14:sldId id="260"/>
            <p14:sldId id="261"/>
            <p14:sldId id="299"/>
            <p14:sldId id="300"/>
            <p14:sldId id="301"/>
            <p14:sldId id="302"/>
            <p14:sldId id="303"/>
            <p14:sldId id="304"/>
            <p14:sldId id="305"/>
            <p14:sldId id="306"/>
            <p14:sldId id="307"/>
            <p14:sldId id="308"/>
            <p14:sldId id="309"/>
            <p14:sldId id="31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60"/>
    <p:restoredTop sz="95048" autoAdjust="0"/>
  </p:normalViewPr>
  <p:slideViewPr>
    <p:cSldViewPr snapToGrid="0" snapToObjects="1">
      <p:cViewPr varScale="1">
        <p:scale>
          <a:sx n="95" d="100"/>
          <a:sy n="95" d="100"/>
        </p:scale>
        <p:origin x="94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159310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218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10444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69779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4752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24759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7088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28849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77915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43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eb77614f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3eb77614f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813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8646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27837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2"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 name="Google Shape;14;p2"/>
          <p:cNvGrpSpPr/>
          <p:nvPr/>
        </p:nvGrpSpPr>
        <p:grpSpPr>
          <a:xfrm rot="10800000" flipH="1">
            <a:off x="0" y="1090762"/>
            <a:ext cx="8847501" cy="2961974"/>
            <a:chOff x="-8178042" y="-4493254"/>
            <a:chExt cx="19483596"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Google Shape;16;p2"/>
            <p:cNvSpPr/>
            <p:nvPr/>
          </p:nvSpPr>
          <p:spPr>
            <a:xfrm>
              <a:off x="4782955" y="-4493254"/>
              <a:ext cx="6522599"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Google Shape;17;p2"/>
          <p:cNvGrpSpPr/>
          <p:nvPr/>
        </p:nvGrpSpPr>
        <p:grpSpPr>
          <a:xfrm>
            <a:off x="3677235" y="4278348"/>
            <a:ext cx="5480828" cy="432996"/>
            <a:chOff x="5582264" y="4646737"/>
            <a:chExt cx="5480828" cy="432996"/>
          </a:xfrm>
        </p:grpSpPr>
        <p:sp>
          <p:nvSpPr>
            <p:cNvPr id="18" name="Google Shape;18;p2"/>
            <p:cNvSpPr/>
            <p:nvPr/>
          </p:nvSpPr>
          <p:spPr>
            <a:xfrm rot="10800000">
              <a:off x="5582264" y="4948333"/>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2"/>
            <p:cNvGrpSpPr/>
            <p:nvPr/>
          </p:nvGrpSpPr>
          <p:grpSpPr>
            <a:xfrm flipH="1">
              <a:off x="5585231" y="4646737"/>
              <a:ext cx="5477861" cy="304551"/>
              <a:chOff x="-24158748" y="330075"/>
              <a:chExt cx="30568422" cy="1699505"/>
            </a:xfrm>
          </p:grpSpPr>
          <p:sp>
            <p:nvSpPr>
              <p:cNvPr id="20" name="Google Shape;20;p2"/>
              <p:cNvSpPr/>
              <p:nvPr/>
            </p:nvSpPr>
            <p:spPr>
              <a:xfrm>
                <a:off x="-24158748" y="330080"/>
                <a:ext cx="28907999"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471017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Google Shape;22;p2"/>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lvl="1" algn="ctr">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2pPr>
            <a:lvl3pPr lvl="2" algn="ctr">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3pPr>
            <a:lvl4pPr lvl="3" algn="ctr">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4pPr>
            <a:lvl5pPr lvl="4" algn="ctr">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5pPr>
            <a:lvl6pPr lvl="5" algn="ctr">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6pPr>
            <a:lvl7pPr lvl="6" algn="ctr">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7pPr>
            <a:lvl8pPr lvl="7" algn="ctr">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8pPr>
            <a:lvl9pPr lvl="8" algn="ctr">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grpSp>
        <p:nvGrpSpPr>
          <p:cNvPr id="24" name="Google Shape;24;p3"/>
          <p:cNvGrpSpPr/>
          <p:nvPr/>
        </p:nvGrpSpPr>
        <p:grpSpPr>
          <a:xfrm>
            <a:off x="-3" y="40"/>
            <a:ext cx="7072430" cy="1327314"/>
            <a:chOff x="-3" y="40"/>
            <a:chExt cx="7072430" cy="1327314"/>
          </a:xfrm>
        </p:grpSpPr>
        <p:sp>
          <p:nvSpPr>
            <p:cNvPr id="25" name="Google Shape;25;p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26" name="Google Shape;26;p3"/>
            <p:cNvGrpSpPr/>
            <p:nvPr/>
          </p:nvGrpSpPr>
          <p:grpSpPr>
            <a:xfrm rot="10800000" flipH="1">
              <a:off x="2" y="40"/>
              <a:ext cx="6756166" cy="1327314"/>
              <a:chOff x="-2168137" y="330075"/>
              <a:chExt cx="8650661" cy="1699506"/>
            </a:xfrm>
          </p:grpSpPr>
          <p:sp>
            <p:nvSpPr>
              <p:cNvPr id="27" name="Google Shape;27;p3"/>
              <p:cNvSpPr/>
              <p:nvPr/>
            </p:nvSpPr>
            <p:spPr>
              <a:xfrm>
                <a:off x="-2168137"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8" name="Google Shape;28;p3"/>
              <p:cNvSpPr/>
              <p:nvPr/>
            </p:nvSpPr>
            <p:spPr>
              <a:xfrm>
                <a:off x="4783024"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29" name="Google Shape;29;p3"/>
            <p:cNvGrpSpPr/>
            <p:nvPr/>
          </p:nvGrpSpPr>
          <p:grpSpPr>
            <a:xfrm rot="10800000" flipH="1">
              <a:off x="-3" y="381007"/>
              <a:ext cx="7072430" cy="771743"/>
              <a:chOff x="-9092084" y="330075"/>
              <a:chExt cx="15574608" cy="1699501"/>
            </a:xfrm>
          </p:grpSpPr>
          <p:sp>
            <p:nvSpPr>
              <p:cNvPr id="30" name="Google Shape;30;p3"/>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 name="Google Shape;31;p3"/>
              <p:cNvSpPr/>
              <p:nvPr/>
            </p:nvSpPr>
            <p:spPr>
              <a:xfrm>
                <a:off x="4783024"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32" name="Google Shape;32;p3"/>
          <p:cNvGrpSpPr/>
          <p:nvPr/>
        </p:nvGrpSpPr>
        <p:grpSpPr>
          <a:xfrm>
            <a:off x="6946841" y="4472722"/>
            <a:ext cx="2202829" cy="670794"/>
            <a:chOff x="5575241" y="4472722"/>
            <a:chExt cx="2202829" cy="670794"/>
          </a:xfrm>
        </p:grpSpPr>
        <p:sp>
          <p:nvSpPr>
            <p:cNvPr id="33" name="Google Shape;33;p3"/>
            <p:cNvSpPr/>
            <p:nvPr/>
          </p:nvSpPr>
          <p:spPr>
            <a:xfrm rot="10800000">
              <a:off x="5575241" y="4948333"/>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3"/>
            <p:cNvGrpSpPr/>
            <p:nvPr/>
          </p:nvGrpSpPr>
          <p:grpSpPr>
            <a:xfrm flipH="1">
              <a:off x="5734850" y="4472722"/>
              <a:ext cx="2040836" cy="670794"/>
              <a:chOff x="1297953" y="330075"/>
              <a:chExt cx="5169294" cy="1699505"/>
            </a:xfrm>
          </p:grpSpPr>
          <p:sp>
            <p:nvSpPr>
              <p:cNvPr id="35" name="Google Shape;35;p3"/>
              <p:cNvSpPr/>
              <p:nvPr/>
            </p:nvSpPr>
            <p:spPr>
              <a:xfrm>
                <a:off x="1297953" y="330080"/>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3"/>
            <p:cNvGrpSpPr/>
            <p:nvPr/>
          </p:nvGrpSpPr>
          <p:grpSpPr>
            <a:xfrm flipH="1">
              <a:off x="5578208" y="4646737"/>
              <a:ext cx="2199862" cy="304562"/>
              <a:chOff x="-5827152" y="330075"/>
              <a:chExt cx="12276017" cy="1699568"/>
            </a:xfrm>
          </p:grpSpPr>
          <p:sp>
            <p:nvSpPr>
              <p:cNvPr id="38" name="Google Shape;38;p3"/>
              <p:cNvSpPr/>
              <p:nvPr/>
            </p:nvSpPr>
            <p:spPr>
              <a:xfrm>
                <a:off x="-5827152" y="330143"/>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474936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 name="Google Shape;40;p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41" name="Google Shape;41;p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marR="0" lvl="0" indent="-381000" algn="l" rtl="0">
              <a:lnSpc>
                <a:spcPct val="100000"/>
              </a:lnSpc>
              <a:spcBef>
                <a:spcPts val="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42" name="Google Shape;42;p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3"/>
        <p:cNvGrpSpPr/>
        <p:nvPr/>
      </p:nvGrpSpPr>
      <p:grpSpPr>
        <a:xfrm>
          <a:off x="0" y="0"/>
          <a:ext cx="0" cy="0"/>
          <a:chOff x="0" y="0"/>
          <a:chExt cx="0" cy="0"/>
        </a:xfrm>
      </p:grpSpPr>
      <p:grpSp>
        <p:nvGrpSpPr>
          <p:cNvPr id="44" name="Google Shape;44;p4"/>
          <p:cNvGrpSpPr/>
          <p:nvPr/>
        </p:nvGrpSpPr>
        <p:grpSpPr>
          <a:xfrm>
            <a:off x="-3" y="40"/>
            <a:ext cx="7072430" cy="1327314"/>
            <a:chOff x="-3" y="40"/>
            <a:chExt cx="7072430" cy="1327314"/>
          </a:xfrm>
        </p:grpSpPr>
        <p:sp>
          <p:nvSpPr>
            <p:cNvPr id="45" name="Google Shape;45;p4"/>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46" name="Google Shape;46;p4"/>
            <p:cNvGrpSpPr/>
            <p:nvPr/>
          </p:nvGrpSpPr>
          <p:grpSpPr>
            <a:xfrm rot="10800000" flipH="1">
              <a:off x="2" y="40"/>
              <a:ext cx="6756166" cy="1327314"/>
              <a:chOff x="-2168137" y="330075"/>
              <a:chExt cx="8650661" cy="1699506"/>
            </a:xfrm>
          </p:grpSpPr>
          <p:sp>
            <p:nvSpPr>
              <p:cNvPr id="47" name="Google Shape;47;p4"/>
              <p:cNvSpPr/>
              <p:nvPr/>
            </p:nvSpPr>
            <p:spPr>
              <a:xfrm>
                <a:off x="-2168137"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48" name="Google Shape;48;p4"/>
              <p:cNvSpPr/>
              <p:nvPr/>
            </p:nvSpPr>
            <p:spPr>
              <a:xfrm>
                <a:off x="4783024"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49" name="Google Shape;49;p4"/>
            <p:cNvGrpSpPr/>
            <p:nvPr/>
          </p:nvGrpSpPr>
          <p:grpSpPr>
            <a:xfrm rot="10800000" flipH="1">
              <a:off x="-3" y="381007"/>
              <a:ext cx="7072430" cy="771743"/>
              <a:chOff x="-9092084" y="330075"/>
              <a:chExt cx="15574608" cy="1699501"/>
            </a:xfrm>
          </p:grpSpPr>
          <p:sp>
            <p:nvSpPr>
              <p:cNvPr id="50" name="Google Shape;50;p4"/>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51" name="Google Shape;51;p4"/>
              <p:cNvSpPr/>
              <p:nvPr/>
            </p:nvSpPr>
            <p:spPr>
              <a:xfrm>
                <a:off x="4783024"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52" name="Google Shape;52;p4"/>
          <p:cNvGrpSpPr/>
          <p:nvPr/>
        </p:nvGrpSpPr>
        <p:grpSpPr>
          <a:xfrm>
            <a:off x="6946841" y="4472722"/>
            <a:ext cx="2202829" cy="670794"/>
            <a:chOff x="5575241" y="4472722"/>
            <a:chExt cx="2202829" cy="670794"/>
          </a:xfrm>
        </p:grpSpPr>
        <p:sp>
          <p:nvSpPr>
            <p:cNvPr id="53" name="Google Shape;53;p4"/>
            <p:cNvSpPr/>
            <p:nvPr/>
          </p:nvSpPr>
          <p:spPr>
            <a:xfrm rot="10800000">
              <a:off x="5575241" y="4948333"/>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54;p4"/>
            <p:cNvGrpSpPr/>
            <p:nvPr/>
          </p:nvGrpSpPr>
          <p:grpSpPr>
            <a:xfrm flipH="1">
              <a:off x="5734850" y="4472722"/>
              <a:ext cx="2040836" cy="670794"/>
              <a:chOff x="1297953" y="330075"/>
              <a:chExt cx="5169294" cy="1699505"/>
            </a:xfrm>
          </p:grpSpPr>
          <p:sp>
            <p:nvSpPr>
              <p:cNvPr id="55" name="Google Shape;55;p4"/>
              <p:cNvSpPr/>
              <p:nvPr/>
            </p:nvSpPr>
            <p:spPr>
              <a:xfrm>
                <a:off x="1297953" y="330080"/>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57;p4"/>
            <p:cNvGrpSpPr/>
            <p:nvPr/>
          </p:nvGrpSpPr>
          <p:grpSpPr>
            <a:xfrm flipH="1">
              <a:off x="5578208" y="4646737"/>
              <a:ext cx="2199862" cy="304562"/>
              <a:chOff x="-5827152" y="330075"/>
              <a:chExt cx="12276017" cy="1699568"/>
            </a:xfrm>
          </p:grpSpPr>
          <p:sp>
            <p:nvSpPr>
              <p:cNvPr id="58" name="Google Shape;58;p4"/>
              <p:cNvSpPr/>
              <p:nvPr/>
            </p:nvSpPr>
            <p:spPr>
              <a:xfrm>
                <a:off x="-5827152" y="330143"/>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474936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0" name="Google Shape;60;p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61" name="Google Shape;61;p4"/>
          <p:cNvSpPr txBox="1">
            <a:spLocks noGrp="1"/>
          </p:cNvSpPr>
          <p:nvPr>
            <p:ph type="body" idx="1"/>
          </p:nvPr>
        </p:nvSpPr>
        <p:spPr>
          <a:xfrm>
            <a:off x="814275" y="1537987"/>
            <a:ext cx="3378300" cy="2724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62" name="Google Shape;62;p4"/>
          <p:cNvSpPr txBox="1">
            <a:spLocks noGrp="1"/>
          </p:cNvSpPr>
          <p:nvPr>
            <p:ph type="body" idx="2"/>
          </p:nvPr>
        </p:nvSpPr>
        <p:spPr>
          <a:xfrm>
            <a:off x="4396123" y="1537987"/>
            <a:ext cx="3378299" cy="2724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63" name="Google Shape;63;p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7"/>
          <p:cNvSpPr txBox="1">
            <a:spLocks noGrp="1"/>
          </p:cNvSpPr>
          <p:nvPr>
            <p:ph type="ctrTitle"/>
          </p:nvPr>
        </p:nvSpPr>
        <p:spPr>
          <a:xfrm>
            <a:off x="0" y="4208619"/>
            <a:ext cx="4131300" cy="99570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1400"/>
              <a:buFont typeface="Roboto Condensed"/>
              <a:buNone/>
            </a:pPr>
            <a:r>
              <a:rPr lang="en" sz="1400" b="1" i="0" u="none" strike="noStrike" cap="none" dirty="0">
                <a:solidFill>
                  <a:srgbClr val="4C4C4C"/>
                </a:solidFill>
                <a:latin typeface="Roboto Condensed"/>
                <a:ea typeface="Roboto Condensed"/>
                <a:cs typeface="Roboto Condensed"/>
                <a:sym typeface="Roboto Condensed"/>
              </a:rPr>
              <a:t>Présenté par</a:t>
            </a:r>
            <a:br>
              <a:rPr lang="en" sz="2400" b="1" i="0" u="none" strike="noStrike" cap="none" dirty="0">
                <a:solidFill>
                  <a:srgbClr val="FFFFFF"/>
                </a:solidFill>
                <a:latin typeface="Roboto Condensed"/>
                <a:ea typeface="Roboto Condensed"/>
                <a:cs typeface="Roboto Condensed"/>
                <a:sym typeface="Roboto Condensed"/>
              </a:rPr>
            </a:br>
            <a:r>
              <a:rPr lang="en" sz="1400" b="1" i="0" u="none" strike="noStrike" cap="none" dirty="0">
                <a:solidFill>
                  <a:srgbClr val="2B608B"/>
                </a:solidFill>
                <a:latin typeface="Roboto Condensed"/>
                <a:ea typeface="Roboto Condensed"/>
                <a:cs typeface="Roboto Condensed"/>
                <a:sym typeface="Roboto Condensed"/>
              </a:rPr>
              <a:t>F</a:t>
            </a:r>
            <a:r>
              <a:rPr lang="en" sz="1400" dirty="0">
                <a:solidFill>
                  <a:srgbClr val="2B608B"/>
                </a:solidFill>
              </a:rPr>
              <a:t>atimatou Binetou </a:t>
            </a:r>
            <a:r>
              <a:rPr lang="en" sz="1400">
                <a:solidFill>
                  <a:srgbClr val="2B608B"/>
                </a:solidFill>
              </a:rPr>
              <a:t>Rassoul DIOP </a:t>
            </a:r>
            <a:endParaRPr sz="1400" dirty="0">
              <a:solidFill>
                <a:srgbClr val="2B608B"/>
              </a:solidFill>
            </a:endParaRPr>
          </a:p>
          <a:p>
            <a:pPr lvl="0">
              <a:buSzPts val="1400"/>
            </a:pPr>
            <a:r>
              <a:rPr lang="en" sz="1400" dirty="0">
                <a:solidFill>
                  <a:srgbClr val="2B608B"/>
                </a:solidFill>
              </a:rPr>
              <a:t>Marthe Louise Aby KALAMON </a:t>
            </a:r>
            <a:br>
              <a:rPr lang="en" sz="1400" dirty="0">
                <a:solidFill>
                  <a:srgbClr val="2B608B"/>
                </a:solidFill>
              </a:rPr>
            </a:br>
            <a:endParaRPr sz="1400" dirty="0">
              <a:solidFill>
                <a:srgbClr val="2B608B"/>
              </a:solidFill>
            </a:endParaRPr>
          </a:p>
        </p:txBody>
      </p:sp>
      <p:sp>
        <p:nvSpPr>
          <p:cNvPr id="106" name="Google Shape;106;p7"/>
          <p:cNvSpPr txBox="1"/>
          <p:nvPr/>
        </p:nvSpPr>
        <p:spPr>
          <a:xfrm>
            <a:off x="7656600" y="4276576"/>
            <a:ext cx="1487400" cy="3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a:p>
        </p:txBody>
      </p:sp>
      <p:sp>
        <p:nvSpPr>
          <p:cNvPr id="107" name="Google Shape;107;p7"/>
          <p:cNvSpPr txBox="1"/>
          <p:nvPr/>
        </p:nvSpPr>
        <p:spPr>
          <a:xfrm>
            <a:off x="2847870" y="2125173"/>
            <a:ext cx="5436176" cy="8579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B9705"/>
              </a:buClr>
              <a:buSzPts val="1600"/>
              <a:buFont typeface="Arial"/>
              <a:buNone/>
            </a:pPr>
            <a:r>
              <a:rPr lang="en" sz="2800" b="1" i="0" u="none" strike="noStrike" cap="none" dirty="0">
                <a:solidFill>
                  <a:srgbClr val="FB9705"/>
                </a:solidFill>
                <a:latin typeface="Algerian" panose="04020705040A02060702" pitchFamily="82" charset="0"/>
                <a:sym typeface="Arial"/>
              </a:rPr>
              <a:t>Pattern state</a:t>
            </a:r>
            <a:endParaRPr sz="2800" b="1" i="0" u="none" strike="noStrike" cap="none" dirty="0">
              <a:solidFill>
                <a:srgbClr val="FB9705"/>
              </a:solidFill>
              <a:latin typeface="Algerian" panose="04020705040A02060702" pitchFamily="82" charset="0"/>
              <a:sym typeface="Arial"/>
            </a:endParaRPr>
          </a:p>
        </p:txBody>
      </p:sp>
      <p:sp>
        <p:nvSpPr>
          <p:cNvPr id="108" name="Google Shape;108;p7"/>
          <p:cNvSpPr txBox="1"/>
          <p:nvPr/>
        </p:nvSpPr>
        <p:spPr>
          <a:xfrm>
            <a:off x="206493" y="1636995"/>
            <a:ext cx="1532226" cy="68322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99CAD2"/>
              </a:buClr>
              <a:buSzPts val="4000"/>
              <a:buFont typeface="Roboto Condensed"/>
              <a:buNone/>
            </a:pPr>
            <a:endParaRPr sz="4000" b="1" i="0" u="none" strike="noStrike" cap="none" dirty="0">
              <a:solidFill>
                <a:srgbClr val="99CAD2"/>
              </a:solidFill>
              <a:latin typeface="Roboto Condensed"/>
              <a:ea typeface="Roboto Condensed"/>
              <a:cs typeface="Roboto Condensed"/>
              <a:sym typeface="Roboto Condensed"/>
            </a:endParaRPr>
          </a:p>
        </p:txBody>
      </p:sp>
      <p:cxnSp>
        <p:nvCxnSpPr>
          <p:cNvPr id="109" name="Google Shape;109;p7"/>
          <p:cNvCxnSpPr/>
          <p:nvPr/>
        </p:nvCxnSpPr>
        <p:spPr>
          <a:xfrm>
            <a:off x="2660299" y="273148"/>
            <a:ext cx="0" cy="562338"/>
          </a:xfrm>
          <a:prstGeom prst="straightConnector1">
            <a:avLst/>
          </a:prstGeom>
          <a:noFill/>
          <a:ln w="9525" cap="flat" cmpd="sng">
            <a:solidFill>
              <a:srgbClr val="347EB8"/>
            </a:solidFill>
            <a:prstDash val="solid"/>
            <a:round/>
            <a:headEnd type="none" w="sm" len="sm"/>
            <a:tailEnd type="none" w="sm" len="sm"/>
          </a:ln>
        </p:spPr>
      </p:cxnSp>
      <p:cxnSp>
        <p:nvCxnSpPr>
          <p:cNvPr id="113" name="Google Shape;113;p7"/>
          <p:cNvCxnSpPr/>
          <p:nvPr/>
        </p:nvCxnSpPr>
        <p:spPr>
          <a:xfrm>
            <a:off x="6635290" y="307685"/>
            <a:ext cx="0" cy="562338"/>
          </a:xfrm>
          <a:prstGeom prst="straightConnector1">
            <a:avLst/>
          </a:prstGeom>
          <a:noFill/>
          <a:ln w="9525" cap="flat" cmpd="sng">
            <a:solidFill>
              <a:srgbClr val="347EB8"/>
            </a:solidFill>
            <a:prstDash val="solid"/>
            <a:round/>
            <a:headEnd type="none" w="sm" len="sm"/>
            <a:tailEnd type="none" w="sm" len="sm"/>
          </a:ln>
        </p:spPr>
      </p:cxnSp>
      <p:sp>
        <p:nvSpPr>
          <p:cNvPr id="114" name="Google Shape;114;p7"/>
          <p:cNvSpPr txBox="1"/>
          <p:nvPr/>
        </p:nvSpPr>
        <p:spPr>
          <a:xfrm>
            <a:off x="2666999" y="6809"/>
            <a:ext cx="3878581" cy="93383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FFFFFF"/>
              </a:buClr>
              <a:buSzPts val="1600"/>
              <a:buFont typeface="Roboto Condensed"/>
              <a:buNone/>
            </a:pPr>
            <a:r>
              <a:rPr lang="en" sz="1600" b="1" i="0" u="none" strike="noStrike" cap="none" dirty="0">
                <a:solidFill>
                  <a:srgbClr val="4C4C4C"/>
                </a:solidFill>
                <a:latin typeface="Roboto Condensed"/>
                <a:ea typeface="Roboto Condensed"/>
                <a:cs typeface="Roboto Condensed"/>
                <a:sym typeface="Roboto Condensed"/>
              </a:rPr>
              <a:t>ECOLE SUPERIEURE POLYTECHNIQUE</a:t>
            </a:r>
            <a:br>
              <a:rPr lang="en" sz="1600" b="1" i="0" u="none" strike="noStrike" cap="none" dirty="0">
                <a:solidFill>
                  <a:srgbClr val="FFFFFF"/>
                </a:solidFill>
                <a:latin typeface="Roboto Condensed"/>
                <a:ea typeface="Roboto Condensed"/>
                <a:cs typeface="Roboto Condensed"/>
                <a:sym typeface="Roboto Condensed"/>
              </a:rPr>
            </a:br>
            <a:r>
              <a:rPr lang="en" sz="1600" b="1" i="0" u="none" strike="noStrike" cap="none" dirty="0">
                <a:solidFill>
                  <a:srgbClr val="0070C0"/>
                </a:solidFill>
                <a:latin typeface="Roboto Condensed"/>
                <a:ea typeface="Roboto Condensed"/>
                <a:cs typeface="Roboto Condensed"/>
                <a:sym typeface="Roboto Condensed"/>
              </a:rPr>
              <a:t>DEPARTEMENT GENIE INFORMATIQUE</a:t>
            </a:r>
            <a:endParaRPr sz="1600" b="1" i="0" u="none" strike="noStrike" cap="none" dirty="0">
              <a:solidFill>
                <a:srgbClr val="0070C0"/>
              </a:solidFill>
              <a:latin typeface="Roboto Condensed"/>
              <a:ea typeface="Roboto Condensed"/>
              <a:cs typeface="Roboto Condensed"/>
              <a:sym typeface="Roboto Condensed"/>
            </a:endParaRPr>
          </a:p>
        </p:txBody>
      </p:sp>
      <p:sp>
        <p:nvSpPr>
          <p:cNvPr id="115" name="Google Shape;115;p7"/>
          <p:cNvSpPr txBox="1"/>
          <p:nvPr/>
        </p:nvSpPr>
        <p:spPr>
          <a:xfrm>
            <a:off x="557740" y="2448982"/>
            <a:ext cx="5878200" cy="118468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1800"/>
              <a:buFont typeface="Roboto Condensed"/>
              <a:buNone/>
            </a:pPr>
            <a:endParaRPr dirty="0"/>
          </a:p>
        </p:txBody>
      </p:sp>
      <p:sp>
        <p:nvSpPr>
          <p:cNvPr id="116" name="Google Shape;116;p7"/>
          <p:cNvSpPr txBox="1"/>
          <p:nvPr/>
        </p:nvSpPr>
        <p:spPr>
          <a:xfrm>
            <a:off x="7062325" y="2739025"/>
            <a:ext cx="2081700" cy="6453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600"/>
              <a:buFont typeface="Roboto Condensed"/>
              <a:buNone/>
            </a:pPr>
            <a:endParaRPr sz="1600" b="1" i="0" u="none" strike="noStrike" cap="none" dirty="0">
              <a:solidFill>
                <a:srgbClr val="0070C0"/>
              </a:solidFill>
              <a:latin typeface="Roboto Condensed"/>
              <a:ea typeface="Roboto Condensed"/>
              <a:cs typeface="Roboto Condensed"/>
              <a:sym typeface="Roboto Condensed"/>
            </a:endParaRPr>
          </a:p>
        </p:txBody>
      </p:sp>
      <p:sp>
        <p:nvSpPr>
          <p:cNvPr id="117" name="Google Shape;117;p7"/>
          <p:cNvSpPr txBox="1"/>
          <p:nvPr/>
        </p:nvSpPr>
        <p:spPr>
          <a:xfrm>
            <a:off x="6356075" y="3548275"/>
            <a:ext cx="2787900" cy="5844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FFFFFF"/>
              </a:buClr>
              <a:buSzPts val="1600"/>
              <a:buFont typeface="Roboto Condensed"/>
              <a:buNone/>
            </a:pPr>
            <a:endParaRPr sz="1600" b="1" i="0" u="none" strike="noStrike" cap="none" dirty="0">
              <a:solidFill>
                <a:srgbClr val="0070C0"/>
              </a:solidFill>
              <a:latin typeface="Roboto Condensed"/>
              <a:ea typeface="Roboto Condensed"/>
              <a:cs typeface="Roboto Condensed"/>
              <a:sym typeface="Roboto Condensed"/>
            </a:endParaRPr>
          </a:p>
        </p:txBody>
      </p:sp>
      <p:sp>
        <p:nvSpPr>
          <p:cNvPr id="16" name="Google Shape;107;p7"/>
          <p:cNvSpPr txBox="1"/>
          <p:nvPr/>
        </p:nvSpPr>
        <p:spPr>
          <a:xfrm>
            <a:off x="1334950" y="3404189"/>
            <a:ext cx="4732256" cy="50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B9705"/>
              </a:buClr>
              <a:buSzPts val="1600"/>
              <a:buFont typeface="Arial"/>
              <a:buNone/>
            </a:pPr>
            <a:endParaRPr b="1" i="0" u="none" strike="noStrike" cap="none" dirty="0">
              <a:solidFill>
                <a:schemeClr val="tx1"/>
              </a:solidFill>
              <a:sym typeface="Arial"/>
            </a:endParaRPr>
          </a:p>
        </p:txBody>
      </p:sp>
      <p:pic>
        <p:nvPicPr>
          <p:cNvPr id="17" name="Picture 55" descr="/var/folders/v0/bwpvcns17s3030jhs3xzcw400000gp/T/com.microsoft.Word/Content.MSO/A244C5F4.tmp"/>
          <p:cNvPicPr/>
          <p:nvPr/>
        </p:nvPicPr>
        <p:blipFill>
          <a:blip r:embed="rId3">
            <a:extLst>
              <a:ext uri="{28A0092B-C50C-407E-A947-70E740481C1C}">
                <a14:useLocalDpi xmlns:a14="http://schemas.microsoft.com/office/drawing/2010/main" val="0"/>
              </a:ext>
            </a:extLst>
          </a:blip>
          <a:srcRect/>
          <a:stretch>
            <a:fillRect/>
          </a:stretch>
        </p:blipFill>
        <p:spPr bwMode="auto">
          <a:xfrm>
            <a:off x="393069" y="100892"/>
            <a:ext cx="999841" cy="90685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Problématique</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3" name="Image 12">
            <a:extLst>
              <a:ext uri="{FF2B5EF4-FFF2-40B4-BE49-F238E27FC236}">
                <a16:creationId xmlns:a16="http://schemas.microsoft.com/office/drawing/2014/main" id="{753E11F1-DB3B-4954-8ACB-A2A4B221B7A5}"/>
              </a:ext>
            </a:extLst>
          </p:cNvPr>
          <p:cNvPicPr>
            <a:picLocks noChangeAspect="1"/>
          </p:cNvPicPr>
          <p:nvPr/>
        </p:nvPicPr>
        <p:blipFill>
          <a:blip r:embed="rId4"/>
          <a:stretch>
            <a:fillRect/>
          </a:stretch>
        </p:blipFill>
        <p:spPr>
          <a:xfrm>
            <a:off x="625836" y="1384048"/>
            <a:ext cx="8236810" cy="3252451"/>
          </a:xfrm>
          <a:prstGeom prst="rect">
            <a:avLst/>
          </a:prstGeom>
        </p:spPr>
      </p:pic>
    </p:spTree>
    <p:extLst>
      <p:ext uri="{BB962C8B-B14F-4D97-AF65-F5344CB8AC3E}">
        <p14:creationId xmlns:p14="http://schemas.microsoft.com/office/powerpoint/2010/main" val="3692692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xfrm>
            <a:off x="739561" y="753954"/>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Solution sans l’utilisation du pattern state	</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FR" sz="2400" u="sng" dirty="0">
                <a:solidFill>
                  <a:schemeClr val="tx2"/>
                </a:solidFill>
              </a:rPr>
              <a: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2" name="Image 11">
            <a:extLst>
              <a:ext uri="{FF2B5EF4-FFF2-40B4-BE49-F238E27FC236}">
                <a16:creationId xmlns:a16="http://schemas.microsoft.com/office/drawing/2014/main" id="{C4257054-1F50-453D-9DFE-BC5DD20489F6}"/>
              </a:ext>
            </a:extLst>
          </p:cNvPr>
          <p:cNvPicPr>
            <a:picLocks noChangeAspect="1"/>
          </p:cNvPicPr>
          <p:nvPr/>
        </p:nvPicPr>
        <p:blipFill>
          <a:blip r:embed="rId4"/>
          <a:stretch>
            <a:fillRect/>
          </a:stretch>
        </p:blipFill>
        <p:spPr>
          <a:xfrm>
            <a:off x="595718" y="1503645"/>
            <a:ext cx="8035816" cy="2987968"/>
          </a:xfrm>
          <a:prstGeom prst="rect">
            <a:avLst/>
          </a:prstGeom>
        </p:spPr>
      </p:pic>
    </p:spTree>
    <p:extLst>
      <p:ext uri="{BB962C8B-B14F-4D97-AF65-F5344CB8AC3E}">
        <p14:creationId xmlns:p14="http://schemas.microsoft.com/office/powerpoint/2010/main" val="190024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xfrm>
            <a:off x="739561" y="753954"/>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Solution sans l’utilisation du pattern state	</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FR" sz="2400" u="sng" dirty="0">
                <a:solidFill>
                  <a:schemeClr val="tx2"/>
                </a:solidFill>
              </a:rPr>
              <a: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3" name="Image 12">
            <a:extLst>
              <a:ext uri="{FF2B5EF4-FFF2-40B4-BE49-F238E27FC236}">
                <a16:creationId xmlns:a16="http://schemas.microsoft.com/office/drawing/2014/main" id="{0C4E64F2-030E-436F-904E-7957FCC5689A}"/>
              </a:ext>
            </a:extLst>
          </p:cNvPr>
          <p:cNvPicPr>
            <a:picLocks noChangeAspect="1"/>
          </p:cNvPicPr>
          <p:nvPr/>
        </p:nvPicPr>
        <p:blipFill>
          <a:blip r:embed="rId4"/>
          <a:stretch>
            <a:fillRect/>
          </a:stretch>
        </p:blipFill>
        <p:spPr>
          <a:xfrm>
            <a:off x="291403" y="1356527"/>
            <a:ext cx="8038322" cy="3231719"/>
          </a:xfrm>
          <a:prstGeom prst="rect">
            <a:avLst/>
          </a:prstGeom>
        </p:spPr>
      </p:pic>
    </p:spTree>
    <p:extLst>
      <p:ext uri="{BB962C8B-B14F-4D97-AF65-F5344CB8AC3E}">
        <p14:creationId xmlns:p14="http://schemas.microsoft.com/office/powerpoint/2010/main" val="1479332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xfrm>
            <a:off x="739561" y="753954"/>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Solution sans l’utilisation du pattern state	</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FR" sz="2400" u="sng" dirty="0">
                <a:solidFill>
                  <a:schemeClr val="tx2"/>
                </a:solidFill>
              </a:rPr>
              <a: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2" name="Image 11">
            <a:extLst>
              <a:ext uri="{FF2B5EF4-FFF2-40B4-BE49-F238E27FC236}">
                <a16:creationId xmlns:a16="http://schemas.microsoft.com/office/drawing/2014/main" id="{8AA360B3-F7EB-4919-90AB-9905573DCEDD}"/>
              </a:ext>
            </a:extLst>
          </p:cNvPr>
          <p:cNvPicPr>
            <a:picLocks noChangeAspect="1"/>
          </p:cNvPicPr>
          <p:nvPr/>
        </p:nvPicPr>
        <p:blipFill>
          <a:blip r:embed="rId4"/>
          <a:stretch>
            <a:fillRect/>
          </a:stretch>
        </p:blipFill>
        <p:spPr>
          <a:xfrm>
            <a:off x="1215851" y="1400083"/>
            <a:ext cx="6119446" cy="3236417"/>
          </a:xfrm>
          <a:prstGeom prst="rect">
            <a:avLst/>
          </a:prstGeom>
        </p:spPr>
      </p:pic>
    </p:spTree>
    <p:extLst>
      <p:ext uri="{BB962C8B-B14F-4D97-AF65-F5344CB8AC3E}">
        <p14:creationId xmlns:p14="http://schemas.microsoft.com/office/powerpoint/2010/main" val="1937246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xfrm>
            <a:off x="739561" y="753954"/>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Solution </a:t>
            </a:r>
            <a:r>
              <a:rPr lang="fr-SN" sz="2400" dirty="0">
                <a:ln w="0"/>
                <a:blipFill>
                  <a:blip r:embed="rId3"/>
                  <a:tile tx="0" ty="0" sx="100000" sy="100000" flip="none" algn="tl"/>
                </a:blipFill>
              </a:rPr>
              <a:t>avec</a:t>
            </a:r>
            <a:r>
              <a:rPr lang="fr-SN" sz="2400" i="0" u="none" strike="noStrike" dirty="0">
                <a:ln w="0"/>
                <a:blipFill>
                  <a:blip r:embed="rId3"/>
                  <a:tile tx="0" ty="0" sx="100000" sy="100000" flip="none" algn="tl"/>
                </a:blipFill>
                <a:latin typeface="Roboto Condensed"/>
                <a:ea typeface="Roboto Condensed"/>
                <a:cs typeface="Roboto Condensed"/>
                <a:sym typeface="Roboto Condensed"/>
              </a:rPr>
              <a:t> l’utilisation du pattern state	</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FR" sz="2400" u="sng" dirty="0">
                <a:solidFill>
                  <a:schemeClr val="tx2"/>
                </a:solidFill>
              </a:rPr>
              <a: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3" name="Image 12">
            <a:extLst>
              <a:ext uri="{FF2B5EF4-FFF2-40B4-BE49-F238E27FC236}">
                <a16:creationId xmlns:a16="http://schemas.microsoft.com/office/drawing/2014/main" id="{B38D4E4B-F3DA-497B-9E87-1547ECDA8CAD}"/>
              </a:ext>
            </a:extLst>
          </p:cNvPr>
          <p:cNvPicPr>
            <a:picLocks noChangeAspect="1"/>
          </p:cNvPicPr>
          <p:nvPr/>
        </p:nvPicPr>
        <p:blipFill>
          <a:blip r:embed="rId4"/>
          <a:stretch>
            <a:fillRect/>
          </a:stretch>
        </p:blipFill>
        <p:spPr>
          <a:xfrm>
            <a:off x="719106" y="1460969"/>
            <a:ext cx="7965832" cy="3175531"/>
          </a:xfrm>
          <a:prstGeom prst="rect">
            <a:avLst/>
          </a:prstGeom>
        </p:spPr>
      </p:pic>
    </p:spTree>
    <p:extLst>
      <p:ext uri="{BB962C8B-B14F-4D97-AF65-F5344CB8AC3E}">
        <p14:creationId xmlns:p14="http://schemas.microsoft.com/office/powerpoint/2010/main" val="3659837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xfrm>
            <a:off x="739561" y="753954"/>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Solution </a:t>
            </a:r>
            <a:r>
              <a:rPr lang="fr-SN" sz="2400" dirty="0">
                <a:ln w="0"/>
                <a:blipFill>
                  <a:blip r:embed="rId3"/>
                  <a:tile tx="0" ty="0" sx="100000" sy="100000" flip="none" algn="tl"/>
                </a:blipFill>
              </a:rPr>
              <a:t>avec</a:t>
            </a:r>
            <a:r>
              <a:rPr lang="fr-SN" sz="2400" i="0" u="none" strike="noStrike" dirty="0">
                <a:ln w="0"/>
                <a:blipFill>
                  <a:blip r:embed="rId3"/>
                  <a:tile tx="0" ty="0" sx="100000" sy="100000" flip="none" algn="tl"/>
                </a:blipFill>
                <a:latin typeface="Roboto Condensed"/>
                <a:ea typeface="Roboto Condensed"/>
                <a:cs typeface="Roboto Condensed"/>
                <a:sym typeface="Roboto Condensed"/>
              </a:rPr>
              <a:t> l’utilisation du pattern state	</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FR" sz="2400" u="sng" dirty="0">
                <a:solidFill>
                  <a:schemeClr val="tx2"/>
                </a:solidFill>
              </a:rPr>
              <a: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2" name="Image 11">
            <a:extLst>
              <a:ext uri="{FF2B5EF4-FFF2-40B4-BE49-F238E27FC236}">
                <a16:creationId xmlns:a16="http://schemas.microsoft.com/office/drawing/2014/main" id="{6460B67E-C3FC-4E27-9136-048B0F5F51F9}"/>
              </a:ext>
            </a:extLst>
          </p:cNvPr>
          <p:cNvPicPr>
            <a:picLocks noChangeAspect="1"/>
          </p:cNvPicPr>
          <p:nvPr/>
        </p:nvPicPr>
        <p:blipFill>
          <a:blip r:embed="rId4"/>
          <a:stretch>
            <a:fillRect/>
          </a:stretch>
        </p:blipFill>
        <p:spPr>
          <a:xfrm>
            <a:off x="1135261" y="1386673"/>
            <a:ext cx="7167885" cy="3249827"/>
          </a:xfrm>
          <a:prstGeom prst="rect">
            <a:avLst/>
          </a:prstGeom>
        </p:spPr>
      </p:pic>
    </p:spTree>
    <p:extLst>
      <p:ext uri="{BB962C8B-B14F-4D97-AF65-F5344CB8AC3E}">
        <p14:creationId xmlns:p14="http://schemas.microsoft.com/office/powerpoint/2010/main" val="439918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xfrm>
            <a:off x="739561" y="753954"/>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Solution </a:t>
            </a:r>
            <a:r>
              <a:rPr lang="fr-SN" sz="2400" dirty="0">
                <a:ln w="0"/>
                <a:blipFill>
                  <a:blip r:embed="rId3"/>
                  <a:tile tx="0" ty="0" sx="100000" sy="100000" flip="none" algn="tl"/>
                </a:blipFill>
              </a:rPr>
              <a:t>avec</a:t>
            </a:r>
            <a:r>
              <a:rPr lang="fr-SN" sz="2400" i="0" u="none" strike="noStrike" dirty="0">
                <a:ln w="0"/>
                <a:blipFill>
                  <a:blip r:embed="rId3"/>
                  <a:tile tx="0" ty="0" sx="100000" sy="100000" flip="none" algn="tl"/>
                </a:blipFill>
                <a:latin typeface="Roboto Condensed"/>
                <a:ea typeface="Roboto Condensed"/>
                <a:cs typeface="Roboto Condensed"/>
                <a:sym typeface="Roboto Condensed"/>
              </a:rPr>
              <a:t> l’utilisation du pattern state	</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FR" sz="2400" u="sng" dirty="0">
                <a:solidFill>
                  <a:schemeClr val="tx2"/>
                </a:solidFill>
              </a:rPr>
              <a: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3" name="Image 12">
            <a:extLst>
              <a:ext uri="{FF2B5EF4-FFF2-40B4-BE49-F238E27FC236}">
                <a16:creationId xmlns:a16="http://schemas.microsoft.com/office/drawing/2014/main" id="{69EF03C1-7B30-4BED-AD46-477C5F97CFD3}"/>
              </a:ext>
            </a:extLst>
          </p:cNvPr>
          <p:cNvPicPr>
            <a:picLocks noChangeAspect="1"/>
          </p:cNvPicPr>
          <p:nvPr/>
        </p:nvPicPr>
        <p:blipFill>
          <a:blip r:embed="rId4"/>
          <a:stretch>
            <a:fillRect/>
          </a:stretch>
        </p:blipFill>
        <p:spPr>
          <a:xfrm>
            <a:off x="1062933" y="1456294"/>
            <a:ext cx="7266792" cy="3180206"/>
          </a:xfrm>
          <a:prstGeom prst="rect">
            <a:avLst/>
          </a:prstGeom>
        </p:spPr>
      </p:pic>
    </p:spTree>
    <p:extLst>
      <p:ext uri="{BB962C8B-B14F-4D97-AF65-F5344CB8AC3E}">
        <p14:creationId xmlns:p14="http://schemas.microsoft.com/office/powerpoint/2010/main" val="1837017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xfrm>
            <a:off x="739561" y="753954"/>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Solution </a:t>
            </a:r>
            <a:r>
              <a:rPr lang="fr-SN" sz="2400" dirty="0">
                <a:ln w="0"/>
                <a:blipFill>
                  <a:blip r:embed="rId3"/>
                  <a:tile tx="0" ty="0" sx="100000" sy="100000" flip="none" algn="tl"/>
                </a:blipFill>
              </a:rPr>
              <a:t>avec</a:t>
            </a:r>
            <a:r>
              <a:rPr lang="fr-SN" sz="2400" i="0" u="none" strike="noStrike" dirty="0">
                <a:ln w="0"/>
                <a:blipFill>
                  <a:blip r:embed="rId3"/>
                  <a:tile tx="0" ty="0" sx="100000" sy="100000" flip="none" algn="tl"/>
                </a:blipFill>
                <a:latin typeface="Roboto Condensed"/>
                <a:ea typeface="Roboto Condensed"/>
                <a:cs typeface="Roboto Condensed"/>
                <a:sym typeface="Roboto Condensed"/>
              </a:rPr>
              <a:t> l’utilisation du pattern state	</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FR" sz="2400" u="sng" dirty="0">
                <a:solidFill>
                  <a:schemeClr val="tx2"/>
                </a:solidFill>
              </a:rPr>
              <a: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2" name="Image 11">
            <a:extLst>
              <a:ext uri="{FF2B5EF4-FFF2-40B4-BE49-F238E27FC236}">
                <a16:creationId xmlns:a16="http://schemas.microsoft.com/office/drawing/2014/main" id="{9CA74958-3EF5-49B7-833B-C43E9A8EC9F1}"/>
              </a:ext>
            </a:extLst>
          </p:cNvPr>
          <p:cNvPicPr>
            <a:picLocks noChangeAspect="1"/>
          </p:cNvPicPr>
          <p:nvPr/>
        </p:nvPicPr>
        <p:blipFill>
          <a:blip r:embed="rId4"/>
          <a:stretch>
            <a:fillRect/>
          </a:stretch>
        </p:blipFill>
        <p:spPr>
          <a:xfrm>
            <a:off x="814275" y="1417880"/>
            <a:ext cx="6943052" cy="3218620"/>
          </a:xfrm>
          <a:prstGeom prst="rect">
            <a:avLst/>
          </a:prstGeom>
        </p:spPr>
      </p:pic>
    </p:spTree>
    <p:extLst>
      <p:ext uri="{BB962C8B-B14F-4D97-AF65-F5344CB8AC3E}">
        <p14:creationId xmlns:p14="http://schemas.microsoft.com/office/powerpoint/2010/main" val="61203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xfrm>
            <a:off x="739561" y="753954"/>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i="0" u="none" strike="noStrike" dirty="0">
                <a:ln w="0"/>
                <a:blipFill>
                  <a:blip r:embed="rId3"/>
                  <a:tile tx="0" ty="0" sx="100000" sy="100000" flip="none" algn="tl"/>
                </a:blipFill>
                <a:latin typeface="Roboto Condensed"/>
                <a:ea typeface="Roboto Condensed"/>
                <a:cs typeface="Roboto Condensed"/>
                <a:sym typeface="Roboto Condensed"/>
              </a:rPr>
              <a:t>Cas pratique</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SN" sz="2400" i="0" u="none" strike="noStrike" dirty="0">
                <a:ln w="0"/>
                <a:blipFill>
                  <a:blip r:embed="rId3"/>
                  <a:tile tx="0" ty="0" sx="100000" sy="100000" flip="none" algn="tl"/>
                </a:blipFill>
                <a:latin typeface="Roboto Condensed"/>
                <a:ea typeface="Roboto Condensed"/>
                <a:cs typeface="Roboto Condensed"/>
                <a:sym typeface="Roboto Condensed"/>
              </a:rPr>
              <a:t>Solution </a:t>
            </a:r>
            <a:r>
              <a:rPr lang="fr-SN" sz="2400" dirty="0">
                <a:ln w="0"/>
                <a:blipFill>
                  <a:blip r:embed="rId3"/>
                  <a:tile tx="0" ty="0" sx="100000" sy="100000" flip="none" algn="tl"/>
                </a:blipFill>
              </a:rPr>
              <a:t>avec</a:t>
            </a:r>
            <a:r>
              <a:rPr lang="fr-SN" sz="2400" i="0" u="none" strike="noStrike" dirty="0">
                <a:ln w="0"/>
                <a:blipFill>
                  <a:blip r:embed="rId3"/>
                  <a:tile tx="0" ty="0" sx="100000" sy="100000" flip="none" algn="tl"/>
                </a:blipFill>
                <a:latin typeface="Roboto Condensed"/>
                <a:ea typeface="Roboto Condensed"/>
                <a:cs typeface="Roboto Condensed"/>
                <a:sym typeface="Roboto Condensed"/>
              </a:rPr>
              <a:t> l’utilisation du pattern state	</a:t>
            </a:r>
            <a:br>
              <a:rPr lang="fr-SN" sz="2400" i="0" u="none" strike="noStrike" dirty="0">
                <a:ln w="0"/>
                <a:blipFill>
                  <a:blip r:embed="rId3"/>
                  <a:tile tx="0" ty="0" sx="100000" sy="100000" flip="none" algn="tl"/>
                </a:blipFill>
                <a:latin typeface="Roboto Condensed"/>
                <a:ea typeface="Roboto Condensed"/>
                <a:cs typeface="Roboto Condensed"/>
                <a:sym typeface="Roboto Condensed"/>
              </a:rPr>
            </a:br>
            <a:r>
              <a:rPr lang="fr-FR" sz="2400" u="sng" dirty="0">
                <a:solidFill>
                  <a:schemeClr val="tx2"/>
                </a:solidFill>
              </a:rPr>
              <a: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 name="Espace réservé du texte 4">
            <a:extLst>
              <a:ext uri="{FF2B5EF4-FFF2-40B4-BE49-F238E27FC236}">
                <a16:creationId xmlns:a16="http://schemas.microsoft.com/office/drawing/2014/main" id="{5272EAB6-EE13-4B5C-B547-544A9F430224}"/>
              </a:ext>
            </a:extLst>
          </p:cNvPr>
          <p:cNvSpPr>
            <a:spLocks noGrp="1"/>
          </p:cNvSpPr>
          <p:nvPr>
            <p:ph type="body" idx="1"/>
          </p:nvPr>
        </p:nvSpPr>
        <p:spPr/>
        <p:txBody>
          <a:bodyPr/>
          <a:lstStyle/>
          <a:p>
            <a:pPr marL="101600" indent="0">
              <a:buNone/>
            </a:pPr>
            <a:endParaRPr lang="fr-SN" dirty="0"/>
          </a:p>
        </p:txBody>
      </p:sp>
      <p:pic>
        <p:nvPicPr>
          <p:cNvPr id="13" name="Image 12">
            <a:extLst>
              <a:ext uri="{FF2B5EF4-FFF2-40B4-BE49-F238E27FC236}">
                <a16:creationId xmlns:a16="http://schemas.microsoft.com/office/drawing/2014/main" id="{2EEC42CE-4A39-4C92-ADFB-D7537009E713}"/>
              </a:ext>
            </a:extLst>
          </p:cNvPr>
          <p:cNvPicPr>
            <a:picLocks noChangeAspect="1"/>
          </p:cNvPicPr>
          <p:nvPr/>
        </p:nvPicPr>
        <p:blipFill>
          <a:blip r:embed="rId4"/>
          <a:stretch>
            <a:fillRect/>
          </a:stretch>
        </p:blipFill>
        <p:spPr>
          <a:xfrm>
            <a:off x="1182907" y="1417880"/>
            <a:ext cx="6895967" cy="3218620"/>
          </a:xfrm>
          <a:prstGeom prst="rect">
            <a:avLst/>
          </a:prstGeom>
        </p:spPr>
      </p:pic>
    </p:spTree>
    <p:extLst>
      <p:ext uri="{BB962C8B-B14F-4D97-AF65-F5344CB8AC3E}">
        <p14:creationId xmlns:p14="http://schemas.microsoft.com/office/powerpoint/2010/main" val="2532551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8"/>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en" sz="2400" b="1" i="0" u="none" strike="noStrike" cap="none" dirty="0">
                <a:blipFill>
                  <a:blip r:embed="rId3"/>
                  <a:tile tx="0" ty="0" sx="100000" sy="100000" flip="none" algn="tl"/>
                </a:blipFill>
                <a:latin typeface="Roboto Condensed"/>
                <a:ea typeface="Roboto Condensed"/>
                <a:cs typeface="Roboto Condensed"/>
                <a:sym typeface="Roboto Condensed"/>
              </a:rPr>
              <a:t>Plan de </a:t>
            </a:r>
            <a:r>
              <a:rPr lang="en" sz="2400" b="1" i="0" u="none" strike="noStrike" cap="none" dirty="0" err="1">
                <a:blipFill>
                  <a:blip r:embed="rId3"/>
                  <a:tile tx="0" ty="0" sx="100000" sy="100000" flip="none" algn="tl"/>
                </a:blipFill>
                <a:latin typeface="Roboto Condensed"/>
                <a:ea typeface="Roboto Condensed"/>
                <a:cs typeface="Roboto Condensed"/>
                <a:sym typeface="Roboto Condensed"/>
              </a:rPr>
              <a:t>présentation</a:t>
            </a:r>
            <a:endParaRPr sz="2400" b="1" i="0" u="none" strike="noStrike" cap="none" dirty="0">
              <a:blipFill>
                <a:blip r:embed="rId3"/>
                <a:tile tx="0" ty="0" sx="100000" sy="100000" flip="none" algn="tl"/>
              </a:blipFill>
              <a:latin typeface="Roboto Condensed"/>
              <a:ea typeface="Roboto Condensed"/>
              <a:cs typeface="Roboto Condensed"/>
              <a:sym typeface="Roboto Condensed"/>
            </a:endParaRPr>
          </a:p>
        </p:txBody>
      </p:sp>
      <p:sp>
        <p:nvSpPr>
          <p:cNvPr id="123" name="Google Shape;123;p8"/>
          <p:cNvSpPr txBox="1">
            <a:spLocks noGrp="1"/>
          </p:cNvSpPr>
          <p:nvPr>
            <p:ph type="body" idx="1"/>
          </p:nvPr>
        </p:nvSpPr>
        <p:spPr>
          <a:xfrm>
            <a:off x="733530" y="2863780"/>
            <a:ext cx="6213345" cy="1609070"/>
          </a:xfrm>
          <a:prstGeom prst="rect">
            <a:avLst/>
          </a:prstGeom>
          <a:noFill/>
          <a:ln>
            <a:noFill/>
          </a:ln>
        </p:spPr>
        <p:txBody>
          <a:bodyPr spcFirstLastPara="1" wrap="square" lIns="91425" tIns="91425" rIns="91425" bIns="91425" anchor="ctr" anchorCtr="0">
            <a:noAutofit/>
          </a:bodyPr>
          <a:lstStyle/>
          <a:p>
            <a:pPr marL="76200" indent="0">
              <a:buNone/>
            </a:pPr>
            <a:r>
              <a:rPr lang="fr-FR" sz="1600" b="1" dirty="0">
                <a:solidFill>
                  <a:schemeClr val="bg1"/>
                </a:solidFill>
              </a:rPr>
              <a:t> Présentation et Contexte </a:t>
            </a:r>
          </a:p>
          <a:p>
            <a:pPr marL="76200" indent="0">
              <a:buNone/>
            </a:pPr>
            <a:endParaRPr lang="fr-FR" sz="2000" b="1" dirty="0">
              <a:solidFill>
                <a:schemeClr val="bg1"/>
              </a:solidFill>
            </a:endParaRPr>
          </a:p>
          <a:p>
            <a:pPr marL="76200" indent="0">
              <a:buNone/>
            </a:pPr>
            <a:r>
              <a:rPr lang="fr-FR" sz="1600" b="1" dirty="0">
                <a:solidFill>
                  <a:schemeClr val="bg1"/>
                </a:solidFill>
              </a:rPr>
              <a:t>Fonctionnement du Pattern</a:t>
            </a:r>
          </a:p>
          <a:p>
            <a:pPr marL="76200" indent="0">
              <a:buNone/>
            </a:pPr>
            <a:endParaRPr lang="fr-FR" sz="1600" b="1" dirty="0">
              <a:solidFill>
                <a:schemeClr val="bg1"/>
              </a:solidFill>
            </a:endParaRPr>
          </a:p>
          <a:p>
            <a:pPr marL="76200" indent="0">
              <a:buNone/>
            </a:pPr>
            <a:r>
              <a:rPr lang="fr-FR" sz="1600" b="1" dirty="0">
                <a:solidFill>
                  <a:schemeClr val="bg1"/>
                </a:solidFill>
              </a:rPr>
              <a:t>Problématique</a:t>
            </a:r>
          </a:p>
          <a:p>
            <a:pPr marL="76200" indent="0">
              <a:buNone/>
            </a:pPr>
            <a:endParaRPr lang="fr-FR" sz="1600" b="1" dirty="0">
              <a:solidFill>
                <a:schemeClr val="bg1"/>
              </a:solidFill>
            </a:endParaRPr>
          </a:p>
          <a:p>
            <a:pPr marL="76200" indent="0">
              <a:buNone/>
            </a:pPr>
            <a:r>
              <a:rPr lang="fr-FR" sz="1600" b="1" dirty="0">
                <a:solidFill>
                  <a:schemeClr val="bg1"/>
                </a:solidFill>
              </a:rPr>
              <a:t>Solution sans l’utilisation du Pattern State</a:t>
            </a:r>
          </a:p>
          <a:p>
            <a:pPr marL="76200" indent="0">
              <a:buNone/>
            </a:pPr>
            <a:endParaRPr lang="fr-FR" sz="1600" b="1" dirty="0">
              <a:solidFill>
                <a:schemeClr val="bg1"/>
              </a:solidFill>
            </a:endParaRPr>
          </a:p>
          <a:p>
            <a:pPr marL="76200" indent="0">
              <a:buNone/>
            </a:pPr>
            <a:r>
              <a:rPr lang="fr-FR" sz="1600" b="1" dirty="0">
                <a:solidFill>
                  <a:schemeClr val="bg1"/>
                </a:solidFill>
              </a:rPr>
              <a:t>Solution avec l’utilisation du Pattern State</a:t>
            </a:r>
          </a:p>
          <a:p>
            <a:endParaRPr lang="fr-FR" sz="1400" dirty="0">
              <a:solidFill>
                <a:schemeClr val="bg1"/>
              </a:solidFill>
            </a:endParaRPr>
          </a:p>
          <a:p>
            <a:endParaRPr lang="fr-FR" sz="2000" dirty="0">
              <a:solidFill>
                <a:schemeClr val="bg1"/>
              </a:solidFill>
            </a:endParaRPr>
          </a:p>
          <a:p>
            <a:pPr marL="228600" marR="0" lvl="0" indent="0" algn="l" rtl="0">
              <a:lnSpc>
                <a:spcPct val="100000"/>
              </a:lnSpc>
              <a:spcBef>
                <a:spcPts val="0"/>
              </a:spcBef>
              <a:spcAft>
                <a:spcPts val="0"/>
              </a:spcAft>
              <a:buClr>
                <a:srgbClr val="C7D3E6"/>
              </a:buClr>
              <a:buSzPts val="3600"/>
              <a:buNone/>
            </a:pPr>
            <a:endParaRPr sz="3600" b="0" i="0" u="none" strike="noStrike" cap="none" dirty="0">
              <a:solidFill>
                <a:srgbClr val="263248"/>
              </a:solidFill>
              <a:latin typeface="Roboto Condensed Light"/>
              <a:ea typeface="Roboto Condensed Light"/>
              <a:cs typeface="Roboto Condensed Light"/>
              <a:sym typeface="Roboto Condensed Light"/>
            </a:endParaRPr>
          </a:p>
        </p:txBody>
      </p:sp>
      <p:sp>
        <p:nvSpPr>
          <p:cNvPr id="124" name="Google Shape;124;p8"/>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grpSp>
        <p:nvGrpSpPr>
          <p:cNvPr id="125" name="Google Shape;125;p8"/>
          <p:cNvGrpSpPr/>
          <p:nvPr/>
        </p:nvGrpSpPr>
        <p:grpSpPr>
          <a:xfrm>
            <a:off x="414180" y="520861"/>
            <a:ext cx="369504" cy="369504"/>
            <a:chOff x="2594050" y="1631825"/>
            <a:chExt cx="439625" cy="439625"/>
          </a:xfrm>
        </p:grpSpPr>
        <p:sp>
          <p:nvSpPr>
            <p:cNvPr id="126" name="Google Shape;126;p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25;p8">
            <a:extLst>
              <a:ext uri="{FF2B5EF4-FFF2-40B4-BE49-F238E27FC236}">
                <a16:creationId xmlns:a16="http://schemas.microsoft.com/office/drawing/2014/main" id="{6D1E7959-51F3-4514-B627-926DE39F698B}"/>
              </a:ext>
            </a:extLst>
          </p:cNvPr>
          <p:cNvGrpSpPr/>
          <p:nvPr/>
        </p:nvGrpSpPr>
        <p:grpSpPr>
          <a:xfrm>
            <a:off x="533846" y="4046653"/>
            <a:ext cx="288759" cy="235907"/>
            <a:chOff x="2594050" y="1631825"/>
            <a:chExt cx="439625" cy="439625"/>
          </a:xfrm>
        </p:grpSpPr>
        <p:sp>
          <p:nvSpPr>
            <p:cNvPr id="16" name="Google Shape;126;p8">
              <a:extLst>
                <a:ext uri="{FF2B5EF4-FFF2-40B4-BE49-F238E27FC236}">
                  <a16:creationId xmlns:a16="http://schemas.microsoft.com/office/drawing/2014/main" id="{01D4A169-7EB1-4561-98F2-3382FDD5D4F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27;p8">
              <a:extLst>
                <a:ext uri="{FF2B5EF4-FFF2-40B4-BE49-F238E27FC236}">
                  <a16:creationId xmlns:a16="http://schemas.microsoft.com/office/drawing/2014/main" id="{7862C738-7673-45C8-B8CC-20D0FAFAFD1F}"/>
                </a:ext>
              </a:extLst>
            </p:cNvPr>
            <p:cNvSpPr/>
            <p:nvPr/>
          </p:nvSpPr>
          <p:spPr>
            <a:xfrm>
              <a:off x="2857700" y="1631825"/>
              <a:ext cx="175975" cy="17599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 name="Google Shape;128;p8">
              <a:extLst>
                <a:ext uri="{FF2B5EF4-FFF2-40B4-BE49-F238E27FC236}">
                  <a16:creationId xmlns:a16="http://schemas.microsoft.com/office/drawing/2014/main" id="{B0C32749-CFC3-4134-8F00-64C80914479C}"/>
                </a:ext>
              </a:extLst>
            </p:cNvPr>
            <p:cNvSpPr/>
            <p:nvPr/>
          </p:nvSpPr>
          <p:spPr>
            <a:xfrm>
              <a:off x="2756591" y="1790775"/>
              <a:ext cx="209508" cy="211875"/>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 name="Google Shape;129;p8">
              <a:extLst>
                <a:ext uri="{FF2B5EF4-FFF2-40B4-BE49-F238E27FC236}">
                  <a16:creationId xmlns:a16="http://schemas.microsoft.com/office/drawing/2014/main" id="{47EE3458-6115-4AA7-A07E-1B676EB5E443}"/>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125;p8">
            <a:extLst>
              <a:ext uri="{FF2B5EF4-FFF2-40B4-BE49-F238E27FC236}">
                <a16:creationId xmlns:a16="http://schemas.microsoft.com/office/drawing/2014/main" id="{35CD41A6-4839-4E22-9F7D-283C53D22967}"/>
              </a:ext>
            </a:extLst>
          </p:cNvPr>
          <p:cNvGrpSpPr/>
          <p:nvPr/>
        </p:nvGrpSpPr>
        <p:grpSpPr>
          <a:xfrm>
            <a:off x="589150" y="2537544"/>
            <a:ext cx="288759" cy="235907"/>
            <a:chOff x="2594050" y="1631825"/>
            <a:chExt cx="439625" cy="439625"/>
          </a:xfrm>
        </p:grpSpPr>
        <p:sp>
          <p:nvSpPr>
            <p:cNvPr id="21" name="Google Shape;126;p8">
              <a:extLst>
                <a:ext uri="{FF2B5EF4-FFF2-40B4-BE49-F238E27FC236}">
                  <a16:creationId xmlns:a16="http://schemas.microsoft.com/office/drawing/2014/main" id="{2805B546-DBF1-46AC-9A75-A75B19DAA8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127;p8">
              <a:extLst>
                <a:ext uri="{FF2B5EF4-FFF2-40B4-BE49-F238E27FC236}">
                  <a16:creationId xmlns:a16="http://schemas.microsoft.com/office/drawing/2014/main" id="{2A7B7F24-7AFD-4CE2-8AB5-49716D7A0CF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128;p8">
              <a:extLst>
                <a:ext uri="{FF2B5EF4-FFF2-40B4-BE49-F238E27FC236}">
                  <a16:creationId xmlns:a16="http://schemas.microsoft.com/office/drawing/2014/main" id="{964B0BA8-E0F5-4176-B023-527258768DD5}"/>
                </a:ext>
              </a:extLst>
            </p:cNvPr>
            <p:cNvSpPr/>
            <p:nvPr/>
          </p:nvSpPr>
          <p:spPr>
            <a:xfrm>
              <a:off x="2756591" y="1790775"/>
              <a:ext cx="209508" cy="211875"/>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4" name="Google Shape;129;p8">
              <a:extLst>
                <a:ext uri="{FF2B5EF4-FFF2-40B4-BE49-F238E27FC236}">
                  <a16:creationId xmlns:a16="http://schemas.microsoft.com/office/drawing/2014/main" id="{45A33FC0-B21E-42B8-98A9-787E1FFA4EC7}"/>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125;p8">
            <a:extLst>
              <a:ext uri="{FF2B5EF4-FFF2-40B4-BE49-F238E27FC236}">
                <a16:creationId xmlns:a16="http://schemas.microsoft.com/office/drawing/2014/main" id="{D06BD596-9CCF-4BE4-8C81-0E45C3631C8E}"/>
              </a:ext>
            </a:extLst>
          </p:cNvPr>
          <p:cNvGrpSpPr/>
          <p:nvPr/>
        </p:nvGrpSpPr>
        <p:grpSpPr>
          <a:xfrm>
            <a:off x="539634" y="3505170"/>
            <a:ext cx="288759" cy="235907"/>
            <a:chOff x="2594050" y="1631825"/>
            <a:chExt cx="439625" cy="439625"/>
          </a:xfrm>
        </p:grpSpPr>
        <p:sp>
          <p:nvSpPr>
            <p:cNvPr id="26" name="Google Shape;126;p8">
              <a:extLst>
                <a:ext uri="{FF2B5EF4-FFF2-40B4-BE49-F238E27FC236}">
                  <a16:creationId xmlns:a16="http://schemas.microsoft.com/office/drawing/2014/main" id="{ADADE29D-E4B0-43DF-99D9-C31BF75E7D59}"/>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127;p8">
              <a:extLst>
                <a:ext uri="{FF2B5EF4-FFF2-40B4-BE49-F238E27FC236}">
                  <a16:creationId xmlns:a16="http://schemas.microsoft.com/office/drawing/2014/main" id="{B66C5615-D6F1-4FBA-9686-2C5C11633376}"/>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128;p8">
              <a:extLst>
                <a:ext uri="{FF2B5EF4-FFF2-40B4-BE49-F238E27FC236}">
                  <a16:creationId xmlns:a16="http://schemas.microsoft.com/office/drawing/2014/main" id="{BDE023B0-AD9E-4EFA-82A3-776ACC19A294}"/>
                </a:ext>
              </a:extLst>
            </p:cNvPr>
            <p:cNvSpPr/>
            <p:nvPr/>
          </p:nvSpPr>
          <p:spPr>
            <a:xfrm>
              <a:off x="2756591" y="1790775"/>
              <a:ext cx="209508" cy="211875"/>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129;p8">
              <a:extLst>
                <a:ext uri="{FF2B5EF4-FFF2-40B4-BE49-F238E27FC236}">
                  <a16:creationId xmlns:a16="http://schemas.microsoft.com/office/drawing/2014/main" id="{0EBF5298-A766-46C6-84CE-641AE8E47218}"/>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125;p8">
            <a:extLst>
              <a:ext uri="{FF2B5EF4-FFF2-40B4-BE49-F238E27FC236}">
                <a16:creationId xmlns:a16="http://schemas.microsoft.com/office/drawing/2014/main" id="{B04567B1-88D6-46E8-93AC-FE683447185F}"/>
              </a:ext>
            </a:extLst>
          </p:cNvPr>
          <p:cNvGrpSpPr/>
          <p:nvPr/>
        </p:nvGrpSpPr>
        <p:grpSpPr>
          <a:xfrm>
            <a:off x="581144" y="2028074"/>
            <a:ext cx="288759" cy="235907"/>
            <a:chOff x="2594050" y="1631825"/>
            <a:chExt cx="439625" cy="439625"/>
          </a:xfrm>
        </p:grpSpPr>
        <p:sp>
          <p:nvSpPr>
            <p:cNvPr id="31" name="Google Shape;126;p8">
              <a:extLst>
                <a:ext uri="{FF2B5EF4-FFF2-40B4-BE49-F238E27FC236}">
                  <a16:creationId xmlns:a16="http://schemas.microsoft.com/office/drawing/2014/main" id="{B949F738-FE8A-4A96-9ADC-B0368B90CDE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127;p8">
              <a:extLst>
                <a:ext uri="{FF2B5EF4-FFF2-40B4-BE49-F238E27FC236}">
                  <a16:creationId xmlns:a16="http://schemas.microsoft.com/office/drawing/2014/main" id="{4ED592B4-961F-43F3-BAAA-4C8DE8366ACA}"/>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128;p8">
              <a:extLst>
                <a:ext uri="{FF2B5EF4-FFF2-40B4-BE49-F238E27FC236}">
                  <a16:creationId xmlns:a16="http://schemas.microsoft.com/office/drawing/2014/main" id="{9C77D31B-66ED-4019-A2DA-FE0CA32B7806}"/>
                </a:ext>
              </a:extLst>
            </p:cNvPr>
            <p:cNvSpPr/>
            <p:nvPr/>
          </p:nvSpPr>
          <p:spPr>
            <a:xfrm>
              <a:off x="2756591" y="1790775"/>
              <a:ext cx="209508" cy="211875"/>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129;p8">
              <a:extLst>
                <a:ext uri="{FF2B5EF4-FFF2-40B4-BE49-F238E27FC236}">
                  <a16:creationId xmlns:a16="http://schemas.microsoft.com/office/drawing/2014/main" id="{587AE15A-1020-4B96-B085-9A2B467B2A68}"/>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125;p8">
            <a:extLst>
              <a:ext uri="{FF2B5EF4-FFF2-40B4-BE49-F238E27FC236}">
                <a16:creationId xmlns:a16="http://schemas.microsoft.com/office/drawing/2014/main" id="{7E7239C1-2EDF-4A75-A8DB-BD9A1F2728AF}"/>
              </a:ext>
            </a:extLst>
          </p:cNvPr>
          <p:cNvGrpSpPr/>
          <p:nvPr/>
        </p:nvGrpSpPr>
        <p:grpSpPr>
          <a:xfrm>
            <a:off x="531270" y="3022709"/>
            <a:ext cx="288759" cy="235907"/>
            <a:chOff x="2594050" y="1631825"/>
            <a:chExt cx="439625" cy="439625"/>
          </a:xfrm>
        </p:grpSpPr>
        <p:sp>
          <p:nvSpPr>
            <p:cNvPr id="36" name="Google Shape;126;p8">
              <a:extLst>
                <a:ext uri="{FF2B5EF4-FFF2-40B4-BE49-F238E27FC236}">
                  <a16:creationId xmlns:a16="http://schemas.microsoft.com/office/drawing/2014/main" id="{CB14FA91-06E4-4C54-90DA-1F8979BE9E7A}"/>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127;p8">
              <a:extLst>
                <a:ext uri="{FF2B5EF4-FFF2-40B4-BE49-F238E27FC236}">
                  <a16:creationId xmlns:a16="http://schemas.microsoft.com/office/drawing/2014/main" id="{4E8E91FF-C791-42BA-B419-1F9D9B8BD18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128;p8">
              <a:extLst>
                <a:ext uri="{FF2B5EF4-FFF2-40B4-BE49-F238E27FC236}">
                  <a16:creationId xmlns:a16="http://schemas.microsoft.com/office/drawing/2014/main" id="{A84F110D-EAE6-47FF-990D-0B0FC6AC8638}"/>
                </a:ext>
              </a:extLst>
            </p:cNvPr>
            <p:cNvSpPr/>
            <p:nvPr/>
          </p:nvSpPr>
          <p:spPr>
            <a:xfrm>
              <a:off x="2756591" y="1790775"/>
              <a:ext cx="209508" cy="211875"/>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129;p8">
              <a:extLst>
                <a:ext uri="{FF2B5EF4-FFF2-40B4-BE49-F238E27FC236}">
                  <a16:creationId xmlns:a16="http://schemas.microsoft.com/office/drawing/2014/main" id="{DE9818A0-5C27-47D3-81F6-0B776A5D732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10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2" end="2"/>
                                            </p:txEl>
                                          </p:spTgt>
                                        </p:tgtEl>
                                        <p:attrNameLst>
                                          <p:attrName>style.visibility</p:attrName>
                                        </p:attrNameLst>
                                      </p:cBhvr>
                                      <p:to>
                                        <p:strVal val="visible"/>
                                      </p:to>
                                    </p:set>
                                    <p:animEffect transition="in" filter="fade">
                                      <p:cBhvr>
                                        <p:cTn id="12" dur="1000"/>
                                        <p:tgtEl>
                                          <p:spTgt spid="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4" end="4"/>
                                            </p:txEl>
                                          </p:spTgt>
                                        </p:tgtEl>
                                        <p:attrNameLst>
                                          <p:attrName>style.visibility</p:attrName>
                                        </p:attrNameLst>
                                      </p:cBhvr>
                                      <p:to>
                                        <p:strVal val="visible"/>
                                      </p:to>
                                    </p:set>
                                    <p:animEffect transition="in" filter="fade">
                                      <p:cBhvr>
                                        <p:cTn id="17" dur="1000"/>
                                        <p:tgtEl>
                                          <p:spTgt spid="1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6" end="6"/>
                                            </p:txEl>
                                          </p:spTgt>
                                        </p:tgtEl>
                                        <p:attrNameLst>
                                          <p:attrName>style.visibility</p:attrName>
                                        </p:attrNameLst>
                                      </p:cBhvr>
                                      <p:to>
                                        <p:strVal val="visible"/>
                                      </p:to>
                                    </p:set>
                                    <p:animEffect transition="in" filter="fade">
                                      <p:cBhvr>
                                        <p:cTn id="22" dur="1000"/>
                                        <p:tgtEl>
                                          <p:spTgt spid="12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xEl>
                                              <p:pRg st="8" end="8"/>
                                            </p:txEl>
                                          </p:spTgt>
                                        </p:tgtEl>
                                        <p:attrNameLst>
                                          <p:attrName>style.visibility</p:attrName>
                                        </p:attrNameLst>
                                      </p:cBhvr>
                                      <p:to>
                                        <p:strVal val="visible"/>
                                      </p:to>
                                    </p:set>
                                    <p:animEffect transition="in" filter="fade">
                                      <p:cBhvr>
                                        <p:cTn id="27" dur="1000"/>
                                        <p:tgtEl>
                                          <p:spTgt spid="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ctrTitle"/>
          </p:nvPr>
        </p:nvSpPr>
        <p:spPr>
          <a:prstGeom prst="rect">
            <a:avLst/>
          </a:prstGeom>
          <a:noFill/>
          <a:ln>
            <a:noFill/>
          </a:ln>
        </p:spPr>
        <p:txBody>
          <a:bodyPr spcFirstLastPara="1" wrap="square" lIns="91425" tIns="91425" rIns="91425" bIns="91425" anchor="ctr" anchorCtr="0">
            <a:noAutofit/>
            <a:scene3d>
              <a:camera prst="orthographicFront"/>
              <a:lightRig rig="soft" dir="t">
                <a:rot lat="0" lon="0" rev="15600000"/>
              </a:lightRig>
            </a:scene3d>
            <a:sp3d extrusionH="57150" prstMaterial="softEdge">
              <a:bevelT w="25400" h="38100"/>
            </a:sp3d>
          </a:bodyPr>
          <a:lstStyle/>
          <a:p>
            <a:pPr marL="0" marR="0" lvl="0" indent="0" algn="l" rtl="0">
              <a:lnSpc>
                <a:spcPct val="100000"/>
              </a:lnSpc>
              <a:spcBef>
                <a:spcPts val="0"/>
              </a:spcBef>
              <a:spcAft>
                <a:spcPts val="0"/>
              </a:spcAft>
              <a:buClr>
                <a:srgbClr val="FFFFFF"/>
              </a:buClr>
              <a:buSzPts val="6600"/>
              <a:buFont typeface="Roboto Condensed"/>
              <a:buNone/>
            </a:pPr>
            <a:r>
              <a:rPr lang="en" sz="6600" i="0" u="none" strike="noStrike" dirty="0">
                <a:ln w="12700">
                  <a:solidFill>
                    <a:schemeClr val="accent1"/>
                  </a:solidFill>
                  <a:prstDash val="solid"/>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outerShdw dist="38100" dir="2640000" algn="bl" rotWithShape="0">
                    <a:schemeClr val="accent1"/>
                  </a:outerShdw>
                </a:effectLst>
                <a:latin typeface="Roboto Condensed"/>
                <a:ea typeface="Roboto Condensed"/>
                <a:cs typeface="Roboto Condensed"/>
                <a:sym typeface="Roboto Condensed"/>
              </a:rPr>
              <a:t>Présentation </a:t>
            </a:r>
            <a:endParaRPr sz="6600" i="0" u="none" strike="noStrike" dirty="0">
              <a:ln w="12700">
                <a:solidFill>
                  <a:schemeClr val="accent1"/>
                </a:solidFill>
                <a:prstDash val="solid"/>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outerShdw dist="38100" dir="2640000" algn="bl" rotWithShape="0">
                  <a:schemeClr val="accent1"/>
                </a:outerShdw>
              </a:effectLst>
              <a:latin typeface="Roboto Condensed"/>
              <a:ea typeface="Roboto Condensed"/>
              <a:cs typeface="Roboto Condensed"/>
              <a:sym typeface="Roboto Condensed"/>
            </a:endParaRPr>
          </a:p>
        </p:txBody>
      </p:sp>
      <p:sp>
        <p:nvSpPr>
          <p:cNvPr id="135" name="Google Shape;135;p9"/>
          <p:cNvSpPr txBox="1"/>
          <p:nvPr/>
        </p:nvSpPr>
        <p:spPr>
          <a:xfrm>
            <a:off x="7656600" y="4276576"/>
            <a:ext cx="1487400" cy="3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a:t>3</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0"/>
          <p:cNvSpPr txBox="1">
            <a:spLocks noGrp="1"/>
          </p:cNvSpPr>
          <p:nvPr>
            <p:ph type="title"/>
          </p:nvPr>
        </p:nvSpPr>
        <p:spPr>
          <a:xfrm>
            <a:off x="4134550" y="2934957"/>
            <a:ext cx="4464959"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endParaRPr sz="2000" b="1" i="0" u="none" strike="noStrike" cap="none">
              <a:solidFill>
                <a:srgbClr val="FFFFFF"/>
              </a:solidFill>
              <a:latin typeface="Roboto Condensed"/>
              <a:ea typeface="Roboto Condensed"/>
              <a:cs typeface="Roboto Condensed"/>
              <a:sym typeface="Roboto Condensed"/>
            </a:endParaRPr>
          </a:p>
        </p:txBody>
      </p:sp>
      <p:sp>
        <p:nvSpPr>
          <p:cNvPr id="142" name="Google Shape;142;p10"/>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grpSp>
        <p:nvGrpSpPr>
          <p:cNvPr id="143" name="Google Shape;143;p10"/>
          <p:cNvGrpSpPr/>
          <p:nvPr/>
        </p:nvGrpSpPr>
        <p:grpSpPr>
          <a:xfrm>
            <a:off x="312465" y="587259"/>
            <a:ext cx="309022" cy="376837"/>
            <a:chOff x="596350" y="929175"/>
            <a:chExt cx="407950" cy="497475"/>
          </a:xfrm>
        </p:grpSpPr>
        <p:sp>
          <p:nvSpPr>
            <p:cNvPr id="144" name="Google Shape;144;p1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40;p10">
            <a:extLst>
              <a:ext uri="{FF2B5EF4-FFF2-40B4-BE49-F238E27FC236}">
                <a16:creationId xmlns:a16="http://schemas.microsoft.com/office/drawing/2014/main" id="{D8641698-D6BE-E84B-8912-32A741BF7D57}"/>
              </a:ext>
            </a:extLst>
          </p:cNvPr>
          <p:cNvSpPr txBox="1">
            <a:spLocks/>
          </p:cNvSpPr>
          <p:nvPr/>
        </p:nvSpPr>
        <p:spPr>
          <a:xfrm>
            <a:off x="162594" y="2754443"/>
            <a:ext cx="8981406" cy="2260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3708400" lvl="5" indent="0">
              <a:spcBef>
                <a:spcPts val="0"/>
              </a:spcBef>
              <a:buClr>
                <a:srgbClr val="666666"/>
              </a:buClr>
              <a:buSzPts val="2800"/>
              <a:buFont typeface="Roboto Condensed Light"/>
              <a:buNone/>
            </a:pPr>
            <a:r>
              <a:rPr lang="fr-FR" sz="2800" dirty="0">
                <a:solidFill>
                  <a:srgbClr val="666666"/>
                </a:solidFill>
                <a:latin typeface="Roboto Condensed"/>
                <a:ea typeface="Roboto Condensed"/>
                <a:cs typeface="Roboto Condensed"/>
                <a:sym typeface="Roboto Condensed"/>
              </a:rPr>
              <a:t>	</a:t>
            </a:r>
          </a:p>
          <a:p>
            <a:pPr marL="2286000" indent="0">
              <a:buFont typeface="Roboto Condensed Light"/>
              <a:buNone/>
            </a:pPr>
            <a:endParaRPr lang="fr-FR" sz="2800" dirty="0">
              <a:solidFill>
                <a:srgbClr val="666666"/>
              </a:solidFill>
              <a:latin typeface="Roboto Condensed"/>
              <a:ea typeface="Roboto Condensed"/>
              <a:cs typeface="Roboto Condensed"/>
              <a:sym typeface="Roboto Condensed"/>
            </a:endParaRPr>
          </a:p>
          <a:p>
            <a:pPr marL="2286000" indent="0">
              <a:buFont typeface="Roboto Condensed Light"/>
              <a:buNone/>
            </a:pPr>
            <a:endParaRPr lang="fr-FR" sz="2800" dirty="0">
              <a:solidFill>
                <a:srgbClr val="666666"/>
              </a:solidFill>
              <a:latin typeface="Roboto Condensed"/>
              <a:ea typeface="Roboto Condensed"/>
              <a:cs typeface="Roboto Condensed"/>
              <a:sym typeface="Roboto Condensed"/>
            </a:endParaRPr>
          </a:p>
        </p:txBody>
      </p:sp>
      <p:sp>
        <p:nvSpPr>
          <p:cNvPr id="17" name="Google Shape;140;p10">
            <a:extLst>
              <a:ext uri="{FF2B5EF4-FFF2-40B4-BE49-F238E27FC236}">
                <a16:creationId xmlns:a16="http://schemas.microsoft.com/office/drawing/2014/main" id="{362BFA70-75A0-3547-A1DF-B5640E860A96}"/>
              </a:ext>
            </a:extLst>
          </p:cNvPr>
          <p:cNvSpPr txBox="1">
            <a:spLocks/>
          </p:cNvSpPr>
          <p:nvPr/>
        </p:nvSpPr>
        <p:spPr>
          <a:xfrm>
            <a:off x="0" y="1195754"/>
            <a:ext cx="9251154" cy="38191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50800" indent="0">
              <a:buClr>
                <a:srgbClr val="666666"/>
              </a:buClr>
              <a:buSzPts val="2800"/>
              <a:buFont typeface="Roboto Condensed Light"/>
              <a:buNone/>
            </a:pPr>
            <a:endParaRPr lang="fr-FR" sz="2800" dirty="0">
              <a:solidFill>
                <a:srgbClr val="666666"/>
              </a:solidFill>
              <a:latin typeface="Roboto Condensed"/>
              <a:ea typeface="Roboto Condensed"/>
              <a:cs typeface="Roboto Condensed"/>
              <a:sym typeface="Roboto Condensed"/>
            </a:endParaRPr>
          </a:p>
          <a:p>
            <a:pPr marL="342900" indent="-342900"/>
            <a:r>
              <a:rPr lang="fr-FR" sz="1600" dirty="0">
                <a:solidFill>
                  <a:schemeClr val="tx1"/>
                </a:solidFill>
              </a:rPr>
              <a:t>State est un patron de conception comportemental </a:t>
            </a:r>
          </a:p>
          <a:p>
            <a:pPr marL="342900" indent="-342900"/>
            <a:r>
              <a:rPr lang="fr-FR" sz="1600" dirty="0">
                <a:solidFill>
                  <a:schemeClr val="tx1"/>
                </a:solidFill>
              </a:rPr>
              <a:t>Il permet de modifier le comportement d’un objet lorsque son état interne change. L’objet donne l’impression qu’il change de classe. </a:t>
            </a:r>
          </a:p>
          <a:p>
            <a:pPr marL="342900" indent="-342900"/>
            <a:r>
              <a:rPr lang="fr-FR" sz="1600" dirty="0">
                <a:solidFill>
                  <a:schemeClr val="tx1"/>
                </a:solidFill>
              </a:rPr>
              <a:t>Le principe de State repose sur le fait qu’un programme possède un nombre </a:t>
            </a:r>
            <a:r>
              <a:rPr lang="fr-FR" sz="1600" i="1" dirty="0">
                <a:solidFill>
                  <a:schemeClr val="tx1"/>
                </a:solidFill>
              </a:rPr>
              <a:t>fini</a:t>
            </a:r>
            <a:r>
              <a:rPr lang="fr-FR" sz="1600" dirty="0">
                <a:solidFill>
                  <a:schemeClr val="tx1"/>
                </a:solidFill>
              </a:rPr>
              <a:t> d'</a:t>
            </a:r>
            <a:r>
              <a:rPr lang="fr-FR" sz="1600" i="1" dirty="0">
                <a:solidFill>
                  <a:schemeClr val="tx1"/>
                </a:solidFill>
              </a:rPr>
              <a:t>états </a:t>
            </a:r>
            <a:r>
              <a:rPr lang="fr-FR" sz="1600" dirty="0">
                <a:solidFill>
                  <a:schemeClr val="tx1"/>
                </a:solidFill>
              </a:rPr>
              <a:t>comme un automate fini. </a:t>
            </a:r>
          </a:p>
          <a:p>
            <a:pPr marL="342900" indent="-342900"/>
            <a:r>
              <a:rPr lang="fr-FR" sz="1600" dirty="0">
                <a:solidFill>
                  <a:schemeClr val="tx1"/>
                </a:solidFill>
              </a:rPr>
              <a:t>Le programme se comporte différemment selon son état et peut en changer instantanément. </a:t>
            </a:r>
          </a:p>
          <a:p>
            <a:pPr marL="342900" indent="-342900"/>
            <a:r>
              <a:rPr lang="fr-FR" sz="1600" dirty="0">
                <a:solidFill>
                  <a:schemeClr val="tx1"/>
                </a:solidFill>
              </a:rPr>
              <a:t>Ces règles de changement d’état sont appelées </a:t>
            </a:r>
            <a:r>
              <a:rPr lang="fr-FR" sz="1600" i="1" dirty="0">
                <a:solidFill>
                  <a:schemeClr val="tx1"/>
                </a:solidFill>
              </a:rPr>
              <a:t>transitions</a:t>
            </a:r>
            <a:r>
              <a:rPr lang="fr-FR" sz="1600" dirty="0">
                <a:solidFill>
                  <a:schemeClr val="tx1"/>
                </a:solidFill>
              </a:rPr>
              <a:t>. Elles sont également finies et prédéterminées</a:t>
            </a:r>
            <a:r>
              <a:rPr lang="fr-FR" sz="1600" b="1" dirty="0"/>
              <a:t>.</a:t>
            </a:r>
          </a:p>
          <a:p>
            <a:pPr marL="3708400" lvl="5" indent="0">
              <a:spcBef>
                <a:spcPts val="0"/>
              </a:spcBef>
              <a:buClr>
                <a:srgbClr val="666666"/>
              </a:buClr>
              <a:buSzPts val="2800"/>
              <a:buFont typeface="Roboto Condensed Light"/>
              <a:buNone/>
            </a:pPr>
            <a:r>
              <a:rPr lang="fr-FR" sz="1600" dirty="0">
                <a:solidFill>
                  <a:srgbClr val="666666"/>
                </a:solidFill>
                <a:latin typeface="Roboto Condensed"/>
                <a:ea typeface="Roboto Condensed"/>
                <a:cs typeface="Roboto Condensed"/>
                <a:sym typeface="Roboto Condensed"/>
              </a:rPr>
              <a:t>	           	            </a:t>
            </a:r>
          </a:p>
          <a:p>
            <a:pPr marL="2286000" indent="0">
              <a:buFont typeface="Roboto Condensed Light"/>
              <a:buNone/>
            </a:pPr>
            <a:endParaRPr lang="fr-FR" sz="2800" dirty="0">
              <a:solidFill>
                <a:srgbClr val="666666"/>
              </a:solidFill>
              <a:latin typeface="Roboto Condensed"/>
              <a:ea typeface="Roboto Condensed"/>
              <a:cs typeface="Roboto Condensed"/>
              <a:sym typeface="Roboto Condensed"/>
            </a:endParaRPr>
          </a:p>
          <a:p>
            <a:pPr marL="2286000" indent="0">
              <a:buFont typeface="Roboto Condensed Light"/>
              <a:buNone/>
            </a:pPr>
            <a:endParaRPr lang="fr-FR" sz="2800" dirty="0">
              <a:solidFill>
                <a:srgbClr val="666666"/>
              </a:solidFill>
              <a:latin typeface="Roboto Condensed"/>
              <a:ea typeface="Roboto Condensed"/>
              <a:cs typeface="Roboto Condensed"/>
              <a:sym typeface="Roboto Condensed"/>
            </a:endParaRPr>
          </a:p>
        </p:txBody>
      </p:sp>
      <p:sp>
        <p:nvSpPr>
          <p:cNvPr id="44" name="Oval 162">
            <a:extLst>
              <a:ext uri="{FF2B5EF4-FFF2-40B4-BE49-F238E27FC236}">
                <a16:creationId xmlns:a16="http://schemas.microsoft.com/office/drawing/2014/main" id="{6D1D23FB-8634-6742-85DD-B116EDFF18E8}"/>
              </a:ext>
            </a:extLst>
          </p:cNvPr>
          <p:cNvSpPr/>
          <p:nvPr/>
        </p:nvSpPr>
        <p:spPr>
          <a:xfrm>
            <a:off x="3737113" y="2120265"/>
            <a:ext cx="308114" cy="8227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C3D828A4-8780-5B4D-A286-8CB22D4CC496}"/>
              </a:ext>
            </a:extLst>
          </p:cNvPr>
          <p:cNvSpPr txBox="1"/>
          <p:nvPr/>
        </p:nvSpPr>
        <p:spPr>
          <a:xfrm>
            <a:off x="815448" y="531702"/>
            <a:ext cx="2994551" cy="461665"/>
          </a:xfrm>
          <a:prstGeom prst="rect">
            <a:avLst/>
          </a:prstGeom>
          <a:noFill/>
        </p:spPr>
        <p:txBody>
          <a:bodyPr wrap="square" rtlCol="0">
            <a:spAutoFit/>
          </a:bodyPr>
          <a:lstStyle/>
          <a:p>
            <a:r>
              <a:rPr lang="en" sz="2400" b="1" dirty="0">
                <a:ln w="9525">
                  <a:solidFill>
                    <a:schemeClr val="bg1"/>
                  </a:solidFill>
                  <a:prstDash val="solid"/>
                </a:ln>
                <a:blipFill>
                  <a:blip r:embed="rId3"/>
                  <a:tile tx="0" ty="0" sx="100000" sy="100000" flip="none" algn="tl"/>
                </a:blipFill>
                <a:effectLst>
                  <a:outerShdw blurRad="12700" dist="38100" dir="2700000" algn="tl" rotWithShape="0">
                    <a:schemeClr val="bg1">
                      <a:lumMod val="50000"/>
                    </a:schemeClr>
                  </a:outerShdw>
                </a:effectLst>
                <a:latin typeface="Roboto Condensed"/>
                <a:ea typeface="Roboto Condensed"/>
                <a:sym typeface="Roboto Condensed"/>
              </a:rPr>
              <a:t>Présentation </a:t>
            </a:r>
            <a:endParaRPr lang="fr-FR" sz="2400" b="1" dirty="0">
              <a:ln w="9525">
                <a:solidFill>
                  <a:schemeClr val="bg1"/>
                </a:solidFill>
                <a:prstDash val="solid"/>
              </a:ln>
              <a:blipFill>
                <a:blip r:embed="rId3"/>
                <a:tile tx="0" ty="0" sx="100000" sy="100000" flip="none" algn="tl"/>
              </a:blip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903908" y="399748"/>
            <a:ext cx="5258400" cy="7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en" sz="2400" dirty="0">
                <a:blipFill>
                  <a:blip r:embed="rId3"/>
                  <a:tile tx="0" ty="0" sx="100000" sy="100000" flip="none" algn="tl"/>
                </a:blipFill>
              </a:rPr>
              <a:t>Contexte</a:t>
            </a:r>
            <a:endParaRPr sz="2400" dirty="0">
              <a:blipFill>
                <a:blip r:embed="rId3"/>
                <a:tile tx="0" ty="0" sx="100000" sy="100000" flip="none" algn="tl"/>
              </a:blipFill>
            </a:endParaRPr>
          </a:p>
        </p:txBody>
      </p:sp>
      <p:sp>
        <p:nvSpPr>
          <p:cNvPr id="157" name="Google Shape;157;p11"/>
          <p:cNvSpPr txBox="1">
            <a:spLocks noGrp="1"/>
          </p:cNvSpPr>
          <p:nvPr>
            <p:ph type="body" idx="1"/>
          </p:nvPr>
        </p:nvSpPr>
        <p:spPr>
          <a:xfrm>
            <a:off x="106680" y="1404475"/>
            <a:ext cx="9157899" cy="1986426"/>
          </a:xfrm>
          <a:prstGeom prst="rect">
            <a:avLst/>
          </a:prstGeom>
          <a:noFill/>
          <a:ln>
            <a:noFill/>
          </a:ln>
        </p:spPr>
        <p:txBody>
          <a:bodyPr spcFirstLastPara="1" wrap="square" lIns="91425" tIns="91425" rIns="91425" bIns="91425" anchor="t" anchorCtr="0">
            <a:noAutofit/>
          </a:bodyPr>
          <a:lstStyle/>
          <a:p>
            <a:pPr marL="0" indent="0">
              <a:buNone/>
            </a:pPr>
            <a:r>
              <a:rPr lang="fr-FR" sz="1600" dirty="0"/>
              <a:t>On utilise State : </a:t>
            </a:r>
          </a:p>
          <a:p>
            <a:pPr marL="0" indent="0">
              <a:buNone/>
            </a:pPr>
            <a:endParaRPr lang="fr-FR" sz="1600" dirty="0"/>
          </a:p>
          <a:p>
            <a:pPr marL="342900" indent="-342900"/>
            <a:r>
              <a:rPr lang="fr-FR" sz="1600" dirty="0"/>
              <a:t>Lorsque le comportement de l’un des objets varie en fonction de son  état, qu’il y a beaucoup d’états différents et que le code change souvent.</a:t>
            </a:r>
          </a:p>
          <a:p>
            <a:pPr marL="342900" indent="-342900"/>
            <a:r>
              <a:rPr lang="fr-FR" sz="1600" dirty="0"/>
              <a:t>Lorsqu’une  classes est polluée par d’énormes blocs conditionnels qui modifient le comportement de la classe en fonction de la valeur de ses attributs. </a:t>
            </a:r>
          </a:p>
          <a:p>
            <a:pPr marL="342900" indent="-342900"/>
            <a:r>
              <a:rPr lang="fr-FR" sz="1600" dirty="0"/>
              <a:t>Lorsqu’il y a trop de code dupliqué dans des états et transitions.</a:t>
            </a:r>
          </a:p>
          <a:p>
            <a:pPr marL="0" indent="0">
              <a:spcBef>
                <a:spcPts val="1000"/>
              </a:spcBef>
              <a:buNone/>
            </a:pPr>
            <a:endParaRPr sz="1600" dirty="0">
              <a:solidFill>
                <a:srgbClr val="434343"/>
              </a:solidFill>
              <a:latin typeface="Roboto Condensed"/>
              <a:ea typeface="Roboto Condensed"/>
              <a:cs typeface="Roboto Condensed"/>
              <a:sym typeface="Roboto Condensed"/>
            </a:endParaRPr>
          </a:p>
        </p:txBody>
      </p:sp>
      <p:sp>
        <p:nvSpPr>
          <p:cNvPr id="156" name="Google Shape;156;p11"/>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
        <p:nvSpPr>
          <p:cNvPr id="158" name="Google Shape;158;p11"/>
          <p:cNvSpPr/>
          <p:nvPr/>
        </p:nvSpPr>
        <p:spPr>
          <a:xfrm>
            <a:off x="322650" y="623929"/>
            <a:ext cx="347787" cy="303492"/>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Effect transition="in" filter="fade">
                                      <p:cBhvr>
                                        <p:cTn id="7" dur="500"/>
                                        <p:tgtEl>
                                          <p:spTgt spid="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500"/>
                                        <p:tgtEl>
                                          <p:spTgt spid="1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7">
                                            <p:txEl>
                                              <p:pRg st="3" end="3"/>
                                            </p:txEl>
                                          </p:spTgt>
                                        </p:tgtEl>
                                        <p:attrNameLst>
                                          <p:attrName>style.visibility</p:attrName>
                                        </p:attrNameLst>
                                      </p:cBhvr>
                                      <p:to>
                                        <p:strVal val="visible"/>
                                      </p:to>
                                    </p:set>
                                    <p:animEffect transition="in" filter="fade">
                                      <p:cBhvr>
                                        <p:cTn id="17" dur="500"/>
                                        <p:tgtEl>
                                          <p:spTgt spid="15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7">
                                            <p:txEl>
                                              <p:pRg st="4" end="4"/>
                                            </p:txEl>
                                          </p:spTgt>
                                        </p:tgtEl>
                                        <p:attrNameLst>
                                          <p:attrName>style.visibility</p:attrName>
                                        </p:attrNameLst>
                                      </p:cBhvr>
                                      <p:to>
                                        <p:strVal val="visible"/>
                                      </p:to>
                                    </p:set>
                                    <p:animEffect transition="in" filter="fade">
                                      <p:cBhvr>
                                        <p:cTn id="22" dur="500"/>
                                        <p:tgtEl>
                                          <p:spTgt spid="1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dirty="0">
                <a:ln w="0"/>
                <a:blipFill>
                  <a:blip r:embed="rId3"/>
                  <a:tile tx="0" ty="0" sx="100000" sy="100000" flip="none" algn="tl"/>
                </a:blipFill>
              </a:rPr>
              <a:t>Fonctionnement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 name="Espace réservé du texte 6">
            <a:extLst>
              <a:ext uri="{FF2B5EF4-FFF2-40B4-BE49-F238E27FC236}">
                <a16:creationId xmlns:a16="http://schemas.microsoft.com/office/drawing/2014/main" id="{F150C5A2-F41B-4BD4-8EAF-2D2DF8BDCAC7}"/>
              </a:ext>
            </a:extLst>
          </p:cNvPr>
          <p:cNvSpPr>
            <a:spLocks noGrp="1"/>
          </p:cNvSpPr>
          <p:nvPr>
            <p:ph type="body" idx="1"/>
          </p:nvPr>
        </p:nvSpPr>
        <p:spPr>
          <a:xfrm>
            <a:off x="1" y="1537986"/>
            <a:ext cx="9012840" cy="2837231"/>
          </a:xfrm>
        </p:spPr>
        <p:txBody>
          <a:bodyPr/>
          <a:lstStyle/>
          <a:p>
            <a:pPr marL="0" indent="0">
              <a:buNone/>
            </a:pPr>
            <a:r>
              <a:rPr lang="fr-FR" sz="1600" dirty="0"/>
              <a:t>State fonctionne de la manière suivante : </a:t>
            </a:r>
          </a:p>
          <a:p>
            <a:pPr marL="0" indent="0">
              <a:buNone/>
            </a:pPr>
            <a:endParaRPr lang="fr-FR" sz="1600" dirty="0"/>
          </a:p>
          <a:p>
            <a:pPr marL="342900" indent="-342900"/>
            <a:r>
              <a:rPr lang="fr-FR" sz="1600" dirty="0"/>
              <a:t>Il propose de créer de nouvelles classes pour tous les états possibles d’un objet et d’extraire les comportements liés aux états dans ces classes.</a:t>
            </a:r>
          </a:p>
          <a:p>
            <a:pPr marL="342900" indent="-342900"/>
            <a:r>
              <a:rPr lang="fr-FR" sz="1600" dirty="0"/>
              <a:t>Plutôt que d’implémenter tous les comportements, l’objet original que l’on nomme </a:t>
            </a:r>
            <a:r>
              <a:rPr lang="fr-FR" sz="1600" i="1" dirty="0"/>
              <a:t>contexte</a:t>
            </a:r>
            <a:r>
              <a:rPr lang="fr-FR" sz="1600" dirty="0"/>
              <a:t>, stocke une référence vers un des objets état qui représente son état actuel. Il délègue tout ce qui concerne la manipulation des états à cet objet. </a:t>
            </a:r>
          </a:p>
          <a:p>
            <a:pPr marL="342900" indent="-342900"/>
            <a:r>
              <a:rPr lang="fr-FR" sz="1600" dirty="0"/>
              <a:t>Pour faire passer le contexte dans un autre état, on remplace l’objet état par un autre qui représente son nouvel état.</a:t>
            </a:r>
          </a:p>
          <a:p>
            <a:endParaRPr lang="fr-S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dirty="0">
                <a:ln w="0"/>
                <a:blipFill>
                  <a:blip r:embed="rId3"/>
                  <a:tile tx="0" ty="0" sx="100000" sy="100000" flip="none" algn="tl"/>
                </a:blipFill>
              </a:rPr>
              <a:t>Fonctionnement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 name="Espace réservé du texte 6">
            <a:extLst>
              <a:ext uri="{FF2B5EF4-FFF2-40B4-BE49-F238E27FC236}">
                <a16:creationId xmlns:a16="http://schemas.microsoft.com/office/drawing/2014/main" id="{F150C5A2-F41B-4BD4-8EAF-2D2DF8BDCAC7}"/>
              </a:ext>
            </a:extLst>
          </p:cNvPr>
          <p:cNvSpPr>
            <a:spLocks noGrp="1"/>
          </p:cNvSpPr>
          <p:nvPr>
            <p:ph type="body" idx="1"/>
          </p:nvPr>
        </p:nvSpPr>
        <p:spPr>
          <a:xfrm>
            <a:off x="1" y="1537986"/>
            <a:ext cx="9012840" cy="2837231"/>
          </a:xfrm>
        </p:spPr>
        <p:txBody>
          <a:bodyPr/>
          <a:lstStyle/>
          <a:p>
            <a:pPr marL="101600" indent="0">
              <a:buNone/>
            </a:pPr>
            <a:r>
              <a:rPr lang="fr-SN" b="1" dirty="0"/>
              <a:t>Diagramme générique</a:t>
            </a:r>
          </a:p>
        </p:txBody>
      </p:sp>
      <p:pic>
        <p:nvPicPr>
          <p:cNvPr id="11" name="Image 10">
            <a:extLst>
              <a:ext uri="{FF2B5EF4-FFF2-40B4-BE49-F238E27FC236}">
                <a16:creationId xmlns:a16="http://schemas.microsoft.com/office/drawing/2014/main" id="{F50AE05B-0AED-4DED-A8A9-9D3DFD13A675}"/>
              </a:ext>
            </a:extLst>
          </p:cNvPr>
          <p:cNvPicPr>
            <a:picLocks noChangeAspect="1"/>
          </p:cNvPicPr>
          <p:nvPr/>
        </p:nvPicPr>
        <p:blipFill>
          <a:blip r:embed="rId4"/>
          <a:stretch>
            <a:fillRect/>
          </a:stretch>
        </p:blipFill>
        <p:spPr>
          <a:xfrm>
            <a:off x="2331219" y="2180791"/>
            <a:ext cx="4521758" cy="2568491"/>
          </a:xfrm>
          <a:prstGeom prst="rect">
            <a:avLst/>
          </a:prstGeom>
        </p:spPr>
      </p:pic>
    </p:spTree>
    <p:extLst>
      <p:ext uri="{BB962C8B-B14F-4D97-AF65-F5344CB8AC3E}">
        <p14:creationId xmlns:p14="http://schemas.microsoft.com/office/powerpoint/2010/main" val="2207156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dirty="0">
                <a:ln w="0"/>
                <a:blipFill>
                  <a:blip r:embed="rId3"/>
                  <a:tile tx="0" ty="0" sx="100000" sy="100000" flip="none" algn="tl"/>
                </a:blipFill>
              </a:rPr>
              <a:t>Fonctionnement</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 name="Espace réservé du texte 6">
            <a:extLst>
              <a:ext uri="{FF2B5EF4-FFF2-40B4-BE49-F238E27FC236}">
                <a16:creationId xmlns:a16="http://schemas.microsoft.com/office/drawing/2014/main" id="{F150C5A2-F41B-4BD4-8EAF-2D2DF8BDCAC7}"/>
              </a:ext>
            </a:extLst>
          </p:cNvPr>
          <p:cNvSpPr>
            <a:spLocks noGrp="1"/>
          </p:cNvSpPr>
          <p:nvPr>
            <p:ph type="body" idx="1"/>
          </p:nvPr>
        </p:nvSpPr>
        <p:spPr>
          <a:xfrm>
            <a:off x="1" y="1537987"/>
            <a:ext cx="8932984" cy="874870"/>
          </a:xfrm>
        </p:spPr>
        <p:txBody>
          <a:bodyPr/>
          <a:lstStyle/>
          <a:p>
            <a:pPr marL="101600" indent="0">
              <a:buNone/>
            </a:pPr>
            <a:r>
              <a:rPr lang="fr-SN" sz="1600" b="1" dirty="0"/>
              <a:t>Explication du diagramme </a:t>
            </a:r>
          </a:p>
          <a:p>
            <a:r>
              <a:rPr lang="fr-FR" sz="1400" dirty="0"/>
              <a:t>Le Contexte stocke une référence vers un des objets concrets État et lui délègue toutes les tâches concernant les états. Il utilise l’interface état pour communiquer avec l’objet état. Il expose un setter pour lui passer un nouvel état.</a:t>
            </a:r>
          </a:p>
          <a:p>
            <a:pPr marL="101600" indent="0">
              <a:buNone/>
            </a:pPr>
            <a:endParaRPr lang="fr-FR" sz="1400" dirty="0"/>
          </a:p>
          <a:p>
            <a:r>
              <a:rPr lang="fr-FR" sz="1400" dirty="0"/>
              <a:t>L’interface État déclare les méthodes spécifiques aux états. Ces méthodes doivent fonctionner avec tous les états concrets : des méthodes inutiles qui ne sont jamais appelées à l’intérieur de vos états sont à proscrire</a:t>
            </a:r>
          </a:p>
          <a:p>
            <a:pPr marL="101600" indent="0">
              <a:buNone/>
            </a:pPr>
            <a:endParaRPr lang="fr-FR" sz="1400" dirty="0"/>
          </a:p>
          <a:p>
            <a:r>
              <a:rPr lang="fr-FR" sz="1400" dirty="0"/>
              <a:t>Les États Concrets fournissent leurs propres implémentations aux méthodes qui agissent sur les états. Pour éviter d’écrire le même code dans les différents états, vous pouvez créer des classes abstraites intermédiaires qui encapsulent les comportements identiques.</a:t>
            </a:r>
          </a:p>
          <a:p>
            <a:endParaRPr lang="fr-FR" sz="1400" dirty="0"/>
          </a:p>
          <a:p>
            <a:r>
              <a:rPr lang="fr-FR" sz="1400" dirty="0"/>
              <a:t>Les états peuvent garder une référence vers le contexte. Grâce à cette référence, l’état peut récupérer des informations depuis le contexte et lancer des transitions.</a:t>
            </a:r>
          </a:p>
          <a:p>
            <a:endParaRPr lang="fr-FR" sz="1400" dirty="0"/>
          </a:p>
          <a:p>
            <a:r>
              <a:rPr lang="fr-FR" sz="1400" dirty="0"/>
              <a:t>Le contexte et les états concrets peuvent modifier le prochain état du contexte et lancer une transition en remplaçant l’état lié au contexte.</a:t>
            </a:r>
            <a:br>
              <a:rPr lang="fr-FR" sz="1400" dirty="0"/>
            </a:br>
            <a:endParaRPr lang="fr-FR" sz="1400" dirty="0"/>
          </a:p>
          <a:p>
            <a:pPr marL="101600" indent="0">
              <a:buNone/>
            </a:pPr>
            <a:endParaRPr lang="fr-SN" sz="1600" b="1" dirty="0"/>
          </a:p>
        </p:txBody>
      </p:sp>
    </p:spTree>
    <p:extLst>
      <p:ext uri="{BB962C8B-B14F-4D97-AF65-F5344CB8AC3E}">
        <p14:creationId xmlns:p14="http://schemas.microsoft.com/office/powerpoint/2010/main" val="2752174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fr-SN" sz="2400" dirty="0">
                <a:ln w="0"/>
                <a:blipFill>
                  <a:blip r:embed="rId3"/>
                  <a:tile tx="0" ty="0" sx="100000" sy="100000" flip="none" algn="tl"/>
                </a:blipFill>
              </a:rPr>
              <a:t>Cas pratique</a:t>
            </a:r>
            <a:br>
              <a:rPr lang="fr-SN" sz="2400" dirty="0">
                <a:ln w="0"/>
                <a:blipFill>
                  <a:blip r:embed="rId3"/>
                  <a:tile tx="0" ty="0" sx="100000" sy="100000" flip="none" algn="tl"/>
                </a:blipFill>
              </a:rPr>
            </a:br>
            <a:r>
              <a:rPr lang="fr-SN" sz="2400" dirty="0">
                <a:ln w="0"/>
                <a:blipFill>
                  <a:blip r:embed="rId3"/>
                  <a:tile tx="0" ty="0" sx="100000" sy="100000" flip="none" algn="tl"/>
                </a:blipFill>
              </a:rPr>
              <a:t>Problématique</a:t>
            </a:r>
            <a:endParaRPr sz="2400" i="0" u="none" strike="noStrike" dirty="0">
              <a:ln w="0"/>
              <a:blipFill>
                <a:blip r:embed="rId3"/>
                <a:tile tx="0" ty="0" sx="100000" sy="100000" flip="none" algn="tl"/>
              </a:blipFill>
              <a:latin typeface="Roboto Condensed"/>
              <a:ea typeface="Roboto Condensed"/>
              <a:cs typeface="Roboto Condensed"/>
              <a:sym typeface="Roboto Condensed"/>
            </a:endParaRPr>
          </a:p>
        </p:txBody>
      </p:sp>
      <p:sp>
        <p:nvSpPr>
          <p:cNvPr id="163" name="Google Shape;163;p12"/>
          <p:cNvSpPr txBox="1">
            <a:spLocks noGrp="1"/>
          </p:cNvSpPr>
          <p:nvPr>
            <p:ph type="body" idx="1"/>
          </p:nvPr>
        </p:nvSpPr>
        <p:spPr>
          <a:xfrm>
            <a:off x="6937201" y="2435347"/>
            <a:ext cx="2075639" cy="75319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500"/>
              </a:spcBef>
              <a:spcAft>
                <a:spcPts val="0"/>
              </a:spcAft>
              <a:buClr>
                <a:srgbClr val="000000"/>
              </a:buClr>
              <a:buSzPts val="1100"/>
              <a:buFont typeface="Arial"/>
              <a:buNone/>
            </a:pPr>
            <a:endParaRPr dirty="0"/>
          </a:p>
        </p:txBody>
      </p:sp>
      <p:sp>
        <p:nvSpPr>
          <p:cNvPr id="165" name="Google Shape;165;p12"/>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
        <p:nvSpPr>
          <p:cNvPr id="3" name="Espace réservé du texte 2"/>
          <p:cNvSpPr>
            <a:spLocks noGrp="1"/>
          </p:cNvSpPr>
          <p:nvPr>
            <p:ph type="body" idx="1"/>
          </p:nvPr>
        </p:nvSpPr>
        <p:spPr>
          <a:xfrm>
            <a:off x="-1143556" y="4749282"/>
            <a:ext cx="807654" cy="1469630"/>
          </a:xfrm>
        </p:spPr>
        <p:txBody>
          <a:bodyPr/>
          <a:lstStyle/>
          <a:p>
            <a:pPr marL="101600" indent="0">
              <a:buNone/>
            </a:pPr>
            <a:endParaRPr lang="en-US" dirty="0"/>
          </a:p>
        </p:txBody>
      </p:sp>
      <p:sp>
        <p:nvSpPr>
          <p:cNvPr id="4" name="Espace réservé du texte 3"/>
          <p:cNvSpPr>
            <a:spLocks noGrp="1"/>
          </p:cNvSpPr>
          <p:nvPr>
            <p:ph type="body" idx="1"/>
          </p:nvPr>
        </p:nvSpPr>
        <p:spPr>
          <a:xfrm flipV="1">
            <a:off x="4777273" y="5143500"/>
            <a:ext cx="830426" cy="408214"/>
          </a:xfrm>
        </p:spPr>
        <p:txBody>
          <a:bodyPr/>
          <a:lstStyle/>
          <a:p>
            <a:pPr marL="101600" indent="0">
              <a:buNone/>
            </a:pPr>
            <a:endParaRPr lang="en-US" dirty="0"/>
          </a:p>
        </p:txBody>
      </p:sp>
      <p:grpSp>
        <p:nvGrpSpPr>
          <p:cNvPr id="18" name="Google Shape;355;p26">
            <a:extLst>
              <a:ext uri="{FF2B5EF4-FFF2-40B4-BE49-F238E27FC236}">
                <a16:creationId xmlns:a16="http://schemas.microsoft.com/office/drawing/2014/main" id="{B4A67703-1F65-49CD-B74B-39A3A2C379AB}"/>
              </a:ext>
            </a:extLst>
          </p:cNvPr>
          <p:cNvGrpSpPr/>
          <p:nvPr/>
        </p:nvGrpSpPr>
        <p:grpSpPr>
          <a:xfrm>
            <a:off x="75737" y="543010"/>
            <a:ext cx="643369" cy="465329"/>
            <a:chOff x="5247525" y="3007275"/>
            <a:chExt cx="517575" cy="384825"/>
          </a:xfrm>
        </p:grpSpPr>
        <p:sp>
          <p:nvSpPr>
            <p:cNvPr id="19" name="Google Shape;356;p26">
              <a:extLst>
                <a:ext uri="{FF2B5EF4-FFF2-40B4-BE49-F238E27FC236}">
                  <a16:creationId xmlns:a16="http://schemas.microsoft.com/office/drawing/2014/main" id="{FCAFDE52-A3F2-410A-81B2-86092D71C376}"/>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57;p26">
              <a:extLst>
                <a:ext uri="{FF2B5EF4-FFF2-40B4-BE49-F238E27FC236}">
                  <a16:creationId xmlns:a16="http://schemas.microsoft.com/office/drawing/2014/main" id="{9E502CBE-3BD6-408B-93F0-84667360ADAC}"/>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 name="Espace réservé du texte 6">
            <a:extLst>
              <a:ext uri="{FF2B5EF4-FFF2-40B4-BE49-F238E27FC236}">
                <a16:creationId xmlns:a16="http://schemas.microsoft.com/office/drawing/2014/main" id="{F150C5A2-F41B-4BD4-8EAF-2D2DF8BDCAC7}"/>
              </a:ext>
            </a:extLst>
          </p:cNvPr>
          <p:cNvSpPr>
            <a:spLocks noGrp="1"/>
          </p:cNvSpPr>
          <p:nvPr>
            <p:ph type="body" idx="1"/>
          </p:nvPr>
        </p:nvSpPr>
        <p:spPr>
          <a:xfrm>
            <a:off x="-90435" y="1537986"/>
            <a:ext cx="9023420" cy="1650555"/>
          </a:xfrm>
        </p:spPr>
        <p:txBody>
          <a:bodyPr/>
          <a:lstStyle/>
          <a:p>
            <a:pPr marL="101600" indent="0">
              <a:buNone/>
            </a:pPr>
            <a:r>
              <a:rPr lang="fr-FR" sz="1600" dirty="0">
                <a:solidFill>
                  <a:schemeClr val="tx1"/>
                </a:solidFill>
              </a:rPr>
              <a:t>Nous sommes chargés de développer une application pour un distributeur de café automatique  que pourrons utiliser nos vendeurs de café , histoire de moderniser un peu leur activité </a:t>
            </a:r>
            <a:r>
              <a:rPr lang="en" sz="1600" dirty="0">
                <a:solidFill>
                  <a:schemeClr val="tx1"/>
                </a:solidFill>
              </a:rPr>
              <a:t>.</a:t>
            </a:r>
          </a:p>
          <a:p>
            <a:pPr marL="101600" indent="0">
              <a:buNone/>
            </a:pPr>
            <a:r>
              <a:rPr lang="en" sz="1600" dirty="0">
                <a:solidFill>
                  <a:schemeClr val="tx1"/>
                </a:solidFill>
              </a:rPr>
              <a:t> On remarque qu’il y a plusieurs états que peut connaitre notre distributeur de café, selon l’action qu’effectue le client ou le vendeur sur le distributeur. Ces etats et les actions possible sont representés au niveau du diagramme d’etat transition suivant : </a:t>
            </a:r>
            <a:endParaRPr lang="fr-FR" sz="1600" dirty="0">
              <a:solidFill>
                <a:schemeClr val="tx1"/>
              </a:solidFill>
            </a:endParaRPr>
          </a:p>
          <a:p>
            <a:pPr marL="101600" indent="0">
              <a:buNone/>
            </a:pPr>
            <a:endParaRPr lang="fr-SN" sz="1600" b="1" dirty="0"/>
          </a:p>
        </p:txBody>
      </p:sp>
    </p:spTree>
    <p:extLst>
      <p:ext uri="{BB962C8B-B14F-4D97-AF65-F5344CB8AC3E}">
        <p14:creationId xmlns:p14="http://schemas.microsoft.com/office/powerpoint/2010/main" val="903595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{B4A8CB95-BDEB-4148-A554-7BCBA871605A}tf16401369</Template>
  <TotalTime>2048</TotalTime>
  <Words>668</Words>
  <Application>Microsoft Office PowerPoint</Application>
  <PresentationFormat>Affichage à l'écran (16:9)</PresentationFormat>
  <Paragraphs>80</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Algerian</vt:lpstr>
      <vt:lpstr>Roboto Condensed Light</vt:lpstr>
      <vt:lpstr>Arvo</vt:lpstr>
      <vt:lpstr>Roboto Condensed</vt:lpstr>
      <vt:lpstr>Arial</vt:lpstr>
      <vt:lpstr>Salerio template</vt:lpstr>
      <vt:lpstr>Présenté par Fatimatou Binetou Rassoul DIOP  Marthe Louise Aby KALAMON  </vt:lpstr>
      <vt:lpstr>Plan de présentation</vt:lpstr>
      <vt:lpstr>Présentation </vt:lpstr>
      <vt:lpstr>Présentation PowerPoint</vt:lpstr>
      <vt:lpstr>Contexte</vt:lpstr>
      <vt:lpstr>Fonctionnement</vt:lpstr>
      <vt:lpstr>Fonctionnement</vt:lpstr>
      <vt:lpstr>Fonctionnement</vt:lpstr>
      <vt:lpstr>Cas pratique Problématique</vt:lpstr>
      <vt:lpstr>Cas pratique Problématique</vt:lpstr>
      <vt:lpstr>Cas pratique Solution sans l’utilisation du pattern state  :</vt:lpstr>
      <vt:lpstr>Cas pratique Solution sans l’utilisation du pattern state  :</vt:lpstr>
      <vt:lpstr>Cas pratique Solution sans l’utilisation du pattern state  :</vt:lpstr>
      <vt:lpstr>Cas pratique Solution avec l’utilisation du pattern state  :</vt:lpstr>
      <vt:lpstr>Cas pratique Solution avec l’utilisation du pattern state  :</vt:lpstr>
      <vt:lpstr>Cas pratique Solution avec l’utilisation du pattern state  :</vt:lpstr>
      <vt:lpstr>Cas pratique Solution avec l’utilisation du pattern state  :</vt:lpstr>
      <vt:lpstr>Cas pratique Solution avec l’utilisation du pattern state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Présentée et soutenue par  Fatimatou Binetou Rassoul DIOP Marthe Louise Aby KALAMON Sawdatou SALL</dc:title>
  <cp:lastModifiedBy>Djiga SENE</cp:lastModifiedBy>
  <cp:revision>74</cp:revision>
  <dcterms:modified xsi:type="dcterms:W3CDTF">2021-11-03T14:46:57Z</dcterms:modified>
</cp:coreProperties>
</file>