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69" r:id="rId15"/>
    <p:sldId id="273" r:id="rId16"/>
    <p:sldId id="274" r:id="rId17"/>
    <p:sldId id="275" r:id="rId18"/>
    <p:sldId id="270" r:id="rId19"/>
    <p:sldId id="276" r:id="rId20"/>
    <p:sldId id="271" r:id="rId21"/>
    <p:sldId id="272" r:id="rId22"/>
    <p:sldId id="286" r:id="rId23"/>
    <p:sldId id="281" r:id="rId24"/>
    <p:sldId id="282" r:id="rId25"/>
    <p:sldId id="283" r:id="rId26"/>
    <p:sldId id="284" r:id="rId27"/>
    <p:sldId id="285" r:id="rId28"/>
    <p:sldId id="288" r:id="rId29"/>
    <p:sldId id="278" r:id="rId30"/>
    <p:sldId id="289" r:id="rId31"/>
    <p:sldId id="287" r:id="rId32"/>
    <p:sldId id="291" r:id="rId33"/>
    <p:sldId id="290" r:id="rId34"/>
    <p:sldId id="279" r:id="rId35"/>
    <p:sldId id="28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 EliteBook 840 G1" initials="HE8G" lastIdx="1" clrIdx="0">
    <p:extLst>
      <p:ext uri="{19B8F6BF-5375-455C-9EA6-DF929625EA0E}">
        <p15:presenceInfo xmlns:p15="http://schemas.microsoft.com/office/powerpoint/2012/main" userId="907b492dd64121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11E6-F289-42D9-91E9-FEE45C1CBF6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685A7-2735-4F69-9529-2A20492CA4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52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11E6-F289-42D9-91E9-FEE45C1CBF6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685A7-2735-4F69-9529-2A20492CA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1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11E6-F289-42D9-91E9-FEE45C1CBF6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685A7-2735-4F69-9529-2A20492CA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1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11E6-F289-42D9-91E9-FEE45C1CBF6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685A7-2735-4F69-9529-2A20492CA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0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11E6-F289-42D9-91E9-FEE45C1CBF6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685A7-2735-4F69-9529-2A20492CA4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64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11E6-F289-42D9-91E9-FEE45C1CBF6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685A7-2735-4F69-9529-2A20492CA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5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11E6-F289-42D9-91E9-FEE45C1CBF6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685A7-2735-4F69-9529-2A20492CA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2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11E6-F289-42D9-91E9-FEE45C1CBF6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685A7-2735-4F69-9529-2A20492CA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6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11E6-F289-42D9-91E9-FEE45C1CBF6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685A7-2735-4F69-9529-2A20492CA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7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B011E6-F289-42D9-91E9-FEE45C1CBF6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7685A7-2735-4F69-9529-2A20492CA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2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11E6-F289-42D9-91E9-FEE45C1CBF6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685A7-2735-4F69-9529-2A20492CA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2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B011E6-F289-42D9-91E9-FEE45C1CBF6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7685A7-2735-4F69-9529-2A20492CA4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45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1.xml"/><Relationship Id="rId3" Type="http://schemas.openxmlformats.org/officeDocument/2006/relationships/slide" Target="slide5.xml"/><Relationship Id="rId7" Type="http://schemas.openxmlformats.org/officeDocument/2006/relationships/slide" Target="slide11.xml"/><Relationship Id="rId12" Type="http://schemas.openxmlformats.org/officeDocument/2006/relationships/slide" Target="slide2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8.xml"/><Relationship Id="rId5" Type="http://schemas.openxmlformats.org/officeDocument/2006/relationships/slide" Target="slide7.xml"/><Relationship Id="rId15" Type="http://schemas.openxmlformats.org/officeDocument/2006/relationships/slide" Target="slide34.xml"/><Relationship Id="rId10" Type="http://schemas.openxmlformats.org/officeDocument/2006/relationships/slide" Target="slide14.xml"/><Relationship Id="rId4" Type="http://schemas.openxmlformats.org/officeDocument/2006/relationships/slide" Target="slide6.xml"/><Relationship Id="rId9" Type="http://schemas.openxmlformats.org/officeDocument/2006/relationships/slide" Target="slide13.xml"/><Relationship Id="rId14" Type="http://schemas.openxmlformats.org/officeDocument/2006/relationships/slide" Target="slide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983" y="198304"/>
            <a:ext cx="10362466" cy="1901402"/>
          </a:xfrm>
        </p:spPr>
        <p:txBody>
          <a:bodyPr>
            <a:noAutofit/>
          </a:bodyPr>
          <a:lstStyle/>
          <a:p>
            <a:r>
              <a:rPr lang="en-US" sz="4800" dirty="0" smtClean="0"/>
              <a:t>EVALUATING THE LAYOUT QUALITY OF UML CLASS DIAGRAMS USING MACHINE LEARNING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983" y="2099706"/>
            <a:ext cx="11168333" cy="2152805"/>
          </a:xfrm>
        </p:spPr>
        <p:txBody>
          <a:bodyPr>
            <a:noAutofit/>
          </a:bodyPr>
          <a:lstStyle/>
          <a:p>
            <a:r>
              <a:rPr lang="en-US" sz="1600" dirty="0"/>
              <a:t>Gustav </a:t>
            </a:r>
            <a:r>
              <a:rPr lang="en-US" sz="1600" dirty="0" err="1"/>
              <a:t>Bergström</a:t>
            </a:r>
            <a:r>
              <a:rPr lang="en-US" sz="1600" dirty="0"/>
              <a:t>, </a:t>
            </a:r>
            <a:r>
              <a:rPr lang="en-US" sz="1600" dirty="0" err="1"/>
              <a:t>Fadhl</a:t>
            </a:r>
            <a:r>
              <a:rPr lang="en-US" sz="1600" dirty="0"/>
              <a:t> </a:t>
            </a:r>
            <a:r>
              <a:rPr lang="en-US" sz="1600" dirty="0" err="1"/>
              <a:t>Hujainah</a:t>
            </a:r>
            <a:r>
              <a:rPr lang="en-US" sz="1600" dirty="0"/>
              <a:t>, Truong Ho-</a:t>
            </a:r>
            <a:r>
              <a:rPr lang="en-US" sz="1600" dirty="0" err="1"/>
              <a:t>Quang</a:t>
            </a:r>
            <a:r>
              <a:rPr lang="en-US" sz="1600" dirty="0"/>
              <a:t>, </a:t>
            </a:r>
            <a:r>
              <a:rPr lang="en-US" sz="1600" dirty="0" err="1"/>
              <a:t>Rodi</a:t>
            </a:r>
            <a:r>
              <a:rPr lang="en-US" sz="1600" dirty="0"/>
              <a:t> </a:t>
            </a:r>
            <a:r>
              <a:rPr lang="en-US" sz="1600" dirty="0" err="1"/>
              <a:t>Jolak</a:t>
            </a:r>
            <a:r>
              <a:rPr lang="en-US" sz="1600" dirty="0"/>
              <a:t>, </a:t>
            </a:r>
            <a:r>
              <a:rPr lang="en-US" sz="1600" dirty="0" err="1"/>
              <a:t>Satrio</a:t>
            </a:r>
            <a:r>
              <a:rPr lang="en-US" sz="1600" dirty="0"/>
              <a:t> </a:t>
            </a:r>
            <a:r>
              <a:rPr lang="en-US" sz="1600" dirty="0" err="1"/>
              <a:t>Adi</a:t>
            </a:r>
            <a:r>
              <a:rPr lang="en-US" sz="1600" dirty="0"/>
              <a:t> </a:t>
            </a:r>
            <a:r>
              <a:rPr lang="en-US" sz="1600" dirty="0" err="1"/>
              <a:t>Rukmono</a:t>
            </a:r>
            <a:r>
              <a:rPr lang="en-US" sz="1600" dirty="0"/>
              <a:t>, </a:t>
            </a:r>
            <a:r>
              <a:rPr lang="en-US" sz="1600" dirty="0" err="1"/>
              <a:t>Arif</a:t>
            </a:r>
            <a:r>
              <a:rPr lang="en-US" sz="1600" dirty="0"/>
              <a:t> </a:t>
            </a:r>
            <a:r>
              <a:rPr lang="en-US" sz="1600" dirty="0" err="1"/>
              <a:t>Nurwidyantoro</a:t>
            </a:r>
            <a:r>
              <a:rPr lang="en-US" sz="1600" dirty="0"/>
              <a:t>, Michel R.V. </a:t>
            </a:r>
            <a:r>
              <a:rPr lang="en-US" sz="1600" dirty="0" err="1"/>
              <a:t>Chaudron</a:t>
            </a:r>
            <a:r>
              <a:rPr lang="en-US" sz="1600" dirty="0"/>
              <a:t>,</a:t>
            </a:r>
          </a:p>
          <a:p>
            <a:r>
              <a:rPr lang="en-US" sz="1600" dirty="0"/>
              <a:t>Evaluating the layout quality of UML class diagrams using machine learning,</a:t>
            </a:r>
          </a:p>
          <a:p>
            <a:r>
              <a:rPr lang="en-US" sz="1600" dirty="0"/>
              <a:t>Journal of Systems and </a:t>
            </a:r>
            <a:r>
              <a:rPr lang="en-US" sz="1600" dirty="0" smtClean="0"/>
              <a:t>Software, Volume 192,2022, 111413, ISSN </a:t>
            </a:r>
            <a:r>
              <a:rPr lang="en-US" sz="1600" dirty="0"/>
              <a:t>0164-1212,</a:t>
            </a:r>
          </a:p>
          <a:p>
            <a:r>
              <a:rPr lang="en-US" sz="1600" dirty="0"/>
              <a:t>https://doi.org/10.1016/j.jss.2022.111413.</a:t>
            </a:r>
          </a:p>
          <a:p>
            <a:r>
              <a:rPr lang="en-US" sz="1600" dirty="0"/>
              <a:t>(https://www.sciencedirect.com/science/article/pii/S016412122200125X)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1021" y="5070470"/>
            <a:ext cx="47482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Name:     Fatima Masood</a:t>
            </a:r>
          </a:p>
          <a:p>
            <a:pPr algn="r"/>
            <a:r>
              <a:rPr lang="en-US" sz="3200" dirty="0"/>
              <a:t>Roll No: MSSE71F23S006</a:t>
            </a:r>
          </a:p>
        </p:txBody>
      </p:sp>
      <p:pic>
        <p:nvPicPr>
          <p:cNvPr id="1026" name="Picture 2" descr="No photo description availabl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83" y="4891488"/>
            <a:ext cx="1432193" cy="143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59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Nikiforova</a:t>
            </a:r>
            <a:r>
              <a:rPr lang="en-US" dirty="0"/>
              <a:t>, Oksana, et al. "Several issues on the layout of the UML sequence and class diagram." </a:t>
            </a:r>
            <a:r>
              <a:rPr lang="en-US" i="1" dirty="0"/>
              <a:t>Proc. of the 9th Int. Conf. on Software Engineering Advances</a:t>
            </a:r>
            <a:r>
              <a:rPr lang="en-US" dirty="0"/>
              <a:t>. 2014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74980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a list of layout principles</a:t>
            </a:r>
          </a:p>
          <a:p>
            <a:pPr marL="74980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Analyze </a:t>
            </a:r>
            <a:r>
              <a:rPr lang="en-US" dirty="0"/>
              <a:t>how different </a:t>
            </a:r>
            <a:r>
              <a:rPr lang="en-US" dirty="0" smtClean="0"/>
              <a:t>layout </a:t>
            </a:r>
            <a:r>
              <a:rPr lang="en-US" dirty="0"/>
              <a:t>algorithms </a:t>
            </a:r>
            <a:r>
              <a:rPr lang="en-US" dirty="0" smtClean="0"/>
              <a:t>are </a:t>
            </a:r>
            <a:r>
              <a:rPr lang="en-US" dirty="0"/>
              <a:t>used by some popular UML modeling.</a:t>
            </a:r>
          </a:p>
          <a:p>
            <a:pPr marL="74980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Layouts </a:t>
            </a:r>
            <a:r>
              <a:rPr lang="en-US" dirty="0"/>
              <a:t>of both class and sequence diagrams</a:t>
            </a:r>
          </a:p>
        </p:txBody>
      </p:sp>
    </p:spTree>
    <p:extLst>
      <p:ext uri="{BB962C8B-B14F-4D97-AF65-F5344CB8AC3E}">
        <p14:creationId xmlns:p14="http://schemas.microsoft.com/office/powerpoint/2010/main" val="36792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Uniformity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UML Conventions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Highlighting/Coloring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Semantical </a:t>
            </a:r>
            <a:r>
              <a:rPr lang="en-US" b="1" dirty="0"/>
              <a:t>aspects of the layout of diagrams </a:t>
            </a:r>
            <a:r>
              <a:rPr lang="en-US" b="1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Design Principles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Types </a:t>
            </a:r>
            <a:r>
              <a:rPr lang="en-US" b="1" dirty="0"/>
              <a:t>of Class Diagrams</a:t>
            </a:r>
          </a:p>
        </p:txBody>
      </p:sp>
    </p:spTree>
    <p:extLst>
      <p:ext uri="{BB962C8B-B14F-4D97-AF65-F5344CB8AC3E}">
        <p14:creationId xmlns:p14="http://schemas.microsoft.com/office/powerpoint/2010/main" val="174575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err="1" smtClean="0"/>
              <a:t>Lindholmen</a:t>
            </a:r>
            <a:r>
              <a:rPr lang="en-US" b="1" dirty="0" smtClean="0"/>
              <a:t>-dataset </a:t>
            </a:r>
            <a:r>
              <a:rPr lang="en-US" b="1" dirty="0"/>
              <a:t>of images created by </a:t>
            </a:r>
            <a:r>
              <a:rPr lang="en-US" b="1" dirty="0" err="1"/>
              <a:t>Hebig</a:t>
            </a:r>
            <a:r>
              <a:rPr lang="en-US" b="1" dirty="0"/>
              <a:t> et al. (2016</a:t>
            </a:r>
            <a:r>
              <a:rPr lang="en-US" b="1" dirty="0" smtClean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Data Year: (2016). </a:t>
            </a:r>
            <a:endParaRPr lang="en-US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smtClean="0"/>
              <a:t>Total Data: 100,000 UML Diagrams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smtClean="0"/>
              <a:t>Assembled </a:t>
            </a:r>
            <a:r>
              <a:rPr lang="en-US" b="1" dirty="0"/>
              <a:t>through mining open source repositories on GitHub for images</a:t>
            </a:r>
            <a:r>
              <a:rPr lang="en-US" b="1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smtClean="0"/>
              <a:t>The initial </a:t>
            </a:r>
            <a:r>
              <a:rPr lang="en-US" b="1" dirty="0"/>
              <a:t>subset of 3000 </a:t>
            </a:r>
            <a:r>
              <a:rPr lang="en-US" b="1" dirty="0" smtClean="0"/>
              <a:t>diagrams was selected randomly.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01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smtClean="0"/>
              <a:t>Total : 100000 UML Diagrams.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smtClean="0"/>
              <a:t>Initial Subset: 3000 UML Diagrams.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654 diagrams after </a:t>
            </a:r>
            <a:r>
              <a:rPr lang="en-US" b="1" dirty="0" smtClean="0"/>
              <a:t>filtering.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smtClean="0"/>
              <a:t>Total </a:t>
            </a:r>
            <a:r>
              <a:rPr lang="en-US" b="1" dirty="0"/>
              <a:t>of 609 diagrams in the final </a:t>
            </a:r>
            <a:r>
              <a:rPr lang="en-US" b="1" dirty="0" smtClean="0"/>
              <a:t>dataset.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84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Aspects of Quality of Layout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Set of Image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7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 </a:t>
            </a:r>
            <a:r>
              <a:rPr lang="en-US" dirty="0"/>
              <a:t>of </a:t>
            </a:r>
            <a:r>
              <a:rPr lang="en-US" dirty="0" smtClean="0"/>
              <a:t>Quality </a:t>
            </a:r>
            <a:r>
              <a:rPr lang="en-US" dirty="0"/>
              <a:t>of </a:t>
            </a:r>
            <a:r>
              <a:rPr lang="en-US" dirty="0" smtClean="0"/>
              <a:t>Layout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69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A1 — line </a:t>
            </a:r>
            <a:r>
              <a:rPr lang="en-US" dirty="0" smtClean="0"/>
              <a:t>crossings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A2 — Line </a:t>
            </a:r>
            <a:r>
              <a:rPr lang="en-US" dirty="0" smtClean="0"/>
              <a:t>bends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A3 — Orthogonality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A4 — Line </a:t>
            </a:r>
            <a:r>
              <a:rPr lang="en-US" dirty="0" smtClean="0"/>
              <a:t>lengths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A5 — Diagram drawing </a:t>
            </a:r>
            <a:r>
              <a:rPr lang="en-US" dirty="0" smtClean="0"/>
              <a:t>size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A6 — Symmetry.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A7 — Line angular </a:t>
            </a:r>
            <a:r>
              <a:rPr lang="en-US" dirty="0" smtClean="0"/>
              <a:t>distances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A8 — Class </a:t>
            </a:r>
            <a:r>
              <a:rPr lang="en-US" dirty="0" smtClean="0"/>
              <a:t>placement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A9 — </a:t>
            </a:r>
            <a:r>
              <a:rPr lang="en-US" dirty="0" smtClean="0"/>
              <a:t>Overlapping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A10 — Node sizes.</a:t>
            </a:r>
          </a:p>
        </p:txBody>
      </p:sp>
    </p:spTree>
    <p:extLst>
      <p:ext uri="{BB962C8B-B14F-4D97-AF65-F5344CB8AC3E}">
        <p14:creationId xmlns:p14="http://schemas.microsoft.com/office/powerpoint/2010/main" val="304859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/>
              <a:t>of </a:t>
            </a:r>
            <a:r>
              <a:rPr lang="en-US" dirty="0" smtClean="0"/>
              <a:t>Image Features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F1 — Line crossings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F2 — Crossing </a:t>
            </a:r>
            <a:r>
              <a:rPr lang="en-US" dirty="0" smtClean="0"/>
              <a:t>angles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F3 — Line </a:t>
            </a:r>
            <a:r>
              <a:rPr lang="en-US" dirty="0" smtClean="0"/>
              <a:t>bends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F4 — Line angles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F5 — Line orthogonality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F6 — Rectangle </a:t>
            </a:r>
            <a:r>
              <a:rPr lang="en-US" dirty="0" smtClean="0"/>
              <a:t>orthogonality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F7 — Average line </a:t>
            </a:r>
            <a:r>
              <a:rPr lang="en-US" dirty="0" smtClean="0"/>
              <a:t>length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F8 — Line length </a:t>
            </a:r>
            <a:r>
              <a:rPr lang="en-US" dirty="0" smtClean="0"/>
              <a:t>variation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F9 — Longest </a:t>
            </a:r>
            <a:r>
              <a:rPr lang="en-US" dirty="0" smtClean="0"/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181007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/>
              <a:t>of </a:t>
            </a:r>
            <a:r>
              <a:rPr lang="en-US" dirty="0" smtClean="0"/>
              <a:t>Image Features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F10 — Shortest 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F11 — Rectangle coverage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F12 — Aspect ratio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F13 — Rectangle distribution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F14 — Rectangle proximity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F15 — Rectangle size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F16 — Rectangle size variation.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F17 — Number of rectangles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F18 — Number of lines</a:t>
            </a:r>
          </a:p>
        </p:txBody>
      </p:sp>
    </p:spTree>
    <p:extLst>
      <p:ext uri="{BB962C8B-B14F-4D97-AF65-F5344CB8AC3E}">
        <p14:creationId xmlns:p14="http://schemas.microsoft.com/office/powerpoint/2010/main" val="65793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33032"/>
          </a:xfrm>
        </p:spPr>
        <p:txBody>
          <a:bodyPr>
            <a:normAutofit/>
          </a:bodyPr>
          <a:lstStyle/>
          <a:p>
            <a:r>
              <a:rPr lang="en-US" dirty="0" smtClean="0"/>
              <a:t>Support </a:t>
            </a:r>
            <a:r>
              <a:rPr lang="en-US" dirty="0"/>
              <a:t>vector, rule-based, and </a:t>
            </a:r>
            <a:r>
              <a:rPr lang="en-US" dirty="0" smtClean="0"/>
              <a:t>tree-based 12 approaches: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Gaussian </a:t>
            </a:r>
            <a:r>
              <a:rPr lang="en-US" dirty="0"/>
              <a:t>Processes (Mackay, 1998)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Linear </a:t>
            </a:r>
            <a:r>
              <a:rPr lang="en-US" dirty="0"/>
              <a:t>Regression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Multi-layer </a:t>
            </a:r>
            <a:r>
              <a:rPr lang="en-US" dirty="0"/>
              <a:t>Perceptron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Simple </a:t>
            </a:r>
            <a:r>
              <a:rPr lang="en-US" dirty="0"/>
              <a:t>Linear Regression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Support </a:t>
            </a:r>
            <a:r>
              <a:rPr lang="en-US" dirty="0"/>
              <a:t>Vector Regression (</a:t>
            </a:r>
            <a:r>
              <a:rPr lang="en-US" dirty="0" err="1"/>
              <a:t>SMOreg</a:t>
            </a:r>
            <a:r>
              <a:rPr lang="en-US" dirty="0"/>
              <a:t>) (</a:t>
            </a:r>
            <a:r>
              <a:rPr lang="en-US" dirty="0" err="1"/>
              <a:t>Shevade</a:t>
            </a:r>
            <a:r>
              <a:rPr lang="en-US" dirty="0"/>
              <a:t> et al., 1999; </a:t>
            </a:r>
            <a:r>
              <a:rPr lang="en-US" dirty="0" err="1"/>
              <a:t>Smola</a:t>
            </a:r>
            <a:r>
              <a:rPr lang="en-US" dirty="0"/>
              <a:t> and </a:t>
            </a:r>
            <a:r>
              <a:rPr lang="en-US" dirty="0" err="1"/>
              <a:t>Schoelkopf</a:t>
            </a:r>
            <a:r>
              <a:rPr lang="en-US" dirty="0"/>
              <a:t>, 1998)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Decision </a:t>
            </a:r>
            <a:r>
              <a:rPr lang="en-US" dirty="0"/>
              <a:t>Table (</a:t>
            </a:r>
            <a:r>
              <a:rPr lang="en-US" dirty="0" err="1"/>
              <a:t>Kohavi</a:t>
            </a:r>
            <a:r>
              <a:rPr lang="en-US" dirty="0"/>
              <a:t>, 1995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10999"/>
          </a:xfrm>
        </p:spPr>
        <p:txBody>
          <a:bodyPr>
            <a:normAutofit/>
          </a:bodyPr>
          <a:lstStyle/>
          <a:p>
            <a:r>
              <a:rPr lang="en-US" dirty="0" smtClean="0"/>
              <a:t>Support </a:t>
            </a:r>
            <a:r>
              <a:rPr lang="en-US" dirty="0"/>
              <a:t>vector, rule-based, and </a:t>
            </a:r>
            <a:r>
              <a:rPr lang="en-US" dirty="0" smtClean="0"/>
              <a:t>tree-based 12 approaches: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M5 </a:t>
            </a:r>
            <a:r>
              <a:rPr lang="en-US" dirty="0"/>
              <a:t>Rules (Holmes et al., 1999; Quinlan, 1992; Wang and Witten, 1997)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Decision </a:t>
            </a:r>
            <a:r>
              <a:rPr lang="en-US" dirty="0"/>
              <a:t>Stump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M5P </a:t>
            </a:r>
            <a:r>
              <a:rPr lang="en-US" dirty="0"/>
              <a:t>(Quinlan, 1992; Wang and Witten, 1997)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Random </a:t>
            </a:r>
            <a:r>
              <a:rPr lang="en-US" dirty="0"/>
              <a:t>Forest (</a:t>
            </a:r>
            <a:r>
              <a:rPr lang="en-US" dirty="0" err="1"/>
              <a:t>Breiman</a:t>
            </a:r>
            <a:r>
              <a:rPr lang="en-US" dirty="0"/>
              <a:t>, 2001)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Random </a:t>
            </a:r>
            <a:r>
              <a:rPr lang="en-US" dirty="0"/>
              <a:t>Tree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REP </a:t>
            </a:r>
            <a:r>
              <a:rPr lang="en-US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07617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166248" cy="4610150"/>
          </a:xfrm>
        </p:spPr>
        <p:txBody>
          <a:bodyPr>
            <a:normAutofit/>
          </a:bodyPr>
          <a:lstStyle/>
          <a:p>
            <a:r>
              <a:rPr lang="en-US" dirty="0" smtClean="0"/>
              <a:t>1- </a:t>
            </a:r>
            <a:r>
              <a:rPr lang="en-US" dirty="0" smtClean="0">
                <a:hlinkClick r:id="" action="ppaction://hlinkshowjump?jump=nextslide"/>
              </a:rPr>
              <a:t>Introduction</a:t>
            </a:r>
            <a:endParaRPr lang="en-US" dirty="0" smtClean="0"/>
          </a:p>
          <a:p>
            <a:r>
              <a:rPr lang="en-US" dirty="0" smtClean="0"/>
              <a:t>2- </a:t>
            </a:r>
            <a:r>
              <a:rPr lang="en-US" dirty="0" smtClean="0">
                <a:hlinkClick r:id="rId2" action="ppaction://hlinksldjump"/>
              </a:rPr>
              <a:t>Aims</a:t>
            </a:r>
            <a:r>
              <a:rPr lang="en-US" dirty="0" smtClean="0"/>
              <a:t> </a:t>
            </a:r>
            <a:r>
              <a:rPr lang="en-US" dirty="0" smtClean="0">
                <a:hlinkClick r:id="rId2" action="ppaction://hlinksldjump"/>
              </a:rPr>
              <a:t>&amp; Objectives</a:t>
            </a:r>
            <a:endParaRPr lang="en-US" dirty="0" smtClean="0"/>
          </a:p>
          <a:p>
            <a:r>
              <a:rPr lang="en-US" dirty="0" smtClean="0"/>
              <a:t>3- </a:t>
            </a:r>
            <a:r>
              <a:rPr lang="en-US" dirty="0" smtClean="0">
                <a:hlinkClick r:id="rId3" action="ppaction://hlinksldjump"/>
              </a:rPr>
              <a:t>Contribution</a:t>
            </a:r>
            <a:endParaRPr lang="en-US" dirty="0" smtClean="0"/>
          </a:p>
          <a:p>
            <a:r>
              <a:rPr lang="en-US" dirty="0" smtClean="0"/>
              <a:t>4- </a:t>
            </a:r>
            <a:r>
              <a:rPr lang="en-US" dirty="0" smtClean="0">
                <a:hlinkClick r:id="rId4" action="ppaction://hlinksldjump"/>
              </a:rPr>
              <a:t>Research Problem</a:t>
            </a:r>
            <a:endParaRPr lang="en-US" dirty="0" smtClean="0"/>
          </a:p>
          <a:p>
            <a:r>
              <a:rPr lang="en-US" dirty="0" smtClean="0"/>
              <a:t>5- </a:t>
            </a:r>
            <a:r>
              <a:rPr lang="en-US" dirty="0" smtClean="0">
                <a:hlinkClick r:id="rId5" action="ppaction://hlinksldjump"/>
              </a:rPr>
              <a:t>Related Work</a:t>
            </a:r>
            <a:endParaRPr lang="en-US" dirty="0" smtClean="0"/>
          </a:p>
          <a:p>
            <a:r>
              <a:rPr lang="en-US" dirty="0" smtClean="0"/>
              <a:t>6- </a:t>
            </a:r>
            <a:r>
              <a:rPr lang="en-US" dirty="0" smtClean="0">
                <a:hlinkClick r:id="rId6" action="ppaction://hlinksldjump"/>
              </a:rPr>
              <a:t>Prior work</a:t>
            </a:r>
            <a:endParaRPr lang="en-US" dirty="0" smtClean="0"/>
          </a:p>
          <a:p>
            <a:r>
              <a:rPr lang="en-US" dirty="0" smtClean="0"/>
              <a:t>7- </a:t>
            </a:r>
            <a:r>
              <a:rPr lang="en-US" dirty="0" smtClean="0">
                <a:hlinkClick r:id="rId7" action="ppaction://hlinksldjump"/>
              </a:rPr>
              <a:t>Limitations</a:t>
            </a:r>
            <a:endParaRPr lang="en-US" dirty="0" smtClean="0"/>
          </a:p>
          <a:p>
            <a:r>
              <a:rPr lang="en-US" dirty="0" smtClean="0"/>
              <a:t>8- </a:t>
            </a:r>
            <a:r>
              <a:rPr lang="en-US" dirty="0" smtClean="0">
                <a:hlinkClick r:id="rId8" action="ppaction://hlinksldjump"/>
              </a:rPr>
              <a:t>Data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93186" y="1845734"/>
            <a:ext cx="3227942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9-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hlinkClick r:id="rId9" action="ppaction://hlinksldjump"/>
              </a:rPr>
              <a:t>Data Statistics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10-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0" action="ppaction://hlinksldjump"/>
              </a:rPr>
              <a:t>Features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11-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1" action="ppaction://hlinksldjump"/>
              </a:rPr>
              <a:t>Algorithms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12-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2" action="ppaction://hlinksldjump"/>
              </a:rPr>
              <a:t>Framework Diagram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13-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3" action="ppaction://hlinksldjump"/>
              </a:rPr>
              <a:t> Experimental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13" action="ppaction://hlinksldjump"/>
              </a:rPr>
              <a:t>Setup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14-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13" action="ppaction://hlinksldjump"/>
              </a:rPr>
              <a:t>Results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15-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14" action="ppaction://hlinksldjump"/>
              </a:rPr>
              <a:t>Discussions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16-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15" action="ppaction://hlinksldjump"/>
              </a:rPr>
              <a:t>Acknowledgements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023" t="19010" r="20433" b="16083"/>
          <a:stretch/>
        </p:blipFill>
        <p:spPr>
          <a:xfrm>
            <a:off x="2016088" y="1987190"/>
            <a:ext cx="7293166" cy="42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40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813" t="17243" r="51395" b="11162"/>
          <a:stretch/>
        </p:blipFill>
        <p:spPr>
          <a:xfrm>
            <a:off x="5759594" y="1818967"/>
            <a:ext cx="5725001" cy="443775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7280" y="1946787"/>
            <a:ext cx="4772578" cy="358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 indent="-9144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Three evaluation metrics:</a:t>
            </a:r>
          </a:p>
          <a:p>
            <a:pPr marL="457200" lvl="0" indent="-45720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+mj-lt"/>
              <a:buAutoNum type="arabicPeriod"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Pearson’s correlation coefficient 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(PCC)</a:t>
            </a:r>
          </a:p>
          <a:p>
            <a:pPr marL="457200" lvl="0" indent="-45720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+mj-lt"/>
              <a:buAutoNum type="arabicPeriod"/>
            </a:pP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Mean Absolute Error 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(MAE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</a:p>
          <a:p>
            <a:pPr marL="457200" lvl="0" indent="-45720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+mj-lt"/>
              <a:buAutoNum type="arabicPeriod"/>
            </a:pP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Relative 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Absolute Error (RAE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).</a:t>
            </a:r>
          </a:p>
          <a:p>
            <a:pPr marL="342900" lvl="0" indent="-34290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T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he best-performing approach 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is the 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Random Forest algorithm.</a:t>
            </a: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948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455" t="17244" r="10815" b="11684"/>
          <a:stretch/>
        </p:blipFill>
        <p:spPr>
          <a:xfrm>
            <a:off x="6253316" y="1845733"/>
            <a:ext cx="5204226" cy="450590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7280" y="1946787"/>
            <a:ext cx="4772578" cy="165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 indent="-9144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Results 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of our 10-fold validation 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using a confusion matrix.</a:t>
            </a:r>
          </a:p>
          <a:p>
            <a:pPr marL="91440" lvl="0" indent="-9144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evaluations of 9 classes between 1-5</a:t>
            </a:r>
          </a:p>
        </p:txBody>
      </p:sp>
    </p:spTree>
    <p:extLst>
      <p:ext uri="{BB962C8B-B14F-4D97-AF65-F5344CB8AC3E}">
        <p14:creationId xmlns:p14="http://schemas.microsoft.com/office/powerpoint/2010/main" val="1110306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33" t="18141" r="15501" b="7311"/>
          <a:stretch/>
        </p:blipFill>
        <p:spPr>
          <a:xfrm>
            <a:off x="5787267" y="2438401"/>
            <a:ext cx="5368413" cy="29988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1946787"/>
            <a:ext cx="4772578" cy="229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 indent="-9144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Prediction 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errors 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 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 higher level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91440" lvl="0" indent="-9144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Negative 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values in 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y-axis 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means:</a:t>
            </a:r>
          </a:p>
          <a:p>
            <a:pPr marL="342900" lvl="0" indent="-34290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predicted label is lower than 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the actual label</a:t>
            </a:r>
          </a:p>
        </p:txBody>
      </p:sp>
    </p:spTree>
    <p:extLst>
      <p:ext uri="{BB962C8B-B14F-4D97-AF65-F5344CB8AC3E}">
        <p14:creationId xmlns:p14="http://schemas.microsoft.com/office/powerpoint/2010/main" val="2027078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84" t="28407" r="9176" b="16599"/>
          <a:stretch/>
        </p:blipFill>
        <p:spPr>
          <a:xfrm>
            <a:off x="5138338" y="2261418"/>
            <a:ext cx="6017342" cy="3667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1946787"/>
            <a:ext cx="4772578" cy="27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 indent="-9144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Distributions 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of the actual quality 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labels and 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predicted quality 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labels.</a:t>
            </a:r>
          </a:p>
          <a:p>
            <a:pPr marL="91440" lvl="0" indent="-9144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x-axis: the 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value of the layout 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quality.</a:t>
            </a:r>
          </a:p>
          <a:p>
            <a:pPr marL="91440" lvl="0" indent="-9144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y-axis denotes: number 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of images classified 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into that 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‘bucket’</a:t>
            </a:r>
            <a:endParaRPr lang="en-US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03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264" t="26039" r="17960" b="29968"/>
          <a:stretch/>
        </p:blipFill>
        <p:spPr>
          <a:xfrm>
            <a:off x="1170038" y="1845734"/>
            <a:ext cx="6656439" cy="20647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0038" y="3608439"/>
            <a:ext cx="9985642" cy="119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 indent="-9144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Mean 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absolute error values for the categories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91440" lvl="0" indent="-9144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Better Performance 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with smaller diagrams</a:t>
            </a:r>
            <a:endParaRPr lang="en-US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694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4625094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Closer </a:t>
            </a:r>
            <a:r>
              <a:rPr lang="en-US" dirty="0"/>
              <a:t>to </a:t>
            </a:r>
            <a:r>
              <a:rPr lang="en-US" dirty="0" smtClean="0"/>
              <a:t>1: with more </a:t>
            </a:r>
            <a:r>
              <a:rPr lang="en-US" dirty="0"/>
              <a:t>significant </a:t>
            </a:r>
            <a:r>
              <a:rPr lang="en-US" dirty="0" smtClean="0"/>
              <a:t>contribution.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Sign: positive </a:t>
            </a:r>
            <a:r>
              <a:rPr lang="en-US" dirty="0"/>
              <a:t>or </a:t>
            </a:r>
            <a:r>
              <a:rPr lang="en-US" dirty="0" smtClean="0"/>
              <a:t>negative contribution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Important: (A4), F9, F7, and </a:t>
            </a:r>
            <a:r>
              <a:rPr lang="en-US" dirty="0" smtClean="0"/>
              <a:t>F8.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Essential: rectangle orthogonality (F6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third </a:t>
            </a:r>
            <a:r>
              <a:rPr lang="en-US" dirty="0"/>
              <a:t>category of important features: </a:t>
            </a:r>
            <a:r>
              <a:rPr lang="en-US" dirty="0" smtClean="0"/>
              <a:t>the shape</a:t>
            </a:r>
            <a:r>
              <a:rPr lang="en-US" dirty="0"/>
              <a:t>, </a:t>
            </a:r>
            <a:r>
              <a:rPr lang="en-US" dirty="0" smtClean="0"/>
              <a:t>positioning</a:t>
            </a:r>
            <a:r>
              <a:rPr lang="en-US" dirty="0"/>
              <a:t>, and orientation of lines between classes (features F2 Crossing Lines and F3 Line Bends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not very significant</a:t>
            </a:r>
            <a:r>
              <a:rPr lang="en-US" dirty="0" smtClean="0"/>
              <a:t>: F10 Shortest </a:t>
            </a:r>
            <a:r>
              <a:rPr lang="en-US" dirty="0"/>
              <a:t>Line and F5 Line </a:t>
            </a:r>
            <a:r>
              <a:rPr lang="en-US" dirty="0" smtClean="0"/>
              <a:t>Orthogonality.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6560" t="21804" r="8428" b="20680"/>
          <a:stretch/>
        </p:blipFill>
        <p:spPr>
          <a:xfrm>
            <a:off x="5722374" y="1973153"/>
            <a:ext cx="5243160" cy="376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00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529368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Higher-quality diagrams: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have </a:t>
            </a:r>
            <a:r>
              <a:rPr lang="en-US" dirty="0"/>
              <a:t>shorter </a:t>
            </a:r>
            <a:r>
              <a:rPr lang="en-US" dirty="0" smtClean="0"/>
              <a:t>lines.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less </a:t>
            </a:r>
            <a:r>
              <a:rPr lang="en-US" dirty="0"/>
              <a:t>varied line </a:t>
            </a:r>
            <a:r>
              <a:rPr lang="en-US" dirty="0" smtClean="0"/>
              <a:t>lengths.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smaller number of diagram </a:t>
            </a:r>
            <a:r>
              <a:rPr lang="en-US" dirty="0" smtClean="0"/>
              <a:t>elements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more orthogonal rectangles </a:t>
            </a:r>
            <a:r>
              <a:rPr lang="en-US" dirty="0" smtClean="0"/>
              <a:t>positioning.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Variance </a:t>
            </a:r>
            <a:r>
              <a:rPr lang="en-US" dirty="0"/>
              <a:t>for higher quality bins tend to be smaller than those in lower quality bins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489" t="18768" r="27834" b="5546"/>
          <a:stretch/>
        </p:blipFill>
        <p:spPr>
          <a:xfrm>
            <a:off x="6322142" y="1802147"/>
            <a:ext cx="4699819" cy="411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62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/>
              <a:t>processing 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4985" t="23727" r="29770" b="17925"/>
          <a:stretch/>
        </p:blipFill>
        <p:spPr>
          <a:xfrm>
            <a:off x="3276025" y="2171700"/>
            <a:ext cx="4483533" cy="390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99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estimator </a:t>
            </a:r>
            <a:r>
              <a:rPr lang="en-US" dirty="0" smtClean="0"/>
              <a:t>performance</a:t>
            </a:r>
          </a:p>
          <a:p>
            <a:r>
              <a:rPr lang="en-US" dirty="0"/>
              <a:t>Image processing 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833" t="29103" r="29839" b="34996"/>
          <a:stretch/>
        </p:blipFill>
        <p:spPr>
          <a:xfrm>
            <a:off x="2387938" y="2800350"/>
            <a:ext cx="7477083" cy="325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8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RESEARCH MAIN AREA:                                                                                                                      </a:t>
            </a:r>
            <a:r>
              <a:rPr lang="en-US" dirty="0" smtClean="0"/>
              <a:t>Evaluation </a:t>
            </a:r>
            <a:r>
              <a:rPr lang="en-US" dirty="0"/>
              <a:t>of the quality of </a:t>
            </a:r>
            <a:r>
              <a:rPr lang="en-US" dirty="0" smtClean="0"/>
              <a:t>UML class </a:t>
            </a:r>
            <a:r>
              <a:rPr lang="en-US" dirty="0"/>
              <a:t>diagrams using </a:t>
            </a:r>
            <a:r>
              <a:rPr lang="en-US" dirty="0" smtClean="0"/>
              <a:t>ML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RESEARCH SUB-AREA:                                                                                                                         </a:t>
            </a:r>
            <a:r>
              <a:rPr lang="en-US" dirty="0" smtClean="0"/>
              <a:t>Evaluating </a:t>
            </a:r>
            <a:r>
              <a:rPr lang="en-US" dirty="0"/>
              <a:t>the layout quality of </a:t>
            </a:r>
            <a:r>
              <a:rPr lang="en-US" dirty="0" smtClean="0"/>
              <a:t>UML class </a:t>
            </a:r>
            <a:r>
              <a:rPr lang="en-US" dirty="0"/>
              <a:t>diagrams</a:t>
            </a:r>
            <a:endParaRPr 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IMPORTANCE OF AREA:</a:t>
            </a:r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Industry Setting</a:t>
            </a:r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Educational Setting</a:t>
            </a:r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Design Graph Layout Algorithms</a:t>
            </a:r>
          </a:p>
          <a:p>
            <a:pPr marL="749808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/>
              <a:t>processing 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3000" t="30491" r="27709" b="33755"/>
          <a:stretch/>
        </p:blipFill>
        <p:spPr>
          <a:xfrm>
            <a:off x="1276350" y="2580063"/>
            <a:ext cx="9105900" cy="371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07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 aesthetics</a:t>
            </a:r>
          </a:p>
          <a:p>
            <a:pPr marL="201168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541" t="20841" r="17017" b="15683"/>
          <a:stretch/>
        </p:blipFill>
        <p:spPr>
          <a:xfrm>
            <a:off x="1097280" y="2208057"/>
            <a:ext cx="10205304" cy="404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29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 aesthetics</a:t>
            </a:r>
          </a:p>
          <a:p>
            <a:pPr lvl="1"/>
            <a:r>
              <a:rPr lang="en-US" dirty="0"/>
              <a:t>High importance: line lengths (A4), descriptive features, and orthogonality (A3) </a:t>
            </a:r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777" t="26790" r="17223" b="18493"/>
          <a:stretch/>
        </p:blipFill>
        <p:spPr>
          <a:xfrm>
            <a:off x="1097280" y="2641600"/>
            <a:ext cx="8146743" cy="363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Essential aesthetics</a:t>
            </a:r>
          </a:p>
          <a:p>
            <a:pPr lvl="1"/>
            <a:r>
              <a:rPr lang="en-US" sz="2800" dirty="0"/>
              <a:t>Somewhat important: line crossings (A1), line bends (A2), class placement (A8), and node sizes (a10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/>
              <a:t>Insignificant: diagram drawing size (A5</a:t>
            </a:r>
            <a:r>
              <a:rPr lang="en-US" sz="2800" dirty="0" smtClean="0"/>
              <a:t>)</a:t>
            </a:r>
          </a:p>
          <a:p>
            <a:pPr lvl="2"/>
            <a:r>
              <a:rPr lang="en-US" sz="2000" dirty="0"/>
              <a:t>neither rectangle coverage (F11) nor diagram aspect ratio (F12) </a:t>
            </a:r>
            <a:r>
              <a:rPr lang="en-US" sz="2000" dirty="0" smtClean="0"/>
              <a:t>affect </a:t>
            </a:r>
            <a:r>
              <a:rPr lang="en-US" sz="2000" dirty="0"/>
              <a:t>perceived layout quality. </a:t>
            </a:r>
            <a:endParaRPr lang="en-US" sz="2000" dirty="0" smtClean="0"/>
          </a:p>
          <a:p>
            <a:pPr lvl="2"/>
            <a:r>
              <a:rPr lang="en-US" sz="2000" dirty="0" smtClean="0"/>
              <a:t>No </a:t>
            </a:r>
            <a:r>
              <a:rPr lang="en-US" sz="2000" dirty="0"/>
              <a:t>previous work related to the importance of rectangle coverage was found</a:t>
            </a:r>
          </a:p>
        </p:txBody>
      </p:sp>
    </p:spTree>
    <p:extLst>
      <p:ext uri="{BB962C8B-B14F-4D97-AF65-F5344CB8AC3E}">
        <p14:creationId xmlns:p14="http://schemas.microsoft.com/office/powerpoint/2010/main" val="2674607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02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1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/>
              <a:t>Create </a:t>
            </a:r>
            <a:r>
              <a:rPr lang="en-US" b="1" dirty="0"/>
              <a:t>an automatic evaluator of the layout quality of </a:t>
            </a:r>
            <a:r>
              <a:rPr lang="en-US" b="1" dirty="0" smtClean="0"/>
              <a:t>the UML </a:t>
            </a:r>
            <a:r>
              <a:rPr lang="en-US" b="1" dirty="0"/>
              <a:t>class </a:t>
            </a:r>
            <a:endParaRPr lang="en-US" b="1" dirty="0" smtClean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/>
              <a:t>Finding good </a:t>
            </a:r>
            <a:r>
              <a:rPr lang="en-US" b="1" dirty="0"/>
              <a:t>aspects of a </a:t>
            </a:r>
            <a:r>
              <a:rPr lang="en-US" b="1" dirty="0" smtClean="0"/>
              <a:t>diagram</a:t>
            </a:r>
            <a:endParaRPr lang="en-US" b="1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/>
              <a:t>Which aspects </a:t>
            </a:r>
            <a:r>
              <a:rPr lang="en-US" b="1" dirty="0"/>
              <a:t>could be </a:t>
            </a:r>
            <a:r>
              <a:rPr lang="en-US" b="1" dirty="0" smtClean="0"/>
              <a:t>improved?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034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/>
              <a:t>New </a:t>
            </a:r>
            <a:r>
              <a:rPr lang="en-US" b="1" dirty="0"/>
              <a:t>automatic evaluator of the layout quality of UML class diagrams</a:t>
            </a:r>
            <a:r>
              <a:rPr lang="en-US" b="1" dirty="0" smtClean="0"/>
              <a:t>.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/>
              <a:t>Most Strongly related features </a:t>
            </a:r>
            <a:r>
              <a:rPr lang="en-US" b="1" dirty="0"/>
              <a:t>of UML class diagrams </a:t>
            </a:r>
            <a:r>
              <a:rPr lang="en-US" b="1" dirty="0" smtClean="0"/>
              <a:t>to </a:t>
            </a:r>
            <a:r>
              <a:rPr lang="en-US" b="1" dirty="0"/>
              <a:t>the quality of </a:t>
            </a:r>
            <a:r>
              <a:rPr lang="en-US" b="1" dirty="0" smtClean="0"/>
              <a:t>layout</a:t>
            </a:r>
            <a:r>
              <a:rPr lang="en-US" b="1" dirty="0"/>
              <a:t>. </a:t>
            </a:r>
            <a:endParaRPr lang="en-US" b="1" dirty="0" smtClean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/>
              <a:t>Evaluate </a:t>
            </a:r>
            <a:r>
              <a:rPr lang="en-US" b="1" dirty="0"/>
              <a:t>the performance of </a:t>
            </a:r>
            <a:r>
              <a:rPr lang="en-US" b="1" dirty="0" smtClean="0"/>
              <a:t>the layout </a:t>
            </a:r>
            <a:r>
              <a:rPr lang="en-US" b="1" dirty="0"/>
              <a:t>evaluator. </a:t>
            </a:r>
            <a:endParaRPr lang="en-US" b="1" dirty="0" smtClean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/>
              <a:t>Offer </a:t>
            </a:r>
            <a:r>
              <a:rPr lang="en-US" b="1" dirty="0"/>
              <a:t>a dataset of labeled UML class diagrams</a:t>
            </a:r>
            <a:r>
              <a:rPr lang="en-US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374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smtClean="0"/>
              <a:t>Main Problem: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	</a:t>
            </a:r>
            <a:r>
              <a:rPr lang="en-US" dirty="0" smtClean="0"/>
              <a:t>How to make an Automatic layout quality evaluator </a:t>
            </a:r>
            <a:r>
              <a:rPr lang="en-US" dirty="0"/>
              <a:t>of UML class </a:t>
            </a:r>
            <a:r>
              <a:rPr lang="en-US" dirty="0" smtClean="0"/>
              <a:t>diagrams using ML?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 smtClean="0"/>
              <a:t>Sub Problems: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well does the automatic evaluator of the layout </a:t>
            </a:r>
            <a:r>
              <a:rPr lang="en-US" dirty="0" smtClean="0"/>
              <a:t>quality </a:t>
            </a:r>
            <a:r>
              <a:rPr lang="en-US" dirty="0"/>
              <a:t>of class diagrams perform? </a:t>
            </a:r>
            <a:endParaRPr 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Which </a:t>
            </a:r>
            <a:r>
              <a:rPr lang="en-US" dirty="0"/>
              <a:t>features of class diagram layout are the most </a:t>
            </a:r>
            <a:r>
              <a:rPr lang="en-US" dirty="0" smtClean="0"/>
              <a:t>important </a:t>
            </a:r>
            <a:r>
              <a:rPr lang="en-US" dirty="0"/>
              <a:t>for evaluating their layout </a:t>
            </a:r>
            <a:r>
              <a:rPr lang="en-US" dirty="0" smtClean="0"/>
              <a:t>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7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Automatic </a:t>
            </a:r>
            <a:r>
              <a:rPr lang="en-US" dirty="0"/>
              <a:t>evaluation of the layout </a:t>
            </a:r>
            <a:r>
              <a:rPr lang="en-US" dirty="0" smtClean="0"/>
              <a:t>of </a:t>
            </a:r>
            <a:r>
              <a:rPr lang="en-US" dirty="0"/>
              <a:t>(class) diagrams, no prior work is </a:t>
            </a:r>
            <a:r>
              <a:rPr lang="en-US" dirty="0" smtClean="0"/>
              <a:t>known.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Some </a:t>
            </a:r>
            <a:r>
              <a:rPr lang="en-US" dirty="0"/>
              <a:t>works are related to different parts of this study</a:t>
            </a:r>
            <a:r>
              <a:rPr lang="en-US" dirty="0" smtClean="0"/>
              <a:t>:</a:t>
            </a:r>
          </a:p>
          <a:p>
            <a:pPr marL="544068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E</a:t>
            </a:r>
            <a:r>
              <a:rPr lang="en-US" dirty="0" smtClean="0"/>
              <a:t>stimating </a:t>
            </a:r>
            <a:r>
              <a:rPr lang="en-US" dirty="0"/>
              <a:t>layout quality </a:t>
            </a:r>
          </a:p>
          <a:p>
            <a:pPr marL="544068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inding </a:t>
            </a:r>
            <a:r>
              <a:rPr lang="en-US" dirty="0"/>
              <a:t>the most important layout aesthetics.</a:t>
            </a:r>
          </a:p>
        </p:txBody>
      </p:sp>
    </p:spTree>
    <p:extLst>
      <p:ext uri="{BB962C8B-B14F-4D97-AF65-F5344CB8AC3E}">
        <p14:creationId xmlns:p14="http://schemas.microsoft.com/office/powerpoint/2010/main" val="291826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B. </a:t>
            </a:r>
            <a:r>
              <a:rPr lang="en-US" dirty="0" err="1"/>
              <a:t>Karasneh</a:t>
            </a:r>
            <a:r>
              <a:rPr lang="en-US" dirty="0"/>
              <a:t> and M. R. V. </a:t>
            </a:r>
            <a:r>
              <a:rPr lang="en-US" dirty="0" err="1"/>
              <a:t>Chaudron</a:t>
            </a:r>
            <a:r>
              <a:rPr lang="en-US" dirty="0"/>
              <a:t>, "Extracting UML models from images," 2013 5th International Conference on Computer Science and Information Technology, Amman, Jordan, 2013, pp. 169-178, </a:t>
            </a:r>
            <a:r>
              <a:rPr lang="en-US" dirty="0" err="1"/>
              <a:t>doi</a:t>
            </a:r>
            <a:r>
              <a:rPr lang="en-US" dirty="0"/>
              <a:t>: 10.1109/CSIT.2013.6588776</a:t>
            </a:r>
            <a:r>
              <a:rPr lang="en-US" dirty="0" smtClean="0"/>
              <a:t>. </a:t>
            </a:r>
            <a:r>
              <a:rPr lang="en-US" dirty="0"/>
              <a:t>&amp; B. </a:t>
            </a:r>
            <a:r>
              <a:rPr lang="en-US" dirty="0" err="1"/>
              <a:t>Karasneh</a:t>
            </a:r>
            <a:r>
              <a:rPr lang="en-US" dirty="0"/>
              <a:t> and M. R. V. </a:t>
            </a:r>
            <a:r>
              <a:rPr lang="en-US" dirty="0" err="1"/>
              <a:t>Chaudron</a:t>
            </a:r>
            <a:r>
              <a:rPr lang="en-US" dirty="0"/>
              <a:t>, "Img2UML: A System for Extracting UML Models from Images," 2013 39th </a:t>
            </a:r>
            <a:r>
              <a:rPr lang="en-US" dirty="0" err="1"/>
              <a:t>Euromicro</a:t>
            </a:r>
            <a:r>
              <a:rPr lang="en-US" dirty="0"/>
              <a:t> Conference on Software Engineering and Advanced Applications, Santander, Spain, 2013, pp. 134-137, </a:t>
            </a:r>
            <a:r>
              <a:rPr lang="en-US" dirty="0" err="1"/>
              <a:t>doi</a:t>
            </a:r>
            <a:r>
              <a:rPr lang="en-US" dirty="0"/>
              <a:t>: 10.1109/SEAA.2013.45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74980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image processing to find features of UML diagrams</a:t>
            </a:r>
          </a:p>
          <a:p>
            <a:pPr marL="74980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reads an image of a UML diagram</a:t>
            </a:r>
          </a:p>
          <a:p>
            <a:pPr marL="74980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extracts its semantic meaning</a:t>
            </a:r>
          </a:p>
          <a:p>
            <a:pPr marL="74980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creates an XMI file of the UML model from this information.</a:t>
            </a:r>
          </a:p>
          <a:p>
            <a:pPr marL="292608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997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T. Ho-</a:t>
            </a:r>
            <a:r>
              <a:rPr lang="en-US" dirty="0" err="1"/>
              <a:t>Quang</a:t>
            </a:r>
            <a:r>
              <a:rPr lang="en-US" dirty="0"/>
              <a:t>, M. R. V. </a:t>
            </a:r>
            <a:r>
              <a:rPr lang="en-US" dirty="0" err="1"/>
              <a:t>Chaudron</a:t>
            </a:r>
            <a:r>
              <a:rPr lang="en-US" dirty="0"/>
              <a:t>, I. </a:t>
            </a:r>
            <a:r>
              <a:rPr lang="en-US" dirty="0" err="1"/>
              <a:t>Samúelsson</a:t>
            </a:r>
            <a:r>
              <a:rPr lang="en-US" dirty="0"/>
              <a:t>, J. </a:t>
            </a:r>
            <a:r>
              <a:rPr lang="en-US" dirty="0" err="1"/>
              <a:t>Hjaltason</a:t>
            </a:r>
            <a:r>
              <a:rPr lang="en-US" dirty="0"/>
              <a:t>, B. </a:t>
            </a:r>
            <a:r>
              <a:rPr lang="en-US" dirty="0" err="1"/>
              <a:t>Karasneh</a:t>
            </a:r>
            <a:r>
              <a:rPr lang="en-US" dirty="0"/>
              <a:t> and H. Osman, "Automatic Classification of UML Class Diagrams from Images," 2014 21st Asia-Pacific Software Engineering Conference, </a:t>
            </a:r>
            <a:r>
              <a:rPr lang="en-US" dirty="0" err="1"/>
              <a:t>Jeju</a:t>
            </a:r>
            <a:r>
              <a:rPr lang="en-US" dirty="0"/>
              <a:t>, Korea (South), 2014, pp. 399-406, </a:t>
            </a:r>
            <a:r>
              <a:rPr lang="en-US" dirty="0" err="1"/>
              <a:t>doi</a:t>
            </a:r>
            <a:r>
              <a:rPr lang="en-US" dirty="0"/>
              <a:t>: 10.1109/APSEC.2014.65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74980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utomatic </a:t>
            </a:r>
            <a:r>
              <a:rPr lang="en-US" dirty="0"/>
              <a:t>classifier that </a:t>
            </a:r>
            <a:r>
              <a:rPr lang="en-US" dirty="0" smtClean="0"/>
              <a:t>recognize an </a:t>
            </a:r>
            <a:r>
              <a:rPr lang="en-US" dirty="0"/>
              <a:t>image </a:t>
            </a:r>
            <a:r>
              <a:rPr lang="en-US" dirty="0" smtClean="0"/>
              <a:t>as </a:t>
            </a:r>
            <a:r>
              <a:rPr lang="en-US" dirty="0"/>
              <a:t>a UML class </a:t>
            </a:r>
            <a:r>
              <a:rPr lang="en-US" dirty="0" smtClean="0"/>
              <a:t>diagram</a:t>
            </a:r>
          </a:p>
          <a:p>
            <a:pPr marL="74980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uses image processing to find features in </a:t>
            </a:r>
            <a:r>
              <a:rPr lang="en-US" dirty="0" smtClean="0"/>
              <a:t>images</a:t>
            </a:r>
          </a:p>
          <a:p>
            <a:pPr marL="74980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ML </a:t>
            </a:r>
            <a:r>
              <a:rPr lang="en-US" dirty="0"/>
              <a:t>to train a model that can distinguish if an image is a class diagram or not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2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531</TotalTime>
  <Words>1318</Words>
  <Application>Microsoft Office PowerPoint</Application>
  <PresentationFormat>Widescreen</PresentationFormat>
  <Paragraphs>195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Retrospect</vt:lpstr>
      <vt:lpstr>EVALUATING THE LAYOUT QUALITY OF UML CLASS DIAGRAMS USING MACHINE LEARNING</vt:lpstr>
      <vt:lpstr>Table of Contents</vt:lpstr>
      <vt:lpstr>INTRODUCTION</vt:lpstr>
      <vt:lpstr>AIMS AND OBJECTIVES</vt:lpstr>
      <vt:lpstr>CONTRIBUTION</vt:lpstr>
      <vt:lpstr>RESEARCH PROBLEM</vt:lpstr>
      <vt:lpstr>RELATED WORK</vt:lpstr>
      <vt:lpstr>PRIOR WORK</vt:lpstr>
      <vt:lpstr>PRIOR WORK</vt:lpstr>
      <vt:lpstr>PRIOR WORK</vt:lpstr>
      <vt:lpstr>LIMITATIONS</vt:lpstr>
      <vt:lpstr>DATA</vt:lpstr>
      <vt:lpstr>DATA STATISTICS</vt:lpstr>
      <vt:lpstr>FEATURES</vt:lpstr>
      <vt:lpstr>Aspects of Quality of Layout </vt:lpstr>
      <vt:lpstr>Set of Image Features </vt:lpstr>
      <vt:lpstr>Set of Image Features </vt:lpstr>
      <vt:lpstr>ALGORITHMS</vt:lpstr>
      <vt:lpstr>ALGORITHMS</vt:lpstr>
      <vt:lpstr>FRAMEWORK DIAGRAM</vt:lpstr>
      <vt:lpstr>RESULTS</vt:lpstr>
      <vt:lpstr>RESULTS</vt:lpstr>
      <vt:lpstr>RESULTS</vt:lpstr>
      <vt:lpstr>RESULTS</vt:lpstr>
      <vt:lpstr>RESULTS</vt:lpstr>
      <vt:lpstr>RESULTS</vt:lpstr>
      <vt:lpstr>RESULTS</vt:lpstr>
      <vt:lpstr>DISCUSSIONS</vt:lpstr>
      <vt:lpstr>DISCUSSIONS</vt:lpstr>
      <vt:lpstr>DISCUSSIONS</vt:lpstr>
      <vt:lpstr>DISCUSSIONS</vt:lpstr>
      <vt:lpstr>DISCUSSIONS</vt:lpstr>
      <vt:lpstr>DISCUSSIONS</vt:lpstr>
      <vt:lpstr>ACKNOWLEDGEMENTS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the layout quality of UML class diagrams using machine learning</dc:title>
  <dc:creator>HP EliteBook 840 G1</dc:creator>
  <cp:lastModifiedBy>HP EliteBook 840 G1</cp:lastModifiedBy>
  <cp:revision>35</cp:revision>
  <dcterms:created xsi:type="dcterms:W3CDTF">2023-12-01T13:18:38Z</dcterms:created>
  <dcterms:modified xsi:type="dcterms:W3CDTF">2023-12-08T16:17:50Z</dcterms:modified>
</cp:coreProperties>
</file>