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1" r:id="rId19"/>
    <p:sldId id="286" r:id="rId20"/>
    <p:sldId id="287" r:id="rId21"/>
    <p:sldId id="288" r:id="rId22"/>
    <p:sldId id="290" r:id="rId23"/>
    <p:sldId id="28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EliteBook 840 G1" initials="HE8G" lastIdx="1" clrIdx="0">
    <p:extLst>
      <p:ext uri="{19B8F6BF-5375-455C-9EA6-DF929625EA0E}">
        <p15:presenceInfo xmlns:p15="http://schemas.microsoft.com/office/powerpoint/2012/main" userId="907b492dd6412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4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B011E6-F289-42D9-91E9-FEE45C1CBF6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685A7-2735-4F69-9529-2A20492CA4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5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8.xml"/><Relationship Id="rId5" Type="http://schemas.openxmlformats.org/officeDocument/2006/relationships/slide" Target="slide7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336286"/>
            <a:ext cx="10362466" cy="1901402"/>
          </a:xfrm>
        </p:spPr>
        <p:txBody>
          <a:bodyPr>
            <a:noAutofit/>
          </a:bodyPr>
          <a:lstStyle/>
          <a:p>
            <a:r>
              <a:rPr lang="en-US" sz="4800" dirty="0"/>
              <a:t>Automatic Evaluation of Layout Quality of UML Class Diagrams Using ML</a:t>
            </a:r>
          </a:p>
        </p:txBody>
      </p:sp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3" y="4891488"/>
            <a:ext cx="1432193" cy="143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Name:     </a:t>
            </a:r>
            <a:r>
              <a:rPr lang="en-US" dirty="0" err="1" smtClean="0"/>
              <a:t>Memoona</a:t>
            </a:r>
            <a:endParaRPr lang="en-US" dirty="0"/>
          </a:p>
          <a:p>
            <a:pPr algn="r"/>
            <a:r>
              <a:rPr lang="en-US" dirty="0"/>
              <a:t>Roll No</a:t>
            </a:r>
            <a:r>
              <a:rPr lang="en-US" smtClean="0"/>
              <a:t>:      </a:t>
            </a:r>
            <a:r>
              <a:rPr lang="en-US" smtClean="0"/>
              <a:t>MSSE71F23S009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Nikiforova</a:t>
            </a:r>
            <a:r>
              <a:rPr lang="en-US" dirty="0"/>
              <a:t>, Oksana, et al. "Several issues on the layout of the UML sequence and class diagram." </a:t>
            </a:r>
            <a:r>
              <a:rPr lang="en-US" i="1" dirty="0"/>
              <a:t>Proc. of the 9th Int. Conf. on Software Engineering Advances</a:t>
            </a:r>
            <a:r>
              <a:rPr lang="en-US" dirty="0"/>
              <a:t>. 2014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list of layout principles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Analyze </a:t>
            </a:r>
            <a:r>
              <a:rPr lang="en-US" dirty="0"/>
              <a:t>how different some popular UML modeling uses layout algorithms.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Layouts </a:t>
            </a:r>
            <a:r>
              <a:rPr lang="en-US" dirty="0"/>
              <a:t>of both class and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6792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/>
              <a:t>Lindholmen</a:t>
            </a:r>
            <a:r>
              <a:rPr lang="en-US" b="1" dirty="0" smtClean="0"/>
              <a:t>-dataset </a:t>
            </a:r>
            <a:r>
              <a:rPr lang="en-US" b="1" dirty="0"/>
              <a:t>of images created by </a:t>
            </a:r>
            <a:r>
              <a:rPr lang="en-US" b="1" dirty="0" err="1"/>
              <a:t>Hebig</a:t>
            </a:r>
            <a:r>
              <a:rPr lang="en-US" b="1" dirty="0"/>
              <a:t> et al. (2016</a:t>
            </a:r>
            <a:r>
              <a:rPr lang="en-US" b="1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Data Year: (2016). </a:t>
            </a:r>
            <a:endParaRPr lang="en-US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Total Data: 100,000 UML Diagrams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Assembled </a:t>
            </a:r>
            <a:r>
              <a:rPr lang="en-US" b="1" dirty="0"/>
              <a:t>through mining open source repositories on GitHub for images</a:t>
            </a:r>
            <a:r>
              <a:rPr lang="en-US" b="1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The initial </a:t>
            </a:r>
            <a:r>
              <a:rPr lang="en-US" b="1" dirty="0"/>
              <a:t>subset of 3000 </a:t>
            </a:r>
            <a:r>
              <a:rPr lang="en-US" b="1" dirty="0" smtClean="0"/>
              <a:t>diagrams was selected randomly.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0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Total : 100000 UML Diagrams.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Initial Subset: 3000 UML Diagrams.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654 diagrams after </a:t>
            </a:r>
            <a:r>
              <a:rPr lang="en-US" b="1" dirty="0" smtClean="0"/>
              <a:t>filtering.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Total </a:t>
            </a:r>
            <a:r>
              <a:rPr lang="en-US" b="1" dirty="0"/>
              <a:t>of 609 diagrams in the final </a:t>
            </a:r>
            <a:r>
              <a:rPr lang="en-US" b="1" dirty="0" smtClean="0"/>
              <a:t>dataset.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4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Aspects of Quality of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Set of Image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</a:t>
            </a:r>
            <a:r>
              <a:rPr lang="en-US" dirty="0"/>
              <a:t>of </a:t>
            </a:r>
            <a:r>
              <a:rPr lang="en-US" dirty="0" smtClean="0"/>
              <a:t>Quality </a:t>
            </a:r>
            <a:r>
              <a:rPr lang="en-US" dirty="0"/>
              <a:t>of </a:t>
            </a:r>
            <a:r>
              <a:rPr lang="en-US" dirty="0" smtClean="0"/>
              <a:t>Layout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69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A1 — line </a:t>
            </a:r>
            <a:r>
              <a:rPr lang="en-US" dirty="0" smtClean="0"/>
              <a:t>crossings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A2 — Line </a:t>
            </a:r>
            <a:r>
              <a:rPr lang="en-US" dirty="0" smtClean="0"/>
              <a:t>bends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A3 — Orthogonality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A4 — Line </a:t>
            </a:r>
            <a:r>
              <a:rPr lang="en-US" dirty="0" smtClean="0"/>
              <a:t>lengths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A5 — Diagram drawing </a:t>
            </a:r>
            <a:r>
              <a:rPr lang="en-US" dirty="0" smtClean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A6 — Symmetry.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A7 — Line angular </a:t>
            </a:r>
            <a:r>
              <a:rPr lang="en-US" dirty="0" smtClean="0"/>
              <a:t>distances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A8 — Class </a:t>
            </a:r>
            <a:r>
              <a:rPr lang="en-US" dirty="0" smtClean="0"/>
              <a:t>placement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A9 — </a:t>
            </a:r>
            <a:r>
              <a:rPr lang="en-US" dirty="0" smtClean="0"/>
              <a:t>Overlapping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A10 — Node sizes.</a:t>
            </a:r>
          </a:p>
        </p:txBody>
      </p:sp>
    </p:spTree>
    <p:extLst>
      <p:ext uri="{BB962C8B-B14F-4D97-AF65-F5344CB8AC3E}">
        <p14:creationId xmlns:p14="http://schemas.microsoft.com/office/powerpoint/2010/main" val="30485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Image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 — Line crossings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F2 — Crossing </a:t>
            </a:r>
            <a:r>
              <a:rPr lang="en-US" dirty="0" smtClean="0"/>
              <a:t>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F3 — Line </a:t>
            </a:r>
            <a:r>
              <a:rPr lang="en-US" dirty="0" smtClean="0"/>
              <a:t>bends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F4 — Line angles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F5 — Line orthogonality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F6 — Rectangle </a:t>
            </a:r>
            <a:r>
              <a:rPr lang="en-US" dirty="0" smtClean="0"/>
              <a:t>orthogonality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F7 — Average line </a:t>
            </a:r>
            <a:r>
              <a:rPr lang="en-US" dirty="0" smtClean="0"/>
              <a:t>length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F8 — Line length </a:t>
            </a:r>
            <a:r>
              <a:rPr lang="en-US" dirty="0" smtClean="0"/>
              <a:t>variation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F9 — Longest </a:t>
            </a:r>
            <a:r>
              <a:rPr lang="en-US" dirty="0" smtClean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18100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Image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F10 — Shortest 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F11 — Rectangle coverage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F12 — Aspect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F13 — Rectangle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F14 — Rectangle proximity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F15 — Rectangle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F16 — Rectangle size variation.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F17 — Number of rectangles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F18 —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657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0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Random Forest: The </a:t>
            </a:r>
            <a:r>
              <a:rPr lang="en-US" dirty="0"/>
              <a:t>Random Forest algorithm has been chosen as the primary </a:t>
            </a:r>
            <a:r>
              <a:rPr lang="en-US" dirty="0" smtClean="0"/>
              <a:t>machine learning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Random Forest's strength lies in its ability to aggregate the </a:t>
            </a:r>
            <a:r>
              <a:rPr lang="en-US" dirty="0" smtClean="0"/>
              <a:t>predictions </a:t>
            </a:r>
            <a:r>
              <a:rPr lang="en-US" dirty="0"/>
              <a:t>of multiple decision trees, each trained on a </a:t>
            </a:r>
            <a:r>
              <a:rPr lang="en-US" dirty="0" smtClean="0"/>
              <a:t>random </a:t>
            </a:r>
            <a:r>
              <a:rPr lang="en-US" dirty="0"/>
              <a:t>subset of the </a:t>
            </a:r>
            <a:r>
              <a:rPr lang="en-US" dirty="0" smtClean="0"/>
              <a:t>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Let’s See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83" y="2335576"/>
            <a:ext cx="7444015" cy="3155988"/>
          </a:xfrm>
          <a:ln w="127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9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03927"/>
              </p:ext>
            </p:extLst>
          </p:nvPr>
        </p:nvGraphicFramePr>
        <p:xfrm>
          <a:off x="3062689" y="1828806"/>
          <a:ext cx="6808424" cy="4472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311">
                  <a:extLst>
                    <a:ext uri="{9D8B030D-6E8A-4147-A177-3AD203B41FA5}">
                      <a16:colId xmlns:a16="http://schemas.microsoft.com/office/drawing/2014/main" val="1260998817"/>
                    </a:ext>
                  </a:extLst>
                </a:gridCol>
                <a:gridCol w="3231758">
                  <a:extLst>
                    <a:ext uri="{9D8B030D-6E8A-4147-A177-3AD203B41FA5}">
                      <a16:colId xmlns:a16="http://schemas.microsoft.com/office/drawing/2014/main" val="2718117234"/>
                    </a:ext>
                  </a:extLst>
                </a:gridCol>
                <a:gridCol w="2686355">
                  <a:extLst>
                    <a:ext uri="{9D8B030D-6E8A-4147-A177-3AD203B41FA5}">
                      <a16:colId xmlns:a16="http://schemas.microsoft.com/office/drawing/2014/main" val="3217998301"/>
                    </a:ext>
                  </a:extLst>
                </a:gridCol>
              </a:tblGrid>
              <a:tr h="33434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900" cap="small">
                          <a:effectLst/>
                        </a:rPr>
                        <a:t>sr.no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900" cap="small">
                          <a:effectLst/>
                        </a:rPr>
                        <a:t>Features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900" cap="small">
                          <a:effectLst/>
                        </a:rPr>
                        <a:t>Importance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53523"/>
                  </a:ext>
                </a:extLst>
              </a:tr>
              <a:tr h="33434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LongestLine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46607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2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RectOrth    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906027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3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RectOrth2   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812363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4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AvgCrossingAngle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023376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5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AvgLineAngle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949034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6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RectStDev   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815131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7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AspectRatio 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670505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8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OrthLinesRatio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562789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9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RectCoverage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584682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10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AvgRectArea 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894938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11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AvgLineLength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540701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13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ShortestLine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032452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14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AvgShortestDistance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013246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15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AvgLineBends 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902968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16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LineLengthStDev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482585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17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LineCrossings   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561485"/>
                  </a:ext>
                </a:extLst>
              </a:tr>
              <a:tr h="237759"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685800" algn="l"/>
                          <a:tab pos="457200" algn="l"/>
                        </a:tabLst>
                      </a:pPr>
                      <a:r>
                        <a:rPr lang="en-US" sz="800" cap="small">
                          <a:effectLst/>
                        </a:rPr>
                        <a:t>18</a:t>
                      </a:r>
                      <a:endParaRPr lang="en-US" sz="800" cap="small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RectDistribution   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94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3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166248" cy="4610150"/>
          </a:xfrm>
        </p:spPr>
        <p:txBody>
          <a:bodyPr>
            <a:normAutofit/>
          </a:bodyPr>
          <a:lstStyle/>
          <a:p>
            <a:r>
              <a:rPr lang="en-US" dirty="0" smtClean="0"/>
              <a:t>1- </a:t>
            </a:r>
            <a:r>
              <a:rPr lang="en-US" dirty="0" smtClean="0">
                <a:hlinkClick r:id="" action="ppaction://hlinkshowjump?jump=nextslide"/>
              </a:rPr>
              <a:t>Introduction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 smtClean="0">
                <a:hlinkClick r:id="rId2" action="ppaction://hlinksldjump"/>
              </a:rPr>
              <a:t>Aims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&amp; Objectives</a:t>
            </a:r>
            <a:endParaRPr lang="en-US" dirty="0" smtClean="0"/>
          </a:p>
          <a:p>
            <a:r>
              <a:rPr lang="en-US" dirty="0" smtClean="0"/>
              <a:t>3- </a:t>
            </a:r>
            <a:r>
              <a:rPr lang="en-US" dirty="0" smtClean="0">
                <a:hlinkClick r:id="rId3" action="ppaction://hlinksldjump"/>
              </a:rPr>
              <a:t>Contribution</a:t>
            </a:r>
            <a:endParaRPr lang="en-US" dirty="0" smtClean="0"/>
          </a:p>
          <a:p>
            <a:r>
              <a:rPr lang="en-US" dirty="0" smtClean="0"/>
              <a:t>4- </a:t>
            </a:r>
            <a:r>
              <a:rPr lang="en-US" dirty="0" smtClean="0">
                <a:hlinkClick r:id="rId4" action="ppaction://hlinksldjump"/>
              </a:rPr>
              <a:t>Research Problem</a:t>
            </a:r>
            <a:endParaRPr lang="en-US" dirty="0" smtClean="0"/>
          </a:p>
          <a:p>
            <a:r>
              <a:rPr lang="en-US" dirty="0" smtClean="0"/>
              <a:t>5- </a:t>
            </a:r>
            <a:r>
              <a:rPr lang="en-US" dirty="0" smtClean="0">
                <a:hlinkClick r:id="rId5" action="ppaction://hlinksldjump"/>
              </a:rPr>
              <a:t>Related Work</a:t>
            </a:r>
            <a:endParaRPr lang="en-US" dirty="0" smtClean="0"/>
          </a:p>
          <a:p>
            <a:r>
              <a:rPr lang="en-US" dirty="0" smtClean="0"/>
              <a:t>6- </a:t>
            </a:r>
            <a:r>
              <a:rPr lang="en-US" dirty="0" smtClean="0">
                <a:hlinkClick r:id="rId6" action="ppaction://hlinksldjump"/>
              </a:rPr>
              <a:t>Prior work</a:t>
            </a:r>
            <a:endParaRPr lang="en-US" dirty="0" smtClean="0"/>
          </a:p>
          <a:p>
            <a:r>
              <a:rPr lang="en-US" dirty="0" smtClean="0"/>
              <a:t>7- </a:t>
            </a:r>
            <a:r>
              <a:rPr lang="en-US" dirty="0" smtClean="0">
                <a:hlinkClick r:id="rId7" action="ppaction://hlinksldjump"/>
              </a:rPr>
              <a:t>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3186" y="1845734"/>
            <a:ext cx="322794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 action="ppaction://hlinksldjump"/>
              </a:rPr>
              <a:t>Data Statistics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 action="ppaction://hlinksldjump"/>
              </a:rPr>
              <a:t>Features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0" action="ppaction://hlinksldjump"/>
              </a:rPr>
              <a:t>ML Algorithm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 action="ppaction://hlinksldjump"/>
              </a:rPr>
              <a:t>Framework Diagram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2" action="ppaction://hlinksldjump"/>
              </a:rPr>
              <a:t>Results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30" y="2170974"/>
            <a:ext cx="5519450" cy="3745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59317" y="2566930"/>
            <a:ext cx="4395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provides </a:t>
            </a:r>
            <a:r>
              <a:rPr lang="en-US" dirty="0"/>
              <a:t>a comprehensive overview of the feature </a:t>
            </a:r>
            <a:r>
              <a:rPr lang="en-US" dirty="0" smtClean="0"/>
              <a:t>importance </a:t>
            </a:r>
            <a:r>
              <a:rPr lang="en-US" dirty="0"/>
              <a:t>derived from the Random Forest model, shedding light on the influential factors contributing to the evaluation of layout quality in UML class diagrams. </a:t>
            </a:r>
          </a:p>
        </p:txBody>
      </p:sp>
    </p:spTree>
    <p:extLst>
      <p:ext uri="{BB962C8B-B14F-4D97-AF65-F5344CB8AC3E}">
        <p14:creationId xmlns:p14="http://schemas.microsoft.com/office/powerpoint/2010/main" val="36695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712" y="1905917"/>
            <a:ext cx="4159968" cy="4131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0839" y="2291508"/>
            <a:ext cx="567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presents </a:t>
            </a:r>
            <a:r>
              <a:rPr lang="en-US" dirty="0"/>
              <a:t>the Confusion Matrix, a pivotal visualization illustrating the performance of the machine learning model in classifying UML class diagrams based on their layout quality. </a:t>
            </a:r>
          </a:p>
        </p:txBody>
      </p:sp>
    </p:spTree>
    <p:extLst>
      <p:ext uri="{BB962C8B-B14F-4D97-AF65-F5344CB8AC3E}">
        <p14:creationId xmlns:p14="http://schemas.microsoft.com/office/powerpoint/2010/main" val="4234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6337"/>
            <a:ext cx="10058400" cy="3130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565165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Tree Reduced </a:t>
            </a:r>
            <a:r>
              <a:rPr lang="en-US" dirty="0"/>
              <a:t>Tree with 3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2070" t="83864" r="61473" b="8667"/>
          <a:stretch/>
        </p:blipFill>
        <p:spPr bwMode="auto">
          <a:xfrm>
            <a:off x="1299990" y="2060153"/>
            <a:ext cx="9855690" cy="4021157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RESEARCH MAIN AREA:                                                                                                                      </a:t>
            </a:r>
            <a:r>
              <a:rPr lang="en-US" dirty="0" smtClean="0"/>
              <a:t>Evaluation </a:t>
            </a:r>
            <a:r>
              <a:rPr lang="en-US" dirty="0"/>
              <a:t>of the quality of </a:t>
            </a:r>
            <a:r>
              <a:rPr lang="en-US" dirty="0" smtClean="0"/>
              <a:t>UML class </a:t>
            </a:r>
            <a:r>
              <a:rPr lang="en-US" dirty="0"/>
              <a:t>diagrams using </a:t>
            </a:r>
            <a:r>
              <a:rPr lang="en-US" dirty="0" smtClean="0"/>
              <a:t>ML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RESEARCH SUB-AREA:                                                                                                                         </a:t>
            </a:r>
            <a:r>
              <a:rPr lang="en-US" dirty="0" smtClean="0"/>
              <a:t>Evaluating </a:t>
            </a:r>
            <a:r>
              <a:rPr lang="en-US" dirty="0"/>
              <a:t>the layout quality of </a:t>
            </a:r>
            <a:r>
              <a:rPr lang="en-US" dirty="0" smtClean="0"/>
              <a:t>UML class </a:t>
            </a:r>
            <a:r>
              <a:rPr lang="en-US" dirty="0"/>
              <a:t>diagrams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IMPORTANCE OF AREA: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Industry Setting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Educational Setting</a:t>
            </a:r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Create </a:t>
            </a:r>
            <a:r>
              <a:rPr lang="en-US" b="1" dirty="0"/>
              <a:t>an automatic evaluator of the layout quality of </a:t>
            </a:r>
            <a:r>
              <a:rPr lang="en-US" b="1" dirty="0" smtClean="0"/>
              <a:t>the UML </a:t>
            </a:r>
            <a:r>
              <a:rPr lang="en-US" b="1" dirty="0"/>
              <a:t>class </a:t>
            </a:r>
            <a:endParaRPr lang="en-US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Finding good </a:t>
            </a:r>
            <a:r>
              <a:rPr lang="en-US" b="1" dirty="0"/>
              <a:t>aspects of a </a:t>
            </a:r>
            <a:r>
              <a:rPr lang="en-US" b="1" dirty="0" smtClean="0"/>
              <a:t>diagram</a:t>
            </a:r>
            <a:endParaRPr lang="en-US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Which aspects </a:t>
            </a:r>
            <a:r>
              <a:rPr lang="en-US" b="1" dirty="0"/>
              <a:t>could be </a:t>
            </a:r>
            <a:r>
              <a:rPr lang="en-US" b="1" dirty="0" smtClean="0"/>
              <a:t>improved?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03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A novel </a:t>
            </a:r>
            <a:r>
              <a:rPr lang="en-US" b="1" dirty="0"/>
              <a:t>automated evaluator </a:t>
            </a:r>
            <a:r>
              <a:rPr lang="en-US" b="1" dirty="0" smtClean="0"/>
              <a:t>for </a:t>
            </a:r>
            <a:r>
              <a:rPr lang="en-US" b="1" dirty="0"/>
              <a:t>assessing the layout quality of UML class </a:t>
            </a:r>
            <a:r>
              <a:rPr lang="en-US" b="1" dirty="0" smtClean="0"/>
              <a:t>diagrams.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Identify </a:t>
            </a:r>
            <a:r>
              <a:rPr lang="en-US" b="1" dirty="0"/>
              <a:t>and disclose the most crucial aesthetics </a:t>
            </a:r>
            <a:r>
              <a:rPr lang="en-US" b="1" dirty="0" smtClean="0"/>
              <a:t>influencing </a:t>
            </a:r>
            <a:r>
              <a:rPr lang="en-US" b="1" dirty="0"/>
              <a:t>the layout quality of class </a:t>
            </a:r>
            <a:r>
              <a:rPr lang="en-US" b="1" dirty="0" smtClean="0"/>
              <a:t>diagrams.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Evaluate </a:t>
            </a:r>
            <a:r>
              <a:rPr lang="en-US" b="1" dirty="0"/>
              <a:t>the performance of </a:t>
            </a:r>
            <a:r>
              <a:rPr lang="en-US" b="1" dirty="0" smtClean="0"/>
              <a:t>the layout </a:t>
            </a:r>
            <a:r>
              <a:rPr lang="en-US" b="1" dirty="0"/>
              <a:t>evaluator.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537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Main Problem: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dirty="0"/>
              <a:t>How to automatically evaluate the layout quality of </a:t>
            </a:r>
            <a:r>
              <a:rPr lang="en-US" dirty="0" smtClean="0"/>
              <a:t>UML </a:t>
            </a:r>
            <a:r>
              <a:rPr lang="en-US" dirty="0"/>
              <a:t>Class Diagrams Using </a:t>
            </a:r>
            <a:r>
              <a:rPr lang="en-US" dirty="0" smtClean="0"/>
              <a:t>ML?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Sub Problems: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the performance of an automatic layout </a:t>
            </a:r>
            <a:r>
              <a:rPr lang="en-US" dirty="0" smtClean="0"/>
              <a:t>quality </a:t>
            </a:r>
            <a:r>
              <a:rPr lang="en-US" dirty="0"/>
              <a:t>evaluator? 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Which features are important for determining the </a:t>
            </a:r>
            <a:r>
              <a:rPr lang="en-US" dirty="0" smtClean="0"/>
              <a:t>layout </a:t>
            </a:r>
            <a:r>
              <a:rPr lang="en-US" dirty="0"/>
              <a:t>quality of UML Class Diagrams?</a:t>
            </a:r>
          </a:p>
        </p:txBody>
      </p:sp>
    </p:spTree>
    <p:extLst>
      <p:ext uri="{BB962C8B-B14F-4D97-AF65-F5344CB8AC3E}">
        <p14:creationId xmlns:p14="http://schemas.microsoft.com/office/powerpoint/2010/main" val="21326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Automatic </a:t>
            </a:r>
            <a:r>
              <a:rPr lang="en-US" dirty="0"/>
              <a:t>evaluation of the layout </a:t>
            </a:r>
            <a:r>
              <a:rPr lang="en-US" dirty="0" smtClean="0"/>
              <a:t>of </a:t>
            </a:r>
            <a:r>
              <a:rPr lang="en-US" dirty="0"/>
              <a:t>(class) </a:t>
            </a:r>
            <a:r>
              <a:rPr lang="en-US" dirty="0" smtClean="0"/>
              <a:t>diagrams.</a:t>
            </a:r>
          </a:p>
          <a:p>
            <a:r>
              <a:rPr lang="en-US" dirty="0"/>
              <a:t>Gustav </a:t>
            </a:r>
            <a:r>
              <a:rPr lang="en-US" dirty="0" err="1"/>
              <a:t>Bergström</a:t>
            </a:r>
            <a:r>
              <a:rPr lang="en-US" dirty="0"/>
              <a:t>, </a:t>
            </a:r>
            <a:r>
              <a:rPr lang="en-US" dirty="0" err="1"/>
              <a:t>Fadhl</a:t>
            </a:r>
            <a:r>
              <a:rPr lang="en-US" dirty="0"/>
              <a:t> </a:t>
            </a:r>
            <a:r>
              <a:rPr lang="en-US" dirty="0" err="1"/>
              <a:t>Hujainah</a:t>
            </a:r>
            <a:r>
              <a:rPr lang="en-US" dirty="0"/>
              <a:t>, Truong Ho-</a:t>
            </a:r>
            <a:r>
              <a:rPr lang="en-US" dirty="0" err="1"/>
              <a:t>Quang</a:t>
            </a:r>
            <a:r>
              <a:rPr lang="en-US" dirty="0"/>
              <a:t>, </a:t>
            </a:r>
            <a:r>
              <a:rPr lang="en-US" dirty="0" err="1"/>
              <a:t>Rodi</a:t>
            </a:r>
            <a:r>
              <a:rPr lang="en-US" dirty="0"/>
              <a:t> </a:t>
            </a:r>
            <a:r>
              <a:rPr lang="en-US" dirty="0" err="1"/>
              <a:t>Jolak</a:t>
            </a:r>
            <a:r>
              <a:rPr lang="en-US" dirty="0"/>
              <a:t>, </a:t>
            </a:r>
            <a:r>
              <a:rPr lang="en-US" dirty="0" err="1"/>
              <a:t>Satrio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Rukmono</a:t>
            </a:r>
            <a:r>
              <a:rPr lang="en-US" dirty="0"/>
              <a:t>, </a:t>
            </a:r>
            <a:r>
              <a:rPr lang="en-US" dirty="0" err="1"/>
              <a:t>Arif</a:t>
            </a:r>
            <a:r>
              <a:rPr lang="en-US" dirty="0"/>
              <a:t> </a:t>
            </a:r>
            <a:r>
              <a:rPr lang="en-US" dirty="0" err="1"/>
              <a:t>Nurwidyantoro</a:t>
            </a:r>
            <a:r>
              <a:rPr lang="en-US" dirty="0"/>
              <a:t>, Michel R.V. </a:t>
            </a:r>
            <a:r>
              <a:rPr lang="en-US" dirty="0" err="1"/>
              <a:t>Chaudron</a:t>
            </a:r>
            <a:r>
              <a:rPr lang="en-US" dirty="0"/>
              <a:t>,</a:t>
            </a:r>
          </a:p>
          <a:p>
            <a:r>
              <a:rPr lang="en-US" dirty="0"/>
              <a:t>Evaluating the layout quality of UML class diagrams using machine learning,</a:t>
            </a:r>
          </a:p>
          <a:p>
            <a:r>
              <a:rPr lang="en-US" dirty="0"/>
              <a:t>Journal of Systems and Software, Volume 192,2022, 111413, ISSN 0164-1212,</a:t>
            </a:r>
          </a:p>
          <a:p>
            <a:r>
              <a:rPr lang="en-US" dirty="0"/>
              <a:t>https://doi.org/10.1016/j.jss.2022.111413.</a:t>
            </a:r>
          </a:p>
          <a:p>
            <a:r>
              <a:rPr lang="en-US" dirty="0"/>
              <a:t>(https://www.sciencedirect.com/science/article/pii/S016412122200125X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Some </a:t>
            </a:r>
            <a:r>
              <a:rPr lang="en-US" dirty="0"/>
              <a:t>works are related to different parts of this study</a:t>
            </a:r>
            <a:r>
              <a:rPr lang="en-US" dirty="0" smtClean="0"/>
              <a:t>:</a:t>
            </a:r>
          </a:p>
          <a:p>
            <a:pPr marL="544068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stimating </a:t>
            </a:r>
            <a:r>
              <a:rPr lang="en-US" dirty="0"/>
              <a:t>layout quality </a:t>
            </a:r>
          </a:p>
          <a:p>
            <a:pPr marL="544068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inding </a:t>
            </a:r>
            <a:r>
              <a:rPr lang="en-US" dirty="0"/>
              <a:t>the most important layout aesthetics.</a:t>
            </a:r>
          </a:p>
        </p:txBody>
      </p:sp>
    </p:spTree>
    <p:extLst>
      <p:ext uri="{BB962C8B-B14F-4D97-AF65-F5344CB8AC3E}">
        <p14:creationId xmlns:p14="http://schemas.microsoft.com/office/powerpoint/2010/main" val="2918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B. </a:t>
            </a:r>
            <a:r>
              <a:rPr lang="en-US" dirty="0" err="1"/>
              <a:t>Karasneh</a:t>
            </a:r>
            <a:r>
              <a:rPr lang="en-US" dirty="0"/>
              <a:t> and M. R. V. </a:t>
            </a:r>
            <a:r>
              <a:rPr lang="en-US" dirty="0" err="1"/>
              <a:t>Chaudron</a:t>
            </a:r>
            <a:r>
              <a:rPr lang="en-US" dirty="0"/>
              <a:t>, "Extracting UML models from images," 2013 5th International Conference on Computer Science and Information Technology, Amman, Jordan, 2013, pp. 169-178, </a:t>
            </a:r>
            <a:r>
              <a:rPr lang="en-US" dirty="0" err="1"/>
              <a:t>doi</a:t>
            </a:r>
            <a:r>
              <a:rPr lang="en-US" dirty="0"/>
              <a:t>: 10.1109/CSIT.2013.6588776</a:t>
            </a:r>
            <a:r>
              <a:rPr lang="en-US" dirty="0" smtClean="0"/>
              <a:t>. </a:t>
            </a:r>
            <a:r>
              <a:rPr lang="en-US" dirty="0"/>
              <a:t>&amp; B. </a:t>
            </a:r>
            <a:r>
              <a:rPr lang="en-US" dirty="0" err="1"/>
              <a:t>Karasneh</a:t>
            </a:r>
            <a:r>
              <a:rPr lang="en-US" dirty="0"/>
              <a:t> and M. R. V. </a:t>
            </a:r>
            <a:r>
              <a:rPr lang="en-US" dirty="0" err="1"/>
              <a:t>Chaudron</a:t>
            </a:r>
            <a:r>
              <a:rPr lang="en-US" dirty="0"/>
              <a:t>, "Img2UML: A System for Extracting UML Models from Images," 2013 39th </a:t>
            </a:r>
            <a:r>
              <a:rPr lang="en-US" dirty="0" err="1"/>
              <a:t>Euromicro</a:t>
            </a:r>
            <a:r>
              <a:rPr lang="en-US" dirty="0"/>
              <a:t> Conference on Software Engineering and Advanced Applications, Santander, Spain, 2013, pp. 134-137, </a:t>
            </a:r>
            <a:r>
              <a:rPr lang="en-US" dirty="0" err="1"/>
              <a:t>doi</a:t>
            </a:r>
            <a:r>
              <a:rPr lang="en-US" dirty="0"/>
              <a:t>: 10.1109/SEAA.2013.45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processing to find features of UML diagrams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reads an image of a UML diagram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extracts its semantic meaning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creates an XMI file of the UML model from this information.</a:t>
            </a:r>
          </a:p>
          <a:p>
            <a:pPr marL="29260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9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T. Ho-</a:t>
            </a:r>
            <a:r>
              <a:rPr lang="en-US" dirty="0" err="1"/>
              <a:t>Quang</a:t>
            </a:r>
            <a:r>
              <a:rPr lang="en-US" dirty="0"/>
              <a:t>, M. R. V. </a:t>
            </a:r>
            <a:r>
              <a:rPr lang="en-US" dirty="0" err="1"/>
              <a:t>Chaudron</a:t>
            </a:r>
            <a:r>
              <a:rPr lang="en-US" dirty="0"/>
              <a:t>, I. </a:t>
            </a:r>
            <a:r>
              <a:rPr lang="en-US" dirty="0" err="1"/>
              <a:t>Samúelsson</a:t>
            </a:r>
            <a:r>
              <a:rPr lang="en-US" dirty="0"/>
              <a:t>, J. </a:t>
            </a:r>
            <a:r>
              <a:rPr lang="en-US" dirty="0" err="1"/>
              <a:t>Hjaltason</a:t>
            </a:r>
            <a:r>
              <a:rPr lang="en-US" dirty="0"/>
              <a:t>, B. </a:t>
            </a:r>
            <a:r>
              <a:rPr lang="en-US" dirty="0" err="1"/>
              <a:t>Karasneh</a:t>
            </a:r>
            <a:r>
              <a:rPr lang="en-US" dirty="0"/>
              <a:t> and H. Osman, "Automatic Classification of UML Class Diagrams from Images," 2014 21st Asia-Pacific Software Engineering Conference, </a:t>
            </a:r>
            <a:r>
              <a:rPr lang="en-US" dirty="0" err="1"/>
              <a:t>Jeju</a:t>
            </a:r>
            <a:r>
              <a:rPr lang="en-US" dirty="0"/>
              <a:t>, Korea (South), 2014, pp. 399-406, </a:t>
            </a:r>
            <a:r>
              <a:rPr lang="en-US" dirty="0" err="1"/>
              <a:t>doi</a:t>
            </a:r>
            <a:r>
              <a:rPr lang="en-US" dirty="0"/>
              <a:t>: 10.1109/APSEC.2014.65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classifier that </a:t>
            </a:r>
            <a:r>
              <a:rPr lang="en-US" dirty="0" smtClean="0"/>
              <a:t>recognize an </a:t>
            </a:r>
            <a:r>
              <a:rPr lang="en-US" dirty="0"/>
              <a:t>image </a:t>
            </a:r>
            <a:r>
              <a:rPr lang="en-US" dirty="0" smtClean="0"/>
              <a:t>as </a:t>
            </a:r>
            <a:r>
              <a:rPr lang="en-US" dirty="0"/>
              <a:t>a UML class </a:t>
            </a:r>
            <a:r>
              <a:rPr lang="en-US" dirty="0" smtClean="0"/>
              <a:t>diagram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uses image processing to find features in </a:t>
            </a:r>
            <a:r>
              <a:rPr lang="en-US" dirty="0" smtClean="0"/>
              <a:t>images</a:t>
            </a:r>
          </a:p>
          <a:p>
            <a:pPr marL="74980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ML </a:t>
            </a:r>
            <a:r>
              <a:rPr lang="en-US" dirty="0"/>
              <a:t>to train a model that can distinguish if an image is a class diagram or not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</TotalTime>
  <Words>996</Words>
  <Application>Microsoft Office PowerPoint</Application>
  <PresentationFormat>Widescreen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SimSun</vt:lpstr>
      <vt:lpstr>Arial</vt:lpstr>
      <vt:lpstr>Calibri</vt:lpstr>
      <vt:lpstr>Calibri Light</vt:lpstr>
      <vt:lpstr>Times New Roman</vt:lpstr>
      <vt:lpstr>Wingdings</vt:lpstr>
      <vt:lpstr>Retrospect</vt:lpstr>
      <vt:lpstr>Automatic Evaluation of Layout Quality of UML Class Diagrams Using ML</vt:lpstr>
      <vt:lpstr>Table of Contents</vt:lpstr>
      <vt:lpstr>INTRODUCTION</vt:lpstr>
      <vt:lpstr>AIMS AND OBJECTIVES</vt:lpstr>
      <vt:lpstr>CONTRIBUTION</vt:lpstr>
      <vt:lpstr>RESEARCH PROBLEM</vt:lpstr>
      <vt:lpstr>RELATED WORK</vt:lpstr>
      <vt:lpstr>PRIOR WORK</vt:lpstr>
      <vt:lpstr>PRIOR WORK</vt:lpstr>
      <vt:lpstr>PRIOR WORK</vt:lpstr>
      <vt:lpstr>DATA</vt:lpstr>
      <vt:lpstr>DATA STATISTICS</vt:lpstr>
      <vt:lpstr>FEATURES</vt:lpstr>
      <vt:lpstr>Aspects of Quality of Layout </vt:lpstr>
      <vt:lpstr>Set of Image Features </vt:lpstr>
      <vt:lpstr>Set of Image Features </vt:lpstr>
      <vt:lpstr>ML ALGORITHM</vt:lpstr>
      <vt:lpstr>FRAMEWORK DIAGRAM</vt:lpstr>
      <vt:lpstr>RESULTS</vt:lpstr>
      <vt:lpstr>RESULTS</vt:lpstr>
      <vt:lpstr>RESULTS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layout quality of UML class diagrams using machine learning</dc:title>
  <dc:creator>HP EliteBook 840 G1</dc:creator>
  <cp:lastModifiedBy>HP EliteBook 840 G1</cp:lastModifiedBy>
  <cp:revision>42</cp:revision>
  <dcterms:created xsi:type="dcterms:W3CDTF">2023-12-01T13:18:38Z</dcterms:created>
  <dcterms:modified xsi:type="dcterms:W3CDTF">2024-01-05T10:11:33Z</dcterms:modified>
</cp:coreProperties>
</file>