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E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58" t="7118" r="7742"/>
          <a:stretch/>
        </p:blipFill>
        <p:spPr>
          <a:xfrm>
            <a:off x="1981200" y="0"/>
            <a:ext cx="71628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09600" y="410421"/>
            <a:ext cx="7772400" cy="1470025"/>
          </a:xfrm>
        </p:spPr>
        <p:txBody>
          <a:bodyPr/>
          <a:lstStyle/>
          <a:p>
            <a:r>
              <a:rPr dirty="0">
                <a:latin typeface="Andalus" panose="02020603050405020304" pitchFamily="18" charset="-78"/>
                <a:cs typeface="Andalus" panose="02020603050405020304" pitchFamily="18" charset="-78"/>
              </a:rPr>
              <a:t>Phishing </a:t>
            </a:r>
            <a:r>
              <a:rPr dirty="0" smtClean="0">
                <a:latin typeface="Andalus" panose="02020603050405020304" pitchFamily="18" charset="-78"/>
                <a:cs typeface="Andalus" panose="02020603050405020304" pitchFamily="18" charset="-78"/>
              </a:rPr>
              <a:t>Awareness</a:t>
            </a:r>
            <a:endParaRPr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964" y="1489363"/>
            <a:ext cx="6400800" cy="1752600"/>
          </a:xfrm>
        </p:spPr>
        <p:txBody>
          <a:bodyPr/>
          <a:lstStyle/>
          <a:p>
            <a:r>
              <a:rPr dirty="0">
                <a:latin typeface="Gabriola" panose="04040605051002020D02" pitchFamily="82" charset="0"/>
              </a:rPr>
              <a:t>Recognizing and Avoiding Phishing Attacks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alus" panose="02020603050405020304" pitchFamily="18" charset="-78"/>
                <a:cs typeface="Andalus" panose="02020603050405020304" pitchFamily="18" charset="-78"/>
              </a:rPr>
              <a:t>Resources and 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Gabriola" panose="04040605051002020D02" pitchFamily="82" charset="0"/>
            </a:endParaRPr>
          </a:p>
          <a:p>
            <a:pPr marL="0" indent="0">
              <a:buNone/>
            </a:pPr>
            <a:r>
              <a:rPr dirty="0" smtClean="0">
                <a:latin typeface="Gabriola" panose="04040605051002020D02" pitchFamily="82" charset="0"/>
              </a:rPr>
              <a:t> </a:t>
            </a:r>
            <a:r>
              <a:rPr dirty="0">
                <a:latin typeface="Gabriola" panose="04040605051002020D02" pitchFamily="82" charset="0"/>
              </a:rPr>
              <a:t>Links to cybersecurity blogs, official security guidelines, 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E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8109" y="360216"/>
            <a:ext cx="389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 smtClean="0">
                <a:latin typeface="Andalus" panose="02020603050405020304" pitchFamily="18" charset="-78"/>
                <a:cs typeface="Andalus" panose="02020603050405020304" pitchFamily="18" charset="-78"/>
              </a:rPr>
              <a:t>Summary</a:t>
            </a:r>
            <a:endParaRPr lang="fr-FR" sz="3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209" y="1219200"/>
            <a:ext cx="52916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sz="3200" dirty="0">
                <a:latin typeface="Gabriola" panose="04040605051002020D02" pitchFamily="82" charset="0"/>
              </a:rPr>
              <a:t>Introduction to </a:t>
            </a:r>
            <a:r>
              <a:rPr lang="en-US" sz="3200" dirty="0" smtClean="0">
                <a:latin typeface="Gabriola" panose="04040605051002020D02" pitchFamily="82" charset="0"/>
              </a:rPr>
              <a:t>Phishing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dirty="0">
                <a:latin typeface="Gabriola" panose="04040605051002020D02" pitchFamily="82" charset="0"/>
              </a:rPr>
              <a:t>Types of Phishing </a:t>
            </a:r>
            <a:r>
              <a:rPr lang="en-US" sz="3200" dirty="0" smtClean="0">
                <a:latin typeface="Gabriola" panose="04040605051002020D02" pitchFamily="82" charset="0"/>
              </a:rPr>
              <a:t>Attacks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dirty="0">
                <a:latin typeface="Gabriola" panose="04040605051002020D02" pitchFamily="82" charset="0"/>
              </a:rPr>
              <a:t>Recognizing Phishing </a:t>
            </a:r>
            <a:r>
              <a:rPr lang="en-US" sz="3200" dirty="0" smtClean="0">
                <a:latin typeface="Gabriola" panose="04040605051002020D02" pitchFamily="82" charset="0"/>
              </a:rPr>
              <a:t>Attempts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dirty="0">
                <a:latin typeface="Gabriola" panose="04040605051002020D02" pitchFamily="82" charset="0"/>
              </a:rPr>
              <a:t>Preventive </a:t>
            </a:r>
            <a:r>
              <a:rPr lang="en-US" sz="3200" dirty="0" smtClean="0">
                <a:latin typeface="Gabriola" panose="04040605051002020D02" pitchFamily="82" charset="0"/>
              </a:rPr>
              <a:t>Measures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dirty="0">
                <a:latin typeface="Gabriola" panose="04040605051002020D02" pitchFamily="82" charset="0"/>
              </a:rPr>
              <a:t>Case </a:t>
            </a:r>
            <a:r>
              <a:rPr lang="en-US" sz="3200" dirty="0" smtClean="0">
                <a:latin typeface="Gabriola" panose="04040605051002020D02" pitchFamily="82" charset="0"/>
              </a:rPr>
              <a:t>Studies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dirty="0">
                <a:latin typeface="Gabriola" panose="04040605051002020D02" pitchFamily="82" charset="0"/>
              </a:rPr>
              <a:t>Interactive </a:t>
            </a:r>
            <a:r>
              <a:rPr lang="en-US" sz="3200" dirty="0" smtClean="0">
                <a:latin typeface="Gabriola" panose="04040605051002020D02" pitchFamily="82" charset="0"/>
              </a:rPr>
              <a:t>Activities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dirty="0" smtClean="0">
                <a:latin typeface="Gabriola" panose="04040605051002020D02" pitchFamily="82" charset="0"/>
              </a:rPr>
              <a:t>Conclusion</a:t>
            </a:r>
          </a:p>
          <a:p>
            <a:pPr marL="457200" indent="-457200">
              <a:buBlip>
                <a:blip r:embed="rId2"/>
              </a:buBlip>
            </a:pPr>
            <a:r>
              <a:rPr lang="en-US" sz="3200" dirty="0">
                <a:latin typeface="Gabriola" panose="04040605051002020D02" pitchFamily="82" charset="0"/>
              </a:rPr>
              <a:t>Resources and Further Reading</a:t>
            </a:r>
            <a:endParaRPr lang="en-US" sz="3200" dirty="0" smtClean="0">
              <a:latin typeface="Gabriola" panose="04040605051002020D02" pitchFamily="82" charset="0"/>
            </a:endParaRPr>
          </a:p>
          <a:p>
            <a:pPr marL="285750" indent="-285750">
              <a:buBlip>
                <a:blip r:embed="rId2"/>
              </a:buBlip>
            </a:pPr>
            <a:endParaRPr lang="fr-FR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7"/>
          <a:stretch/>
        </p:blipFill>
        <p:spPr>
          <a:xfrm>
            <a:off x="5599989" y="2015836"/>
            <a:ext cx="3751829" cy="277783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89655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alus" panose="02020603050405020304" pitchFamily="18" charset="-78"/>
                <a:cs typeface="Andalus" panose="02020603050405020304" pitchFamily="18" charset="-78"/>
              </a:rPr>
              <a:t>Introduction to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9873"/>
            <a:ext cx="8229600" cy="4525963"/>
          </a:xfrm>
        </p:spPr>
        <p:txBody>
          <a:bodyPr>
            <a:normAutofit/>
          </a:bodyPr>
          <a:lstStyle/>
          <a:p>
            <a:endParaRPr dirty="0">
              <a:latin typeface="Gabriola" panose="04040605051002020D02" pitchFamily="82" charset="0"/>
            </a:endParaRPr>
          </a:p>
          <a:p>
            <a:pPr>
              <a:buBlip>
                <a:blip r:embed="rId2"/>
              </a:buBlip>
            </a:pPr>
            <a:r>
              <a:rPr b="1" dirty="0" smtClean="0">
                <a:latin typeface="Gabriola" panose="04040605051002020D02" pitchFamily="82" charset="0"/>
              </a:rPr>
              <a:t>Definition </a:t>
            </a:r>
            <a:r>
              <a:rPr b="1" dirty="0">
                <a:latin typeface="Gabriola" panose="04040605051002020D02" pitchFamily="82" charset="0"/>
              </a:rPr>
              <a:t>of Phishing</a:t>
            </a:r>
            <a:r>
              <a:rPr dirty="0">
                <a:latin typeface="Gabriola" panose="04040605051002020D02" pitchFamily="82" charset="0"/>
              </a:rPr>
              <a:t>: </a:t>
            </a:r>
            <a:r>
              <a:rPr lang="en-US" dirty="0">
                <a:latin typeface="Gabriola" panose="04040605051002020D02" pitchFamily="82" charset="0"/>
              </a:rPr>
              <a:t>Phishing is a type of cyberattack that uses fraudulent emails, text messages, phone calls or websites to trick people into sharing sensitive data, downloading </a:t>
            </a:r>
            <a:r>
              <a:rPr lang="en-US" dirty="0" smtClean="0">
                <a:latin typeface="Gabriola" panose="04040605051002020D02" pitchFamily="82" charset="0"/>
              </a:rPr>
              <a:t>malware</a:t>
            </a:r>
            <a:r>
              <a:rPr lang="en-US" dirty="0">
                <a:latin typeface="Gabriola" panose="04040605051002020D02" pitchFamily="82" charset="0"/>
              </a:rPr>
              <a:t> or otherwise exposing themselves to cybercrime</a:t>
            </a:r>
            <a:r>
              <a:rPr lang="en-US" dirty="0" smtClean="0">
                <a:latin typeface="Gabriola" panose="04040605051002020D02" pitchFamily="82" charset="0"/>
              </a:rPr>
              <a:t>.</a:t>
            </a:r>
          </a:p>
          <a:p>
            <a:pPr>
              <a:buBlip>
                <a:blip r:embed="rId2"/>
              </a:buBlip>
            </a:pPr>
            <a:r>
              <a:rPr b="1" dirty="0" smtClean="0">
                <a:latin typeface="Gabriola" panose="04040605051002020D02" pitchFamily="82" charset="0"/>
              </a:rPr>
              <a:t>Importance </a:t>
            </a:r>
            <a:r>
              <a:rPr b="1" dirty="0">
                <a:latin typeface="Gabriola" panose="04040605051002020D02" pitchFamily="82" charset="0"/>
              </a:rPr>
              <a:t>of Awareness: </a:t>
            </a:r>
            <a:r>
              <a:rPr dirty="0">
                <a:latin typeface="Gabriola" panose="04040605051002020D02" pitchFamily="82" charset="0"/>
              </a:rPr>
              <a:t>Understanding the impact of phishing attacks.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6" y="4854863"/>
            <a:ext cx="3602181" cy="172604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alus" panose="02020603050405020304" pitchFamily="18" charset="-78"/>
                <a:cs typeface="Andalus" panose="02020603050405020304" pitchFamily="18" charset="-78"/>
              </a:rPr>
              <a:t>Types of 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50938"/>
            <a:ext cx="8506691" cy="4958917"/>
          </a:xfrm>
        </p:spPr>
        <p:txBody>
          <a:bodyPr>
            <a:noAutofit/>
          </a:bodyPr>
          <a:lstStyle/>
          <a:p>
            <a:endParaRPr sz="2800" dirty="0">
              <a:latin typeface="Gabriola" panose="04040605051002020D02" pitchFamily="82" charset="0"/>
            </a:endParaRPr>
          </a:p>
          <a:p>
            <a:pPr>
              <a:buBlip>
                <a:blip r:embed="rId2"/>
              </a:buBlip>
            </a:pPr>
            <a:r>
              <a:rPr sz="2800" dirty="0" smtClean="0">
                <a:latin typeface="Gabriola" panose="04040605051002020D02" pitchFamily="82" charset="0"/>
              </a:rPr>
              <a:t> </a:t>
            </a:r>
            <a:r>
              <a:rPr sz="2800" b="1" dirty="0">
                <a:latin typeface="Gabriola" panose="04040605051002020D02" pitchFamily="82" charset="0"/>
              </a:rPr>
              <a:t>Email Phishing: </a:t>
            </a:r>
            <a:r>
              <a:rPr sz="2800" dirty="0">
                <a:latin typeface="Gabriola" panose="04040605051002020D02" pitchFamily="82" charset="0"/>
              </a:rPr>
              <a:t>Deceptive emails tricking users into clicking malicious links or providing sensitive info.</a:t>
            </a:r>
          </a:p>
          <a:p>
            <a:pPr>
              <a:buBlip>
                <a:blip r:embed="rId2"/>
              </a:buBlip>
            </a:pPr>
            <a:r>
              <a:rPr sz="2800" b="1" dirty="0" smtClean="0">
                <a:latin typeface="Gabriola" panose="04040605051002020D02" pitchFamily="82" charset="0"/>
              </a:rPr>
              <a:t>Spear </a:t>
            </a:r>
            <a:r>
              <a:rPr sz="2800" b="1" dirty="0">
                <a:latin typeface="Gabriola" panose="04040605051002020D02" pitchFamily="82" charset="0"/>
              </a:rPr>
              <a:t>Phishing: </a:t>
            </a:r>
            <a:r>
              <a:rPr lang="en-US" sz="2800" dirty="0">
                <a:latin typeface="Gabriola" panose="04040605051002020D02" pitchFamily="82" charset="0"/>
              </a:rPr>
              <a:t>Spear phishing is a targeted phishing attack on a specific individual. The target is usually someone with privileged access to sensitive data or special authority that the scammer can exploit, such as a finance manager who can move money from company accounts. </a:t>
            </a:r>
            <a:endParaRPr lang="en-US" sz="2800" dirty="0" smtClean="0">
              <a:latin typeface="Gabriola" panose="04040605051002020D02" pitchFamily="82" charset="0"/>
            </a:endParaRPr>
          </a:p>
          <a:p>
            <a:pPr>
              <a:buBlip>
                <a:blip r:embed="rId2"/>
              </a:buBlip>
            </a:pPr>
            <a:r>
              <a:rPr sz="2800" dirty="0" smtClean="0">
                <a:latin typeface="Gabriola" panose="04040605051002020D02" pitchFamily="82" charset="0"/>
              </a:rPr>
              <a:t> </a:t>
            </a:r>
            <a:r>
              <a:rPr sz="2800" b="1" dirty="0">
                <a:latin typeface="Gabriola" panose="04040605051002020D02" pitchFamily="82" charset="0"/>
              </a:rPr>
              <a:t>Whaling: </a:t>
            </a:r>
            <a:r>
              <a:rPr sz="2800" dirty="0">
                <a:latin typeface="Gabriola" panose="04040605051002020D02" pitchFamily="82" charset="0"/>
              </a:rPr>
              <a:t>Targeting high-profile individuals within an organization.</a:t>
            </a:r>
          </a:p>
          <a:p>
            <a:pPr>
              <a:buBlip>
                <a:blip r:embed="rId2"/>
              </a:buBlip>
            </a:pPr>
            <a:r>
              <a:rPr sz="2800" dirty="0" smtClean="0">
                <a:latin typeface="Gabriola" panose="04040605051002020D02" pitchFamily="82" charset="0"/>
              </a:rPr>
              <a:t> </a:t>
            </a:r>
            <a:r>
              <a:rPr sz="2800" b="1" dirty="0" err="1">
                <a:latin typeface="Gabriola" panose="04040605051002020D02" pitchFamily="82" charset="0"/>
              </a:rPr>
              <a:t>Smishing</a:t>
            </a:r>
            <a:r>
              <a:rPr sz="2800" b="1" dirty="0">
                <a:latin typeface="Gabriola" panose="04040605051002020D02" pitchFamily="82" charset="0"/>
              </a:rPr>
              <a:t> and Vishing</a:t>
            </a:r>
            <a:r>
              <a:rPr sz="2800" dirty="0">
                <a:latin typeface="Gabriola" panose="04040605051002020D02" pitchFamily="82" charset="0"/>
              </a:rPr>
              <a:t>: SMS-based and voice-based phishing techniques.</a:t>
            </a:r>
          </a:p>
          <a:p>
            <a:pPr>
              <a:buBlip>
                <a:blip r:embed="rId2"/>
              </a:buBlip>
            </a:pPr>
            <a:r>
              <a:rPr sz="2800" dirty="0" smtClean="0">
                <a:latin typeface="Gabriola" panose="04040605051002020D02" pitchFamily="82" charset="0"/>
              </a:rPr>
              <a:t> </a:t>
            </a:r>
            <a:r>
              <a:rPr sz="2800" b="1" dirty="0">
                <a:latin typeface="Gabriola" panose="04040605051002020D02" pitchFamily="82" charset="0"/>
              </a:rPr>
              <a:t>Clone Phishing: </a:t>
            </a:r>
            <a:r>
              <a:rPr sz="2800" dirty="0">
                <a:latin typeface="Gabriola" panose="04040605051002020D02" pitchFamily="82" charset="0"/>
              </a:rPr>
              <a:t>Cloning legitimate emails to trick users.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alus" panose="02020603050405020304" pitchFamily="18" charset="-78"/>
                <a:cs typeface="Andalus" panose="02020603050405020304" pitchFamily="18" charset="-78"/>
              </a:rPr>
              <a:t>Recognizing Phishing Attempts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1218"/>
            <a:ext cx="8229600" cy="4525963"/>
          </a:xfrm>
        </p:spPr>
        <p:txBody>
          <a:bodyPr/>
          <a:lstStyle/>
          <a:p>
            <a:endParaRPr dirty="0"/>
          </a:p>
          <a:p>
            <a:pPr>
              <a:buBlip>
                <a:blip r:embed="rId2"/>
              </a:buBlip>
            </a:pPr>
            <a:r>
              <a:rPr dirty="0" smtClean="0"/>
              <a:t> </a:t>
            </a:r>
            <a:r>
              <a:rPr b="1" dirty="0">
                <a:latin typeface="Gabriola" panose="04040605051002020D02" pitchFamily="82" charset="0"/>
              </a:rPr>
              <a:t>Red Flags in Emails: </a:t>
            </a:r>
            <a:r>
              <a:rPr dirty="0">
                <a:latin typeface="Gabriola" panose="04040605051002020D02" pitchFamily="82" charset="0"/>
              </a:rPr>
              <a:t>Suspicious sender addresses, generic greetings, errors, urgency.</a:t>
            </a:r>
          </a:p>
          <a:p>
            <a:pPr>
              <a:buBlip>
                <a:blip r:embed="rId2"/>
              </a:buBlip>
            </a:pPr>
            <a:r>
              <a:rPr b="1" dirty="0" smtClean="0">
                <a:latin typeface="Gabriola" panose="04040605051002020D02" pitchFamily="82" charset="0"/>
              </a:rPr>
              <a:t>Phishing </a:t>
            </a:r>
            <a:r>
              <a:rPr b="1" dirty="0">
                <a:latin typeface="Gabriola" panose="04040605051002020D02" pitchFamily="82" charset="0"/>
              </a:rPr>
              <a:t>Websites: </a:t>
            </a:r>
            <a:r>
              <a:rPr dirty="0">
                <a:latin typeface="Gabriola" panose="04040605051002020D02" pitchFamily="82" charset="0"/>
              </a:rPr>
              <a:t>Look for slight URL changes, SSL certificate issues, poor design.</a:t>
            </a:r>
          </a:p>
          <a:p>
            <a:pPr>
              <a:buBlip>
                <a:blip r:embed="rId2"/>
              </a:buBlip>
            </a:pPr>
            <a:r>
              <a:rPr b="1" dirty="0" smtClean="0">
                <a:latin typeface="Gabriola" panose="04040605051002020D02" pitchFamily="82" charset="0"/>
              </a:rPr>
              <a:t>Social </a:t>
            </a:r>
            <a:r>
              <a:rPr b="1" dirty="0">
                <a:latin typeface="Gabriola" panose="04040605051002020D02" pitchFamily="82" charset="0"/>
              </a:rPr>
              <a:t>Engineering Tactics: </a:t>
            </a:r>
            <a:r>
              <a:rPr dirty="0">
                <a:latin typeface="Gabriola" panose="04040605051002020D02" pitchFamily="82" charset="0"/>
              </a:rPr>
              <a:t>Manipulation and psychological tricks to gain trust.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193" y="5138000"/>
            <a:ext cx="1763935" cy="1544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861" y="4279676"/>
            <a:ext cx="3261526" cy="1630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alus" panose="02020603050405020304" pitchFamily="18" charset="-78"/>
                <a:cs typeface="Andalus" panose="02020603050405020304" pitchFamily="18" charset="-78"/>
              </a:rPr>
              <a:t>Preventive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673" y="846138"/>
            <a:ext cx="8229600" cy="4525963"/>
          </a:xfrm>
        </p:spPr>
        <p:txBody>
          <a:bodyPr>
            <a:normAutofit lnSpcReduction="10000"/>
          </a:bodyPr>
          <a:lstStyle/>
          <a:p>
            <a:endParaRPr sz="1800" dirty="0"/>
          </a:p>
          <a:p>
            <a:pPr>
              <a:buBlip>
                <a:blip r:embed="rId2"/>
              </a:buBlip>
            </a:pPr>
            <a:r>
              <a:rPr b="1" dirty="0" smtClean="0">
                <a:latin typeface="Gabriola" panose="04040605051002020D02" pitchFamily="82" charset="0"/>
              </a:rPr>
              <a:t>Email </a:t>
            </a:r>
            <a:r>
              <a:rPr b="1" dirty="0">
                <a:latin typeface="Gabriola" panose="04040605051002020D02" pitchFamily="82" charset="0"/>
              </a:rPr>
              <a:t>Security: </a:t>
            </a:r>
            <a:r>
              <a:rPr dirty="0">
                <a:latin typeface="Gabriola" panose="04040605051002020D02" pitchFamily="82" charset="0"/>
              </a:rPr>
              <a:t>Don't click unknown links or download attachments from unknown sources.</a:t>
            </a:r>
          </a:p>
          <a:p>
            <a:pPr>
              <a:buBlip>
                <a:blip r:embed="rId2"/>
              </a:buBlip>
            </a:pPr>
            <a:r>
              <a:rPr b="1" dirty="0" smtClean="0">
                <a:latin typeface="Gabriola" panose="04040605051002020D02" pitchFamily="82" charset="0"/>
              </a:rPr>
              <a:t>Password </a:t>
            </a:r>
            <a:r>
              <a:rPr b="1" dirty="0">
                <a:latin typeface="Gabriola" panose="04040605051002020D02" pitchFamily="82" charset="0"/>
              </a:rPr>
              <a:t>Security: </a:t>
            </a:r>
            <a:r>
              <a:rPr dirty="0">
                <a:latin typeface="Gabriola" panose="04040605051002020D02" pitchFamily="82" charset="0"/>
              </a:rPr>
              <a:t>Use strong, unique passwords and enable multi-factor authentication.</a:t>
            </a:r>
          </a:p>
          <a:p>
            <a:pPr>
              <a:buBlip>
                <a:blip r:embed="rId2"/>
              </a:buBlip>
            </a:pPr>
            <a:r>
              <a:rPr dirty="0" smtClean="0">
                <a:latin typeface="Gabriola" panose="04040605051002020D02" pitchFamily="82" charset="0"/>
              </a:rPr>
              <a:t> </a:t>
            </a:r>
            <a:r>
              <a:rPr b="1" dirty="0">
                <a:latin typeface="Gabriola" panose="04040605051002020D02" pitchFamily="82" charset="0"/>
              </a:rPr>
              <a:t>Network Security: </a:t>
            </a:r>
            <a:r>
              <a:rPr dirty="0">
                <a:latin typeface="Gabriola" panose="04040605051002020D02" pitchFamily="82" charset="0"/>
              </a:rPr>
              <a:t>Use a VPN on public Wi-Fi, ensure firewalls and anti-malware are up-to-date.</a:t>
            </a:r>
          </a:p>
          <a:p>
            <a:pPr>
              <a:buBlip>
                <a:blip r:embed="rId2"/>
              </a:buBlip>
            </a:pPr>
            <a:r>
              <a:rPr dirty="0" smtClean="0">
                <a:latin typeface="Gabriola" panose="04040605051002020D02" pitchFamily="82" charset="0"/>
              </a:rPr>
              <a:t> </a:t>
            </a:r>
            <a:r>
              <a:rPr b="1" dirty="0">
                <a:latin typeface="Gabriola" panose="04040605051002020D02" pitchFamily="82" charset="0"/>
              </a:rPr>
              <a:t>Reporting Phishing: </a:t>
            </a:r>
            <a:r>
              <a:rPr dirty="0">
                <a:latin typeface="Gabriola" panose="04040605051002020D02" pitchFamily="82" charset="0"/>
              </a:rPr>
              <a:t>How and why to report phishing attempts within your organization.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08"/>
          <a:stretch/>
        </p:blipFill>
        <p:spPr>
          <a:xfrm>
            <a:off x="0" y="5264727"/>
            <a:ext cx="9143999" cy="17595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alus" panose="02020603050405020304" pitchFamily="18" charset="-78"/>
                <a:cs typeface="Andalus" panose="02020603050405020304" pitchFamily="18" charset="-78"/>
              </a:rP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Gabriola" panose="04040605051002020D02" pitchFamily="82" charset="0"/>
            </a:endParaRPr>
          </a:p>
          <a:p>
            <a:pPr>
              <a:buBlip>
                <a:blip r:embed="rId2"/>
              </a:buBlip>
            </a:pPr>
            <a:r>
              <a:rPr b="1" dirty="0" smtClean="0">
                <a:latin typeface="Gabriola" panose="04040605051002020D02" pitchFamily="82" charset="0"/>
              </a:rPr>
              <a:t>Real-life </a:t>
            </a:r>
            <a:r>
              <a:rPr b="1" dirty="0">
                <a:latin typeface="Gabriola" panose="04040605051002020D02" pitchFamily="82" charset="0"/>
              </a:rPr>
              <a:t>Examples: </a:t>
            </a:r>
            <a:r>
              <a:rPr dirty="0">
                <a:latin typeface="Gabriola" panose="04040605051002020D02" pitchFamily="82" charset="0"/>
              </a:rPr>
              <a:t>Notable phishing attacks and their impact.</a:t>
            </a:r>
          </a:p>
          <a:p>
            <a:pPr>
              <a:buBlip>
                <a:blip r:embed="rId2"/>
              </a:buBlip>
            </a:pPr>
            <a:r>
              <a:rPr b="1" dirty="0" smtClean="0">
                <a:latin typeface="Gabriola" panose="04040605051002020D02" pitchFamily="82" charset="0"/>
              </a:rPr>
              <a:t>What </a:t>
            </a:r>
            <a:r>
              <a:rPr b="1" dirty="0">
                <a:latin typeface="Gabriola" panose="04040605051002020D02" pitchFamily="82" charset="0"/>
              </a:rPr>
              <a:t>Went Wrong:</a:t>
            </a:r>
            <a:r>
              <a:rPr dirty="0">
                <a:latin typeface="Gabriola" panose="04040605051002020D02" pitchFamily="82" charset="0"/>
              </a:rPr>
              <a:t> Analyzing the mistakes that led to successful phishing attacks.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alus" panose="02020603050405020304" pitchFamily="18" charset="-78"/>
                <a:cs typeface="Andalus" panose="02020603050405020304" pitchFamily="18" charset="-78"/>
              </a:rPr>
              <a:t>Interactive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383"/>
            <a:ext cx="8229600" cy="4525963"/>
          </a:xfrm>
        </p:spPr>
        <p:txBody>
          <a:bodyPr/>
          <a:lstStyle/>
          <a:p>
            <a:endParaRPr dirty="0">
              <a:latin typeface="Gabriola" panose="04040605051002020D02" pitchFamily="82" charset="0"/>
            </a:endParaRPr>
          </a:p>
          <a:p>
            <a:pPr>
              <a:buBlip>
                <a:blip r:embed="rId2"/>
              </a:buBlip>
            </a:pPr>
            <a:r>
              <a:rPr b="1" dirty="0" smtClean="0">
                <a:latin typeface="Gabriola" panose="04040605051002020D02" pitchFamily="82" charset="0"/>
              </a:rPr>
              <a:t>Phishing </a:t>
            </a:r>
            <a:r>
              <a:rPr b="1" dirty="0">
                <a:latin typeface="Gabriola" panose="04040605051002020D02" pitchFamily="82" charset="0"/>
              </a:rPr>
              <a:t>Quiz: </a:t>
            </a:r>
            <a:r>
              <a:rPr dirty="0">
                <a:latin typeface="Gabriola" panose="04040605051002020D02" pitchFamily="82" charset="0"/>
              </a:rPr>
              <a:t>Identify phishing emails and websites.</a:t>
            </a:r>
          </a:p>
          <a:p>
            <a:pPr>
              <a:buBlip>
                <a:blip r:embed="rId2"/>
              </a:buBlip>
            </a:pPr>
            <a:r>
              <a:rPr b="1" dirty="0" smtClean="0">
                <a:latin typeface="Gabriola" panose="04040605051002020D02" pitchFamily="82" charset="0"/>
              </a:rPr>
              <a:t>Simulation </a:t>
            </a:r>
            <a:r>
              <a:rPr b="1" dirty="0">
                <a:latin typeface="Gabriola" panose="04040605051002020D02" pitchFamily="82" charset="0"/>
              </a:rPr>
              <a:t>Exercises: </a:t>
            </a:r>
            <a:r>
              <a:rPr dirty="0">
                <a:latin typeface="Gabriola" panose="04040605051002020D02" pitchFamily="82" charset="0"/>
              </a:rPr>
              <a:t>Test participants in a controlled environment with a phishing simulator.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940" y="4052312"/>
            <a:ext cx="3323597" cy="207139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ndalus" panose="02020603050405020304" pitchFamily="18" charset="-78"/>
                <a:cs typeface="Andalus" panose="02020603050405020304" pitchFamily="18" charset="-78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Gabriola" panose="04040605051002020D02" pitchFamily="82" charset="0"/>
            </a:endParaRPr>
          </a:p>
          <a:p>
            <a:pPr>
              <a:buBlip>
                <a:blip r:embed="rId2"/>
              </a:buBlip>
            </a:pPr>
            <a:r>
              <a:rPr dirty="0" smtClean="0">
                <a:latin typeface="Gabriola" panose="04040605051002020D02" pitchFamily="82" charset="0"/>
              </a:rPr>
              <a:t> </a:t>
            </a:r>
            <a:r>
              <a:rPr b="1" dirty="0">
                <a:latin typeface="Gabriola" panose="04040605051002020D02" pitchFamily="82" charset="0"/>
              </a:rPr>
              <a:t>Key Takeaways: </a:t>
            </a:r>
            <a:r>
              <a:rPr dirty="0">
                <a:latin typeface="Gabriola" panose="04040605051002020D02" pitchFamily="82" charset="0"/>
              </a:rPr>
              <a:t>Importance of vigilance and reporting.</a:t>
            </a:r>
          </a:p>
          <a:p>
            <a:pPr>
              <a:buBlip>
                <a:blip r:embed="rId2"/>
              </a:buBlip>
            </a:pPr>
            <a:r>
              <a:rPr dirty="0" smtClean="0">
                <a:latin typeface="Gabriola" panose="04040605051002020D02" pitchFamily="82" charset="0"/>
              </a:rPr>
              <a:t> </a:t>
            </a:r>
            <a:r>
              <a:rPr b="1" dirty="0">
                <a:latin typeface="Gabriola" panose="04040605051002020D02" pitchFamily="82" charset="0"/>
              </a:rPr>
              <a:t>Ongoing Education: </a:t>
            </a:r>
            <a:r>
              <a:rPr dirty="0">
                <a:latin typeface="Gabriola" panose="04040605051002020D02" pitchFamily="82" charset="0"/>
              </a:rPr>
              <a:t>Encourage continuous learning on phishing tactics.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73" y="3585938"/>
            <a:ext cx="3131127" cy="27227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363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Andalus</vt:lpstr>
      <vt:lpstr>Arial</vt:lpstr>
      <vt:lpstr>Calibri</vt:lpstr>
      <vt:lpstr>Gabriola</vt:lpstr>
      <vt:lpstr>Office Theme</vt:lpstr>
      <vt:lpstr>Phishing Awareness</vt:lpstr>
      <vt:lpstr>PowerPoint Presentation</vt:lpstr>
      <vt:lpstr>Introduction to Phishing</vt:lpstr>
      <vt:lpstr>Types of Phishing Attacks</vt:lpstr>
      <vt:lpstr>Recognizing Phishing Attempts</vt:lpstr>
      <vt:lpstr>Preventive Measures</vt:lpstr>
      <vt:lpstr>Case Studies</vt:lpstr>
      <vt:lpstr>Interactive Activities</vt:lpstr>
      <vt:lpstr>Conclusion</vt:lpstr>
      <vt:lpstr>Resources and Further Reading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subject/>
  <dc:creator/>
  <cp:keywords/>
  <dc:description>generated using python-pptx</dc:description>
  <cp:lastModifiedBy>Maher</cp:lastModifiedBy>
  <cp:revision>10</cp:revision>
  <dcterms:created xsi:type="dcterms:W3CDTF">2013-01-27T09:14:16Z</dcterms:created>
  <dcterms:modified xsi:type="dcterms:W3CDTF">2024-08-28T14:21:23Z</dcterms:modified>
  <cp:category/>
</cp:coreProperties>
</file>