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AF369-4852-44D9-95CA-B9AC94B735E3}" type="datetimeFigureOut">
              <a:rPr lang="es-GT" smtClean="0"/>
              <a:t>25/06/2018</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6A899-8F67-44AE-8A1A-987411AB985D}" type="slidenum">
              <a:rPr lang="es-GT" smtClean="0"/>
              <a:t>‹Nº›</a:t>
            </a:fld>
            <a:endParaRPr lang="es-GT"/>
          </a:p>
        </p:txBody>
      </p:sp>
    </p:spTree>
    <p:extLst>
      <p:ext uri="{BB962C8B-B14F-4D97-AF65-F5344CB8AC3E}">
        <p14:creationId xmlns:p14="http://schemas.microsoft.com/office/powerpoint/2010/main" val="186634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10"/>
          </p:nvPr>
        </p:nvSpPr>
        <p:spPr/>
        <p:txBody>
          <a:bodyPr/>
          <a:lstStyle/>
          <a:p>
            <a:fld id="{FA96A899-8F67-44AE-8A1A-987411AB985D}" type="slidenum">
              <a:rPr lang="es-GT" smtClean="0"/>
              <a:t>6</a:t>
            </a:fld>
            <a:endParaRPr lang="es-GT"/>
          </a:p>
        </p:txBody>
      </p:sp>
    </p:spTree>
    <p:extLst>
      <p:ext uri="{BB962C8B-B14F-4D97-AF65-F5344CB8AC3E}">
        <p14:creationId xmlns:p14="http://schemas.microsoft.com/office/powerpoint/2010/main" val="356252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6/25/2018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latin typeface="Arial Black" panose="020B0A04020102020204" pitchFamily="34" charset="0"/>
              </a:rPr>
              <a:t>Capgemini</a:t>
            </a:r>
            <a:r>
              <a:rPr lang="es-GT" dirty="0" smtClean="0"/>
              <a:t> </a:t>
            </a:r>
            <a:endParaRPr lang="es-GT" dirty="0"/>
          </a:p>
        </p:txBody>
      </p:sp>
      <p:pic>
        <p:nvPicPr>
          <p:cNvPr id="4" name="Imagen 3"/>
          <p:cNvPicPr>
            <a:picLocks noChangeAspect="1"/>
          </p:cNvPicPr>
          <p:nvPr/>
        </p:nvPicPr>
        <p:blipFill>
          <a:blip r:embed="rId2"/>
          <a:stretch>
            <a:fillRect/>
          </a:stretch>
        </p:blipFill>
        <p:spPr>
          <a:xfrm>
            <a:off x="6618418" y="685799"/>
            <a:ext cx="3382027" cy="3397125"/>
          </a:xfrm>
          <a:prstGeom prst="rect">
            <a:avLst/>
          </a:prstGeom>
        </p:spPr>
      </p:pic>
    </p:spTree>
    <p:extLst>
      <p:ext uri="{BB962C8B-B14F-4D97-AF65-F5344CB8AC3E}">
        <p14:creationId xmlns:p14="http://schemas.microsoft.com/office/powerpoint/2010/main" val="54664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p:txBody>
          <a:bodyPr>
            <a:normAutofit fontScale="70000" lnSpcReduction="20000"/>
          </a:bodyPr>
          <a:lstStyle/>
          <a:p>
            <a:r>
              <a:rPr lang="es-GT" dirty="0"/>
              <a:t>En febrero de 2011, la Autoridad de Policía de Cheshire firmó un acuerdo marco con Capgemini para servicios de TI para apoyar las actividades de back-office policial. El marco incluiría la tecnología para permitir a los servicios compartidos. Se espera que genere un ahorro de £ 40 millones para la policía de Cheshire en diez años.32​</a:t>
            </a:r>
          </a:p>
          <a:p>
            <a:r>
              <a:rPr lang="es-GT" dirty="0"/>
              <a:t>En febrero de 2011, Capgemini consiguió un contrato de tres años 63 millones dólares para prestar apoyo a los contadores inteligentes para utilidad de Canadá BC Hydro en la Columbia Británica.33​</a:t>
            </a:r>
          </a:p>
          <a:p>
            <a:r>
              <a:rPr lang="es-GT" dirty="0"/>
              <a:t>En marzo de 2011, Capgemini aseguró un contrato £ 100 millones con BAA a toma de posesión de sus "servicios de TI fundamentales.</a:t>
            </a:r>
          </a:p>
        </p:txBody>
      </p:sp>
      <p:sp>
        <p:nvSpPr>
          <p:cNvPr id="6" name="Marcador de contenido 5"/>
          <p:cNvSpPr>
            <a:spLocks noGrp="1"/>
          </p:cNvSpPr>
          <p:nvPr>
            <p:ph sz="quarter" idx="4"/>
          </p:nvPr>
        </p:nvSpPr>
        <p:spPr/>
        <p:txBody>
          <a:bodyPr/>
          <a:lstStyle/>
          <a:p>
            <a:r>
              <a:rPr lang="es-GT" dirty="0"/>
              <a:t>En mayo de 2014, Capgemini ha anunciado la adquisición de Sistemas y productos basados en Irving, Texas Estratégicos Corp. (SSP), un proveedor de soluciones para la industria del petróleo y del gas</a:t>
            </a:r>
          </a:p>
        </p:txBody>
      </p:sp>
      <p:sp>
        <p:nvSpPr>
          <p:cNvPr id="7" name="Rectángulo 6"/>
          <p:cNvSpPr/>
          <p:nvPr/>
        </p:nvSpPr>
        <p:spPr>
          <a:xfrm>
            <a:off x="684211" y="224135"/>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2011</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ángulo 7"/>
          <p:cNvSpPr/>
          <p:nvPr/>
        </p:nvSpPr>
        <p:spPr>
          <a:xfrm>
            <a:off x="5806545" y="224135"/>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2014</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56745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4">
                                            <p:txEl>
                                              <p:pRg st="1" end="1"/>
                                            </p:txEl>
                                          </p:spTgt>
                                        </p:tgtEl>
                                      </p:cBhvr>
                                    </p:animEffect>
                                    <p:set>
                                      <p:cBhvr>
                                        <p:cTn id="1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4">
                                            <p:txEl>
                                              <p:pRg st="2" end="2"/>
                                            </p:txEl>
                                          </p:spTgt>
                                        </p:tgtEl>
                                      </p:cBhvr>
                                    </p:animEffect>
                                    <p:set>
                                      <p:cBhvr>
                                        <p:cTn id="17"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6">
                                            <p:txEl>
                                              <p:pRg st="0" end="0"/>
                                            </p:txEl>
                                          </p:spTgt>
                                        </p:tgtEl>
                                      </p:cBhvr>
                                    </p:animEffect>
                                    <p:set>
                                      <p:cBhvr>
                                        <p:cTn id="22"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684211" y="1270529"/>
            <a:ext cx="4937655" cy="3551992"/>
          </a:xfrm>
        </p:spPr>
        <p:txBody>
          <a:bodyPr>
            <a:normAutofit fontScale="62500" lnSpcReduction="20000"/>
          </a:bodyPr>
          <a:lstStyle/>
          <a:p>
            <a:r>
              <a:rPr lang="es-GT" dirty="0"/>
              <a:t>El informe </a:t>
            </a:r>
            <a:r>
              <a:rPr lang="es-GT" dirty="0" err="1"/>
              <a:t>World</a:t>
            </a:r>
            <a:r>
              <a:rPr lang="es-GT" dirty="0"/>
              <a:t> Wealth </a:t>
            </a:r>
            <a:r>
              <a:rPr lang="es-GT" dirty="0" err="1"/>
              <a:t>Report</a:t>
            </a:r>
            <a:r>
              <a:rPr lang="es-GT" dirty="0"/>
              <a:t> de Capgemini es la fuente de referencia para conocer la evolución de los</a:t>
            </a:r>
          </a:p>
          <a:p>
            <a:r>
              <a:rPr lang="es-GT" dirty="0"/>
              <a:t>grandes patrimonios (HNWI), su riqueza y las condiciones mundiales y económicas que impulsan el cambio</a:t>
            </a:r>
          </a:p>
          <a:p>
            <a:r>
              <a:rPr lang="es-GT" dirty="0"/>
              <a:t>en el sector de la gestión de patrimonios. Este año se trata de la vigésimo primera edición, que integra una</a:t>
            </a:r>
          </a:p>
          <a:p>
            <a:r>
              <a:rPr lang="es-GT" dirty="0"/>
              <a:t>profusa investigación sobre perspectivas y comportamiento de las grandes fortunas. A través de una</a:t>
            </a:r>
          </a:p>
          <a:p>
            <a:r>
              <a:rPr lang="es-GT" dirty="0"/>
              <a:t>encuesta realizada entre 2.500 individuos con elevado patrimonio en 19 mercados en Norteamérica,</a:t>
            </a:r>
          </a:p>
          <a:p>
            <a:r>
              <a:rPr lang="es-GT" dirty="0"/>
              <a:t>Latinoamérica, Europa y Asia-Pacífico, se explora el comportamiento inversor de las grandes fortunas,</a:t>
            </a:r>
          </a:p>
          <a:p>
            <a:r>
              <a:rPr lang="es-GT" dirty="0"/>
              <a:t>incluyendo la asignación de activos, los modelos de comisiones y sus preferencias de inversión. También,</a:t>
            </a:r>
          </a:p>
        </p:txBody>
      </p:sp>
      <p:sp>
        <p:nvSpPr>
          <p:cNvPr id="6" name="Marcador de contenido 5"/>
          <p:cNvSpPr>
            <a:spLocks noGrp="1"/>
          </p:cNvSpPr>
          <p:nvPr>
            <p:ph sz="quarter" idx="4"/>
          </p:nvPr>
        </p:nvSpPr>
        <p:spPr>
          <a:xfrm>
            <a:off x="5806545" y="1262062"/>
            <a:ext cx="4929188" cy="4074026"/>
          </a:xfrm>
        </p:spPr>
        <p:txBody>
          <a:bodyPr>
            <a:normAutofit fontScale="77500" lnSpcReduction="20000"/>
          </a:bodyPr>
          <a:lstStyle/>
          <a:p>
            <a:r>
              <a:rPr lang="es-GT" dirty="0"/>
              <a:t>El crecimiento continúa a medida que la riqueza global de HNWI supera los 70 billones de dólares. Al registrar su sexto año consecutivo de ganancias, la riqueza de HNWI creció un 10.6 por ciento, convirtiendo a 2017 en el segundo año más rápido de crecimiento de HNWI desde 2011.</a:t>
            </a:r>
          </a:p>
          <a:p>
            <a:r>
              <a:rPr lang="es-GT" dirty="0"/>
              <a:t>Los gerentes de patrimonio entregaron otro año de fuertes retornos. Según el informe, los retornos de inversión HNWI globales (sobre los activos administrados por los administradores de riqueza) aumentaron un 27.4 por ciento en 2017, con las acciones siendo la clase de activos más grande en el primer trimestre de 2018 al 30.9 por ciento de la riqueza financiera, efectivo y equivalentes de efectivo de HNWI en 27.2 por ciento, y bienes raíces en 16.8 por ciento (aumento de 2.8 puntos porcentuales).</a:t>
            </a:r>
          </a:p>
        </p:txBody>
      </p:sp>
      <p:sp>
        <p:nvSpPr>
          <p:cNvPr id="7" name="Rectángulo 6"/>
          <p:cNvSpPr/>
          <p:nvPr/>
        </p:nvSpPr>
        <p:spPr>
          <a:xfrm>
            <a:off x="684211" y="338732"/>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2017</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ángulo 7"/>
          <p:cNvSpPr/>
          <p:nvPr/>
        </p:nvSpPr>
        <p:spPr>
          <a:xfrm>
            <a:off x="5806545" y="338732"/>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2018</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5003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 calcmode="lin" valueType="num">
                                      <p:cBhvr additive="base">
                                        <p:cTn id="4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684211" y="1270528"/>
            <a:ext cx="4937655" cy="4065559"/>
          </a:xfrm>
        </p:spPr>
        <p:txBody>
          <a:bodyPr/>
          <a:lstStyle/>
          <a:p>
            <a:r>
              <a:rPr lang="es-GT" dirty="0"/>
              <a:t>Capgemini fue fundada por Serge Kampf en compañía7​ como una gestión de la empresa y de procesamiento de datos 1967. La empresa fue inaugurada como la Société pour la Gestion de l'Entreprise et le Traitement de la Información (Sogeti).</a:t>
            </a:r>
          </a:p>
        </p:txBody>
      </p:sp>
      <p:sp>
        <p:nvSpPr>
          <p:cNvPr id="6" name="Marcador de contenido 5"/>
          <p:cNvSpPr>
            <a:spLocks noGrp="1"/>
          </p:cNvSpPr>
          <p:nvPr>
            <p:ph sz="quarter" idx="4"/>
          </p:nvPr>
        </p:nvSpPr>
        <p:spPr>
          <a:xfrm>
            <a:off x="5806545" y="1262061"/>
            <a:ext cx="4929188" cy="4074026"/>
          </a:xfrm>
        </p:spPr>
        <p:txBody>
          <a:bodyPr/>
          <a:lstStyle/>
          <a:p>
            <a:r>
              <a:rPr lang="es-GT" dirty="0"/>
              <a:t>En 1973 Sogeti adquirió una participación mayoritaria en su principal competidor europeo de servicios de TI, CAP (Centro de Análisis y programación)</a:t>
            </a:r>
          </a:p>
        </p:txBody>
      </p:sp>
      <p:sp>
        <p:nvSpPr>
          <p:cNvPr id="9" name="Rectángulo 8"/>
          <p:cNvSpPr/>
          <p:nvPr/>
        </p:nvSpPr>
        <p:spPr>
          <a:xfrm>
            <a:off x="972080" y="347198"/>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1967</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Rectángulo 9"/>
          <p:cNvSpPr/>
          <p:nvPr/>
        </p:nvSpPr>
        <p:spPr>
          <a:xfrm>
            <a:off x="6210385" y="347198"/>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1973</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67105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2000"/>
                                        <p:tgtEl>
                                          <p:spTgt spid="6">
                                            <p:txEl>
                                              <p:pRg st="0" end="0"/>
                                            </p:txEl>
                                          </p:spTgt>
                                        </p:tgtEl>
                                      </p:cBhvr>
                                    </p:animEffect>
                                    <p:anim calcmode="lin" valueType="num">
                                      <p:cBhvr>
                                        <p:cTn id="15"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684211" y="1270529"/>
            <a:ext cx="4937655" cy="4967433"/>
          </a:xfrm>
        </p:spPr>
        <p:txBody>
          <a:bodyPr/>
          <a:lstStyle/>
          <a:p>
            <a:r>
              <a:rPr lang="es-GT" dirty="0"/>
              <a:t>En 1974 adquirió Gemini Sogeti Computadoras Systems, una empresa estadounidense con sede en Nueva York.9​</a:t>
            </a:r>
          </a:p>
        </p:txBody>
      </p:sp>
      <p:sp>
        <p:nvSpPr>
          <p:cNvPr id="6" name="Marcador de contenido 5"/>
          <p:cNvSpPr>
            <a:spLocks noGrp="1"/>
          </p:cNvSpPr>
          <p:nvPr>
            <p:ph sz="quarter" idx="4"/>
          </p:nvPr>
        </p:nvSpPr>
        <p:spPr>
          <a:xfrm>
            <a:off x="5806545" y="1262062"/>
            <a:ext cx="4929188" cy="4975900"/>
          </a:xfrm>
        </p:spPr>
        <p:txBody>
          <a:bodyPr/>
          <a:lstStyle/>
          <a:p>
            <a:r>
              <a:rPr lang="es-GT" dirty="0"/>
              <a:t>En 1975, después de haber hecho dos grandes adquisiciones de la PAC y Gemini Sistemas Informáticos, y tras la resolución de una disputa con el nombre similar </a:t>
            </a:r>
          </a:p>
        </p:txBody>
      </p:sp>
      <p:sp>
        <p:nvSpPr>
          <p:cNvPr id="7" name="Rectángulo 6"/>
          <p:cNvSpPr/>
          <p:nvPr/>
        </p:nvSpPr>
        <p:spPr>
          <a:xfrm>
            <a:off x="806125" y="338732"/>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1974</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ángulo 7"/>
          <p:cNvSpPr/>
          <p:nvPr/>
        </p:nvSpPr>
        <p:spPr>
          <a:xfrm>
            <a:off x="6229895" y="338732"/>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1975</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ángulo 8"/>
          <p:cNvSpPr/>
          <p:nvPr/>
        </p:nvSpPr>
        <p:spPr>
          <a:xfrm>
            <a:off x="3153038" y="4206637"/>
            <a:ext cx="6096000" cy="2031325"/>
          </a:xfrm>
          <a:prstGeom prst="rect">
            <a:avLst/>
          </a:prstGeom>
        </p:spPr>
        <p:txBody>
          <a:bodyPr>
            <a:spAutoFit/>
          </a:bodyPr>
          <a:lstStyle/>
          <a:p>
            <a:r>
              <a:rPr lang="es-GT" dirty="0">
                <a:solidFill>
                  <a:schemeClr val="bg1">
                    <a:lumMod val="85000"/>
                    <a:lumOff val="15000"/>
                  </a:schemeClr>
                </a:solidFill>
              </a:rPr>
              <a:t>En 1981, Cap Gemini Sogeti lanzó operaciones en Estados Unidos a raíz de la adquisición de la sede en Milwaukee DASD Corporation, especializada en la conversión de datos y el empleo de 500 personas en 20 sucursales en todo los EE.UU.. Tras esta adquisición, la operación de Estados Unidos era conocido como </a:t>
            </a:r>
          </a:p>
        </p:txBody>
      </p:sp>
      <p:sp>
        <p:nvSpPr>
          <p:cNvPr id="10" name="Rectángulo 9"/>
          <p:cNvSpPr/>
          <p:nvPr/>
        </p:nvSpPr>
        <p:spPr>
          <a:xfrm>
            <a:off x="5227813" y="2967335"/>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1981</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023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p:cTn id="3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p:txBody>
          <a:bodyPr/>
          <a:lstStyle/>
          <a:p>
            <a:r>
              <a:rPr lang="es-GT" dirty="0"/>
              <a:t>En 1986, Cap Gemini Sogeti adquirió la división de consultoría de la estadounidense CGA ordenador para crear Cap Gemini América.11</a:t>
            </a:r>
          </a:p>
        </p:txBody>
      </p:sp>
      <p:sp>
        <p:nvSpPr>
          <p:cNvPr id="6" name="Marcador de contenido 5"/>
          <p:cNvSpPr>
            <a:spLocks noGrp="1"/>
          </p:cNvSpPr>
          <p:nvPr>
            <p:ph sz="quarter" idx="4"/>
          </p:nvPr>
        </p:nvSpPr>
        <p:spPr/>
        <p:txBody>
          <a:bodyPr/>
          <a:lstStyle/>
          <a:p>
            <a:r>
              <a:rPr lang="es-GT" dirty="0"/>
              <a:t>En 1991, Gemini Consulting se formó a través de la integración de las dos empresas de consultoría de gestión (Estados Investigación y el Grupo MAC)9</a:t>
            </a:r>
          </a:p>
        </p:txBody>
      </p:sp>
      <p:sp>
        <p:nvSpPr>
          <p:cNvPr id="7" name="Rectángulo 6"/>
          <p:cNvSpPr/>
          <p:nvPr/>
        </p:nvSpPr>
        <p:spPr>
          <a:xfrm>
            <a:off x="499532" y="347199"/>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1986</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ángulo 7"/>
          <p:cNvSpPr/>
          <p:nvPr/>
        </p:nvSpPr>
        <p:spPr>
          <a:xfrm>
            <a:off x="6079583" y="347199"/>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1991</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55036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80">
                                          <p:stCondLst>
                                            <p:cond delay="0"/>
                                          </p:stCondLst>
                                        </p:cTn>
                                        <p:tgtEl>
                                          <p:spTgt spid="7"/>
                                        </p:tgtEl>
                                      </p:cBhvr>
                                    </p:animEffect>
                                    <p:anim calcmode="lin" valueType="num">
                                      <p:cBhvr>
                                        <p:cTn id="1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3" dur="26">
                                          <p:stCondLst>
                                            <p:cond delay="650"/>
                                          </p:stCondLst>
                                        </p:cTn>
                                        <p:tgtEl>
                                          <p:spTgt spid="7"/>
                                        </p:tgtEl>
                                      </p:cBhvr>
                                      <p:to x="100000" y="60000"/>
                                    </p:animScale>
                                    <p:animScale>
                                      <p:cBhvr>
                                        <p:cTn id="24" dur="166" decel="50000">
                                          <p:stCondLst>
                                            <p:cond delay="676"/>
                                          </p:stCondLst>
                                        </p:cTn>
                                        <p:tgtEl>
                                          <p:spTgt spid="7"/>
                                        </p:tgtEl>
                                      </p:cBhvr>
                                      <p:to x="100000" y="100000"/>
                                    </p:animScale>
                                    <p:animScale>
                                      <p:cBhvr>
                                        <p:cTn id="25" dur="26">
                                          <p:stCondLst>
                                            <p:cond delay="1312"/>
                                          </p:stCondLst>
                                        </p:cTn>
                                        <p:tgtEl>
                                          <p:spTgt spid="7"/>
                                        </p:tgtEl>
                                      </p:cBhvr>
                                      <p:to x="100000" y="80000"/>
                                    </p:animScale>
                                    <p:animScale>
                                      <p:cBhvr>
                                        <p:cTn id="26" dur="166" decel="50000">
                                          <p:stCondLst>
                                            <p:cond delay="1338"/>
                                          </p:stCondLst>
                                        </p:cTn>
                                        <p:tgtEl>
                                          <p:spTgt spid="7"/>
                                        </p:tgtEl>
                                      </p:cBhvr>
                                      <p:to x="100000" y="100000"/>
                                    </p:animScale>
                                    <p:animScale>
                                      <p:cBhvr>
                                        <p:cTn id="27" dur="26">
                                          <p:stCondLst>
                                            <p:cond delay="1642"/>
                                          </p:stCondLst>
                                        </p:cTn>
                                        <p:tgtEl>
                                          <p:spTgt spid="7"/>
                                        </p:tgtEl>
                                      </p:cBhvr>
                                      <p:to x="100000" y="90000"/>
                                    </p:animScale>
                                    <p:animScale>
                                      <p:cBhvr>
                                        <p:cTn id="28" dur="166" decel="50000">
                                          <p:stCondLst>
                                            <p:cond delay="1668"/>
                                          </p:stCondLst>
                                        </p:cTn>
                                        <p:tgtEl>
                                          <p:spTgt spid="7"/>
                                        </p:tgtEl>
                                      </p:cBhvr>
                                      <p:to x="100000" y="100000"/>
                                    </p:animScale>
                                    <p:animScale>
                                      <p:cBhvr>
                                        <p:cTn id="29" dur="26">
                                          <p:stCondLst>
                                            <p:cond delay="1808"/>
                                          </p:stCondLst>
                                        </p:cTn>
                                        <p:tgtEl>
                                          <p:spTgt spid="7"/>
                                        </p:tgtEl>
                                      </p:cBhvr>
                                      <p:to x="100000" y="95000"/>
                                    </p:animScale>
                                    <p:animScale>
                                      <p:cBhvr>
                                        <p:cTn id="30" dur="166" decel="50000">
                                          <p:stCondLst>
                                            <p:cond delay="1834"/>
                                          </p:stCondLst>
                                        </p:cTn>
                                        <p:tgtEl>
                                          <p:spTgt spid="7"/>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80">
                                          <p:stCondLst>
                                            <p:cond delay="0"/>
                                          </p:stCondLst>
                                        </p:cTn>
                                        <p:tgtEl>
                                          <p:spTgt spid="8"/>
                                        </p:tgtEl>
                                      </p:cBhvr>
                                    </p:animEffect>
                                    <p:anim calcmode="lin" valueType="num">
                                      <p:cBhvr>
                                        <p:cTn id="3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1" dur="26">
                                          <p:stCondLst>
                                            <p:cond delay="650"/>
                                          </p:stCondLst>
                                        </p:cTn>
                                        <p:tgtEl>
                                          <p:spTgt spid="8"/>
                                        </p:tgtEl>
                                      </p:cBhvr>
                                      <p:to x="100000" y="60000"/>
                                    </p:animScale>
                                    <p:animScale>
                                      <p:cBhvr>
                                        <p:cTn id="42" dur="166" decel="50000">
                                          <p:stCondLst>
                                            <p:cond delay="676"/>
                                          </p:stCondLst>
                                        </p:cTn>
                                        <p:tgtEl>
                                          <p:spTgt spid="8"/>
                                        </p:tgtEl>
                                      </p:cBhvr>
                                      <p:to x="100000" y="100000"/>
                                    </p:animScale>
                                    <p:animScale>
                                      <p:cBhvr>
                                        <p:cTn id="43" dur="26">
                                          <p:stCondLst>
                                            <p:cond delay="1312"/>
                                          </p:stCondLst>
                                        </p:cTn>
                                        <p:tgtEl>
                                          <p:spTgt spid="8"/>
                                        </p:tgtEl>
                                      </p:cBhvr>
                                      <p:to x="100000" y="80000"/>
                                    </p:animScale>
                                    <p:animScale>
                                      <p:cBhvr>
                                        <p:cTn id="44" dur="166" decel="50000">
                                          <p:stCondLst>
                                            <p:cond delay="1338"/>
                                          </p:stCondLst>
                                        </p:cTn>
                                        <p:tgtEl>
                                          <p:spTgt spid="8"/>
                                        </p:tgtEl>
                                      </p:cBhvr>
                                      <p:to x="100000" y="100000"/>
                                    </p:animScale>
                                    <p:animScale>
                                      <p:cBhvr>
                                        <p:cTn id="45" dur="26">
                                          <p:stCondLst>
                                            <p:cond delay="1642"/>
                                          </p:stCondLst>
                                        </p:cTn>
                                        <p:tgtEl>
                                          <p:spTgt spid="8"/>
                                        </p:tgtEl>
                                      </p:cBhvr>
                                      <p:to x="100000" y="90000"/>
                                    </p:animScale>
                                    <p:animScale>
                                      <p:cBhvr>
                                        <p:cTn id="46" dur="166" decel="50000">
                                          <p:stCondLst>
                                            <p:cond delay="1668"/>
                                          </p:stCondLst>
                                        </p:cTn>
                                        <p:tgtEl>
                                          <p:spTgt spid="8"/>
                                        </p:tgtEl>
                                      </p:cBhvr>
                                      <p:to x="100000" y="100000"/>
                                    </p:animScale>
                                    <p:animScale>
                                      <p:cBhvr>
                                        <p:cTn id="47" dur="26">
                                          <p:stCondLst>
                                            <p:cond delay="1808"/>
                                          </p:stCondLst>
                                        </p:cTn>
                                        <p:tgtEl>
                                          <p:spTgt spid="8"/>
                                        </p:tgtEl>
                                      </p:cBhvr>
                                      <p:to x="100000" y="95000"/>
                                    </p:animScale>
                                    <p:animScale>
                                      <p:cBhvr>
                                        <p:cTn id="4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p:txBody>
          <a:bodyPr/>
          <a:lstStyle/>
          <a:p>
            <a:r>
              <a:rPr lang="es-GT" smtClean="0"/>
              <a:t>En 1995, el Center for Business Innovation de Cap Gemini se transformó de un modelo universitario institucional para una capacidad de investigación en red bajo el liderazgo de su director Christopher Meyer (autor)12​13​</a:t>
            </a:r>
            <a:endParaRPr lang="es-GT" dirty="0"/>
          </a:p>
        </p:txBody>
      </p:sp>
      <p:sp>
        <p:nvSpPr>
          <p:cNvPr id="6" name="Marcador de contenido 5"/>
          <p:cNvSpPr>
            <a:spLocks noGrp="1"/>
          </p:cNvSpPr>
          <p:nvPr>
            <p:ph sz="quarter" idx="4"/>
          </p:nvPr>
        </p:nvSpPr>
        <p:spPr/>
        <p:txBody>
          <a:bodyPr/>
          <a:lstStyle/>
          <a:p>
            <a:r>
              <a:rPr lang="es-GT" dirty="0"/>
              <a:t>En 1996, el nombre fue simplificado a Cap Gemini con un nuevo logotipo del grupo. Todas las empresas que operan en todo el mundo fueron re-marca para operar como Cap Gemini.9​</a:t>
            </a:r>
          </a:p>
        </p:txBody>
      </p:sp>
      <p:sp>
        <p:nvSpPr>
          <p:cNvPr id="7" name="Rectángulo 6"/>
          <p:cNvSpPr/>
          <p:nvPr/>
        </p:nvSpPr>
        <p:spPr>
          <a:xfrm>
            <a:off x="684211" y="338732"/>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1995</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ángulo 7"/>
          <p:cNvSpPr/>
          <p:nvPr/>
        </p:nvSpPr>
        <p:spPr>
          <a:xfrm>
            <a:off x="6229895" y="347199"/>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1996</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ángulo 8"/>
          <p:cNvSpPr/>
          <p:nvPr/>
        </p:nvSpPr>
        <p:spPr>
          <a:xfrm>
            <a:off x="3273469" y="5207463"/>
            <a:ext cx="6096000" cy="923330"/>
          </a:xfrm>
          <a:prstGeom prst="rect">
            <a:avLst/>
          </a:prstGeom>
        </p:spPr>
        <p:txBody>
          <a:bodyPr>
            <a:spAutoFit/>
          </a:bodyPr>
          <a:lstStyle/>
          <a:p>
            <a:r>
              <a:rPr lang="es-GT" dirty="0">
                <a:solidFill>
                  <a:schemeClr val="bg1">
                    <a:lumMod val="95000"/>
                    <a:lumOff val="5000"/>
                  </a:schemeClr>
                </a:solidFill>
              </a:rPr>
              <a:t>En 2000, Cap Gemini Ernst &amp; Young adquirió Consulting. Al mismo tiempo se integra Gemini Consulting para formar Cap Gemini Ernst &amp; Young</a:t>
            </a:r>
          </a:p>
        </p:txBody>
      </p:sp>
      <p:sp>
        <p:nvSpPr>
          <p:cNvPr id="10" name="Rectángulo 9"/>
          <p:cNvSpPr/>
          <p:nvPr/>
        </p:nvSpPr>
        <p:spPr>
          <a:xfrm>
            <a:off x="4753679" y="3847869"/>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2000</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15255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8"/>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style.rotation</p:attrName>
                                        </p:attrNameLst>
                                      </p:cBhvr>
                                      <p:tavLst>
                                        <p:tav tm="0">
                                          <p:val>
                                            <p:fltVal val="90"/>
                                          </p:val>
                                        </p:tav>
                                        <p:tav tm="100000">
                                          <p:val>
                                            <p:fltVal val="0"/>
                                          </p:val>
                                        </p:tav>
                                      </p:tavLst>
                                    </p:anim>
                                    <p:animEffect transition="in" filter="fade">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p:txBody>
          <a:bodyPr/>
          <a:lstStyle/>
          <a:p>
            <a:r>
              <a:rPr lang="es-GT" dirty="0"/>
              <a:t>En 2002, Cap Gemini relanzó su marca Sogeti, la creación de una nueva entidad jurídica que lleva el nombre original de la compañía, con sede en Bruselas, Bélgica. La nueva compañía se centra en la entrega de servicios de TI a un rango más limitado de mercados.</a:t>
            </a:r>
          </a:p>
        </p:txBody>
      </p:sp>
      <p:sp>
        <p:nvSpPr>
          <p:cNvPr id="6" name="Marcador de contenido 5"/>
          <p:cNvSpPr>
            <a:spLocks noGrp="1"/>
          </p:cNvSpPr>
          <p:nvPr>
            <p:ph sz="quarter" idx="4"/>
          </p:nvPr>
        </p:nvSpPr>
        <p:spPr/>
        <p:txBody>
          <a:bodyPr/>
          <a:lstStyle/>
          <a:p>
            <a:r>
              <a:rPr lang="es-GT" dirty="0"/>
              <a:t>En 2003, la empresa adquirió Transiciel y fusionó las dos prácticas en Sogeti-Transiciel (posteriormente consolidado dentro Sogeti en 2006).</a:t>
            </a:r>
          </a:p>
        </p:txBody>
      </p:sp>
      <p:sp>
        <p:nvSpPr>
          <p:cNvPr id="7" name="Rectángulo 6"/>
          <p:cNvSpPr/>
          <p:nvPr/>
        </p:nvSpPr>
        <p:spPr>
          <a:xfrm>
            <a:off x="843703" y="347199"/>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2002</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ángulo 7"/>
          <p:cNvSpPr/>
          <p:nvPr/>
        </p:nvSpPr>
        <p:spPr>
          <a:xfrm>
            <a:off x="5806545" y="347199"/>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2003</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6255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4">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0 0 L 0.125 0 C 0.181 0 0.25 0.069 0.25 0.125 L 0.25 0.25 E" pathEditMode="relative" ptsTypes="">
                                      <p:cBhvr>
                                        <p:cTn id="10" dur="2000" fill="hold"/>
                                        <p:tgtEl>
                                          <p:spTgt spid="6">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p:txBody>
          <a:bodyPr/>
          <a:lstStyle/>
          <a:p>
            <a:r>
              <a:rPr lang="es-GT" dirty="0"/>
              <a:t>En abril de 2004, el Grupo volvió a Capgemini (su nombre actual).16</a:t>
            </a:r>
          </a:p>
        </p:txBody>
      </p:sp>
      <p:sp>
        <p:nvSpPr>
          <p:cNvPr id="6" name="Marcador de contenido 5"/>
          <p:cNvSpPr>
            <a:spLocks noGrp="1"/>
          </p:cNvSpPr>
          <p:nvPr>
            <p:ph sz="quarter" idx="4"/>
          </p:nvPr>
        </p:nvSpPr>
        <p:spPr>
          <a:xfrm>
            <a:off x="5806545" y="1262062"/>
            <a:ext cx="4929188" cy="2671111"/>
          </a:xfrm>
        </p:spPr>
        <p:txBody>
          <a:bodyPr>
            <a:normAutofit lnSpcReduction="10000"/>
          </a:bodyPr>
          <a:lstStyle/>
          <a:p>
            <a:r>
              <a:rPr lang="es-GT" dirty="0"/>
              <a:t>En el verano de 2005, debido a las grandes pérdidas financieras, Capgemini vendió su práctica de consultoría de la salud de América del Norte, incluyendo tanto las prácticas de pagadores y proveedores, a Accenture, pero conserva su práctica ciencias de la vida.17​</a:t>
            </a:r>
          </a:p>
        </p:txBody>
      </p:sp>
      <p:sp>
        <p:nvSpPr>
          <p:cNvPr id="7" name="Rectángulo 6"/>
          <p:cNvSpPr/>
          <p:nvPr/>
        </p:nvSpPr>
        <p:spPr>
          <a:xfrm>
            <a:off x="684211" y="338732"/>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2004</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ángulo 7"/>
          <p:cNvSpPr/>
          <p:nvPr/>
        </p:nvSpPr>
        <p:spPr>
          <a:xfrm>
            <a:off x="5806545" y="347199"/>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2005</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ángulo 8"/>
          <p:cNvSpPr/>
          <p:nvPr/>
        </p:nvSpPr>
        <p:spPr>
          <a:xfrm>
            <a:off x="3153038" y="5285364"/>
            <a:ext cx="6096000" cy="646331"/>
          </a:xfrm>
          <a:prstGeom prst="rect">
            <a:avLst/>
          </a:prstGeom>
        </p:spPr>
        <p:txBody>
          <a:bodyPr>
            <a:spAutoFit/>
          </a:bodyPr>
          <a:lstStyle/>
          <a:p>
            <a:r>
              <a:rPr lang="es-GT" dirty="0">
                <a:solidFill>
                  <a:schemeClr val="bg1">
                    <a:lumMod val="85000"/>
                    <a:lumOff val="15000"/>
                  </a:schemeClr>
                </a:solidFill>
              </a:rPr>
              <a:t>En agosto de 2006, Capgemini adquirió Futuro Ingeniería</a:t>
            </a:r>
          </a:p>
        </p:txBody>
      </p:sp>
      <p:sp>
        <p:nvSpPr>
          <p:cNvPr id="10" name="Rectángulo 9"/>
          <p:cNvSpPr/>
          <p:nvPr/>
        </p:nvSpPr>
        <p:spPr>
          <a:xfrm>
            <a:off x="5140130" y="3941640"/>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2006</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21562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2000"/>
                                        <p:tgtEl>
                                          <p:spTgt spid="8">
                                            <p:txEl>
                                              <p:pRg st="0" end="0"/>
                                            </p:txEl>
                                          </p:spTgt>
                                        </p:tgtEl>
                                      </p:cBhvr>
                                    </p:animEffect>
                                    <p:anim calcmode="lin" valueType="num">
                                      <p:cBhvr>
                                        <p:cTn id="22" dur="2000" fill="hold"/>
                                        <p:tgtEl>
                                          <p:spTgt spid="8">
                                            <p:txEl>
                                              <p:pRg st="0" end="0"/>
                                            </p:txEl>
                                          </p:spTgt>
                                        </p:tgtEl>
                                        <p:attrNameLst>
                                          <p:attrName>ppt_w</p:attrName>
                                        </p:attrNameLst>
                                      </p:cBhvr>
                                      <p:tavLst>
                                        <p:tav tm="0" fmla="#ppt_w*sin(2.5*pi*$)">
                                          <p:val>
                                            <p:fltVal val="0"/>
                                          </p:val>
                                        </p:tav>
                                        <p:tav tm="100000">
                                          <p:val>
                                            <p:fltVal val="1"/>
                                          </p:val>
                                        </p:tav>
                                      </p:tavLst>
                                    </p:anim>
                                    <p:anim calcmode="lin" valueType="num">
                                      <p:cBhvr>
                                        <p:cTn id="23" dur="20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684211" y="1270528"/>
            <a:ext cx="4937655" cy="4065559"/>
          </a:xfrm>
        </p:spPr>
        <p:txBody>
          <a:bodyPr>
            <a:normAutofit fontScale="77500" lnSpcReduction="20000"/>
          </a:bodyPr>
          <a:lstStyle/>
          <a:p>
            <a:r>
              <a:rPr lang="es-GT" dirty="0"/>
              <a:t>En septiembre de 2006, Capgemini adquirió una participación del 51% en Unilever India Shared Services Limited (Indigo), un proveedor de servicios financieros compartidos y servicios de cumplimiento de Sarbanes-Oxley al Grupo mundial Unilever. Indigo cuenta con centros operativos en Bangalore y Chennai y emplea a aproximadamente 600 personas.19​</a:t>
            </a:r>
          </a:p>
          <a:p>
            <a:r>
              <a:rPr lang="es-GT" dirty="0"/>
              <a:t>En octubre de 2006, Capgemini acordó adquirir Kanbay Internacional por US $ 1.2 mil millones en efectivo ($ 29 por acción). La adquisición aumentó el personal de Capgemini India de 12.000 (que se cultiva a 26.000+ en sólo 4 años de tiempo) empleados. La fuerza actual empleado la India el 23 de octubre 2012 es de 40.00020​ La adquisición se completó el 8 de febrero de 2007.</a:t>
            </a:r>
          </a:p>
        </p:txBody>
      </p:sp>
      <p:sp>
        <p:nvSpPr>
          <p:cNvPr id="6" name="Marcador de contenido 5"/>
          <p:cNvSpPr>
            <a:spLocks noGrp="1"/>
          </p:cNvSpPr>
          <p:nvPr>
            <p:ph sz="quarter" idx="4"/>
          </p:nvPr>
        </p:nvSpPr>
        <p:spPr>
          <a:xfrm>
            <a:off x="5806545" y="1262061"/>
            <a:ext cx="4929188" cy="3810979"/>
          </a:xfrm>
        </p:spPr>
        <p:txBody>
          <a:bodyPr/>
          <a:lstStyle/>
          <a:p>
            <a:r>
              <a:rPr lang="es-GT" dirty="0"/>
              <a:t>El 8 de febrero de 2007, Capgemini ha anunciado la adquisición de Arquitectos de Software, una empresa de consultoría con sede en EE.UU., para expandir su negocio en Estados Unidos.21</a:t>
            </a:r>
          </a:p>
        </p:txBody>
      </p:sp>
      <p:sp>
        <p:nvSpPr>
          <p:cNvPr id="7" name="Rectángulo 6"/>
          <p:cNvSpPr/>
          <p:nvPr/>
        </p:nvSpPr>
        <p:spPr>
          <a:xfrm>
            <a:off x="684211" y="338731"/>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2006</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ángulo 7"/>
          <p:cNvSpPr/>
          <p:nvPr/>
        </p:nvSpPr>
        <p:spPr>
          <a:xfrm>
            <a:off x="5806545" y="474655"/>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2007</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57861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0" presetClass="emph" presetSubtype="0" fill="hold" grpId="0" nodeType="clickEffect">
                                  <p:stCondLst>
                                    <p:cond delay="0"/>
                                  </p:stCondLst>
                                  <p:childTnLst>
                                    <p:animClr clrSpc="hsl" dir="cw">
                                      <p:cBhvr override="childStyle">
                                        <p:cTn id="22" dur="500" fill="hold"/>
                                        <p:tgtEl>
                                          <p:spTgt spid="4">
                                            <p:txEl>
                                              <p:pRg st="0" end="0"/>
                                            </p:txEl>
                                          </p:spTgt>
                                        </p:tgtEl>
                                        <p:attrNameLst>
                                          <p:attrName>style.color</p:attrName>
                                        </p:attrNameLst>
                                      </p:cBhvr>
                                      <p:by>
                                        <p:hsl h="0" s="12549" l="25098"/>
                                      </p:by>
                                    </p:animClr>
                                    <p:animClr clrSpc="hsl" dir="cw">
                                      <p:cBhvr>
                                        <p:cTn id="23" dur="500" fill="hold"/>
                                        <p:tgtEl>
                                          <p:spTgt spid="4">
                                            <p:txEl>
                                              <p:pRg st="0" end="0"/>
                                            </p:txEl>
                                          </p:spTgt>
                                        </p:tgtEl>
                                        <p:attrNameLst>
                                          <p:attrName>fillcolor</p:attrName>
                                        </p:attrNameLst>
                                      </p:cBhvr>
                                      <p:by>
                                        <p:hsl h="0" s="12549" l="25098"/>
                                      </p:by>
                                    </p:animClr>
                                    <p:animClr clrSpc="hsl" dir="cw">
                                      <p:cBhvr>
                                        <p:cTn id="24" dur="500" fill="hold"/>
                                        <p:tgtEl>
                                          <p:spTgt spid="4">
                                            <p:txEl>
                                              <p:pRg st="0" end="0"/>
                                            </p:txEl>
                                          </p:spTgt>
                                        </p:tgtEl>
                                        <p:attrNameLst>
                                          <p:attrName>stroke.color</p:attrName>
                                        </p:attrNameLst>
                                      </p:cBhvr>
                                      <p:by>
                                        <p:hsl h="0" s="12549" l="25098"/>
                                      </p:by>
                                    </p:animClr>
                                    <p:set>
                                      <p:cBhvr>
                                        <p:cTn id="25" dur="500" fill="hold"/>
                                        <p:tgtEl>
                                          <p:spTgt spid="4">
                                            <p:txEl>
                                              <p:pRg st="0" end="0"/>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30" presetClass="emph" presetSubtype="0" fill="hold" grpId="0" nodeType="clickEffect">
                                  <p:stCondLst>
                                    <p:cond delay="0"/>
                                  </p:stCondLst>
                                  <p:childTnLst>
                                    <p:animClr clrSpc="hsl" dir="cw">
                                      <p:cBhvr override="childStyle">
                                        <p:cTn id="29" dur="500" fill="hold"/>
                                        <p:tgtEl>
                                          <p:spTgt spid="4">
                                            <p:txEl>
                                              <p:pRg st="1" end="1"/>
                                            </p:txEl>
                                          </p:spTgt>
                                        </p:tgtEl>
                                        <p:attrNameLst>
                                          <p:attrName>style.color</p:attrName>
                                        </p:attrNameLst>
                                      </p:cBhvr>
                                      <p:by>
                                        <p:hsl h="0" s="12549" l="25098"/>
                                      </p:by>
                                    </p:animClr>
                                    <p:animClr clrSpc="hsl" dir="cw">
                                      <p:cBhvr>
                                        <p:cTn id="30" dur="500" fill="hold"/>
                                        <p:tgtEl>
                                          <p:spTgt spid="4">
                                            <p:txEl>
                                              <p:pRg st="1" end="1"/>
                                            </p:txEl>
                                          </p:spTgt>
                                        </p:tgtEl>
                                        <p:attrNameLst>
                                          <p:attrName>fillcolor</p:attrName>
                                        </p:attrNameLst>
                                      </p:cBhvr>
                                      <p:by>
                                        <p:hsl h="0" s="12549" l="25098"/>
                                      </p:by>
                                    </p:animClr>
                                    <p:animClr clrSpc="hsl" dir="cw">
                                      <p:cBhvr>
                                        <p:cTn id="31" dur="500" fill="hold"/>
                                        <p:tgtEl>
                                          <p:spTgt spid="4">
                                            <p:txEl>
                                              <p:pRg st="1" end="1"/>
                                            </p:txEl>
                                          </p:spTgt>
                                        </p:tgtEl>
                                        <p:attrNameLst>
                                          <p:attrName>stroke.color</p:attrName>
                                        </p:attrNameLst>
                                      </p:cBhvr>
                                      <p:by>
                                        <p:hsl h="0" s="12549" l="25098"/>
                                      </p:by>
                                    </p:animClr>
                                    <p:set>
                                      <p:cBhvr>
                                        <p:cTn id="32" dur="500" fill="hold"/>
                                        <p:tgtEl>
                                          <p:spTgt spid="4">
                                            <p:txEl>
                                              <p:pRg st="1" end="1"/>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30" presetClass="emph" presetSubtype="0" fill="hold" grpId="0" nodeType="clickEffect">
                                  <p:stCondLst>
                                    <p:cond delay="0"/>
                                  </p:stCondLst>
                                  <p:childTnLst>
                                    <p:animClr clrSpc="hsl" dir="cw">
                                      <p:cBhvr override="childStyle">
                                        <p:cTn id="36" dur="500" fill="hold"/>
                                        <p:tgtEl>
                                          <p:spTgt spid="6">
                                            <p:txEl>
                                              <p:pRg st="0" end="0"/>
                                            </p:txEl>
                                          </p:spTgt>
                                        </p:tgtEl>
                                        <p:attrNameLst>
                                          <p:attrName>style.color</p:attrName>
                                        </p:attrNameLst>
                                      </p:cBhvr>
                                      <p:by>
                                        <p:hsl h="0" s="12549" l="25098"/>
                                      </p:by>
                                    </p:animClr>
                                    <p:animClr clrSpc="hsl" dir="cw">
                                      <p:cBhvr>
                                        <p:cTn id="37" dur="500" fill="hold"/>
                                        <p:tgtEl>
                                          <p:spTgt spid="6">
                                            <p:txEl>
                                              <p:pRg st="0" end="0"/>
                                            </p:txEl>
                                          </p:spTgt>
                                        </p:tgtEl>
                                        <p:attrNameLst>
                                          <p:attrName>fillcolor</p:attrName>
                                        </p:attrNameLst>
                                      </p:cBhvr>
                                      <p:by>
                                        <p:hsl h="0" s="12549" l="25098"/>
                                      </p:by>
                                    </p:animClr>
                                    <p:animClr clrSpc="hsl" dir="cw">
                                      <p:cBhvr>
                                        <p:cTn id="38" dur="500" fill="hold"/>
                                        <p:tgtEl>
                                          <p:spTgt spid="6">
                                            <p:txEl>
                                              <p:pRg st="0" end="0"/>
                                            </p:txEl>
                                          </p:spTgt>
                                        </p:tgtEl>
                                        <p:attrNameLst>
                                          <p:attrName>stroke.color</p:attrName>
                                        </p:attrNameLst>
                                      </p:cBhvr>
                                      <p:by>
                                        <p:hsl h="0" s="12549" l="25098"/>
                                      </p:by>
                                    </p:animClr>
                                    <p:set>
                                      <p:cBhvr>
                                        <p:cTn id="39" dur="500" fill="hold"/>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p:txBody>
          <a:bodyPr>
            <a:normAutofit fontScale="77500" lnSpcReduction="20000"/>
          </a:bodyPr>
          <a:lstStyle/>
          <a:p>
            <a:r>
              <a:rPr lang="es-GT" dirty="0"/>
              <a:t>El 25 de julio de 2008, Capgemini ha anunciado la adquisición de Getronics Aplicaciones PinkRoccade negocio Services BV22​ de los Países Bajos. La adquisición ascendió a un valor patrimonial de € 255 millones pagados en efectivo.</a:t>
            </a:r>
          </a:p>
          <a:p>
            <a:r>
              <a:rPr lang="es-GT" dirty="0"/>
              <a:t>En octubre de 2008, Capgemini adquiere especialista Prueba UK Vizuri.23​</a:t>
            </a:r>
          </a:p>
          <a:p>
            <a:r>
              <a:rPr lang="es-GT" dirty="0"/>
              <a:t>En noviembre de 2008, Capgemini adquiere Imperio y Sophia Soluciones para reforzar su presencia en Europa del Este.</a:t>
            </a:r>
          </a:p>
        </p:txBody>
      </p:sp>
      <p:sp>
        <p:nvSpPr>
          <p:cNvPr id="6" name="Marcador de contenido 5"/>
          <p:cNvSpPr>
            <a:spLocks noGrp="1"/>
          </p:cNvSpPr>
          <p:nvPr>
            <p:ph sz="quarter" idx="4"/>
          </p:nvPr>
        </p:nvSpPr>
        <p:spPr/>
        <p:txBody>
          <a:bodyPr/>
          <a:lstStyle/>
          <a:p>
            <a:r>
              <a:rPr lang="es-GT" dirty="0"/>
              <a:t>En septiembre de 2009, Capgemini Australia adquiere Soluciones Nu; refuerza la experiencia de pruebas de software.</a:t>
            </a:r>
          </a:p>
        </p:txBody>
      </p:sp>
      <p:sp>
        <p:nvSpPr>
          <p:cNvPr id="7" name="Rectángulo 6"/>
          <p:cNvSpPr/>
          <p:nvPr/>
        </p:nvSpPr>
        <p:spPr>
          <a:xfrm>
            <a:off x="684211" y="249188"/>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2008</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ángulo 7"/>
          <p:cNvSpPr/>
          <p:nvPr/>
        </p:nvSpPr>
        <p:spPr>
          <a:xfrm>
            <a:off x="5806545" y="347199"/>
            <a:ext cx="1736374"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2009</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ángulo 8"/>
          <p:cNvSpPr/>
          <p:nvPr/>
        </p:nvSpPr>
        <p:spPr>
          <a:xfrm>
            <a:off x="3987452" y="3776302"/>
            <a:ext cx="6096000" cy="2862322"/>
          </a:xfrm>
          <a:prstGeom prst="rect">
            <a:avLst/>
          </a:prstGeom>
        </p:spPr>
        <p:txBody>
          <a:bodyPr>
            <a:spAutoFit/>
          </a:bodyPr>
          <a:lstStyle/>
          <a:p>
            <a:r>
              <a:rPr lang="es-GT" dirty="0">
                <a:solidFill>
                  <a:schemeClr val="bg1">
                    <a:lumMod val="85000"/>
                    <a:lumOff val="15000"/>
                  </a:schemeClr>
                </a:solidFill>
              </a:rPr>
              <a:t>En febrero de 2010, Capgemini ha anunciado la adquisición de IBX.26​</a:t>
            </a:r>
          </a:p>
          <a:p>
            <a:r>
              <a:rPr lang="es-GT" dirty="0">
                <a:solidFill>
                  <a:schemeClr val="bg1">
                    <a:lumMod val="85000"/>
                    <a:lumOff val="15000"/>
                  </a:schemeClr>
                </a:solidFill>
              </a:rPr>
              <a:t>En junio de 2010, Capgemini ha anunciado la adquisición de Sistemas Estratégicos Solutions, una pequeña empresa especializada en el mercado de capitales.27​</a:t>
            </a:r>
          </a:p>
          <a:p>
            <a:r>
              <a:rPr lang="es-GT" dirty="0">
                <a:solidFill>
                  <a:schemeClr val="bg1">
                    <a:lumMod val="85000"/>
                    <a:lumOff val="15000"/>
                  </a:schemeClr>
                </a:solidFill>
              </a:rPr>
              <a:t>En junio de 2010, Capgemini ha anunciado la adquisición de Plaisir de Informática, una empresa francesa especializada en migraciones de datos complejos en el sector bancario y de seguros.28</a:t>
            </a:r>
            <a:r>
              <a:rPr lang="es-GT" dirty="0"/>
              <a:t>​</a:t>
            </a:r>
          </a:p>
        </p:txBody>
      </p:sp>
      <p:sp>
        <p:nvSpPr>
          <p:cNvPr id="10" name="Rectángulo 9"/>
          <p:cNvSpPr/>
          <p:nvPr/>
        </p:nvSpPr>
        <p:spPr>
          <a:xfrm>
            <a:off x="5806545" y="2954809"/>
            <a:ext cx="1736374" cy="923330"/>
          </a:xfrm>
          <a:prstGeom prst="rect">
            <a:avLst/>
          </a:prstGeom>
          <a:noFill/>
        </p:spPr>
        <p:txBody>
          <a:bodyPr wrap="none" lIns="91440" tIns="45720" rIns="91440" bIns="45720">
            <a:spAutoFit/>
          </a:bodyPr>
          <a:lstStyle/>
          <a:p>
            <a:pPr algn="ctr"/>
            <a:r>
              <a:rPr lang="es-GT"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2010</a:t>
            </a:r>
            <a:endParaRPr lang="es-G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62548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2" presetClass="emph" presetSubtype="0" fill="hold" grpId="0" nodeType="clickEffect">
                                  <p:stCondLst>
                                    <p:cond delay="0"/>
                                  </p:stCondLst>
                                  <p:childTnLst>
                                    <p:animRot by="120000">
                                      <p:cBhvr>
                                        <p:cTn id="21" dur="100" fill="hold">
                                          <p:stCondLst>
                                            <p:cond delay="0"/>
                                          </p:stCondLst>
                                        </p:cTn>
                                        <p:tgtEl>
                                          <p:spTgt spid="4">
                                            <p:txEl>
                                              <p:pRg st="0" end="0"/>
                                            </p:txEl>
                                          </p:spTgt>
                                        </p:tgtEl>
                                        <p:attrNameLst>
                                          <p:attrName>r</p:attrName>
                                        </p:attrNameLst>
                                      </p:cBhvr>
                                    </p:animRot>
                                    <p:animRot by="-240000">
                                      <p:cBhvr>
                                        <p:cTn id="22" dur="200" fill="hold">
                                          <p:stCondLst>
                                            <p:cond delay="200"/>
                                          </p:stCondLst>
                                        </p:cTn>
                                        <p:tgtEl>
                                          <p:spTgt spid="4">
                                            <p:txEl>
                                              <p:pRg st="0" end="0"/>
                                            </p:txEl>
                                          </p:spTgt>
                                        </p:tgtEl>
                                        <p:attrNameLst>
                                          <p:attrName>r</p:attrName>
                                        </p:attrNameLst>
                                      </p:cBhvr>
                                    </p:animRot>
                                    <p:animRot by="240000">
                                      <p:cBhvr>
                                        <p:cTn id="23" dur="200" fill="hold">
                                          <p:stCondLst>
                                            <p:cond delay="400"/>
                                          </p:stCondLst>
                                        </p:cTn>
                                        <p:tgtEl>
                                          <p:spTgt spid="4">
                                            <p:txEl>
                                              <p:pRg st="0" end="0"/>
                                            </p:txEl>
                                          </p:spTgt>
                                        </p:tgtEl>
                                        <p:attrNameLst>
                                          <p:attrName>r</p:attrName>
                                        </p:attrNameLst>
                                      </p:cBhvr>
                                    </p:animRot>
                                    <p:animRot by="-240000">
                                      <p:cBhvr>
                                        <p:cTn id="24" dur="200" fill="hold">
                                          <p:stCondLst>
                                            <p:cond delay="600"/>
                                          </p:stCondLst>
                                        </p:cTn>
                                        <p:tgtEl>
                                          <p:spTgt spid="4">
                                            <p:txEl>
                                              <p:pRg st="0" end="0"/>
                                            </p:txEl>
                                          </p:spTgt>
                                        </p:tgtEl>
                                        <p:attrNameLst>
                                          <p:attrName>r</p:attrName>
                                        </p:attrNameLst>
                                      </p:cBhvr>
                                    </p:animRot>
                                    <p:animRot by="120000">
                                      <p:cBhvr>
                                        <p:cTn id="25" dur="200" fill="hold">
                                          <p:stCondLst>
                                            <p:cond delay="800"/>
                                          </p:stCondLst>
                                        </p:cTn>
                                        <p:tgtEl>
                                          <p:spTgt spid="4">
                                            <p:txEl>
                                              <p:pRg st="0" end="0"/>
                                            </p:txEl>
                                          </p:spTgt>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0" nodeType="clickEffect">
                                  <p:stCondLst>
                                    <p:cond delay="0"/>
                                  </p:stCondLst>
                                  <p:childTnLst>
                                    <p:animRot by="120000">
                                      <p:cBhvr>
                                        <p:cTn id="29" dur="100" fill="hold">
                                          <p:stCondLst>
                                            <p:cond delay="0"/>
                                          </p:stCondLst>
                                        </p:cTn>
                                        <p:tgtEl>
                                          <p:spTgt spid="4">
                                            <p:txEl>
                                              <p:pRg st="1" end="1"/>
                                            </p:txEl>
                                          </p:spTgt>
                                        </p:tgtEl>
                                        <p:attrNameLst>
                                          <p:attrName>r</p:attrName>
                                        </p:attrNameLst>
                                      </p:cBhvr>
                                    </p:animRot>
                                    <p:animRot by="-240000">
                                      <p:cBhvr>
                                        <p:cTn id="30" dur="200" fill="hold">
                                          <p:stCondLst>
                                            <p:cond delay="200"/>
                                          </p:stCondLst>
                                        </p:cTn>
                                        <p:tgtEl>
                                          <p:spTgt spid="4">
                                            <p:txEl>
                                              <p:pRg st="1" end="1"/>
                                            </p:txEl>
                                          </p:spTgt>
                                        </p:tgtEl>
                                        <p:attrNameLst>
                                          <p:attrName>r</p:attrName>
                                        </p:attrNameLst>
                                      </p:cBhvr>
                                    </p:animRot>
                                    <p:animRot by="240000">
                                      <p:cBhvr>
                                        <p:cTn id="31" dur="200" fill="hold">
                                          <p:stCondLst>
                                            <p:cond delay="400"/>
                                          </p:stCondLst>
                                        </p:cTn>
                                        <p:tgtEl>
                                          <p:spTgt spid="4">
                                            <p:txEl>
                                              <p:pRg st="1" end="1"/>
                                            </p:txEl>
                                          </p:spTgt>
                                        </p:tgtEl>
                                        <p:attrNameLst>
                                          <p:attrName>r</p:attrName>
                                        </p:attrNameLst>
                                      </p:cBhvr>
                                    </p:animRot>
                                    <p:animRot by="-240000">
                                      <p:cBhvr>
                                        <p:cTn id="32" dur="200" fill="hold">
                                          <p:stCondLst>
                                            <p:cond delay="600"/>
                                          </p:stCondLst>
                                        </p:cTn>
                                        <p:tgtEl>
                                          <p:spTgt spid="4">
                                            <p:txEl>
                                              <p:pRg st="1" end="1"/>
                                            </p:txEl>
                                          </p:spTgt>
                                        </p:tgtEl>
                                        <p:attrNameLst>
                                          <p:attrName>r</p:attrName>
                                        </p:attrNameLst>
                                      </p:cBhvr>
                                    </p:animRot>
                                    <p:animRot by="120000">
                                      <p:cBhvr>
                                        <p:cTn id="33" dur="200" fill="hold">
                                          <p:stCondLst>
                                            <p:cond delay="800"/>
                                          </p:stCondLst>
                                        </p:cTn>
                                        <p:tgtEl>
                                          <p:spTgt spid="4">
                                            <p:txEl>
                                              <p:pRg st="1" end="1"/>
                                            </p:txEl>
                                          </p:spTgt>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32" presetClass="emph" presetSubtype="0" fill="hold" grpId="0" nodeType="clickEffect">
                                  <p:stCondLst>
                                    <p:cond delay="0"/>
                                  </p:stCondLst>
                                  <p:childTnLst>
                                    <p:animRot by="120000">
                                      <p:cBhvr>
                                        <p:cTn id="37" dur="100" fill="hold">
                                          <p:stCondLst>
                                            <p:cond delay="0"/>
                                          </p:stCondLst>
                                        </p:cTn>
                                        <p:tgtEl>
                                          <p:spTgt spid="4">
                                            <p:txEl>
                                              <p:pRg st="2" end="2"/>
                                            </p:txEl>
                                          </p:spTgt>
                                        </p:tgtEl>
                                        <p:attrNameLst>
                                          <p:attrName>r</p:attrName>
                                        </p:attrNameLst>
                                      </p:cBhvr>
                                    </p:animRot>
                                    <p:animRot by="-240000">
                                      <p:cBhvr>
                                        <p:cTn id="38" dur="200" fill="hold">
                                          <p:stCondLst>
                                            <p:cond delay="200"/>
                                          </p:stCondLst>
                                        </p:cTn>
                                        <p:tgtEl>
                                          <p:spTgt spid="4">
                                            <p:txEl>
                                              <p:pRg st="2" end="2"/>
                                            </p:txEl>
                                          </p:spTgt>
                                        </p:tgtEl>
                                        <p:attrNameLst>
                                          <p:attrName>r</p:attrName>
                                        </p:attrNameLst>
                                      </p:cBhvr>
                                    </p:animRot>
                                    <p:animRot by="240000">
                                      <p:cBhvr>
                                        <p:cTn id="39" dur="200" fill="hold">
                                          <p:stCondLst>
                                            <p:cond delay="400"/>
                                          </p:stCondLst>
                                        </p:cTn>
                                        <p:tgtEl>
                                          <p:spTgt spid="4">
                                            <p:txEl>
                                              <p:pRg st="2" end="2"/>
                                            </p:txEl>
                                          </p:spTgt>
                                        </p:tgtEl>
                                        <p:attrNameLst>
                                          <p:attrName>r</p:attrName>
                                        </p:attrNameLst>
                                      </p:cBhvr>
                                    </p:animRot>
                                    <p:animRot by="-240000">
                                      <p:cBhvr>
                                        <p:cTn id="40" dur="200" fill="hold">
                                          <p:stCondLst>
                                            <p:cond delay="600"/>
                                          </p:stCondLst>
                                        </p:cTn>
                                        <p:tgtEl>
                                          <p:spTgt spid="4">
                                            <p:txEl>
                                              <p:pRg st="2" end="2"/>
                                            </p:txEl>
                                          </p:spTgt>
                                        </p:tgtEl>
                                        <p:attrNameLst>
                                          <p:attrName>r</p:attrName>
                                        </p:attrNameLst>
                                      </p:cBhvr>
                                    </p:animRot>
                                    <p:animRot by="120000">
                                      <p:cBhvr>
                                        <p:cTn id="41" dur="200" fill="hold">
                                          <p:stCondLst>
                                            <p:cond delay="800"/>
                                          </p:stCondLst>
                                        </p:cTn>
                                        <p:tgtEl>
                                          <p:spTgt spid="4">
                                            <p:txEl>
                                              <p:pRg st="2" end="2"/>
                                            </p:txEl>
                                          </p:spTgt>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0" presetClass="emph" presetSubtype="0" fill="hold" nodeType="clickEffect">
                                  <p:stCondLst>
                                    <p:cond delay="0"/>
                                  </p:stCondLst>
                                  <p:childTnLst>
                                    <p:anim calcmode="discrete" valueType="str">
                                      <p:cBhvr override="childStyle">
                                        <p:cTn id="45" dur="2000" fill="hold"/>
                                        <p:tgtEl>
                                          <p:spTgt spid="6">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mph" presetSubtype="0" fill="hold" grpId="0" nodeType="clickEffect">
                                  <p:stCondLst>
                                    <p:cond delay="0"/>
                                  </p:stCondLst>
                                  <p:iterate type="lt">
                                    <p:tmPct val="4000"/>
                                  </p:iterate>
                                  <p:childTnLst>
                                    <p:set>
                                      <p:cBhvr override="childStyle">
                                        <p:cTn id="49" dur="500" fill="hold"/>
                                        <p:tgtEl>
                                          <p:spTgt spid="9"/>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P spid="9" grpId="0"/>
      <p:bldP spid="10" grpId="0"/>
    </p:bld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65</TotalTime>
  <Words>1232</Words>
  <Application>Microsoft Office PowerPoint</Application>
  <PresentationFormat>Panorámica</PresentationFormat>
  <Paragraphs>64</Paragraphs>
  <Slides>11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 Black</vt:lpstr>
      <vt:lpstr>Calibri</vt:lpstr>
      <vt:lpstr>Century Gothic</vt:lpstr>
      <vt:lpstr>Wingdings 3</vt:lpstr>
      <vt:lpstr>Sector</vt:lpstr>
      <vt:lpstr>Capgemini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dc:title>
  <dc:creator>Estudiante</dc:creator>
  <cp:lastModifiedBy>Estudiante</cp:lastModifiedBy>
  <cp:revision>5</cp:revision>
  <dcterms:created xsi:type="dcterms:W3CDTF">2018-06-25T21:25:00Z</dcterms:created>
  <dcterms:modified xsi:type="dcterms:W3CDTF">2018-06-25T22:30:21Z</dcterms:modified>
</cp:coreProperties>
</file>