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7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1:58:41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80,'41'0,"-6"0,-25 0,-1 0,13 0,-9 0,9 0,-9 0,2 0,4 0,-4 0,3 0,-7-10,8 8,-8-9,8 11,-3 0,0 0,3 0,-8 0,8 0,-3 0,-1 0,4 0,-4 0,1 0,2 0,-2 0,-1 0,2 0,-2 0,0 0,3 0,-4 0,1 0,3 0,-3 0,0 0,3 0,-3 0,0 0,3 0,-3 0,0 0,4 0,-8 5,8-4,-3 4,0-5,3 4,-7-3,7 4,-3-1,0-2,3 2,-8-4,8 5,-3-4,-1 3,4 1,-8-4,7 3,-3-4,0 4,3-2,-2 7,-1-8,3 3,-3-4,1 0,2 0,-3 0,0 0,3 0,-2 0,-1 0,4 5,-8-4,8 8,-3-8,-1 3,4-4,-7 0,6 0,-2 0,0 0,3 0,-8 0,9 5,-4-4,0 3,4-4,-9 0,10 0,-5 0,-1 0,10 0,-12 0,7 0,-4 0,-4 0,13 0,-12 0,8 0,-7 0,-2 0,7 0,-3 0,-1 0,4 0,-4 0,0 0,4 0,-4 0,0 0,3 0,-4 0,1 0,3 0,-4 0,0 0,4-4,-8-5,0-6,-6-4,-18 4,6 6,-15 4,12 0,-3 4,-1-12,4 6,-7-3,3 6,0 4,-4 0,4 0,0 0,-4 0,4 0,0 0,-4 0,4 0,0 0,-3 0,3 0,0 0,-3 0,3 0,0 0,-3 0,2 0,1 0,-4 0,8 0,-9 0,5 0,0 0,-4 0,4 0,0 0,-4 0,4 0,0 0,-3 0,3 0,0 0,-3 0,3 0,0-5,-4 4,4-3,0 4,-3 0,2 0,1-4,-4 2,8-2,-8 4,3 0,0 0,-3 0,8 0,-8 0,4 0,-1 0,-3-5,9 4,-9-4,4 5,-1 0,-2 0,2 0,1 0,-4 0,8 0,-8 0,3 0,1 0,-5 0,9 0,-9 0,5 0,-1 0,-3 0,8 0,-8 0,3 0,0 0,-2 0,3 0,-1 0,-2 0,2 0,1 0,-4 0,4 0,-1 0,-3 0,4 0,0 0,-4 0,4 0,-1 0,-3 0,4 0,-1 0,-2 0,6 0,-7 0,3 0,0 0,-3 0,8-4,-8 3,4-4,-1 5,-2 0,3 0,0 0,-4 0,4 0,0 0,-3 0,3 0,0 0,-4 0,4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3:55:07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2496 66,'-42'0,"6"0,26 0,0 0,-13 0,9 0,-9 0,9 0,3 0,-12 0,11 0,-7 0,4 0,-1 0,0 0,-3 0,8 0,-8 0,3 0,0 0,-4 0,9 0,-9 0,-2 0,5 0,-4 0,6 0,3 0,-10 0,5 0,-6 0,-6 0,-2 0,-6 6,-1-5,1 5,6-6,2 5,6-4,6 4,-5-5,11 0,-9 0,5 0,0 0,-4 0,4 0,0 0,-5 4,9-2,-9 2,2-4,-5 0,-6 6,-9-5,-1 4,-6-5,7 6,7-5,2 5,6-6,6 0,-4 0,9 0,-8 0,4 0,0 0,-4 0,9 0,-9 0,4 0,0 0,-9 0,12 0,-8 0,6 0,-2 0,1 0,-10 0,13 0,-8 0,6 0,4 0,-9 0,4 0,0 0,-4 0,9 0,-8 0,3 0,0 0,-3 0,8 0,-9 0,4 0,0 0,-3 0,7 0,-7 0,3 0,0 0,-4 0,8 0,-8 0,3 0,0 0,-2 0,8 0,-9 0,-1 0,3 0,-8 0,14 0,-16 0,9 0,-10 0,6 0,6 0,-4 0,9 0,-9 0,5 0,0 0,-2 0,3 0,0 0,1-13,9 2,1-8,4 0,0 8,0-7,0 3,16 4,5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3:55:20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51,'43'0,"-6"0,-27 0,0 0,9 0,-6 0,6 0,-4 0,-4 0,9 0,-4 0,0 0,3 0,-8 0,9 0,-4 0,-1 0,5 0,-9 0,8 0,-4 0,0 0,4 0,-4 0,0 0,3 0,-3 0,0 0,4 0,-4 0,0 0,4 0,-3 0,-1 0,4 0,-3 0,-1 0,4 0,-3 0,-1 0,4 0,-8-4,7 3,-3-4,1 5,2 0,-3-5,0 4,3-3,-3 4,0 0,3 0,-3-5,0 4,4-3,-4 4,0 0,4 0,-4 0,0 0,3 0,-3-5,0 4,4-3,-4 4,-1 0,5 0,-4-5,-1 4,5-3,-5 4,1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3:55:25.6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2,'38'0,"-6"0,-21 0,-1 0,10 0,-7 0,7 0,0 0,-7 0,7 5,-5-4,-3 3,8-4,-4 0,6 0,-5 0,-2 0,1 0,6 0,-4 0,8 0,-15 0,5 0,0 0,0 0,1 0,2 0,-7 0,7 0,-3 0,0 0,3 0,-7 0,7 0,-3 0,0 0,4 0,-8 0,9 0,-10 0,10 0,-4 0,-1 0,5 0,-9 0,9 0,-9 0,9 0,-4 0,0 0,4 0,-4-5,1 4,-3-4,1 5,0 0,1 0,2 0,-7 0,7 0,-3 0,0 0,2 0,-2 0,-1 0,4 0,-8 0,14 0,-7 0,10 0,-6 0,7 0,-4 0,4 0,-12 0,4 0,-9 0,8 0,-4 0,0 0,3 0,-8 0,8 0,-4 0,0 0,5 0,-9 0,14 0,-13 0,9 0,-6 0,-4 0,8 0,-3 0,0 0,3 0,-7 0,7 0,-3 0,0 0,9 0,-13 0,9 0,-6 0,-4 0,14 0,-13 0,9 0,-1 0,-7 0,7 0,-5 0,2 0,-1 0,4 0,-8 0,7 0,-4 0,1 0,2 0,-4 0,1 0,2 0,-2 0,3 0,-3 0,-2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3:55:33.3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69,'53'0,"4"0,-18 0,13 0,-13 0,6 0,-8 0,0 0,-6 0,-2 0,-12 0,5 0,-5 0,0 0,4 0,-4 0,6 0,-1 0,1 0,0 0,-1 0,1 0,6 0,-5 0,12-5,-5 4,6-5,0 6,0 0,0-6,-6 5,5-5,-12 6,5-5,-6 4,-6-4,4 5,-9 0,9 0,-9-5,9 4,-10-3,15 4,-13 0,7 0,-5 0,-4 0,9 0,-4 0,0 0,3 0,-8 0,9 0,-4 0,-1 0,5 0,-9 0,8 0,-3 0,0 0,5 0,-10 0,15 0,-13 0,7 0,-4 0,-5-5,11 4,-11-4,11 5,-11 0,10 0,-9 0,9 0,-9 0,9 0,-4 0,6-5,-1 4,-4-4,3 5,-4 0,6 0,-1 0,1 0,-6 0,4 0,-4 0,6 0,0 0,-1 0,-5 0,5 0,-11 0,15 0,-13 0,7 0,-5 0,-4 0,9 0,-4 0,-1 0,4 0,-7 0,7 0,-4 0,1 0,2 0,-6 0,6 0,-2 0,-1 0,3 0,-3 0,-1 0,4 0,-3 0,0 0,4 0,-4 0,1 0,2 0,-3 0,0 0,3 0,-3 0,-1 0,4 0,-3 0,0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1:58:48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1,'41'0,"-6"0,-26 0,1 0,12 0,-9 0,10 0,-9 0,-3 0,12 0,-10 0,5 0,-3 0,0 0,1 0,3 0,-7 0,7 0,-4 0,1 0,3 0,-7 0,7 0,-2 0,-1 0,10 0,-13 0,7 0,-4 0,-5 0,10 0,0 0,-4 0,4 0,-1 0,-7 0,7 0,-5 0,-4 0,8 0,-3 0,0 0,4 0,-9 0,8 0,-3 0,-1 0,4 0,-4 0,0 0,3 0,-3 0,1 0,3 0,-8 0,8 0,-3 0,-1 0,5 0,-9 0,8 0,-3 0,0 0,3 0,-7 0,7 0,-3 0,0 0,3 0,-7 0,8 0,-4 0,1 0,2 4,-2-3,-1 4,5-5,-10 0,9 0,-4 5,1-4,3 3,-9-4,8 0,-3 0,0 0,3 5,-7-4,7 3,-3-4,-1 0,5 0,-9 0,8 0,-3 0,0 0,4 0,-9 0,8 0,-3 5,0-4,3 4,-7-5,7 0,-2 0,-1 4,10-3,-14 4,14-5,-14 0,4 4,-1-2,2 2,5-4,-6 0,0 0,-1 0,1 0,-1 0,5 0,-9 0,7 0,-2 5,-1-4,3 3,-2-4,-1 0,4 0,-4 0,0 0,4 0,-4 0,1 0,3 0,-8 0,8 0,-3 0,0 0,4 0,-3 0,6 0,-6 0,4 0,-9 0,8 0,-4 0,0 0,3 0,-8 0,8 0,-4 0,0 0,3 0,-4 0,1 0,3 0,-3 0,0 0,3 0,-3 0,0 0,4 0,-4 0,0 0,3 0,-3 0,0 0,3 0,-3 0,0 0,2 0,-2 5,-1-4,4 8,-4-8,1 3,-2-4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1:59:05.0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0,'42'0,"-7"0,-25 0,0 0,13 5,-10-4,10 3,-8-4,-4 0,8 0,-3 0,0 0,3 0,-8 0,9 0,-4 0,0 0,3 0,-8 0,9 0,-4 0,-1 0,5 0,-9 0,8 0,-3 0,-1 0,4 4,-4-2,0 6,3-7,-7 8,7-8,-3 4,0-5,4 0,-4 0,0 0,4 0,-4 0,1 0,3 0,-8 0,9 0,-4 0,0 0,3 4,-8-3,8 4,-3-5,0 0,3 0,-8 0,8 0,-4 0,1 0,3 0,-7 0,7 0,-3 0,0 0,3 0,-8 0,8 0,-3 0,0 0,3 0,-7 0,7 0,-3 0,0 0,3 0,-8 0,9 0,-4 4,0-3,3 4,-8-5,8 0,-3 4,-1-3,4 3,-4-4,0 0,4 0,-8 0,9 0,-5 0,1 0,3 0,-7 0,7 5,-3-4,5 4,-4-5,-2 0,0 0,1 0,5 0,-4 0,4 0,-10 0,11 0,-11 0,11 0,-5 0,5 0,-5 0,5 0,-5 0,5 5,1-4,-6 4,4-5,-3 0,-1 0,4 0,-4 0,0 0,4 0,-3 0,4 0,1 0,-6 0,4 0,-4 0,6 0,0 0,-6 0,4 0,-9 0,13 0,-12 0,7 0,-5 0,2 0,-1 0,5 0,-10 0,14 0,-12 0,7 0,-5 0,-4 0,8 0,-2 0,-1 0,5 0,-10 0,8 0,-3 0,0 0,3 0,-7 0,7 0,-3 0,-1 0,4 0,-4 0,1 0,3 0,-8 0,8 0,-3 0,0 0,3 0,-4 0,1 0,3 0,-8 0,9 0,-4 0,0 0,3 0,-8 0,9 0,-5 0,1 0,4 0,-3 0,-1 0,4 0,-9 0,10 0,-5 0,1 0,2 0,-8 0,9 0,-5 0,0 0,3 0,-4 8,1-6,-2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1:59:11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0,'38'0,"-6"0,-22 0,1 0,8 0,-6 0,6 0,-4 0,-4 0,8 0,-3 0,0 0,9 0,-12 0,7 0,-5 0,-4 0,9 0,-3 0,0 0,2 0,-8 0,14 0,-12 0,7 0,0 0,-7 0,7 0,-5 0,-3 0,7 0,-3 0,-1 0,4 0,-4 0,0 0,4 0,-4 0,0 0,4 0,-4 0,0 0,4 0,-4 0,0 0,3 0,-3 0,0 0,3 0,-3 0,0 0,3 0,-3 0,-1 0,4 0,-3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1:59:14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0,'37'6,"-4"-2,-24-4,1 0,14 0,-11 0,11 0,-9 0,-3 0,8 5,-4-4,0 3,4 1,-9-4,8 4,-3-5,0 0,2 0,-7 4,8-3,-3 4,-1-5,4 0,-7 0,7 0,-3 0,0 0,3 0,-8 0,9 0,-5 0,1 0,3 0,-4 0,0 0,3 0,-3 4,4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2:11:35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0,'46'0,"-2"0,-33 0,5 0,9 0,-11 0,11 0,-9 0,-5 0,10 0,-3 0,4 0,-5 0,5 0,-5 0,5 0,7 0,-4 0,-2 0,-1 0,-5 0,0 0,-2 0,6 0,-8 0,7 0,-5 0,-4 0,8 0,-3 0,-1 0,4 0,-3 0,-1 0,4 0,-7 0,6 0,-2 0,-1 0,4 0,-7 0,6 0,-2 0,-2 0,5 0,-4 0,0 0,3 0,-3 0,0 0,3 0,-3 0,-1 0,4 0,-3 0,0 0,2 0,-2 0,4 0,-5 0,4 0,-4 0,5 0,-5 0,4 0,-4 0,5 0,-5 0,3 0,-2 0,3 0,-3 0,-2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2:11:38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0,'52'0,"-7"0,-22 6,-6-1,4 1,-3-1,-1-5,4 0,-10 0,10 0,-4 5,-1-4,0 4,4-5,-7 0,7 0,-5 0,2 0,-1 5,10-4,-14 4,14-5,-14 0,9 5,-9-4,9 4,-10-5,9 0,-3 0,11 0,-4 0,12 0,-12 0,12 0,-12 0,12 0,-12 0,5 0,0 0,-5 0,5 0,-6 0,0 5,-6-4,-1 4,-2-5,2 0,0 0,4 0,-9 0,8 5,-4-4,0 8,4-8,-8 3,7 0,-2-3,-1 4,3-5,-3 0,0 0,2 0,-2 0,-1 0,4 0,-3 0,-1 0,4 0,-3 0,-1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2:12:02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1,'38'0,"-6"0,-22 0,0 0,9 0,-6 0,6 0,-5 0,2 0,0 0,3 0,-8 0,8 0,-3 0,0 0,4 0,-9 0,8 0,-3 0,0 0,3 0,-7 0,7 0,-2 0,-1 0,4 0,-8 0,7 0,-3 0,0 0,3 0,-7 0,7 0,-3 0,0 0,4 0,-9 0,10 0,0 0,-4 0,4 0,-7 0,3 0,0 0,3 0,-9 0,8 0,-3 0,0 0,4 0,-9 0,8 0,-4 0,1 0,3 0,-4 0,0 0,3 0,-3 0,0 0,2 4,-2-3,-1 3,4-4,-4 0,1 0,2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2:12:11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0,'39'0,"0"0,-22 0,0 0,4 0,-9 0,9 0,-9 0,9 0,-4 0,0 0,4 0,-3 0,4 0,1 0,-6 0,4 0,-9 0,9 0,-4 0,6 0,-6 0,4 0,-4 0,6 0,-6 0,4 0,-3 0,-1 0,4 0,-9 0,9 0,-4 0,0 0,4 0,-4 0,0 0,-1 0,0 0,0 0,6 0,-5 0,-2 0,6 0,-9 0,8 0,1 0,-8 0,7 0,-4 0,-5 0,10 0,-3 0,-1 0,4 0,-4 0,0 0,4 0,-9 0,9 0,-9 0,14 0,-14 0,14 0,-9 0,0 0,5 0,-5 0,0 0,-1 0,-2 0,2 0,0 0,4 0,-9 0,8 0,-3 0,0 0,3 0,-7 0,13 0,-13 0,9 0,-7 0,-2 0,7 0,-3 0,0 0,3 0,-2 0,-1 0,5 0,-10 0,8 0,2 0,-3 0,7 0,-13 0,3 0,6 0,-9 0,9 0,-1 0,-7 0,7 0,-4 0,-5 0,10 0,-4 0,-1 0,4 0,-9 0,9 0,-3 0,-1 0,4 0,-3 0,-1 0,5 0,-9 0,14 0,-8 0,9 0,-4 0,-6 0,4 0,-4 0,0 0,-1 0,0 0,0 0,1 0,2 0,-7 0,7 0,-3 0,-1 0,3 0,-3 0,-1 0,4 0,-3 0,-1 0,4 0,-3 0,-1 0,4 0,-4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ec2-user@ec2-54-213-201-72.us-west-2.compute.amazonaw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c2-user@ec2-54-213-201-72.us-west-2.compute.amazonaws.com:8080/hom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dbs.s3-us-west-2.amazonaws.com/order_products.csv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fatiemahsaadeh/db_systems_project_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0F5B-4E7F-4162-85B2-FCB281C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A7AAF-05ED-C14C-A52F-43D54C66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Database Systems </a:t>
            </a:r>
            <a:br>
              <a:rPr lang="en-US" sz="2100" dirty="0">
                <a:solidFill>
                  <a:schemeClr val="tx1"/>
                </a:solidFill>
              </a:rPr>
            </a:br>
            <a:r>
              <a:rPr lang="en-US" sz="2100" dirty="0">
                <a:solidFill>
                  <a:schemeClr val="tx1"/>
                </a:solidFill>
              </a:rPr>
              <a:t>Project 1</a:t>
            </a: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br>
              <a:rPr lang="en-US" sz="2100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EC63-ABA3-AA4F-9B3F-47333C67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/>
              <a:t>Harsha Mangnani</a:t>
            </a:r>
            <a:br>
              <a:rPr lang="en-US" sz="2000"/>
            </a:br>
            <a:r>
              <a:rPr lang="en-US" sz="2000"/>
              <a:t>Fatima alsaadeh</a:t>
            </a:r>
            <a:endParaRPr lang="en-US" sz="2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5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18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62D87-F87D-614F-A1BA-8BE206B6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Deploy to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86976-FAA2-E049-868C-2F870140E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8" b="36138"/>
          <a:stretch/>
        </p:blipFill>
        <p:spPr>
          <a:xfrm>
            <a:off x="9826452" y="4914101"/>
            <a:ext cx="3107354" cy="1626831"/>
          </a:xfrm>
          <a:prstGeom prst="rect">
            <a:avLst/>
          </a:prstGeom>
        </p:spPr>
      </p:pic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601215-FC5D-F44F-8CAE-6E373565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24"/>
            <a:ext cx="12192000" cy="51313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FA96D8-AA7C-204F-A721-170495F04C19}"/>
                  </a:ext>
                </a:extLst>
              </p14:cNvPr>
              <p14:cNvContentPartPr/>
              <p14:nvPr/>
            </p14:nvContentPartPr>
            <p14:xfrm>
              <a:off x="1326982" y="3374325"/>
              <a:ext cx="898920" cy="45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FA96D8-AA7C-204F-A721-170495F04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342" y="3266325"/>
                <a:ext cx="10065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B8C27F-9B18-5D4D-A8CE-AC55D1E7EE60}"/>
                  </a:ext>
                </a:extLst>
              </p14:cNvPr>
              <p14:cNvContentPartPr/>
              <p14:nvPr/>
            </p14:nvContentPartPr>
            <p14:xfrm>
              <a:off x="1748542" y="4702365"/>
              <a:ext cx="436680" cy="1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B8C27F-9B18-5D4D-A8CE-AC55D1E7EE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4542" y="4594725"/>
                <a:ext cx="544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A468AD-8C05-7841-8FF4-D594431E5584}"/>
                  </a:ext>
                </a:extLst>
              </p14:cNvPr>
              <p14:cNvContentPartPr/>
              <p14:nvPr/>
            </p14:nvContentPartPr>
            <p14:xfrm>
              <a:off x="1390342" y="4998285"/>
              <a:ext cx="796320" cy="4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A468AD-8C05-7841-8FF4-D594431E55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6702" y="4890645"/>
                <a:ext cx="903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357A1B-FDB5-1145-AF5E-C19E80374FC9}"/>
                  </a:ext>
                </a:extLst>
              </p14:cNvPr>
              <p14:cNvContentPartPr/>
              <p14:nvPr/>
            </p14:nvContentPartPr>
            <p14:xfrm>
              <a:off x="7119742" y="2006325"/>
              <a:ext cx="979200" cy="2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357A1B-FDB5-1145-AF5E-C19E80374F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5742" y="1898685"/>
                <a:ext cx="108684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77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8651C-A56C-DD48-8B5F-D98EE111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613CC-A462-9A43-B5BA-C164B1B6D313}"/>
              </a:ext>
            </a:extLst>
          </p:cNvPr>
          <p:cNvSpPr/>
          <p:nvPr/>
        </p:nvSpPr>
        <p:spPr>
          <a:xfrm>
            <a:off x="1357138" y="470500"/>
            <a:ext cx="10187161" cy="1444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E7ED1-EC94-5443-ACDB-EC19D74B2DF6}"/>
              </a:ext>
            </a:extLst>
          </p:cNvPr>
          <p:cNvSpPr/>
          <p:nvPr/>
        </p:nvSpPr>
        <p:spPr>
          <a:xfrm>
            <a:off x="1100051" y="119993"/>
            <a:ext cx="4754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- </a:t>
            </a:r>
            <a:r>
              <a:rPr lang="en-US" sz="2000" b="1" dirty="0">
                <a:latin typeface="+mj-lt"/>
              </a:rPr>
              <a:t>Connect to EC2 to Setup Java Environment: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113E3-8D40-494E-AF74-B14B619FF170}"/>
              </a:ext>
            </a:extLst>
          </p:cNvPr>
          <p:cNvSpPr/>
          <p:nvPr/>
        </p:nvSpPr>
        <p:spPr>
          <a:xfrm>
            <a:off x="1138387" y="119993"/>
            <a:ext cx="1163019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000" dirty="0"/>
            </a:br>
            <a:r>
              <a:rPr lang="en-US" sz="2000" dirty="0"/>
              <a:t>    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ssh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-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vvv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-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i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ec2new.pem </a:t>
            </a:r>
            <a:r>
              <a:rPr lang="en-US" sz="1600" b="1" u="sng" dirty="0">
                <a:solidFill>
                  <a:srgbClr val="00FA00"/>
                </a:solidFill>
                <a:latin typeface="Andale Mono" panose="020B050900000000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ec2-user@ec2-54-213-201-72.us-west-2.compute.amazonaws.com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sudo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yum update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sudo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yum install java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aws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s3 cp s3://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databaseprojectspringboot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/databases-1.0-SNAPSHOT.jar  .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 java -jar databases-1.0-SNAPSHOT.jar  &gt; 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app.log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2&gt;&amp;1 &amp;</a:t>
            </a:r>
            <a:br>
              <a:rPr lang="en-US" sz="2000" dirty="0">
                <a:latin typeface="Andale Mono" panose="020B0509000000000004" pitchFamily="49" charset="0"/>
              </a:rPr>
            </a:br>
            <a:br>
              <a:rPr lang="en-US" sz="2000" dirty="0"/>
            </a:br>
            <a:r>
              <a:rPr lang="en-US" sz="2000" b="1" dirty="0">
                <a:latin typeface="+mj-lt"/>
              </a:rPr>
              <a:t>- Update the security group to accept http/https Inbound requests.</a:t>
            </a:r>
            <a:br>
              <a:rPr lang="en-US" sz="2000" dirty="0">
                <a:cs typeface="Aldhabi" panose="020F0502020204030204" pitchFamily="34" charset="0"/>
              </a:rPr>
            </a:br>
            <a:br>
              <a:rPr lang="en-US" sz="2000" dirty="0">
                <a:cs typeface="Aldhabi" panose="020F0502020204030204" pitchFamily="34" charset="0"/>
              </a:rPr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8FD53F-C70D-6040-ADE2-BAF7026A5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58"/>
          <a:stretch/>
        </p:blipFill>
        <p:spPr>
          <a:xfrm>
            <a:off x="1357138" y="2431435"/>
            <a:ext cx="5477135" cy="21080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D75FBD-84BE-494C-A20B-16C9F068C584}"/>
              </a:ext>
            </a:extLst>
          </p:cNvPr>
          <p:cNvSpPr/>
          <p:nvPr/>
        </p:nvSpPr>
        <p:spPr>
          <a:xfrm>
            <a:off x="1138387" y="4539440"/>
            <a:ext cx="112631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Aldhabi" panose="020F0502020204030204" pitchFamily="34" charset="0"/>
              </a:rPr>
              <a:t>- </a:t>
            </a:r>
            <a:r>
              <a:rPr lang="en-US" sz="2000" b="1" dirty="0">
                <a:latin typeface="+mj-lt"/>
                <a:cs typeface="Aldhabi" panose="020F0502020204030204" pitchFamily="34" charset="0"/>
              </a:rPr>
              <a:t>The application is now accessible : </a:t>
            </a:r>
            <a:r>
              <a:rPr lang="en-US" sz="2000" u="sng" dirty="0">
                <a:latin typeface="+mj-lt"/>
                <a:hlinkClick r:id="rId4"/>
              </a:rPr>
              <a:t>ec2-54-213-201-72.us-west-2.compute.amazonaws.com:8080/home</a:t>
            </a:r>
            <a:br>
              <a:rPr lang="en-US" sz="2000" u="sng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958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53F6-5EAB-334B-B0AE-F75370E25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8D45D-4529-8843-8078-BC5FCD5C2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5283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643467"/>
            <a:ext cx="3635926" cy="511191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074C-38B3-DF40-A146-2B229FFB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015194"/>
            <a:ext cx="3205640" cy="1519013"/>
          </a:xfrm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AwS</a:t>
            </a:r>
            <a:r>
              <a:rPr lang="en-US" sz="2800" dirty="0">
                <a:solidFill>
                  <a:schemeClr val="bg1"/>
                </a:solidFill>
              </a:rPr>
              <a:t> Services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3915138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0352EA-37CC-4347-B3A1-077E680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2" r="9906"/>
          <a:stretch/>
        </p:blipFill>
        <p:spPr>
          <a:xfrm>
            <a:off x="257175" y="2489912"/>
            <a:ext cx="1810378" cy="1694393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DFC9392-087B-7843-9F60-EB915959BB81}"/>
              </a:ext>
            </a:extLst>
          </p:cNvPr>
          <p:cNvGrpSpPr/>
          <p:nvPr/>
        </p:nvGrpSpPr>
        <p:grpSpPr>
          <a:xfrm>
            <a:off x="5677202" y="-203138"/>
            <a:ext cx="2083410" cy="1752597"/>
            <a:chOff x="5677202" y="-203138"/>
            <a:chExt cx="2083410" cy="17525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21966CE-EAAD-5D4F-A4F2-3AECB510A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9102" y="-203138"/>
              <a:ext cx="1673548" cy="161503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E45839-71F9-2A4C-A060-A32DC0E16376}"/>
                </a:ext>
              </a:extLst>
            </p:cNvPr>
            <p:cNvSpPr txBox="1"/>
            <p:nvPr/>
          </p:nvSpPr>
          <p:spPr>
            <a:xfrm>
              <a:off x="5677202" y="1096878"/>
              <a:ext cx="2083410" cy="45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Amazon RDS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033BE2-1F3A-834E-BAF8-3FECC1852F91}"/>
              </a:ext>
            </a:extLst>
          </p:cNvPr>
          <p:cNvGrpSpPr/>
          <p:nvPr/>
        </p:nvGrpSpPr>
        <p:grpSpPr>
          <a:xfrm>
            <a:off x="5521586" y="4584132"/>
            <a:ext cx="3183593" cy="1904818"/>
            <a:chOff x="5521586" y="4584132"/>
            <a:chExt cx="3183593" cy="19048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A16A779-C0FD-7A46-BA7F-C6BE45728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5849" y="4584132"/>
              <a:ext cx="2026117" cy="179982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0BDEA9-ACC4-FB43-8BFB-D32830CB7C3F}"/>
                </a:ext>
              </a:extLst>
            </p:cNvPr>
            <p:cNvSpPr txBox="1"/>
            <p:nvPr/>
          </p:nvSpPr>
          <p:spPr>
            <a:xfrm>
              <a:off x="5521586" y="5965730"/>
              <a:ext cx="3183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Amazon Redshift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7D39EEC-EC41-1A4B-88CA-6E4045EC09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39526"/>
          <a:stretch/>
        </p:blipFill>
        <p:spPr>
          <a:xfrm>
            <a:off x="2780971" y="2455935"/>
            <a:ext cx="1005949" cy="166346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7E50E4-D79B-D941-8055-F8ACD9264A93}"/>
              </a:ext>
            </a:extLst>
          </p:cNvPr>
          <p:cNvCxnSpPr>
            <a:cxnSpLocks/>
          </p:cNvCxnSpPr>
          <p:nvPr/>
        </p:nvCxnSpPr>
        <p:spPr>
          <a:xfrm flipH="1">
            <a:off x="1643063" y="3287669"/>
            <a:ext cx="1400176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D7667F-FB58-1C4E-9CDC-CE240BE60005}"/>
              </a:ext>
            </a:extLst>
          </p:cNvPr>
          <p:cNvCxnSpPr>
            <a:cxnSpLocks/>
          </p:cNvCxnSpPr>
          <p:nvPr/>
        </p:nvCxnSpPr>
        <p:spPr>
          <a:xfrm flipH="1">
            <a:off x="3681680" y="1491195"/>
            <a:ext cx="2083409" cy="1211162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74C620-C45C-DD4C-B3D5-6E3170FF820D}"/>
              </a:ext>
            </a:extLst>
          </p:cNvPr>
          <p:cNvCxnSpPr>
            <a:cxnSpLocks/>
          </p:cNvCxnSpPr>
          <p:nvPr/>
        </p:nvCxnSpPr>
        <p:spPr>
          <a:xfrm flipH="1" flipV="1">
            <a:off x="3681680" y="3704053"/>
            <a:ext cx="2320565" cy="1378358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B7519D-674B-164A-BEB2-35D90B99BC4C}"/>
              </a:ext>
            </a:extLst>
          </p:cNvPr>
          <p:cNvCxnSpPr>
            <a:cxnSpLocks/>
          </p:cNvCxnSpPr>
          <p:nvPr/>
        </p:nvCxnSpPr>
        <p:spPr>
          <a:xfrm flipV="1">
            <a:off x="3694801" y="3166647"/>
            <a:ext cx="2307444" cy="50632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5D6F7C-01FD-D347-B634-C29F9F09E37D}"/>
              </a:ext>
            </a:extLst>
          </p:cNvPr>
          <p:cNvCxnSpPr>
            <a:cxnSpLocks/>
          </p:cNvCxnSpPr>
          <p:nvPr/>
        </p:nvCxnSpPr>
        <p:spPr>
          <a:xfrm flipV="1">
            <a:off x="6665797" y="1644395"/>
            <a:ext cx="0" cy="81154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928F4F-FC02-FA42-83D2-46AB967EB374}"/>
              </a:ext>
            </a:extLst>
          </p:cNvPr>
          <p:cNvCxnSpPr>
            <a:cxnSpLocks/>
          </p:cNvCxnSpPr>
          <p:nvPr/>
        </p:nvCxnSpPr>
        <p:spPr>
          <a:xfrm flipH="1" flipV="1">
            <a:off x="6718907" y="4184305"/>
            <a:ext cx="8969" cy="675300"/>
          </a:xfrm>
          <a:prstGeom prst="straightConnector1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537D9F-8BDA-2F47-BBA6-7C299FC511DE}"/>
              </a:ext>
            </a:extLst>
          </p:cNvPr>
          <p:cNvGrpSpPr/>
          <p:nvPr/>
        </p:nvGrpSpPr>
        <p:grpSpPr>
          <a:xfrm>
            <a:off x="5648556" y="2229074"/>
            <a:ext cx="2083410" cy="1974353"/>
            <a:chOff x="5648556" y="2229074"/>
            <a:chExt cx="2083410" cy="197435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CF54963-27D6-3444-AEDB-3DEDE422A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846" t="-1" r="28354" b="36332"/>
            <a:stretch/>
          </p:blipFill>
          <p:spPr>
            <a:xfrm>
              <a:off x="5780269" y="2229074"/>
              <a:ext cx="1771057" cy="16080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57B9C6-60D1-314C-897C-2C35782FFB3E}"/>
                </a:ext>
              </a:extLst>
            </p:cNvPr>
            <p:cNvSpPr txBox="1"/>
            <p:nvPr/>
          </p:nvSpPr>
          <p:spPr>
            <a:xfrm>
              <a:off x="5648556" y="3680207"/>
              <a:ext cx="2083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Amazon EC2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6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377E9-8DA2-6241-A154-83376C00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S3 Bucket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270323-BA84-4E46-9B8A-A43006D6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671" y="3853306"/>
            <a:ext cx="1745771" cy="2114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876773-A5B5-544B-8470-88C80472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632" y="300000"/>
            <a:ext cx="7288008" cy="1967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F9BE20-B328-D843-A5A2-3A7C78BFD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632" y="2267315"/>
            <a:ext cx="3472393" cy="4444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40F35-A2B2-4D47-9CB8-A7EE11E89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266" y="3171088"/>
            <a:ext cx="4412374" cy="34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8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9B7C-E26D-4644-B1EF-7B62F0E6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" y="1159565"/>
            <a:ext cx="3439646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RDS and </a:t>
            </a:r>
            <a:r>
              <a:rPr lang="en-US" dirty="0" err="1">
                <a:solidFill>
                  <a:srgbClr val="FFFFFF"/>
                </a:solidFill>
              </a:rPr>
              <a:t>Mysql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E6A29-D5DC-684E-BB1B-B2D7EB75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87" y="3873905"/>
            <a:ext cx="1808654" cy="931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48085-9330-C14B-9509-0ADC502A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" y="3571875"/>
            <a:ext cx="1519237" cy="1519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B1758-7464-2740-865C-FC207142D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87" y="443926"/>
            <a:ext cx="7137637" cy="3423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1FB464-C07B-2B4F-95CA-7F8E5E4D0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588" y="4331493"/>
            <a:ext cx="7137637" cy="19194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4B1C23-66CD-1A4F-B061-1DD55A9B5358}"/>
                  </a:ext>
                </a:extLst>
              </p14:cNvPr>
              <p14:cNvContentPartPr/>
              <p14:nvPr/>
            </p14:nvContentPartPr>
            <p14:xfrm>
              <a:off x="9655222" y="1154205"/>
              <a:ext cx="733680" cy="57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4B1C23-66CD-1A4F-B061-1DD55A9B53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1222" y="1046565"/>
                <a:ext cx="841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BEBAFE-0670-1346-A3D4-5F8C0B757439}"/>
                  </a:ext>
                </a:extLst>
              </p14:cNvPr>
              <p14:cNvContentPartPr/>
              <p14:nvPr/>
            </p14:nvContentPartPr>
            <p14:xfrm>
              <a:off x="5030040" y="4513490"/>
              <a:ext cx="1065960" cy="33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BEBAFE-0670-1346-A3D4-5F8C0B7574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6040" y="4405490"/>
                <a:ext cx="1173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CCAF509-4A9B-D24F-B636-C30B1F2BE136}"/>
                  </a:ext>
                </a:extLst>
              </p14:cNvPr>
              <p14:cNvContentPartPr/>
              <p14:nvPr/>
            </p14:nvContentPartPr>
            <p14:xfrm>
              <a:off x="4953008" y="694500"/>
              <a:ext cx="1195560" cy="39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CCAF509-4A9B-D24F-B636-C30B1F2BE1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9008" y="586500"/>
                <a:ext cx="1303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60F659-8ABB-4443-BFBF-97FFDE77CAA3}"/>
                  </a:ext>
                </a:extLst>
              </p14:cNvPr>
              <p14:cNvContentPartPr/>
              <p14:nvPr/>
            </p14:nvContentPartPr>
            <p14:xfrm>
              <a:off x="5000095" y="1396682"/>
              <a:ext cx="34812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60F659-8ABB-4443-BFBF-97FFDE77CA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6039" y="1288682"/>
                <a:ext cx="455871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494044-5079-1E4C-BCAC-6A640F053628}"/>
                  </a:ext>
                </a:extLst>
              </p14:cNvPr>
              <p14:cNvContentPartPr/>
              <p14:nvPr/>
            </p14:nvContentPartPr>
            <p14:xfrm>
              <a:off x="5000095" y="2061642"/>
              <a:ext cx="235800" cy="18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494044-5079-1E4C-BCAC-6A640F0536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6095" y="1953642"/>
                <a:ext cx="34344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32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B18A08-F0C3-DB4A-B9EE-51C5A10B48CF}"/>
              </a:ext>
            </a:extLst>
          </p:cNvPr>
          <p:cNvSpPr/>
          <p:nvPr/>
        </p:nvSpPr>
        <p:spPr>
          <a:xfrm>
            <a:off x="1214437" y="1543050"/>
            <a:ext cx="10558463" cy="2014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FF56-B139-6E44-AEDD-5A07F93B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1740"/>
            <a:ext cx="11094720" cy="3566160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200" dirty="0"/>
            </a:br>
            <a:r>
              <a:rPr lang="en-US" sz="2200" dirty="0"/>
              <a:t>- Crete a DB using “CREATE DATABASE” command on MYSQL client.</a:t>
            </a:r>
            <a:br>
              <a:rPr lang="en-US" sz="2200" dirty="0"/>
            </a:br>
            <a:br>
              <a:rPr lang="en-US" sz="2200" dirty="0"/>
            </a:br>
            <a:r>
              <a:rPr lang="en-US" sz="1800" dirty="0">
                <a:latin typeface="Andale Mono" panose="020B0509000000000004" pitchFamily="49" charset="0"/>
              </a:rPr>
              <a:t> </a:t>
            </a: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mysql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 -h </a:t>
            </a:r>
            <a:r>
              <a:rPr lang="en-US" sz="1800" u="sng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rdsinstance1.colgqjysnwji.us-west-2.rds.amazonaws.com 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-P 3306 -u rdsinstance1 –p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</a:b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cs typeface="Aldhabi" panose="020F0502020204030204" pitchFamily="34" charset="0"/>
              </a:rPr>
              <a:t> 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LOAD DATA LOCAL INFILE 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‘https://s3dbs.s3-us-west-2.amazonaws.com/order_products.csv</a:t>
            </a: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’ 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INTO TABLE </a:t>
            </a:r>
            <a:r>
              <a:rPr lang="en-US" sz="1800" dirty="0" err="1">
                <a:solidFill>
                  <a:srgbClr val="00FA00"/>
                </a:solidFill>
                <a:latin typeface="Andale Mono" panose="020B0509000000000004" pitchFamily="49" charset="0"/>
              </a:rPr>
              <a:t>order_products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FIELDS TERMINATED BY ',’ 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ENCLOSED BY '”’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LINES TERMINATED BY '\n’</a:t>
            </a:r>
            <a:b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800" dirty="0">
                <a:solidFill>
                  <a:srgbClr val="00FA00"/>
                </a:solidFill>
                <a:latin typeface="Andale Mono" panose="020B0509000000000004" pitchFamily="49" charset="0"/>
              </a:rPr>
              <a:t> IGNORE 1 LINES;</a:t>
            </a:r>
            <a:br>
              <a:rPr lang="en-US" sz="20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C6266-24B6-BF46-B255-68C1A1DA9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Queries</a:t>
            </a:r>
          </a:p>
        </p:txBody>
      </p:sp>
    </p:spTree>
    <p:extLst>
      <p:ext uri="{BB962C8B-B14F-4D97-AF65-F5344CB8AC3E}">
        <p14:creationId xmlns:p14="http://schemas.microsoft.com/office/powerpoint/2010/main" val="230561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A80A-60D4-B84C-A738-72F1A31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82457"/>
            <a:ext cx="10925101" cy="46053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Redshift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368E8-038A-4544-8B4E-FB2947313257}"/>
              </a:ext>
            </a:extLst>
          </p:cNvPr>
          <p:cNvGrpSpPr/>
          <p:nvPr/>
        </p:nvGrpSpPr>
        <p:grpSpPr>
          <a:xfrm>
            <a:off x="308134" y="161682"/>
            <a:ext cx="11461432" cy="5207902"/>
            <a:chOff x="308134" y="161682"/>
            <a:chExt cx="11461432" cy="52079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EFBAC1-7E03-C94A-889F-8E13D60B2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54" r="11284"/>
            <a:stretch/>
          </p:blipFill>
          <p:spPr>
            <a:xfrm>
              <a:off x="308134" y="161682"/>
              <a:ext cx="6645595" cy="45664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DF62FA-6364-E440-94AF-4312DA731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34" b="37109"/>
            <a:stretch/>
          </p:blipFill>
          <p:spPr>
            <a:xfrm>
              <a:off x="4772941" y="2660290"/>
              <a:ext cx="6996625" cy="270929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793BC7-7B5B-0242-91CF-0237309BC980}"/>
                    </a:ext>
                  </a:extLst>
                </p14:cNvPr>
                <p14:cNvContentPartPr/>
                <p14:nvPr/>
              </p14:nvContentPartPr>
              <p14:xfrm>
                <a:off x="5406502" y="3897045"/>
                <a:ext cx="4680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793BC7-7B5B-0242-91CF-0237309BC9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2862" y="3789045"/>
                  <a:ext cx="575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80BBD1-4A92-224A-9185-B82BCFEF5148}"/>
                    </a:ext>
                  </a:extLst>
                </p14:cNvPr>
                <p14:cNvContentPartPr/>
                <p14:nvPr/>
              </p14:nvContentPartPr>
              <p14:xfrm>
                <a:off x="5376982" y="4332285"/>
                <a:ext cx="505440" cy="34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80BBD1-4A92-224A-9185-B82BCFEF5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3342" y="4224285"/>
                  <a:ext cx="613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711FF9-3111-8040-93E5-432B25CA6B57}"/>
                    </a:ext>
                  </a:extLst>
                </p14:cNvPr>
                <p14:cNvContentPartPr/>
                <p14:nvPr/>
              </p14:nvContentPartPr>
              <p14:xfrm>
                <a:off x="647662" y="979245"/>
                <a:ext cx="411480" cy="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711FF9-3111-8040-93E5-432B25CA6B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662" y="871605"/>
                  <a:ext cx="519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0A293A-5ED2-2643-95CB-EFCABE95F555}"/>
                    </a:ext>
                  </a:extLst>
                </p14:cNvPr>
                <p14:cNvContentPartPr/>
                <p14:nvPr/>
              </p14:nvContentPartPr>
              <p14:xfrm>
                <a:off x="895342" y="3934125"/>
                <a:ext cx="94968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0A293A-5ED2-2643-95CB-EFCABE95F5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702" y="3826125"/>
                  <a:ext cx="105732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106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565373-CB24-7D42-9A59-9679CD9FDB75}"/>
              </a:ext>
            </a:extLst>
          </p:cNvPr>
          <p:cNvSpPr/>
          <p:nvPr/>
        </p:nvSpPr>
        <p:spPr>
          <a:xfrm>
            <a:off x="6455093" y="1485900"/>
            <a:ext cx="5285351" cy="23683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38E92-7598-8949-9937-37C6B4016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63B79-5739-9945-9A15-84395CA6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4801" y="847485"/>
            <a:ext cx="5985259" cy="30067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46C02F-1DED-7345-B330-01319DED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5093" y="1166691"/>
            <a:ext cx="10058400" cy="2368365"/>
          </a:xfrm>
        </p:spPr>
        <p:txBody>
          <a:bodyPr>
            <a:normAutofit fontScale="90000"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400" b="1" dirty="0">
                <a:solidFill>
                  <a:srgbClr val="00FA00"/>
                </a:solidFill>
                <a:latin typeface="Andale Mono" panose="020B0509000000000004" pitchFamily="49" charset="0"/>
              </a:rPr>
              <a:t>COPY</a:t>
            </a:r>
            <a: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  <a:t> products</a:t>
            </a:r>
            <a:b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400" b="1" dirty="0">
                <a:solidFill>
                  <a:srgbClr val="00FA00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  <a:t> 's3://s3dbs/</a:t>
            </a:r>
            <a:r>
              <a:rPr lang="en-US" sz="1400" dirty="0" err="1">
                <a:solidFill>
                  <a:srgbClr val="00FA00"/>
                </a:solidFill>
                <a:latin typeface="Andale Mono" panose="020B0509000000000004" pitchFamily="49" charset="0"/>
              </a:rPr>
              <a:t>products.csv</a:t>
            </a:r>
            <a: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  <a:t>'</a:t>
            </a:r>
            <a:b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400" b="1" dirty="0" err="1">
                <a:solidFill>
                  <a:srgbClr val="00FA00"/>
                </a:solidFill>
                <a:latin typeface="Andale Mono" panose="020B0509000000000004" pitchFamily="49" charset="0"/>
              </a:rPr>
              <a:t>iam_role</a:t>
            </a:r>
            <a:r>
              <a:rPr lang="en-US" sz="1400" b="1" dirty="0">
                <a:solidFill>
                  <a:srgbClr val="00FA00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  <a:t>'</a:t>
            </a:r>
            <a:r>
              <a:rPr lang="en-US" sz="1400" dirty="0" err="1">
                <a:solidFill>
                  <a:srgbClr val="00FA00"/>
                </a:solidFill>
                <a:latin typeface="Andale Mono" panose="020B0509000000000004" pitchFamily="49" charset="0"/>
              </a:rPr>
              <a:t>arn:aws:iam</a:t>
            </a:r>
            <a: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  <a:t>::519667235285:role/AWSRedShiftS3'</a:t>
            </a:r>
            <a:br>
              <a:rPr lang="en-US" sz="14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credentials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'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aws_access_key_id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=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 AKIA3SNDUFRH3TATKANX;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solidFill>
                  <a:srgbClr val="00FA00"/>
                </a:solidFill>
                <a:latin typeface="Andale Mono" panose="020B0509000000000004" pitchFamily="49" charset="0"/>
              </a:rPr>
              <a:t>aws_secret_access_key</a:t>
            </a: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=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  pm99SoyMMADHYs7bajDzBmm9kh8gDHopABZgfh52’</a:t>
            </a:r>
            <a:b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00FA00"/>
                </a:solidFill>
                <a:latin typeface="Andale Mono" panose="020B0509000000000004" pitchFamily="49" charset="0"/>
              </a:rPr>
              <a:t>CSV delimiter ','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709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3A2E-58D6-614B-941A-4AFCF1787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8860" y="671020"/>
            <a:ext cx="5999002" cy="4927600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Tools were used :</a:t>
            </a:r>
            <a:br>
              <a:rPr lang="en-US" sz="2800" dirty="0"/>
            </a:br>
            <a:r>
              <a:rPr lang="en-US" sz="2800" dirty="0"/>
              <a:t>	- JAVA 8</a:t>
            </a:r>
            <a:br>
              <a:rPr lang="en-US" sz="2800" dirty="0"/>
            </a:br>
            <a:r>
              <a:rPr lang="en-US" sz="2800" dirty="0"/>
              <a:t>	- JDK and SDK</a:t>
            </a:r>
            <a:br>
              <a:rPr lang="en-US" sz="2800" dirty="0"/>
            </a:br>
            <a:r>
              <a:rPr lang="en-US" sz="2800" dirty="0"/>
              <a:t>	- Spring Boot </a:t>
            </a:r>
            <a:br>
              <a:rPr lang="en-US" sz="2800" dirty="0"/>
            </a:br>
            <a:r>
              <a:rPr lang="en-US" sz="2800" dirty="0"/>
              <a:t>	- IntelliJ IDE</a:t>
            </a:r>
            <a:br>
              <a:rPr lang="en-US" sz="2800" dirty="0"/>
            </a:br>
            <a:r>
              <a:rPr lang="en-US" sz="2800" dirty="0"/>
              <a:t>	- JDBC</a:t>
            </a:r>
            <a:br>
              <a:rPr lang="en-US" sz="2800" dirty="0"/>
            </a:br>
            <a:r>
              <a:rPr lang="en-US" sz="2800" dirty="0"/>
              <a:t>	- </a:t>
            </a:r>
            <a:r>
              <a:rPr lang="en-US" sz="2800" dirty="0" err="1"/>
              <a:t>Github</a:t>
            </a:r>
            <a:r>
              <a:rPr lang="en-US" sz="2800" dirty="0"/>
              <a:t>: </a:t>
            </a:r>
            <a:r>
              <a:rPr lang="en-US" sz="1300" dirty="0">
                <a:hlinkClick r:id="rId2"/>
              </a:rPr>
              <a:t>https://github.com/fatiemahsaadeh/db_systems_project_1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Software Development Design : </a:t>
            </a:r>
            <a:br>
              <a:rPr lang="en-US" sz="2800" dirty="0"/>
            </a:br>
            <a:r>
              <a:rPr lang="en-US" sz="2800" dirty="0"/>
              <a:t>	- MVC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Frontend Template Engine:</a:t>
            </a:r>
            <a:br>
              <a:rPr lang="en-US" sz="2800" dirty="0"/>
            </a:br>
            <a:r>
              <a:rPr lang="en-US" sz="2800" dirty="0"/>
              <a:t>	- Thymeleaf : HTML View Layer </a:t>
            </a:r>
            <a:br>
              <a:rPr lang="en-US" sz="2800" dirty="0"/>
            </a:br>
            <a:br>
              <a:rPr lang="en-US" sz="1800" dirty="0"/>
            </a:b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B1794-5F88-0648-9D8D-D59502DC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application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2EEEF6-BFA0-214F-9976-DAF4D96B0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6" y="4013569"/>
            <a:ext cx="3478862" cy="14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C66AF5-B08F-D146-B99B-7623FF003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Steps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1C9774-3687-1341-9404-8481ACCEC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 </a:t>
            </a:r>
            <a:r>
              <a:rPr lang="en-US" sz="2000" b="1" dirty="0"/>
              <a:t>Connect to AWS databases :</a:t>
            </a:r>
            <a:br>
              <a:rPr lang="en-US" sz="2000" dirty="0"/>
            </a:br>
            <a:r>
              <a:rPr lang="en-US" sz="2000" dirty="0"/>
              <a:t>	- Getting the right JDBC URLs, usernames and passwords for both MySQL and RedShift.</a:t>
            </a:r>
            <a:br>
              <a:rPr lang="en-US" sz="2000" dirty="0"/>
            </a:br>
            <a:r>
              <a:rPr lang="en-US" sz="2000" dirty="0"/>
              <a:t>	- Adding them in the </a:t>
            </a:r>
            <a:r>
              <a:rPr lang="en-US" sz="2000" dirty="0" err="1"/>
              <a:t>application.properties</a:t>
            </a:r>
            <a:r>
              <a:rPr lang="en-US" sz="2000" dirty="0"/>
              <a:t> which is the web app configuration file.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1" dirty="0"/>
              <a:t>The Model, View and Controller.</a:t>
            </a:r>
            <a:br>
              <a:rPr lang="en-US" sz="2000" dirty="0">
                <a:cs typeface="Aldhabi" panose="020F0502020204030204" pitchFamily="34" charset="0"/>
              </a:rPr>
            </a:br>
            <a:br>
              <a:rPr lang="en-US" sz="2000" dirty="0">
                <a:cs typeface="Aldhabi" panose="020F0502020204030204" pitchFamily="34" charset="0"/>
              </a:rPr>
            </a:br>
            <a:r>
              <a:rPr lang="en-US" sz="2000" dirty="0">
                <a:cs typeface="Aldhabi" panose="020F0502020204030204" pitchFamily="34" charset="0"/>
              </a:rPr>
              <a:t>- </a:t>
            </a:r>
            <a:r>
              <a:rPr lang="en-US" sz="2000" b="1" dirty="0">
                <a:cs typeface="Aldhabi" panose="020F0502020204030204" pitchFamily="34" charset="0"/>
              </a:rPr>
              <a:t>Pagination in the backend:</a:t>
            </a:r>
            <a:br>
              <a:rPr lang="en-US" sz="2000" b="1" dirty="0">
                <a:cs typeface="Aldhabi" panose="020F0502020204030204" pitchFamily="34" charset="0"/>
              </a:rPr>
            </a:br>
            <a:r>
              <a:rPr lang="en-US" sz="2000" b="1" dirty="0">
                <a:cs typeface="Aldhabi" panose="020F0502020204030204" pitchFamily="34" charset="0"/>
              </a:rPr>
              <a:t>	</a:t>
            </a:r>
            <a:r>
              <a:rPr lang="en-US" sz="2000" dirty="0">
                <a:cs typeface="Aldhabi" panose="020F0502020204030204" pitchFamily="34" charset="0"/>
              </a:rPr>
              <a:t>- To handle the queries that requests big data without crashing the web page.</a:t>
            </a:r>
            <a:br>
              <a:rPr lang="en-US" sz="2000" dirty="0">
                <a:cs typeface="Aldhabi" panose="020F0502020204030204" pitchFamily="34" charset="0"/>
              </a:rPr>
            </a:br>
            <a:br>
              <a:rPr lang="en-US" sz="2000" dirty="0">
                <a:cs typeface="Aldhabi" panose="020F0502020204030204" pitchFamily="34" charset="0"/>
              </a:rPr>
            </a:br>
            <a:r>
              <a:rPr lang="en-US" sz="2000" dirty="0"/>
              <a:t>- </a:t>
            </a:r>
            <a:r>
              <a:rPr lang="en-US" sz="2000" b="1" dirty="0"/>
              <a:t>The</a:t>
            </a:r>
            <a:r>
              <a:rPr lang="en-US" sz="2000" dirty="0"/>
              <a:t> </a:t>
            </a:r>
            <a:r>
              <a:rPr lang="en-US" sz="2000" b="1" dirty="0"/>
              <a:t>JAR File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- Build the application and get the JAR file to upload it in S3 </a:t>
            </a:r>
            <a:r>
              <a:rPr lang="en-US" sz="2000" b="1" dirty="0"/>
              <a:t>.</a:t>
            </a: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036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Andale Mono</vt:lpstr>
      <vt:lpstr>Calibri</vt:lpstr>
      <vt:lpstr>Calibri Light</vt:lpstr>
      <vt:lpstr>RetrospectVTI</vt:lpstr>
      <vt:lpstr>   Database Systems  Project 1    </vt:lpstr>
      <vt:lpstr>PowerPoint Presentation</vt:lpstr>
      <vt:lpstr>PowerPoint Presentation</vt:lpstr>
      <vt:lpstr>PowerPoint Presentation</vt:lpstr>
      <vt:lpstr>   - Crete a DB using “CREATE DATABASE” command on MYSQL client.   mysql -h rdsinstance1.colgqjysnwji.us-west-2.rds.amazonaws.com -P 3306 -u rdsinstance1 –p   LOAD DATA LOCAL INFILE ‘https://s3dbs.s3-us-west-2.amazonaws.com/order_products.csv’   INTO TABLE order_products  FIELDS TERMINATED BY ',’   ENCLOSED BY '”’  LINES TERMINATED BY '\n’  IGNORE 1 LINES; </vt:lpstr>
      <vt:lpstr>PowerPoint Presentation</vt:lpstr>
      <vt:lpstr>   COPY products FROM 's3://s3dbs/products.csv' iam_role 'arn:aws:iam::519667235285:role/AWSRedShiftS3' credentials  'aws_access_key_id=   AKIA3SNDUFRH3TATKANX;   aws_secret_access_key=   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’ CSV delimiter ','</vt:lpstr>
      <vt:lpstr>Tools were used :  - JAVA 8  - JDK and SDK  - Spring Boot   - IntelliJ IDE  - JDBC  - Github: https://github.com/fatiemahsaadeh/db_systems_project_1  Software Development Design :   - MVC  Frontend Template Engine:  - Thymeleaf : HTML View Layer   </vt:lpstr>
      <vt:lpstr>- Connect to AWS databases :  - Getting the right JDBC URLs, usernames and passwords for both MySQL and RedShift.  - Adding them in the application.properties which is the web app configuration file.  - The Model, View and Controller.  - Pagination in the backend:  - To handle the queries that requests big data without crashing the web page.  - The JAR File:   - Build the application and get the JAR file to upload it in S3 . </vt:lpstr>
      <vt:lpstr>PowerPoint Presentation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Database Systems  Project 1    </dc:title>
  <dc:creator>AlSaadeh,Fatimah</dc:creator>
  <cp:lastModifiedBy>AlSaadeh,Fatimah</cp:lastModifiedBy>
  <cp:revision>4</cp:revision>
  <dcterms:created xsi:type="dcterms:W3CDTF">2019-10-16T00:29:59Z</dcterms:created>
  <dcterms:modified xsi:type="dcterms:W3CDTF">2019-10-16T03:17:45Z</dcterms:modified>
</cp:coreProperties>
</file>