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5" r:id="rId3"/>
    <p:sldId id="257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77" autoAdjust="0"/>
  </p:normalViewPr>
  <p:slideViewPr>
    <p:cSldViewPr snapToGrid="0" snapToObjects="1">
      <p:cViewPr>
        <p:scale>
          <a:sx n="75" d="100"/>
          <a:sy n="75" d="100"/>
        </p:scale>
        <p:origin x="240" y="52"/>
      </p:cViewPr>
      <p:guideLst/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0F5B-4E7F-4162-85B2-FCB281C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A7AAF-05ED-C14C-A52F-43D54C66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Database Systems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OLAP and Data Mining</a:t>
            </a: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EC63-ABA3-AA4F-9B3F-47333C67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Harsha </a:t>
            </a:r>
            <a:r>
              <a:rPr lang="en-US" sz="2000" dirty="0" err="1"/>
              <a:t>Mangnani</a:t>
            </a:r>
            <a:br>
              <a:rPr lang="en-US" sz="2000" dirty="0"/>
            </a:br>
            <a:r>
              <a:rPr lang="en-US" sz="2000" dirty="0"/>
              <a:t>Fatima </a:t>
            </a:r>
            <a:r>
              <a:rPr lang="en-US" sz="2000" dirty="0" err="1"/>
              <a:t>alsaadeh</a:t>
            </a:r>
            <a:endParaRPr lang="en-US" sz="2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5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8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23E94F-D2D6-444B-A6BA-2DEE173E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74" y="152201"/>
            <a:ext cx="2833213" cy="276125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3BCA5E-0F23-457F-8766-D72500E2D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61" y="2913458"/>
            <a:ext cx="3606985" cy="386099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060089-DB41-49AA-B456-5C509B82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1" y="2716648"/>
            <a:ext cx="3668414" cy="39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6C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2364243-70E7-46A2-B206-C1EF529FFF07}"/>
              </a:ext>
            </a:extLst>
          </p:cNvPr>
          <p:cNvSpPr txBox="1">
            <a:spLocks/>
          </p:cNvSpPr>
          <p:nvPr/>
        </p:nvSpPr>
        <p:spPr>
          <a:xfrm>
            <a:off x="8185922" y="-76541"/>
            <a:ext cx="3659246" cy="1803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400" b="1" dirty="0">
                <a:solidFill>
                  <a:schemeClr val="bg1"/>
                </a:solidFill>
              </a:rPr>
              <a:t>ROLLUP</a:t>
            </a:r>
            <a:r>
              <a:rPr lang="en-US" altLang="nl-BE" sz="1400" dirty="0">
                <a:solidFill>
                  <a:schemeClr val="bg1"/>
                </a:solidFill>
              </a:rPr>
              <a:t> operator computes the union on every prefix of the list of specified attribute types, from the most detailed up to the grand total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EBD3D73-DC44-47B1-A79C-53CD31B40D1B}"/>
              </a:ext>
            </a:extLst>
          </p:cNvPr>
          <p:cNvSpPr txBox="1">
            <a:spLocks/>
          </p:cNvSpPr>
          <p:nvPr/>
        </p:nvSpPr>
        <p:spPr>
          <a:xfrm>
            <a:off x="8196159" y="4166304"/>
            <a:ext cx="3659246" cy="2051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nl-BE" sz="1400" dirty="0">
                <a:solidFill>
                  <a:schemeClr val="bg1"/>
                </a:solidFill>
              </a:rPr>
              <a:t>The </a:t>
            </a:r>
            <a:r>
              <a:rPr lang="en-US" altLang="nl-BE" sz="1400" b="1" dirty="0">
                <a:solidFill>
                  <a:schemeClr val="bg1"/>
                </a:solidFill>
              </a:rPr>
              <a:t>CUBE </a:t>
            </a:r>
            <a:r>
              <a:rPr lang="en-US" altLang="nl-BE" sz="1400" dirty="0">
                <a:solidFill>
                  <a:schemeClr val="bg1"/>
                </a:solidFill>
              </a:rPr>
              <a:t>operator computes a union of GROUP BY’s on every subset of the specified attribute types</a:t>
            </a:r>
            <a:endParaRPr lang="nl-BE" altLang="nl-BE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31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654DB7-E464-4EE3-9380-8FFE5F335D00}"/>
              </a:ext>
            </a:extLst>
          </p:cNvPr>
          <p:cNvSpPr txBox="1">
            <a:spLocks/>
          </p:cNvSpPr>
          <p:nvPr/>
        </p:nvSpPr>
        <p:spPr>
          <a:xfrm>
            <a:off x="8165128" y="1706176"/>
            <a:ext cx="3659246" cy="288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500" b="1" dirty="0">
                <a:solidFill>
                  <a:schemeClr val="bg1"/>
                </a:solidFill>
              </a:rPr>
              <a:t>Key difference between the ROLLUP and CUBE </a:t>
            </a:r>
            <a:r>
              <a:rPr lang="en-US" altLang="nl-BE" sz="1500" dirty="0">
                <a:solidFill>
                  <a:schemeClr val="bg1"/>
                </a:solidFill>
              </a:rPr>
              <a:t>operator is that the former generates a result set showing the aggregates for a hierarchy of values of the specified attribute types, whereas the latter generates a result set showing the aggregates for all combinations of values of the selected attribute types</a:t>
            </a:r>
            <a:endParaRPr lang="nl-BE" altLang="nl-BE" sz="15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A5C-636F-4CEA-AFD2-4FAC63ADE976}"/>
              </a:ext>
            </a:extLst>
          </p:cNvPr>
          <p:cNvSpPr/>
          <p:nvPr/>
        </p:nvSpPr>
        <p:spPr>
          <a:xfrm>
            <a:off x="7566202" y="62997"/>
            <a:ext cx="464131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6D8C64-A987-4B47-B4C9-D72C015C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9" y="317397"/>
            <a:ext cx="6484550" cy="560080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711BC-A627-4A82-9AEC-58C9CC5B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134" y="1066881"/>
            <a:ext cx="2133600" cy="44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8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6C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2364243-70E7-46A2-B206-C1EF529FFF07}"/>
              </a:ext>
            </a:extLst>
          </p:cNvPr>
          <p:cNvSpPr txBox="1">
            <a:spLocks/>
          </p:cNvSpPr>
          <p:nvPr/>
        </p:nvSpPr>
        <p:spPr>
          <a:xfrm>
            <a:off x="8185922" y="-76541"/>
            <a:ext cx="3659246" cy="1803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400" b="1" dirty="0">
                <a:solidFill>
                  <a:schemeClr val="bg1"/>
                </a:solidFill>
              </a:rPr>
              <a:t>ROLLUP</a:t>
            </a:r>
            <a:r>
              <a:rPr lang="en-US" altLang="nl-BE" sz="1400" dirty="0">
                <a:solidFill>
                  <a:schemeClr val="bg1"/>
                </a:solidFill>
              </a:rPr>
              <a:t> operator computes the union on every prefix of the list of specified attribute types, from the most detailed up to the grand total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EBD3D73-DC44-47B1-A79C-53CD31B40D1B}"/>
              </a:ext>
            </a:extLst>
          </p:cNvPr>
          <p:cNvSpPr txBox="1">
            <a:spLocks/>
          </p:cNvSpPr>
          <p:nvPr/>
        </p:nvSpPr>
        <p:spPr>
          <a:xfrm>
            <a:off x="8196159" y="4166304"/>
            <a:ext cx="3659246" cy="2051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nl-BE" sz="1400" dirty="0">
                <a:solidFill>
                  <a:schemeClr val="bg1"/>
                </a:solidFill>
              </a:rPr>
              <a:t>The </a:t>
            </a:r>
            <a:r>
              <a:rPr lang="en-US" altLang="nl-BE" sz="1400" b="1" dirty="0">
                <a:solidFill>
                  <a:schemeClr val="bg1"/>
                </a:solidFill>
              </a:rPr>
              <a:t>CUBE </a:t>
            </a:r>
            <a:r>
              <a:rPr lang="en-US" altLang="nl-BE" sz="1400" dirty="0">
                <a:solidFill>
                  <a:schemeClr val="bg1"/>
                </a:solidFill>
              </a:rPr>
              <a:t>operator computes a union of GROUP BY’s on every subset of the specified attribute types</a:t>
            </a:r>
            <a:endParaRPr lang="nl-BE" altLang="nl-BE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31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654DB7-E464-4EE3-9380-8FFE5F335D00}"/>
              </a:ext>
            </a:extLst>
          </p:cNvPr>
          <p:cNvSpPr txBox="1">
            <a:spLocks/>
          </p:cNvSpPr>
          <p:nvPr/>
        </p:nvSpPr>
        <p:spPr>
          <a:xfrm>
            <a:off x="8165128" y="1706176"/>
            <a:ext cx="3659246" cy="288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500" b="1" dirty="0">
                <a:solidFill>
                  <a:schemeClr val="bg1"/>
                </a:solidFill>
              </a:rPr>
              <a:t>Key difference between the ROLLUP and CUBE </a:t>
            </a:r>
            <a:r>
              <a:rPr lang="en-US" altLang="nl-BE" sz="1500" dirty="0">
                <a:solidFill>
                  <a:schemeClr val="bg1"/>
                </a:solidFill>
              </a:rPr>
              <a:t>operator is that the former generates a result set showing the aggregates for a hierarchy of values of the specified attribute types, whereas the latter generates a result set showing the aggregates for all combinations of values of the selected attribute types</a:t>
            </a:r>
            <a:endParaRPr lang="nl-BE" altLang="nl-BE" sz="15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A5C-636F-4CEA-AFD2-4FAC63ADE976}"/>
              </a:ext>
            </a:extLst>
          </p:cNvPr>
          <p:cNvSpPr/>
          <p:nvPr/>
        </p:nvSpPr>
        <p:spPr>
          <a:xfrm>
            <a:off x="7566202" y="62997"/>
            <a:ext cx="464131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2E037F-2752-4EBD-8F80-BA42691B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660606"/>
            <a:ext cx="6042798" cy="566278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D4DD1-F784-4FED-A37C-DCE6009E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17" y="1169874"/>
            <a:ext cx="3518081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2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53F6-5EAB-334B-B0AE-F75370E25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8D45D-4529-8843-8078-BC5FCD5C2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5283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1CAFCF6-D9D7-4D04-98B6-F2470550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14" y="643270"/>
            <a:ext cx="5069321" cy="4960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A7FBA-2141-4A25-BB3E-E6039007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02" y="2306933"/>
            <a:ext cx="4742305" cy="22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0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074C-38B3-DF40-A146-2B229FFB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US" altLang="nl-BE" sz="1600" b="1" dirty="0">
                <a:solidFill>
                  <a:schemeClr val="bg1"/>
                </a:solidFill>
              </a:rPr>
              <a:t>Drill-up</a:t>
            </a:r>
            <a:r>
              <a:rPr lang="en-US" altLang="nl-BE" sz="1600" dirty="0">
                <a:solidFill>
                  <a:schemeClr val="bg1"/>
                </a:solidFill>
              </a:rPr>
              <a:t> (Roll-up) refers to aggregating the current set of fact values within or across one or more dimensions.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702351E2-81E7-40B6-80D2-8702182207AE}"/>
              </a:ext>
            </a:extLst>
          </p:cNvPr>
          <p:cNvSpPr txBox="1">
            <a:spLocks/>
          </p:cNvSpPr>
          <p:nvPr/>
        </p:nvSpPr>
        <p:spPr>
          <a:xfrm>
            <a:off x="488373" y="954583"/>
            <a:ext cx="3659246" cy="23934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600">
                <a:solidFill>
                  <a:schemeClr val="bg1"/>
                </a:solidFill>
              </a:rPr>
              <a:t>A </a:t>
            </a:r>
            <a:r>
              <a:rPr lang="en-US" altLang="nl-BE" sz="1600" b="1">
                <a:solidFill>
                  <a:schemeClr val="bg1"/>
                </a:solidFill>
              </a:rPr>
              <a:t>pivot or cross-table</a:t>
            </a:r>
            <a:r>
              <a:rPr lang="en-US" altLang="nl-BE" sz="1600">
                <a:solidFill>
                  <a:schemeClr val="bg1"/>
                </a:solidFill>
              </a:rPr>
              <a:t> is a popular data summarization tool</a:t>
            </a:r>
          </a:p>
          <a:p>
            <a:r>
              <a:rPr lang="en-US" altLang="nl-BE" sz="1600">
                <a:solidFill>
                  <a:schemeClr val="bg1"/>
                </a:solidFill>
              </a:rPr>
              <a:t>It essentially </a:t>
            </a:r>
            <a:r>
              <a:rPr lang="en-US" altLang="nl-BE" sz="1600" b="1">
                <a:solidFill>
                  <a:schemeClr val="bg1"/>
                </a:solidFill>
              </a:rPr>
              <a:t>cross-tabulates a set of dimensions </a:t>
            </a:r>
            <a:r>
              <a:rPr lang="en-US" altLang="nl-BE" sz="1600">
                <a:solidFill>
                  <a:schemeClr val="bg1"/>
                </a:solidFill>
              </a:rPr>
              <a:t>in such a way that multidimensional data can be represented in a two-dimensional tabular format</a:t>
            </a:r>
            <a:endParaRPr lang="nl-BE" altLang="nl-BE" sz="160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A5DA1-E454-4B49-B422-030D05D6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8" y="13652"/>
            <a:ext cx="4745255" cy="37209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F0F6FF-1670-4CD2-A4E4-FE7C5CDB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825" y="3663649"/>
            <a:ext cx="3479979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074C-38B3-DF40-A146-2B229FFB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US" altLang="nl-BE" sz="1600" b="1" dirty="0">
                <a:solidFill>
                  <a:schemeClr val="bg1"/>
                </a:solidFill>
              </a:rPr>
              <a:t>Dicing </a:t>
            </a:r>
            <a:r>
              <a:rPr lang="en-US" altLang="nl-BE" sz="1600" dirty="0">
                <a:solidFill>
                  <a:schemeClr val="bg1"/>
                </a:solidFill>
              </a:rPr>
              <a:t>corresponds to a range selection on one or more dimensions</a:t>
            </a:r>
            <a:endParaRPr lang="nl-BE" altLang="nl-BE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702351E2-81E7-40B6-80D2-8702182207AE}"/>
              </a:ext>
            </a:extLst>
          </p:cNvPr>
          <p:cNvSpPr txBox="1">
            <a:spLocks/>
          </p:cNvSpPr>
          <p:nvPr/>
        </p:nvSpPr>
        <p:spPr>
          <a:xfrm>
            <a:off x="538303" y="1035597"/>
            <a:ext cx="3659246" cy="239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600" b="1" dirty="0">
                <a:solidFill>
                  <a:schemeClr val="bg1"/>
                </a:solidFill>
              </a:rPr>
              <a:t>Slicing </a:t>
            </a:r>
            <a:r>
              <a:rPr lang="en-US" altLang="nl-BE" sz="1600" dirty="0">
                <a:solidFill>
                  <a:schemeClr val="bg1"/>
                </a:solidFill>
              </a:rPr>
              <a:t>represents the operation whereby one of the dimensions is set at a particular value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6EA6E-40F3-4796-8E42-63C51CEE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19" y="356135"/>
            <a:ext cx="3881255" cy="53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B9F8C-62FA-4406-9CAE-5F5087EB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02" y="254000"/>
            <a:ext cx="4641314" cy="596392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6C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2364243-70E7-46A2-B206-C1EF529FFF07}"/>
              </a:ext>
            </a:extLst>
          </p:cNvPr>
          <p:cNvSpPr txBox="1">
            <a:spLocks/>
          </p:cNvSpPr>
          <p:nvPr/>
        </p:nvSpPr>
        <p:spPr>
          <a:xfrm>
            <a:off x="8185922" y="-76541"/>
            <a:ext cx="3659246" cy="1803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400" b="1" dirty="0">
                <a:solidFill>
                  <a:schemeClr val="bg1"/>
                </a:solidFill>
              </a:rPr>
              <a:t>ROLLUP</a:t>
            </a:r>
            <a:r>
              <a:rPr lang="en-US" altLang="nl-BE" sz="1400" dirty="0">
                <a:solidFill>
                  <a:schemeClr val="bg1"/>
                </a:solidFill>
              </a:rPr>
              <a:t> operator computes the union on every prefix of the list of specified attribute types, from the most detailed up to the grand total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EBD3D73-DC44-47B1-A79C-53CD31B40D1B}"/>
              </a:ext>
            </a:extLst>
          </p:cNvPr>
          <p:cNvSpPr txBox="1">
            <a:spLocks/>
          </p:cNvSpPr>
          <p:nvPr/>
        </p:nvSpPr>
        <p:spPr>
          <a:xfrm>
            <a:off x="8196159" y="4166304"/>
            <a:ext cx="3659246" cy="2051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nl-BE" sz="1400" dirty="0">
                <a:solidFill>
                  <a:schemeClr val="bg1"/>
                </a:solidFill>
              </a:rPr>
              <a:t>The </a:t>
            </a:r>
            <a:r>
              <a:rPr lang="en-US" altLang="nl-BE" sz="1400" b="1" dirty="0">
                <a:solidFill>
                  <a:schemeClr val="bg1"/>
                </a:solidFill>
              </a:rPr>
              <a:t>CUBE </a:t>
            </a:r>
            <a:r>
              <a:rPr lang="en-US" altLang="nl-BE" sz="1400" dirty="0">
                <a:solidFill>
                  <a:schemeClr val="bg1"/>
                </a:solidFill>
              </a:rPr>
              <a:t>operator computes a union of GROUP BY’s on every subset of the specified attribute types</a:t>
            </a:r>
            <a:endParaRPr lang="nl-BE" altLang="nl-BE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31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5654DB7-E464-4EE3-9380-8FFE5F335D00}"/>
              </a:ext>
            </a:extLst>
          </p:cNvPr>
          <p:cNvSpPr txBox="1">
            <a:spLocks/>
          </p:cNvSpPr>
          <p:nvPr/>
        </p:nvSpPr>
        <p:spPr>
          <a:xfrm>
            <a:off x="8165128" y="1706176"/>
            <a:ext cx="3659246" cy="288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500" b="1" dirty="0">
                <a:solidFill>
                  <a:schemeClr val="bg1"/>
                </a:solidFill>
              </a:rPr>
              <a:t>Key difference between the ROLLUP and CUBE </a:t>
            </a:r>
            <a:r>
              <a:rPr lang="en-US" altLang="nl-BE" sz="1500" dirty="0">
                <a:solidFill>
                  <a:schemeClr val="bg1"/>
                </a:solidFill>
              </a:rPr>
              <a:t>operator is that the former generates a result set showing the aggregates for a hierarchy of values of the specified attribute types, whereas the latter generates a result set showing the aggregates for all combinations of values of the selected attribute types</a:t>
            </a:r>
            <a:endParaRPr lang="nl-BE" altLang="nl-BE" sz="15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3A5C-636F-4CEA-AFD2-4FAC63ADE976}"/>
              </a:ext>
            </a:extLst>
          </p:cNvPr>
          <p:cNvSpPr/>
          <p:nvPr/>
        </p:nvSpPr>
        <p:spPr>
          <a:xfrm>
            <a:off x="7566202" y="62997"/>
            <a:ext cx="464131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FB91D1-11D8-4A20-B91E-458862EF8FB3}"/>
              </a:ext>
            </a:extLst>
          </p:cNvPr>
          <p:cNvSpPr txBox="1">
            <a:spLocks/>
          </p:cNvSpPr>
          <p:nvPr/>
        </p:nvSpPr>
        <p:spPr>
          <a:xfrm>
            <a:off x="7909956" y="8117"/>
            <a:ext cx="3659246" cy="1803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400" b="1" dirty="0">
                <a:solidFill>
                  <a:schemeClr val="bg1"/>
                </a:solidFill>
              </a:rPr>
              <a:t>ROLLUP</a:t>
            </a:r>
            <a:r>
              <a:rPr lang="en-US" altLang="nl-BE" sz="1400" dirty="0">
                <a:solidFill>
                  <a:schemeClr val="bg1"/>
                </a:solidFill>
              </a:rPr>
              <a:t> operator computes the union on every prefix of the list of specified attribute types, from the most detailed up to the grand total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148F760-C068-4DCB-A88F-63B26D8413A3}"/>
              </a:ext>
            </a:extLst>
          </p:cNvPr>
          <p:cNvSpPr txBox="1">
            <a:spLocks/>
          </p:cNvSpPr>
          <p:nvPr/>
        </p:nvSpPr>
        <p:spPr>
          <a:xfrm>
            <a:off x="7909956" y="1706176"/>
            <a:ext cx="3659246" cy="288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BE" sz="1200" b="1" dirty="0">
                <a:solidFill>
                  <a:schemeClr val="bg1"/>
                </a:solidFill>
              </a:rPr>
              <a:t>Key difference between the ROLLUP and CUBE </a:t>
            </a:r>
            <a:r>
              <a:rPr lang="en-US" altLang="nl-BE" sz="1200" dirty="0">
                <a:solidFill>
                  <a:schemeClr val="bg1"/>
                </a:solidFill>
              </a:rPr>
              <a:t>operator is that the former generates a result set showing the aggregates for a hierarchy of values of the specified attribute types, whereas the latter generates a result set showing the aggregates for all combinations of values of the selected attribute types</a:t>
            </a:r>
            <a:endParaRPr lang="nl-BE" altLang="nl-BE" sz="1200" dirty="0">
              <a:solidFill>
                <a:schemeClr val="bg1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974F7EE-8A81-46FA-8188-C3C8564C943E}"/>
              </a:ext>
            </a:extLst>
          </p:cNvPr>
          <p:cNvSpPr txBox="1">
            <a:spLocks/>
          </p:cNvSpPr>
          <p:nvPr/>
        </p:nvSpPr>
        <p:spPr>
          <a:xfrm>
            <a:off x="7954731" y="4379312"/>
            <a:ext cx="3659246" cy="2051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nl-BE" sz="1400" dirty="0">
                <a:solidFill>
                  <a:schemeClr val="bg1"/>
                </a:solidFill>
              </a:rPr>
              <a:t>The </a:t>
            </a:r>
            <a:r>
              <a:rPr lang="en-US" altLang="nl-BE" sz="1400" b="1" dirty="0">
                <a:solidFill>
                  <a:schemeClr val="bg1"/>
                </a:solidFill>
              </a:rPr>
              <a:t>CUBE </a:t>
            </a:r>
            <a:r>
              <a:rPr lang="en-US" altLang="nl-BE" sz="1400" dirty="0">
                <a:solidFill>
                  <a:schemeClr val="bg1"/>
                </a:solidFill>
              </a:rPr>
              <a:t>operator computes a union of GROUP BY’s on every subset of the specified attribute types</a:t>
            </a:r>
            <a:endParaRPr lang="nl-BE" altLang="nl-BE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31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41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7232D9-7593-4EED-B7AA-7CC56E64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5" y="122511"/>
            <a:ext cx="4775162" cy="290517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AB7D6-3FAA-474D-84A9-3BF42270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1" y="171322"/>
            <a:ext cx="4012013" cy="290517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A0BA19C-B649-4E4C-9141-48923940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5" y="3640916"/>
            <a:ext cx="5426764" cy="263931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56B8E-2E5F-4F46-9BEB-8236F7256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12" y="3731975"/>
            <a:ext cx="401201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8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E8AA86-8A60-4404-A9C7-09795302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87" y="841248"/>
            <a:ext cx="5084931" cy="517550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9B3BF7-0225-44F7-B1F8-D6458767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73" y="1111976"/>
            <a:ext cx="5092361" cy="49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502A4C-1BDA-4179-96F1-89048DD4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3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78F5A7-68B6-4130-8E90-E3145213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04" y="377613"/>
            <a:ext cx="4356263" cy="603165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CFA117-F778-4FDB-AEEF-5EA9993E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9" y="575740"/>
            <a:ext cx="3521263" cy="30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42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469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RetrospectVTI</vt:lpstr>
      <vt:lpstr>   Database Systems  OLAP and Data Mining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 OLAP and Data Mining</dc:title>
  <dc:creator>Harsha Kanayalal Mangnani</dc:creator>
  <cp:lastModifiedBy>Harsha Kanayalal Mangnani</cp:lastModifiedBy>
  <cp:revision>3</cp:revision>
  <dcterms:created xsi:type="dcterms:W3CDTF">2019-12-04T05:49:42Z</dcterms:created>
  <dcterms:modified xsi:type="dcterms:W3CDTF">2019-12-04T06:07:38Z</dcterms:modified>
</cp:coreProperties>
</file>