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0"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2" autoAdjust="0"/>
    <p:restoredTop sz="9466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446D3-3016-4755-9FD4-9CEDF8FE5E2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GB"/>
        </a:p>
      </dgm:t>
    </dgm:pt>
    <dgm:pt modelId="{720EF27C-64BC-432B-8479-8E2378046532}">
      <dgm:prSet/>
      <dgm:spPr/>
      <dgm:t>
        <a:bodyPr/>
        <a:lstStyle/>
        <a:p>
          <a:r>
            <a:rPr lang="en-GB" b="1" dirty="0">
              <a:latin typeface="Cambria Math" panose="02040503050406030204" pitchFamily="18" charset="0"/>
              <a:ea typeface="Cambria Math" panose="02040503050406030204" pitchFamily="18" charset="0"/>
            </a:rPr>
            <a:t>Web Development Fundamentals: Exploring Front-End and Back-End Technologies</a:t>
          </a:r>
        </a:p>
      </dgm:t>
    </dgm:pt>
    <dgm:pt modelId="{B393D65B-21B6-4E34-B924-CBEE1B20D4C1}" type="parTrans" cxnId="{52A117C4-1CB3-40D6-A460-4AC0AC9AF043}">
      <dgm:prSet/>
      <dgm:spPr/>
      <dgm:t>
        <a:bodyPr/>
        <a:lstStyle/>
        <a:p>
          <a:endParaRPr lang="en-GB"/>
        </a:p>
      </dgm:t>
    </dgm:pt>
    <dgm:pt modelId="{A1A68B4B-ED46-46E3-B070-35A315A34DDD}" type="sibTrans" cxnId="{52A117C4-1CB3-40D6-A460-4AC0AC9AF043}">
      <dgm:prSet/>
      <dgm:spPr/>
      <dgm:t>
        <a:bodyPr/>
        <a:lstStyle/>
        <a:p>
          <a:endParaRPr lang="en-GB"/>
        </a:p>
      </dgm:t>
    </dgm:pt>
    <dgm:pt modelId="{3DC79B0C-F34B-4003-AD90-B8528C0C6104}" type="pres">
      <dgm:prSet presAssocID="{D1D446D3-3016-4755-9FD4-9CEDF8FE5E2A}" presName="Name0" presStyleCnt="0">
        <dgm:presLayoutVars>
          <dgm:chMax val="7"/>
          <dgm:dir/>
          <dgm:animLvl val="lvl"/>
          <dgm:resizeHandles val="exact"/>
        </dgm:presLayoutVars>
      </dgm:prSet>
      <dgm:spPr/>
    </dgm:pt>
    <dgm:pt modelId="{5D66E04E-2250-4F0D-818E-2780E1492475}" type="pres">
      <dgm:prSet presAssocID="{720EF27C-64BC-432B-8479-8E2378046532}" presName="circle1" presStyleLbl="node1" presStyleIdx="0" presStyleCnt="1"/>
      <dgm:spPr/>
    </dgm:pt>
    <dgm:pt modelId="{9BE68CD2-5618-496E-9658-CB6302961C18}" type="pres">
      <dgm:prSet presAssocID="{720EF27C-64BC-432B-8479-8E2378046532}" presName="space" presStyleCnt="0"/>
      <dgm:spPr/>
    </dgm:pt>
    <dgm:pt modelId="{9D522A7E-4BC3-46B5-BC38-B9B513891C72}" type="pres">
      <dgm:prSet presAssocID="{720EF27C-64BC-432B-8479-8E2378046532}" presName="rect1" presStyleLbl="alignAcc1" presStyleIdx="0" presStyleCnt="1" custLinFactNeighborX="2885" custLinFactNeighborY="638"/>
      <dgm:spPr/>
    </dgm:pt>
    <dgm:pt modelId="{74C6838F-26EB-4118-8070-3DCF81C9FC6C}" type="pres">
      <dgm:prSet presAssocID="{720EF27C-64BC-432B-8479-8E2378046532}" presName="rect1ParTxNoCh" presStyleLbl="alignAcc1" presStyleIdx="0" presStyleCnt="1">
        <dgm:presLayoutVars>
          <dgm:chMax val="1"/>
          <dgm:bulletEnabled val="1"/>
        </dgm:presLayoutVars>
      </dgm:prSet>
      <dgm:spPr/>
    </dgm:pt>
  </dgm:ptLst>
  <dgm:cxnLst>
    <dgm:cxn modelId="{79AC6B88-061E-40F2-9037-BC91A48EA926}" type="presOf" srcId="{D1D446D3-3016-4755-9FD4-9CEDF8FE5E2A}" destId="{3DC79B0C-F34B-4003-AD90-B8528C0C6104}" srcOrd="0" destOrd="0" presId="urn:microsoft.com/office/officeart/2005/8/layout/target3"/>
    <dgm:cxn modelId="{135CFCB6-B507-4367-81CE-5B7237F01814}" type="presOf" srcId="{720EF27C-64BC-432B-8479-8E2378046532}" destId="{9D522A7E-4BC3-46B5-BC38-B9B513891C72}" srcOrd="0" destOrd="0" presId="urn:microsoft.com/office/officeart/2005/8/layout/target3"/>
    <dgm:cxn modelId="{52A117C4-1CB3-40D6-A460-4AC0AC9AF043}" srcId="{D1D446D3-3016-4755-9FD4-9CEDF8FE5E2A}" destId="{720EF27C-64BC-432B-8479-8E2378046532}" srcOrd="0" destOrd="0" parTransId="{B393D65B-21B6-4E34-B924-CBEE1B20D4C1}" sibTransId="{A1A68B4B-ED46-46E3-B070-35A315A34DDD}"/>
    <dgm:cxn modelId="{2BB27EFC-BA0A-4F09-9B28-117E44BEB96F}" type="presOf" srcId="{720EF27C-64BC-432B-8479-8E2378046532}" destId="{74C6838F-26EB-4118-8070-3DCF81C9FC6C}" srcOrd="1" destOrd="0" presId="urn:microsoft.com/office/officeart/2005/8/layout/target3"/>
    <dgm:cxn modelId="{45103E1C-46F5-43F5-88DF-C04FB82705C2}" type="presParOf" srcId="{3DC79B0C-F34B-4003-AD90-B8528C0C6104}" destId="{5D66E04E-2250-4F0D-818E-2780E1492475}" srcOrd="0" destOrd="0" presId="urn:microsoft.com/office/officeart/2005/8/layout/target3"/>
    <dgm:cxn modelId="{3CEF1720-5FCA-40F3-A7D6-5056AB76B954}" type="presParOf" srcId="{3DC79B0C-F34B-4003-AD90-B8528C0C6104}" destId="{9BE68CD2-5618-496E-9658-CB6302961C18}" srcOrd="1" destOrd="0" presId="urn:microsoft.com/office/officeart/2005/8/layout/target3"/>
    <dgm:cxn modelId="{F4E53677-7298-4CE1-A44D-8E1A74FE4149}" type="presParOf" srcId="{3DC79B0C-F34B-4003-AD90-B8528C0C6104}" destId="{9D522A7E-4BC3-46B5-BC38-B9B513891C72}" srcOrd="2" destOrd="0" presId="urn:microsoft.com/office/officeart/2005/8/layout/target3"/>
    <dgm:cxn modelId="{D51FA2FE-EDA3-45CE-A0E3-9B9493394FB9}" type="presParOf" srcId="{3DC79B0C-F34B-4003-AD90-B8528C0C6104}" destId="{74C6838F-26EB-4118-8070-3DCF81C9FC6C}"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GB"/>
        </a:p>
      </dgm:t>
    </dgm:pt>
    <dgm:pt modelId="{5DD46A37-62F2-401B-8CEC-A3578150CF2C}">
      <dgm:prSet/>
      <dgm:spPr/>
      <dgm:t>
        <a:bodyPr/>
        <a:lstStyle/>
        <a:p>
          <a:r>
            <a:rPr lang="en-GB" b="1" i="1" dirty="0"/>
            <a:t>what is front-end development?</a:t>
          </a:r>
          <a:br>
            <a:rPr lang="az-Latn-AZ" b="1" i="1" dirty="0"/>
          </a:br>
          <a:r>
            <a:rPr lang="en-GB" b="1" i="1" dirty="0"/>
            <a:t>who is front-end developer?</a:t>
          </a:r>
          <a:br>
            <a:rPr lang="az-Latn-AZ" b="1" i="1" dirty="0"/>
          </a:br>
          <a:r>
            <a:rPr lang="en-GB" b="1" i="1" dirty="0"/>
            <a:t>front-end development explained?</a:t>
          </a:r>
          <a:endParaRPr lang="en-GB" dirty="0"/>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custLinFactNeighborX="93" custLinFactNeighborY="8407">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dgm:spPr/>
      <dgm:t>
        <a:bodyPr/>
        <a:lstStyle/>
        <a:p>
          <a:r>
            <a:rPr lang="en-GB" b="1" i="1" dirty="0"/>
            <a:t>what is </a:t>
          </a:r>
          <a:r>
            <a:rPr lang="az-Latn-AZ" b="1" i="1" dirty="0"/>
            <a:t>back</a:t>
          </a:r>
          <a:r>
            <a:rPr lang="en-GB" b="1" i="1" dirty="0"/>
            <a:t>-end development?</a:t>
          </a:r>
          <a:br>
            <a:rPr lang="az-Latn-AZ" b="1" i="1" dirty="0"/>
          </a:br>
          <a:r>
            <a:rPr lang="en-GB" b="1" i="1" dirty="0"/>
            <a:t>who is </a:t>
          </a:r>
          <a:r>
            <a:rPr lang="az-Latn-AZ" b="1" i="1" dirty="0"/>
            <a:t>back</a:t>
          </a:r>
          <a:r>
            <a:rPr lang="en-GB" b="1" i="1" dirty="0"/>
            <a:t>-end developer?</a:t>
          </a:r>
          <a:endParaRPr lang="en-GB" dirty="0"/>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custT="1"/>
      <dgm:spPr/>
      <dgm:t>
        <a:bodyPr/>
        <a:lstStyle/>
        <a:p>
          <a:r>
            <a:rPr lang="en-US" b="1" i="1" dirty="0">
              <a:latin typeface="Candara" panose="020E0502030303020204" pitchFamily="34" charset="0"/>
            </a:rPr>
            <a:t>Basics of back-end development</a:t>
          </a:r>
          <a:endParaRPr lang="en-GB" b="1" i="1" dirty="0">
            <a:latin typeface="Candara" panose="020E0502030303020204" pitchFamily="34" charset="0"/>
          </a:endParaRPr>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custLinFactNeighborX="280" custLinFactNeighborY="494">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custT="1"/>
      <dgm:spPr/>
      <dgm:t>
        <a:bodyPr/>
        <a:lstStyle/>
        <a:p>
          <a:r>
            <a:rPr lang="en-US" b="1" i="1" dirty="0">
              <a:latin typeface="Candara" panose="020E0502030303020204" pitchFamily="34" charset="0"/>
            </a:rPr>
            <a:t>Back-end development technologies</a:t>
          </a:r>
          <a:endParaRPr lang="en-GB" b="1" i="1" dirty="0">
            <a:latin typeface="Candara" panose="020E0502030303020204" pitchFamily="34" charset="0"/>
          </a:endParaRPr>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custLinFactNeighborX="280" custLinFactNeighborY="494">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dgm:spPr/>
      <dgm:t>
        <a:bodyPr/>
        <a:lstStyle/>
        <a:p>
          <a:r>
            <a:rPr lang="en-GB" b="1" i="1" dirty="0">
              <a:latin typeface="Candara" panose="020E0502030303020204" pitchFamily="34" charset="0"/>
            </a:rPr>
            <a:t>what is SEO in web development?</a:t>
          </a:r>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custLinFactNeighborX="280" custLinFactNeighborY="494">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dgm:spPr/>
      <dgm:t>
        <a:bodyPr/>
        <a:lstStyle/>
        <a:p>
          <a:r>
            <a:rPr lang="en-GB" b="1" i="1" dirty="0">
              <a:latin typeface="Candara" panose="020E0502030303020204" pitchFamily="34" charset="0"/>
            </a:rPr>
            <a:t>what is database &amp; how it works?</a:t>
          </a:r>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custLinFactNeighborX="280" custLinFactNeighborY="494">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dgm:spPr/>
      <dgm:t>
        <a:bodyPr/>
        <a:lstStyle/>
        <a:p>
          <a:r>
            <a:rPr lang="en-GB" b="1" i="1" dirty="0">
              <a:latin typeface="Candara" panose="020E0502030303020204" pitchFamily="34" charset="0"/>
            </a:rPr>
            <a:t>what</a:t>
          </a:r>
          <a:r>
            <a:rPr lang="en-GB" b="1" i="1" dirty="0"/>
            <a:t> </a:t>
          </a:r>
          <a:r>
            <a:rPr lang="en-GB" b="1" i="1" dirty="0">
              <a:latin typeface="Candara" panose="020E0502030303020204" pitchFamily="34" charset="0"/>
            </a:rPr>
            <a:t>is</a:t>
          </a:r>
          <a:r>
            <a:rPr lang="az-Latn-AZ" b="1" i="1" dirty="0"/>
            <a:t> api?</a:t>
          </a:r>
          <a:endParaRPr lang="en-GB" dirty="0"/>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312C93-6EFD-43EB-BFB9-671FC23AEE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5DD46A37-62F2-401B-8CEC-A3578150CF2C}">
      <dgm:prSet/>
      <dgm:spPr/>
      <dgm:t>
        <a:bodyPr/>
        <a:lstStyle/>
        <a:p>
          <a:r>
            <a:rPr lang="en-GB" b="1" i="1" dirty="0">
              <a:latin typeface="Candara" panose="020E0502030303020204" pitchFamily="34" charset="0"/>
            </a:rPr>
            <a:t>what</a:t>
          </a:r>
          <a:r>
            <a:rPr lang="en-GB" b="1" i="1" dirty="0"/>
            <a:t> </a:t>
          </a:r>
          <a:r>
            <a:rPr lang="en-GB" b="1" i="1" dirty="0">
              <a:latin typeface="Candara" panose="020E0502030303020204" pitchFamily="34" charset="0"/>
            </a:rPr>
            <a:t>is</a:t>
          </a:r>
          <a:r>
            <a:rPr lang="az-Latn-AZ" b="1" i="1" dirty="0"/>
            <a:t> sql?</a:t>
          </a:r>
          <a:endParaRPr lang="en-GB" dirty="0"/>
        </a:p>
      </dgm:t>
    </dgm:pt>
    <dgm:pt modelId="{140EC66F-4561-447C-8445-B65FD859E215}" type="parTrans" cxnId="{12C31201-D29F-4FEB-B6B8-0866F8F24627}">
      <dgm:prSet/>
      <dgm:spPr/>
      <dgm:t>
        <a:bodyPr/>
        <a:lstStyle/>
        <a:p>
          <a:endParaRPr lang="en-GB"/>
        </a:p>
      </dgm:t>
    </dgm:pt>
    <dgm:pt modelId="{8B6B664C-545A-4A1F-8652-93B98C6F4515}" type="sibTrans" cxnId="{12C31201-D29F-4FEB-B6B8-0866F8F24627}">
      <dgm:prSet/>
      <dgm:spPr/>
      <dgm:t>
        <a:bodyPr/>
        <a:lstStyle/>
        <a:p>
          <a:endParaRPr lang="en-GB"/>
        </a:p>
      </dgm:t>
    </dgm:pt>
    <dgm:pt modelId="{5437BB77-E76D-400F-8AE4-335D8EAEE1A8}" type="pres">
      <dgm:prSet presAssocID="{E5312C93-6EFD-43EB-BFB9-671FC23AEE7D}" presName="linear" presStyleCnt="0">
        <dgm:presLayoutVars>
          <dgm:animLvl val="lvl"/>
          <dgm:resizeHandles val="exact"/>
        </dgm:presLayoutVars>
      </dgm:prSet>
      <dgm:spPr/>
    </dgm:pt>
    <dgm:pt modelId="{BAE385F2-69B5-4782-A395-D98769477B79}" type="pres">
      <dgm:prSet presAssocID="{5DD46A37-62F2-401B-8CEC-A3578150CF2C}" presName="parentText" presStyleLbl="node1" presStyleIdx="0" presStyleCnt="1">
        <dgm:presLayoutVars>
          <dgm:chMax val="0"/>
          <dgm:bulletEnabled val="1"/>
        </dgm:presLayoutVars>
      </dgm:prSet>
      <dgm:spPr/>
    </dgm:pt>
  </dgm:ptLst>
  <dgm:cxnLst>
    <dgm:cxn modelId="{12C31201-D29F-4FEB-B6B8-0866F8F24627}" srcId="{E5312C93-6EFD-43EB-BFB9-671FC23AEE7D}" destId="{5DD46A37-62F2-401B-8CEC-A3578150CF2C}" srcOrd="0" destOrd="0" parTransId="{140EC66F-4561-447C-8445-B65FD859E215}" sibTransId="{8B6B664C-545A-4A1F-8652-93B98C6F4515}"/>
    <dgm:cxn modelId="{C2D3E34B-53D7-494D-AED1-A652B118DC4C}" type="presOf" srcId="{5DD46A37-62F2-401B-8CEC-A3578150CF2C}" destId="{BAE385F2-69B5-4782-A395-D98769477B79}" srcOrd="0" destOrd="0" presId="urn:microsoft.com/office/officeart/2005/8/layout/vList2"/>
    <dgm:cxn modelId="{E31E14E7-31EE-4799-8D05-649B4DA7E83D}" type="presOf" srcId="{E5312C93-6EFD-43EB-BFB9-671FC23AEE7D}" destId="{5437BB77-E76D-400F-8AE4-335D8EAEE1A8}" srcOrd="0" destOrd="0" presId="urn:microsoft.com/office/officeart/2005/8/layout/vList2"/>
    <dgm:cxn modelId="{8EE1D092-E73B-47CD-B996-BDD187C0FB40}" type="presParOf" srcId="{5437BB77-E76D-400F-8AE4-335D8EAEE1A8}" destId="{BAE385F2-69B5-4782-A395-D9876947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6E04E-2250-4F0D-818E-2780E1492475}">
      <dsp:nvSpPr>
        <dsp:cNvPr id="0" name=""/>
        <dsp:cNvSpPr/>
      </dsp:nvSpPr>
      <dsp:spPr>
        <a:xfrm>
          <a:off x="0" y="0"/>
          <a:ext cx="1373070" cy="137307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522A7E-4BC3-46B5-BC38-B9B513891C72}">
      <dsp:nvSpPr>
        <dsp:cNvPr id="0" name=""/>
        <dsp:cNvSpPr/>
      </dsp:nvSpPr>
      <dsp:spPr>
        <a:xfrm>
          <a:off x="686535" y="0"/>
          <a:ext cx="7457599" cy="137307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latin typeface="Cambria Math" panose="02040503050406030204" pitchFamily="18" charset="0"/>
              <a:ea typeface="Cambria Math" panose="02040503050406030204" pitchFamily="18" charset="0"/>
            </a:rPr>
            <a:t>Web Development Fundamentals: Exploring Front-End and Back-End Technologies</a:t>
          </a:r>
        </a:p>
      </dsp:txBody>
      <dsp:txXfrm>
        <a:off x="686535" y="0"/>
        <a:ext cx="7457599" cy="1373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75837"/>
          <a:ext cx="9613900" cy="226395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GB" sz="4300" b="1" i="1" kern="1200" dirty="0"/>
            <a:t>what is front-end development?</a:t>
          </a:r>
          <a:br>
            <a:rPr lang="az-Latn-AZ" sz="4300" b="1" i="1" kern="1200" dirty="0"/>
          </a:br>
          <a:r>
            <a:rPr lang="en-GB" sz="4300" b="1" i="1" kern="1200" dirty="0"/>
            <a:t>who is front-end developer?</a:t>
          </a:r>
          <a:br>
            <a:rPr lang="az-Latn-AZ" sz="4300" b="1" i="1" kern="1200" dirty="0"/>
          </a:br>
          <a:r>
            <a:rPr lang="en-GB" sz="4300" b="1" i="1" kern="1200" dirty="0"/>
            <a:t>front-end development explained?</a:t>
          </a:r>
          <a:endParaRPr lang="en-GB" sz="4300" kern="1200" dirty="0"/>
        </a:p>
      </dsp:txBody>
      <dsp:txXfrm>
        <a:off x="110517" y="186354"/>
        <a:ext cx="9392866" cy="2042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262558"/>
          <a:ext cx="9613900" cy="181467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GB" sz="4700" b="1" i="1" kern="1200" dirty="0"/>
            <a:t>what is </a:t>
          </a:r>
          <a:r>
            <a:rPr lang="az-Latn-AZ" sz="4700" b="1" i="1" kern="1200" dirty="0"/>
            <a:t>back</a:t>
          </a:r>
          <a:r>
            <a:rPr lang="en-GB" sz="4700" b="1" i="1" kern="1200" dirty="0"/>
            <a:t>-end development?</a:t>
          </a:r>
          <a:br>
            <a:rPr lang="az-Latn-AZ" sz="4700" b="1" i="1" kern="1200" dirty="0"/>
          </a:br>
          <a:r>
            <a:rPr lang="en-GB" sz="4700" b="1" i="1" kern="1200" dirty="0"/>
            <a:t>who is </a:t>
          </a:r>
          <a:r>
            <a:rPr lang="az-Latn-AZ" sz="4700" b="1" i="1" kern="1200" dirty="0"/>
            <a:t>back</a:t>
          </a:r>
          <a:r>
            <a:rPr lang="en-GB" sz="4700" b="1" i="1" kern="1200" dirty="0"/>
            <a:t>-end developer?</a:t>
          </a:r>
          <a:endParaRPr lang="en-GB" sz="4700" kern="1200" dirty="0"/>
        </a:p>
      </dsp:txBody>
      <dsp:txXfrm>
        <a:off x="88585" y="351143"/>
        <a:ext cx="9436730" cy="163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567504"/>
          <a:ext cx="9613900" cy="1216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1" kern="1200" dirty="0">
              <a:latin typeface="Candara" panose="020E0502030303020204" pitchFamily="34" charset="0"/>
            </a:rPr>
            <a:t>Basics of back-end development</a:t>
          </a:r>
          <a:endParaRPr lang="en-GB" sz="3600" b="1" i="1" kern="1200" dirty="0">
            <a:latin typeface="Candara" panose="020E0502030303020204" pitchFamily="34" charset="0"/>
          </a:endParaRPr>
        </a:p>
      </dsp:txBody>
      <dsp:txXfrm>
        <a:off x="59399" y="626903"/>
        <a:ext cx="9495102"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567504"/>
          <a:ext cx="9613900" cy="1216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1" kern="1200" dirty="0">
              <a:latin typeface="Candara" panose="020E0502030303020204" pitchFamily="34" charset="0"/>
            </a:rPr>
            <a:t>Back-end development technologies</a:t>
          </a:r>
          <a:endParaRPr lang="en-GB" sz="3600" b="1" i="1" kern="1200" dirty="0">
            <a:latin typeface="Candara" panose="020E0502030303020204" pitchFamily="34" charset="0"/>
          </a:endParaRPr>
        </a:p>
      </dsp:txBody>
      <dsp:txXfrm>
        <a:off x="59399" y="626903"/>
        <a:ext cx="94951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29291"/>
          <a:ext cx="9613900" cy="206856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GB" sz="5200" b="1" i="1" kern="1200" dirty="0">
              <a:latin typeface="Candara" panose="020E0502030303020204" pitchFamily="34" charset="0"/>
            </a:rPr>
            <a:t>what is SEO in web development?</a:t>
          </a:r>
        </a:p>
      </dsp:txBody>
      <dsp:txXfrm>
        <a:off x="100979" y="130270"/>
        <a:ext cx="9411942" cy="18666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29291"/>
          <a:ext cx="9613900" cy="206856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GB" sz="5200" b="1" i="1" kern="1200" dirty="0">
              <a:latin typeface="Candara" panose="020E0502030303020204" pitchFamily="34" charset="0"/>
            </a:rPr>
            <a:t>what is database &amp; how it works?</a:t>
          </a:r>
        </a:p>
      </dsp:txBody>
      <dsp:txXfrm>
        <a:off x="100979" y="130270"/>
        <a:ext cx="9411942" cy="18666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390381"/>
          <a:ext cx="9613900" cy="1559025"/>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b="1" i="1" kern="1200" dirty="0">
              <a:latin typeface="Candara" panose="020E0502030303020204" pitchFamily="34" charset="0"/>
            </a:rPr>
            <a:t>what</a:t>
          </a:r>
          <a:r>
            <a:rPr lang="en-GB" sz="6500" b="1" i="1" kern="1200" dirty="0"/>
            <a:t> </a:t>
          </a:r>
          <a:r>
            <a:rPr lang="en-GB" sz="6500" b="1" i="1" kern="1200" dirty="0">
              <a:latin typeface="Candara" panose="020E0502030303020204" pitchFamily="34" charset="0"/>
            </a:rPr>
            <a:t>is</a:t>
          </a:r>
          <a:r>
            <a:rPr lang="az-Latn-AZ" sz="6500" b="1" i="1" kern="1200" dirty="0"/>
            <a:t> api?</a:t>
          </a:r>
          <a:endParaRPr lang="en-GB" sz="6500" kern="1200" dirty="0"/>
        </a:p>
      </dsp:txBody>
      <dsp:txXfrm>
        <a:off x="76105" y="466486"/>
        <a:ext cx="9461690" cy="14068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385F2-69B5-4782-A395-D98769477B79}">
      <dsp:nvSpPr>
        <dsp:cNvPr id="0" name=""/>
        <dsp:cNvSpPr/>
      </dsp:nvSpPr>
      <dsp:spPr>
        <a:xfrm>
          <a:off x="0" y="390381"/>
          <a:ext cx="9613900" cy="1559025"/>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b="1" i="1" kern="1200" dirty="0">
              <a:latin typeface="Candara" panose="020E0502030303020204" pitchFamily="34" charset="0"/>
            </a:rPr>
            <a:t>what</a:t>
          </a:r>
          <a:r>
            <a:rPr lang="en-GB" sz="6500" b="1" i="1" kern="1200" dirty="0"/>
            <a:t> </a:t>
          </a:r>
          <a:r>
            <a:rPr lang="en-GB" sz="6500" b="1" i="1" kern="1200" dirty="0">
              <a:latin typeface="Candara" panose="020E0502030303020204" pitchFamily="34" charset="0"/>
            </a:rPr>
            <a:t>is</a:t>
          </a:r>
          <a:r>
            <a:rPr lang="az-Latn-AZ" sz="6500" b="1" i="1" kern="1200" dirty="0"/>
            <a:t> sql?</a:t>
          </a:r>
          <a:endParaRPr lang="en-GB" sz="6500" kern="1200" dirty="0"/>
        </a:p>
      </dsp:txBody>
      <dsp:txXfrm>
        <a:off x="76105" y="466486"/>
        <a:ext cx="94616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3/4/2024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3/4/2024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22CD603-FEC4-4A08-B703-4147BCB86B48}"/>
              </a:ext>
            </a:extLst>
          </p:cNvPr>
          <p:cNvGraphicFramePr/>
          <p:nvPr>
            <p:extLst>
              <p:ext uri="{D42A27DB-BD31-4B8C-83A1-F6EECF244321}">
                <p14:modId xmlns:p14="http://schemas.microsoft.com/office/powerpoint/2010/main" val="347824813"/>
              </p:ext>
            </p:extLst>
          </p:nvPr>
        </p:nvGraphicFramePr>
        <p:xfrm>
          <a:off x="680322" y="2733709"/>
          <a:ext cx="8144134" cy="137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ACD502A5-EBDD-43C9-9D8B-6FACB396F42D}"/>
              </a:ext>
            </a:extLst>
          </p:cNvPr>
          <p:cNvSpPr>
            <a:spLocks noGrp="1"/>
          </p:cNvSpPr>
          <p:nvPr>
            <p:ph type="subTitle" idx="1"/>
          </p:nvPr>
        </p:nvSpPr>
        <p:spPr/>
        <p:txBody>
          <a:bodyPr/>
          <a:lstStyle/>
          <a:p>
            <a:r>
              <a:rPr lang="en-US" dirty="0"/>
              <a:t>Presentation by Fatima Bayramli</a:t>
            </a:r>
          </a:p>
          <a:p>
            <a:r>
              <a:rPr lang="en-US" dirty="0"/>
              <a:t>AzMP201</a:t>
            </a:r>
            <a:endParaRPr lang="en-GB" dirty="0"/>
          </a:p>
        </p:txBody>
      </p:sp>
    </p:spTree>
    <p:extLst>
      <p:ext uri="{BB962C8B-B14F-4D97-AF65-F5344CB8AC3E}">
        <p14:creationId xmlns:p14="http://schemas.microsoft.com/office/powerpoint/2010/main" val="69796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D980-479C-4183-AAED-2DE0AAD287AB}"/>
              </a:ext>
            </a:extLst>
          </p:cNvPr>
          <p:cNvSpPr>
            <a:spLocks noGrp="1"/>
          </p:cNvSpPr>
          <p:nvPr>
            <p:ph type="title"/>
          </p:nvPr>
        </p:nvSpPr>
        <p:spPr>
          <a:xfrm>
            <a:off x="276058" y="753227"/>
            <a:ext cx="9613861" cy="1080938"/>
          </a:xfrm>
        </p:spPr>
        <p:txBody>
          <a:bodyPr/>
          <a:lstStyle/>
          <a:p>
            <a:r>
              <a:rPr lang="az-Latn-AZ" dirty="0"/>
              <a:t>Thanks for attention</a:t>
            </a:r>
            <a:endParaRPr lang="en-GB" dirty="0"/>
          </a:p>
        </p:txBody>
      </p:sp>
    </p:spTree>
    <p:extLst>
      <p:ext uri="{BB962C8B-B14F-4D97-AF65-F5344CB8AC3E}">
        <p14:creationId xmlns:p14="http://schemas.microsoft.com/office/powerpoint/2010/main" val="285563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2803824553"/>
              </p:ext>
            </p:extLst>
          </p:nvPr>
        </p:nvGraphicFramePr>
        <p:xfrm>
          <a:off x="340659" y="0"/>
          <a:ext cx="9613900" cy="233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62753" y="2510118"/>
            <a:ext cx="9613900" cy="4258235"/>
          </a:xfrm>
        </p:spPr>
        <p:txBody>
          <a:bodyPr>
            <a:normAutofit fontScale="85000" lnSpcReduction="10000"/>
          </a:bodyPr>
          <a:lstStyle/>
          <a:p>
            <a:r>
              <a:rPr lang="en-GB" dirty="0">
                <a:latin typeface="Segoe UI Variable Text Semibold" pitchFamily="2" charset="0"/>
              </a:rPr>
              <a:t>Front-end </a:t>
            </a:r>
            <a:r>
              <a:rPr lang="az-Latn-AZ" dirty="0">
                <a:latin typeface="Segoe UI Variable Text Semibold" pitchFamily="2" charset="0"/>
              </a:rPr>
              <a:t>development</a:t>
            </a:r>
            <a:r>
              <a:rPr lang="en-GB" dirty="0">
                <a:latin typeface="Segoe UI Variable Text Semibold" pitchFamily="2" charset="0"/>
              </a:rPr>
              <a:t>, internet </a:t>
            </a:r>
            <a:r>
              <a:rPr lang="az-Latn-AZ" dirty="0">
                <a:latin typeface="Segoe UI Variable Text Semibold" pitchFamily="2" charset="0"/>
              </a:rPr>
              <a:t>saytların</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tətbiqlərin</a:t>
            </a:r>
            <a:r>
              <a:rPr lang="en-GB" dirty="0">
                <a:latin typeface="Segoe UI Variable Text Semibold" pitchFamily="2" charset="0"/>
              </a:rPr>
              <a:t> </a:t>
            </a:r>
            <a:r>
              <a:rPr lang="en-GB" dirty="0" err="1">
                <a:latin typeface="Segoe UI Variable Text Semibold" pitchFamily="2" charset="0"/>
              </a:rPr>
              <a:t>istifadəçi</a:t>
            </a:r>
            <a:r>
              <a:rPr lang="en-GB" dirty="0">
                <a:latin typeface="Segoe UI Variable Text Semibold" pitchFamily="2" charset="0"/>
              </a:rPr>
              <a:t> </a:t>
            </a:r>
            <a:r>
              <a:rPr lang="az-Latn-AZ" dirty="0">
                <a:latin typeface="Segoe UI Variable Text Semibold" pitchFamily="2" charset="0"/>
              </a:rPr>
              <a:t>interfeysini</a:t>
            </a:r>
            <a:r>
              <a:rPr lang="en-GB" dirty="0">
                <a:latin typeface="Segoe UI Variable Text Semibold" pitchFamily="2" charset="0"/>
              </a:rPr>
              <a:t> </a:t>
            </a:r>
            <a:r>
              <a:rPr lang="en-GB" dirty="0" err="1">
                <a:latin typeface="Segoe UI Variable Text Semibold" pitchFamily="2" charset="0"/>
              </a:rPr>
              <a:t>yaradan</a:t>
            </a:r>
            <a:r>
              <a:rPr lang="en-GB" dirty="0">
                <a:latin typeface="Segoe UI Variable Text Semibold" pitchFamily="2" charset="0"/>
              </a:rPr>
              <a:t> </a:t>
            </a:r>
            <a:r>
              <a:rPr lang="en-GB" dirty="0" err="1">
                <a:latin typeface="Segoe UI Variable Text Semibold" pitchFamily="2" charset="0"/>
              </a:rPr>
              <a:t>bir</a:t>
            </a:r>
            <a:r>
              <a:rPr lang="en-GB" dirty="0">
                <a:latin typeface="Segoe UI Variable Text Semibold" pitchFamily="2" charset="0"/>
              </a:rPr>
              <a:t> </a:t>
            </a:r>
            <a:r>
              <a:rPr lang="en-GB" dirty="0" err="1">
                <a:latin typeface="Segoe UI Variable Text Semibold" pitchFamily="2" charset="0"/>
              </a:rPr>
              <a:t>sahədir</a:t>
            </a:r>
            <a:r>
              <a:rPr lang="en-GB" dirty="0">
                <a:latin typeface="Segoe UI Variable Text Semibold" pitchFamily="2" charset="0"/>
              </a:rPr>
              <a:t>. Bu </a:t>
            </a:r>
            <a:r>
              <a:rPr lang="en-GB" dirty="0" err="1">
                <a:latin typeface="Segoe UI Variable Text Semibold" pitchFamily="2" charset="0"/>
              </a:rPr>
              <a:t>sahədə</a:t>
            </a:r>
            <a:r>
              <a:rPr lang="en-GB" dirty="0">
                <a:latin typeface="Segoe UI Variable Text Semibold" pitchFamily="2" charset="0"/>
              </a:rPr>
              <a:t> </a:t>
            </a:r>
            <a:r>
              <a:rPr lang="en-GB" dirty="0" err="1">
                <a:latin typeface="Segoe UI Variable Text Semibold" pitchFamily="2" charset="0"/>
              </a:rPr>
              <a:t>işləyən</a:t>
            </a:r>
            <a:r>
              <a:rPr lang="en-GB" dirty="0">
                <a:latin typeface="Segoe UI Variable Text Semibold" pitchFamily="2" charset="0"/>
              </a:rPr>
              <a:t> </a:t>
            </a:r>
            <a:r>
              <a:rPr lang="az-Latn-AZ" dirty="0">
                <a:latin typeface="Segoe UI Variable Text Semibold" pitchFamily="2" charset="0"/>
              </a:rPr>
              <a:t>developerlər</a:t>
            </a:r>
            <a:r>
              <a:rPr lang="en-GB" dirty="0">
                <a:latin typeface="Segoe UI Variable Text Semibold" pitchFamily="2" charset="0"/>
              </a:rPr>
              <a:t>, HTML, CSS </a:t>
            </a:r>
            <a:r>
              <a:rPr lang="en-GB" dirty="0" err="1">
                <a:latin typeface="Segoe UI Variable Text Semibold" pitchFamily="2" charset="0"/>
              </a:rPr>
              <a:t>və</a:t>
            </a:r>
            <a:r>
              <a:rPr lang="en-GB" dirty="0">
                <a:latin typeface="Segoe UI Variable Text Semibold" pitchFamily="2" charset="0"/>
              </a:rPr>
              <a:t> JavaScript </a:t>
            </a:r>
            <a:r>
              <a:rPr lang="en-GB" dirty="0" err="1">
                <a:latin typeface="Segoe UI Variable Text Semibold" pitchFamily="2" charset="0"/>
              </a:rPr>
              <a:t>kimi</a:t>
            </a:r>
            <a:r>
              <a:rPr lang="en-GB" dirty="0">
                <a:latin typeface="Segoe UI Variable Text Semibold" pitchFamily="2" charset="0"/>
              </a:rPr>
              <a:t> </a:t>
            </a:r>
            <a:r>
              <a:rPr lang="en-GB" dirty="0" err="1">
                <a:latin typeface="Segoe UI Variable Text Semibold" pitchFamily="2" charset="0"/>
              </a:rPr>
              <a:t>texnologiyalardan</a:t>
            </a:r>
            <a:r>
              <a:rPr lang="en-GB" dirty="0">
                <a:latin typeface="Segoe UI Variable Text Semibold" pitchFamily="2" charset="0"/>
              </a:rPr>
              <a:t> </a:t>
            </a:r>
            <a:r>
              <a:rPr lang="en-GB" dirty="0" err="1">
                <a:latin typeface="Segoe UI Variable Text Semibold" pitchFamily="2" charset="0"/>
              </a:rPr>
              <a:t>istifadə</a:t>
            </a:r>
            <a:r>
              <a:rPr lang="en-GB" dirty="0">
                <a:latin typeface="Segoe UI Variable Text Semibold" pitchFamily="2" charset="0"/>
              </a:rPr>
              <a:t> </a:t>
            </a:r>
            <a:r>
              <a:rPr lang="en-GB" dirty="0" err="1">
                <a:latin typeface="Segoe UI Variable Text Semibold" pitchFamily="2" charset="0"/>
              </a:rPr>
              <a:t>edərək</a:t>
            </a:r>
            <a:r>
              <a:rPr lang="en-GB" dirty="0">
                <a:latin typeface="Segoe UI Variable Text Semibold" pitchFamily="2" charset="0"/>
              </a:rPr>
              <a:t> </a:t>
            </a:r>
            <a:r>
              <a:rPr lang="en-GB" dirty="0" err="1">
                <a:latin typeface="Segoe UI Variable Text Semibold" pitchFamily="2" charset="0"/>
              </a:rPr>
              <a:t>istifadəçilərin</a:t>
            </a:r>
            <a:r>
              <a:rPr lang="en-GB" dirty="0">
                <a:latin typeface="Segoe UI Variable Text Semibold" pitchFamily="2" charset="0"/>
              </a:rPr>
              <a:t> internet </a:t>
            </a:r>
            <a:r>
              <a:rPr lang="en-GB" dirty="0" err="1">
                <a:latin typeface="Segoe UI Variable Text Semibold" pitchFamily="2" charset="0"/>
              </a:rPr>
              <a:t>saytları</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ya</a:t>
            </a:r>
            <a:r>
              <a:rPr lang="en-GB" dirty="0">
                <a:latin typeface="Segoe UI Variable Text Semibold" pitchFamily="2" charset="0"/>
              </a:rPr>
              <a:t> </a:t>
            </a:r>
            <a:r>
              <a:rPr lang="en-GB" dirty="0" err="1">
                <a:latin typeface="Segoe UI Variable Text Semibold" pitchFamily="2" charset="0"/>
              </a:rPr>
              <a:t>tətbiqlərlə</a:t>
            </a:r>
            <a:r>
              <a:rPr lang="en-GB" dirty="0">
                <a:latin typeface="Segoe UI Variable Text Semibold" pitchFamily="2" charset="0"/>
              </a:rPr>
              <a:t> </a:t>
            </a:r>
            <a:r>
              <a:rPr lang="az-Latn-AZ" dirty="0">
                <a:latin typeface="Segoe UI Variable Text Semibold" pitchFamily="2" charset="0"/>
              </a:rPr>
              <a:t>əlaqə</a:t>
            </a:r>
            <a:r>
              <a:rPr lang="en-GB" dirty="0">
                <a:latin typeface="Segoe UI Variable Text Semibold" pitchFamily="2" charset="0"/>
              </a:rPr>
              <a:t> </a:t>
            </a:r>
            <a:r>
              <a:rPr lang="en-GB" dirty="0" err="1">
                <a:latin typeface="Segoe UI Variable Text Semibold" pitchFamily="2" charset="0"/>
              </a:rPr>
              <a:t>qurmağını</a:t>
            </a:r>
            <a:r>
              <a:rPr lang="en-GB" dirty="0">
                <a:latin typeface="Segoe UI Variable Text Semibold" pitchFamily="2" charset="0"/>
              </a:rPr>
              <a:t> </a:t>
            </a:r>
            <a:r>
              <a:rPr lang="en-GB" dirty="0" err="1">
                <a:latin typeface="Segoe UI Variable Text Semibold" pitchFamily="2" charset="0"/>
              </a:rPr>
              <a:t>təmin</a:t>
            </a:r>
            <a:r>
              <a:rPr lang="en-GB" dirty="0">
                <a:latin typeface="Segoe UI Variable Text Semibold" pitchFamily="2" charset="0"/>
              </a:rPr>
              <a:t> </a:t>
            </a:r>
            <a:r>
              <a:rPr lang="en-GB" dirty="0" err="1">
                <a:latin typeface="Segoe UI Variable Text Semibold" pitchFamily="2" charset="0"/>
              </a:rPr>
              <a:t>edən</a:t>
            </a:r>
            <a:r>
              <a:rPr lang="en-GB" dirty="0">
                <a:latin typeface="Segoe UI Variable Text Semibold" pitchFamily="2" charset="0"/>
              </a:rPr>
              <a:t> </a:t>
            </a:r>
            <a:r>
              <a:rPr lang="en-GB" dirty="0" err="1">
                <a:latin typeface="Segoe UI Variable Text Semibold" pitchFamily="2" charset="0"/>
              </a:rPr>
              <a:t>hissələri</a:t>
            </a:r>
            <a:r>
              <a:rPr lang="en-GB" dirty="0">
                <a:latin typeface="Segoe UI Variable Text Semibold" pitchFamily="2" charset="0"/>
              </a:rPr>
              <a:t> </a:t>
            </a:r>
            <a:r>
              <a:rPr lang="en-GB" dirty="0" err="1">
                <a:latin typeface="Segoe UI Variable Text Semibold" pitchFamily="2" charset="0"/>
              </a:rPr>
              <a:t>inkişaf</a:t>
            </a:r>
            <a:r>
              <a:rPr lang="en-GB" dirty="0">
                <a:latin typeface="Segoe UI Variable Text Semibold" pitchFamily="2" charset="0"/>
              </a:rPr>
              <a:t> </a:t>
            </a:r>
            <a:r>
              <a:rPr lang="en-GB" dirty="0" err="1">
                <a:latin typeface="Segoe UI Variable Text Semibold" pitchFamily="2" charset="0"/>
              </a:rPr>
              <a:t>etdirirlər</a:t>
            </a:r>
            <a:r>
              <a:rPr lang="en-GB" dirty="0">
                <a:latin typeface="Segoe UI Variable Text Semibold" pitchFamily="2" charset="0"/>
              </a:rPr>
              <a:t>. </a:t>
            </a:r>
            <a:r>
              <a:rPr lang="en-GB" dirty="0" err="1">
                <a:latin typeface="Segoe UI Variable Text Semibold" pitchFamily="2" charset="0"/>
              </a:rPr>
              <a:t>İstifadəçilərin</a:t>
            </a:r>
            <a:r>
              <a:rPr lang="en-GB" dirty="0">
                <a:latin typeface="Segoe UI Variable Text Semibold" pitchFamily="2" charset="0"/>
              </a:rPr>
              <a:t> </a:t>
            </a:r>
            <a:r>
              <a:rPr lang="en-GB" dirty="0" err="1">
                <a:latin typeface="Segoe UI Variable Text Semibold" pitchFamily="2" charset="0"/>
              </a:rPr>
              <a:t>gördüyü</a:t>
            </a:r>
            <a:r>
              <a:rPr lang="en-GB" dirty="0">
                <a:latin typeface="Segoe UI Variable Text Semibold" pitchFamily="2" charset="0"/>
              </a:rPr>
              <a:t> </a:t>
            </a:r>
            <a:r>
              <a:rPr lang="en-GB" dirty="0" err="1">
                <a:latin typeface="Segoe UI Variable Text Semibold" pitchFamily="2" charset="0"/>
              </a:rPr>
              <a:t>hər</a:t>
            </a:r>
            <a:r>
              <a:rPr lang="en-GB" dirty="0">
                <a:latin typeface="Segoe UI Variable Text Semibold" pitchFamily="2" charset="0"/>
              </a:rPr>
              <a:t> </a:t>
            </a:r>
            <a:r>
              <a:rPr lang="en-GB" dirty="0" err="1">
                <a:latin typeface="Segoe UI Variable Text Semibold" pitchFamily="2" charset="0"/>
              </a:rPr>
              <a:t>şey</a:t>
            </a:r>
            <a:r>
              <a:rPr lang="en-GB" dirty="0">
                <a:latin typeface="Segoe UI Variable Text Semibold" pitchFamily="2" charset="0"/>
              </a:rPr>
              <a:t>, </a:t>
            </a:r>
            <a:r>
              <a:rPr lang="en-GB" dirty="0" err="1">
                <a:latin typeface="Segoe UI Variable Text Semibold" pitchFamily="2" charset="0"/>
              </a:rPr>
              <a:t>düymələr</a:t>
            </a:r>
            <a:r>
              <a:rPr lang="en-GB" dirty="0">
                <a:latin typeface="Segoe UI Variable Text Semibold" pitchFamily="2" charset="0"/>
              </a:rPr>
              <a:t>, </a:t>
            </a:r>
            <a:r>
              <a:rPr lang="en-GB" dirty="0" err="1">
                <a:latin typeface="Segoe UI Variable Text Semibold" pitchFamily="2" charset="0"/>
              </a:rPr>
              <a:t>menyular</a:t>
            </a:r>
            <a:r>
              <a:rPr lang="en-GB" dirty="0">
                <a:latin typeface="Segoe UI Variable Text Semibold" pitchFamily="2" charset="0"/>
              </a:rPr>
              <a:t>, </a:t>
            </a:r>
            <a:r>
              <a:rPr lang="en-GB" dirty="0" err="1">
                <a:latin typeface="Segoe UI Variable Text Semibold" pitchFamily="2" charset="0"/>
              </a:rPr>
              <a:t>formlar</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digər</a:t>
            </a:r>
            <a:r>
              <a:rPr lang="en-GB" dirty="0">
                <a:latin typeface="Segoe UI Variable Text Semibold" pitchFamily="2" charset="0"/>
              </a:rPr>
              <a:t> </a:t>
            </a:r>
            <a:r>
              <a:rPr lang="az-Latn-AZ" dirty="0">
                <a:latin typeface="Segoe UI Variable Text Semibold" pitchFamily="2" charset="0"/>
              </a:rPr>
              <a:t>vizua</a:t>
            </a:r>
            <a:r>
              <a:rPr lang="en-GB" dirty="0">
                <a:latin typeface="Segoe UI Variable Text Semibold" pitchFamily="2" charset="0"/>
              </a:rPr>
              <a:t>l </a:t>
            </a:r>
            <a:r>
              <a:rPr lang="en-GB" dirty="0" err="1">
                <a:latin typeface="Segoe UI Variable Text Semibold" pitchFamily="2" charset="0"/>
              </a:rPr>
              <a:t>elementlər</a:t>
            </a:r>
            <a:r>
              <a:rPr lang="en-GB" dirty="0">
                <a:latin typeface="Segoe UI Variable Text Semibold" pitchFamily="2" charset="0"/>
              </a:rPr>
              <a:t> </a:t>
            </a:r>
            <a:r>
              <a:rPr lang="en-GB" dirty="0" err="1">
                <a:latin typeface="Segoe UI Variable Text Semibold" pitchFamily="2" charset="0"/>
              </a:rPr>
              <a:t>geniş</a:t>
            </a:r>
            <a:r>
              <a:rPr lang="en-GB" dirty="0">
                <a:latin typeface="Segoe UI Variable Text Semibold" pitchFamily="2" charset="0"/>
              </a:rPr>
              <a:t> </a:t>
            </a:r>
            <a:r>
              <a:rPr lang="en-GB" dirty="0" err="1">
                <a:latin typeface="Segoe UI Variable Text Semibold" pitchFamily="2" charset="0"/>
              </a:rPr>
              <a:t>tərkibdə</a:t>
            </a:r>
            <a:r>
              <a:rPr lang="en-GB" dirty="0">
                <a:latin typeface="Segoe UI Variable Text Semibold" pitchFamily="2" charset="0"/>
              </a:rPr>
              <a:t> front-end </a:t>
            </a:r>
            <a:r>
              <a:rPr lang="az-Latn-AZ" dirty="0">
                <a:latin typeface="Segoe UI Variable Text Semibold" pitchFamily="2" charset="0"/>
              </a:rPr>
              <a:t>developerlər</a:t>
            </a:r>
            <a:r>
              <a:rPr lang="en-GB" dirty="0">
                <a:latin typeface="Segoe UI Variable Text Semibold" pitchFamily="2" charset="0"/>
              </a:rPr>
              <a:t> </a:t>
            </a:r>
            <a:r>
              <a:rPr lang="en-GB" dirty="0" err="1">
                <a:latin typeface="Segoe UI Variable Text Semibold" pitchFamily="2" charset="0"/>
              </a:rPr>
              <a:t>tərəfindən</a:t>
            </a:r>
            <a:r>
              <a:rPr lang="en-GB" dirty="0">
                <a:latin typeface="Segoe UI Variable Text Semibold" pitchFamily="2" charset="0"/>
              </a:rPr>
              <a:t> </a:t>
            </a:r>
            <a:r>
              <a:rPr lang="en-GB" dirty="0" err="1">
                <a:latin typeface="Segoe UI Variable Text Semibold" pitchFamily="2" charset="0"/>
              </a:rPr>
              <a:t>yaradılır</a:t>
            </a:r>
            <a:r>
              <a:rPr lang="en-GB" dirty="0">
                <a:latin typeface="Segoe UI Variable Text Semibold" pitchFamily="2" charset="0"/>
              </a:rPr>
              <a:t>. Bu, </a:t>
            </a:r>
            <a:r>
              <a:rPr lang="en-GB" dirty="0" err="1">
                <a:latin typeface="Segoe UI Variable Text Semibold" pitchFamily="2" charset="0"/>
              </a:rPr>
              <a:t>istifadəçi</a:t>
            </a:r>
            <a:r>
              <a:rPr lang="en-GB" dirty="0">
                <a:latin typeface="Segoe UI Variable Text Semibold" pitchFamily="2" charset="0"/>
              </a:rPr>
              <a:t> </a:t>
            </a:r>
            <a:r>
              <a:rPr lang="en-GB" dirty="0" err="1">
                <a:latin typeface="Segoe UI Variable Text Semibold" pitchFamily="2" charset="0"/>
              </a:rPr>
              <a:t>təcrübəsini</a:t>
            </a:r>
            <a:r>
              <a:rPr lang="en-GB" dirty="0">
                <a:latin typeface="Segoe UI Variable Text Semibold" pitchFamily="2" charset="0"/>
              </a:rPr>
              <a:t> </a:t>
            </a:r>
            <a:r>
              <a:rPr lang="en-GB" dirty="0" err="1">
                <a:latin typeface="Segoe UI Variable Text Semibold" pitchFamily="2" charset="0"/>
              </a:rPr>
              <a:t>yaxşılaşdırmaq</a:t>
            </a:r>
            <a:r>
              <a:rPr lang="en-GB" dirty="0">
                <a:latin typeface="Segoe UI Variable Text Semibold" pitchFamily="2" charset="0"/>
              </a:rPr>
              <a:t>, </a:t>
            </a:r>
            <a:r>
              <a:rPr lang="en-GB" dirty="0" err="1">
                <a:latin typeface="Segoe UI Variable Text Semibold" pitchFamily="2" charset="0"/>
              </a:rPr>
              <a:t>saytların</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ya</a:t>
            </a:r>
            <a:r>
              <a:rPr lang="en-GB" dirty="0">
                <a:latin typeface="Segoe UI Variable Text Semibold" pitchFamily="2" charset="0"/>
              </a:rPr>
              <a:t> </a:t>
            </a:r>
            <a:r>
              <a:rPr lang="en-GB" dirty="0" err="1">
                <a:latin typeface="Segoe UI Variable Text Semibold" pitchFamily="2" charset="0"/>
              </a:rPr>
              <a:t>tətbiqlərin</a:t>
            </a:r>
            <a:r>
              <a:rPr lang="en-GB" dirty="0">
                <a:latin typeface="Segoe UI Variable Text Semibold" pitchFamily="2" charset="0"/>
              </a:rPr>
              <a:t> </a:t>
            </a:r>
            <a:r>
              <a:rPr lang="en-GB" dirty="0" err="1">
                <a:latin typeface="Segoe UI Variable Text Semibold" pitchFamily="2" charset="0"/>
              </a:rPr>
              <a:t>performansını</a:t>
            </a:r>
            <a:r>
              <a:rPr lang="en-GB" dirty="0">
                <a:latin typeface="Segoe UI Variable Text Semibold" pitchFamily="2" charset="0"/>
              </a:rPr>
              <a:t> </a:t>
            </a:r>
            <a:r>
              <a:rPr lang="en-GB" dirty="0" err="1">
                <a:latin typeface="Segoe UI Variable Text Semibold" pitchFamily="2" charset="0"/>
              </a:rPr>
              <a:t>artırmaq</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mobil</a:t>
            </a:r>
            <a:r>
              <a:rPr lang="en-GB" dirty="0">
                <a:latin typeface="Segoe UI Variable Text Semibold" pitchFamily="2" charset="0"/>
              </a:rPr>
              <a:t> </a:t>
            </a:r>
            <a:r>
              <a:rPr lang="en-GB" dirty="0" err="1">
                <a:latin typeface="Segoe UI Variable Text Semibold" pitchFamily="2" charset="0"/>
              </a:rPr>
              <a:t>cihazlarla</a:t>
            </a:r>
            <a:r>
              <a:rPr lang="en-GB" dirty="0">
                <a:latin typeface="Segoe UI Variable Text Semibold" pitchFamily="2" charset="0"/>
              </a:rPr>
              <a:t> </a:t>
            </a:r>
            <a:r>
              <a:rPr lang="en-GB" dirty="0" err="1">
                <a:latin typeface="Segoe UI Variable Text Semibold" pitchFamily="2" charset="0"/>
              </a:rPr>
              <a:t>uyğunlaşdırmaq</a:t>
            </a:r>
            <a:r>
              <a:rPr lang="en-GB" dirty="0">
                <a:latin typeface="Segoe UI Variable Text Semibold" pitchFamily="2" charset="0"/>
              </a:rPr>
              <a:t> </a:t>
            </a:r>
            <a:r>
              <a:rPr lang="en-GB" dirty="0" err="1">
                <a:latin typeface="Segoe UI Variable Text Semibold" pitchFamily="2" charset="0"/>
              </a:rPr>
              <a:t>üçün</a:t>
            </a:r>
            <a:r>
              <a:rPr lang="en-GB" dirty="0">
                <a:latin typeface="Segoe UI Variable Text Semibold" pitchFamily="2" charset="0"/>
              </a:rPr>
              <a:t> </a:t>
            </a:r>
            <a:r>
              <a:rPr lang="en-GB" dirty="0" err="1">
                <a:latin typeface="Segoe UI Variable Text Semibold" pitchFamily="2" charset="0"/>
              </a:rPr>
              <a:t>əhəmiyyətlidir</a:t>
            </a:r>
            <a:r>
              <a:rPr lang="en-GB" dirty="0">
                <a:latin typeface="Segoe UI Variable Text Semibold" pitchFamily="2" charset="0"/>
              </a:rPr>
              <a:t>.</a:t>
            </a:r>
          </a:p>
          <a:p>
            <a:endParaRPr lang="en-GB" dirty="0">
              <a:latin typeface="Segoe UI Variable Text Semibold" pitchFamily="2" charset="0"/>
            </a:endParaRPr>
          </a:p>
          <a:p>
            <a:r>
              <a:rPr lang="en-GB" dirty="0">
                <a:latin typeface="Segoe UI Variable Text Semibold" pitchFamily="2" charset="0"/>
              </a:rPr>
              <a:t>Front-</a:t>
            </a:r>
            <a:r>
              <a:rPr lang="en-GB" dirty="0" err="1">
                <a:latin typeface="Segoe UI Variable Text Semibold" pitchFamily="2" charset="0"/>
              </a:rPr>
              <a:t>en</a:t>
            </a:r>
            <a:r>
              <a:rPr lang="az-Latn-AZ" dirty="0">
                <a:latin typeface="Segoe UI Variable Text Semibold" pitchFamily="2" charset="0"/>
              </a:rPr>
              <a:t>d development</a:t>
            </a:r>
            <a:r>
              <a:rPr lang="en-GB" dirty="0">
                <a:latin typeface="Segoe UI Variable Text Semibold" pitchFamily="2" charset="0"/>
              </a:rPr>
              <a:t>, </a:t>
            </a:r>
            <a:r>
              <a:rPr lang="en-GB" dirty="0" err="1">
                <a:latin typeface="Segoe UI Variable Text Semibold" pitchFamily="2" charset="0"/>
              </a:rPr>
              <a:t>istifadəçilərin</a:t>
            </a:r>
            <a:r>
              <a:rPr lang="en-GB" dirty="0">
                <a:latin typeface="Segoe UI Variable Text Semibold" pitchFamily="2" charset="0"/>
              </a:rPr>
              <a:t> </a:t>
            </a:r>
            <a:r>
              <a:rPr lang="en-GB" dirty="0" err="1">
                <a:latin typeface="Segoe UI Variable Text Semibold" pitchFamily="2" charset="0"/>
              </a:rPr>
              <a:t>brauzerlərində</a:t>
            </a:r>
            <a:r>
              <a:rPr lang="en-GB" dirty="0">
                <a:latin typeface="Segoe UI Variable Text Semibold" pitchFamily="2" charset="0"/>
              </a:rPr>
              <a:t> </a:t>
            </a:r>
            <a:r>
              <a:rPr lang="en-GB" dirty="0" err="1">
                <a:latin typeface="Segoe UI Variable Text Semibold" pitchFamily="2" charset="0"/>
              </a:rPr>
              <a:t>gördükləri</a:t>
            </a:r>
            <a:r>
              <a:rPr lang="en-GB" dirty="0">
                <a:latin typeface="Segoe UI Variable Text Semibold" pitchFamily="2" charset="0"/>
              </a:rPr>
              <a:t> </a:t>
            </a:r>
            <a:r>
              <a:rPr lang="en-GB" dirty="0" err="1">
                <a:latin typeface="Segoe UI Variable Text Semibold" pitchFamily="2" charset="0"/>
              </a:rPr>
              <a:t>hər</a:t>
            </a:r>
            <a:r>
              <a:rPr lang="en-GB" dirty="0">
                <a:latin typeface="Segoe UI Variable Text Semibold" pitchFamily="2" charset="0"/>
              </a:rPr>
              <a:t> </a:t>
            </a:r>
            <a:r>
              <a:rPr lang="en-GB" dirty="0" err="1">
                <a:latin typeface="Segoe UI Variable Text Semibold" pitchFamily="2" charset="0"/>
              </a:rPr>
              <a:t>şeyi</a:t>
            </a:r>
            <a:r>
              <a:rPr lang="en-GB" dirty="0">
                <a:latin typeface="Segoe UI Variable Text Semibold" pitchFamily="2" charset="0"/>
              </a:rPr>
              <a:t> </a:t>
            </a:r>
            <a:r>
              <a:rPr lang="en-GB" dirty="0" err="1">
                <a:latin typeface="Segoe UI Variable Text Semibold" pitchFamily="2" charset="0"/>
              </a:rPr>
              <a:t>əhatə</a:t>
            </a:r>
            <a:r>
              <a:rPr lang="en-GB" dirty="0">
                <a:latin typeface="Segoe UI Variable Text Semibold" pitchFamily="2" charset="0"/>
              </a:rPr>
              <a:t> </a:t>
            </a:r>
            <a:r>
              <a:rPr lang="en-GB" dirty="0" err="1">
                <a:latin typeface="Segoe UI Variable Text Semibold" pitchFamily="2" charset="0"/>
              </a:rPr>
              <a:t>edir</a:t>
            </a:r>
            <a:r>
              <a:rPr lang="en-GB" dirty="0">
                <a:latin typeface="Segoe UI Variable Text Semibold" pitchFamily="2" charset="0"/>
              </a:rPr>
              <a:t>. Bu, web </a:t>
            </a:r>
            <a:r>
              <a:rPr lang="en-GB" dirty="0" err="1">
                <a:latin typeface="Segoe UI Variable Text Semibold" pitchFamily="2" charset="0"/>
              </a:rPr>
              <a:t>saytlarının</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tətbiqlərin</a:t>
            </a:r>
            <a:r>
              <a:rPr lang="en-GB" dirty="0">
                <a:latin typeface="Segoe UI Variable Text Semibold" pitchFamily="2" charset="0"/>
              </a:rPr>
              <a:t> </a:t>
            </a:r>
            <a:r>
              <a:rPr lang="en-GB" dirty="0" err="1">
                <a:latin typeface="Segoe UI Variable Text Semibold" pitchFamily="2" charset="0"/>
              </a:rPr>
              <a:t>dizaynını</a:t>
            </a:r>
            <a:r>
              <a:rPr lang="en-GB" dirty="0">
                <a:latin typeface="Segoe UI Variable Text Semibold" pitchFamily="2" charset="0"/>
              </a:rPr>
              <a:t>, </a:t>
            </a:r>
            <a:r>
              <a:rPr lang="en-GB" dirty="0" err="1">
                <a:latin typeface="Segoe UI Variable Text Semibold" pitchFamily="2" charset="0"/>
              </a:rPr>
              <a:t>istifadəçi</a:t>
            </a:r>
            <a:r>
              <a:rPr lang="en-GB" dirty="0">
                <a:latin typeface="Segoe UI Variable Text Semibold" pitchFamily="2" charset="0"/>
              </a:rPr>
              <a:t> </a:t>
            </a:r>
            <a:r>
              <a:rPr lang="en-GB" dirty="0" err="1">
                <a:latin typeface="Segoe UI Variable Text Semibold" pitchFamily="2" charset="0"/>
              </a:rPr>
              <a:t>təcrübəsini</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istifadəçilərin</a:t>
            </a:r>
            <a:r>
              <a:rPr lang="en-GB" dirty="0">
                <a:latin typeface="Segoe UI Variable Text Semibold" pitchFamily="2" charset="0"/>
              </a:rPr>
              <a:t> </a:t>
            </a:r>
            <a:r>
              <a:rPr lang="az-Latn-AZ" dirty="0">
                <a:latin typeface="Segoe UI Variable Text Semibold" pitchFamily="2" charset="0"/>
              </a:rPr>
              <a:t>qarşılıqlı əlaqəyə</a:t>
            </a:r>
            <a:r>
              <a:rPr lang="en-GB" dirty="0">
                <a:latin typeface="Segoe UI Variable Text Semibold" pitchFamily="2" charset="0"/>
              </a:rPr>
              <a:t> </a:t>
            </a:r>
            <a:r>
              <a:rPr lang="en-GB" dirty="0" err="1">
                <a:latin typeface="Segoe UI Variable Text Semibold" pitchFamily="2" charset="0"/>
              </a:rPr>
              <a:t>girdikləri</a:t>
            </a:r>
            <a:r>
              <a:rPr lang="en-GB" dirty="0">
                <a:latin typeface="Segoe UI Variable Text Semibold" pitchFamily="2" charset="0"/>
              </a:rPr>
              <a:t> </a:t>
            </a:r>
            <a:r>
              <a:rPr lang="en-GB" dirty="0" err="1">
                <a:latin typeface="Segoe UI Variable Text Semibold" pitchFamily="2" charset="0"/>
              </a:rPr>
              <a:t>bütün</a:t>
            </a:r>
            <a:r>
              <a:rPr lang="en-GB" dirty="0">
                <a:latin typeface="Segoe UI Variable Text Semibold" pitchFamily="2" charset="0"/>
              </a:rPr>
              <a:t> </a:t>
            </a:r>
            <a:r>
              <a:rPr lang="en-GB" dirty="0" err="1">
                <a:latin typeface="Segoe UI Variable Text Semibold" pitchFamily="2" charset="0"/>
              </a:rPr>
              <a:t>xüsusiyyətləri</a:t>
            </a:r>
            <a:r>
              <a:rPr lang="en-GB" dirty="0">
                <a:latin typeface="Segoe UI Variable Text Semibold" pitchFamily="2" charset="0"/>
              </a:rPr>
              <a:t> </a:t>
            </a:r>
            <a:r>
              <a:rPr lang="en-GB" dirty="0" err="1">
                <a:latin typeface="Segoe UI Variable Text Semibold" pitchFamily="2" charset="0"/>
              </a:rPr>
              <a:t>əhatə</a:t>
            </a:r>
            <a:r>
              <a:rPr lang="en-GB" dirty="0">
                <a:latin typeface="Segoe UI Variable Text Semibold" pitchFamily="2" charset="0"/>
              </a:rPr>
              <a:t> </a:t>
            </a:r>
            <a:r>
              <a:rPr lang="en-GB" dirty="0" err="1">
                <a:latin typeface="Segoe UI Variable Text Semibold" pitchFamily="2" charset="0"/>
              </a:rPr>
              <a:t>edir</a:t>
            </a:r>
            <a:r>
              <a:rPr lang="en-GB" dirty="0">
                <a:latin typeface="Segoe UI Variable Text Semibold" pitchFamily="2" charset="0"/>
              </a:rPr>
              <a:t>. </a:t>
            </a:r>
            <a:r>
              <a:rPr lang="en-GB" dirty="0" err="1">
                <a:latin typeface="Segoe UI Variable Text Semibold" pitchFamily="2" charset="0"/>
              </a:rPr>
              <a:t>İstifadəçi</a:t>
            </a:r>
            <a:r>
              <a:rPr lang="en-GB" dirty="0">
                <a:latin typeface="Segoe UI Variable Text Semibold" pitchFamily="2" charset="0"/>
              </a:rPr>
              <a:t> </a:t>
            </a:r>
            <a:r>
              <a:rPr lang="az-Latn-AZ" dirty="0">
                <a:latin typeface="Segoe UI Variable Text Semibold" pitchFamily="2" charset="0"/>
              </a:rPr>
              <a:t>interfeysinin</a:t>
            </a:r>
            <a:r>
              <a:rPr lang="en-GB" dirty="0">
                <a:latin typeface="Segoe UI Variable Text Semibold" pitchFamily="2" charset="0"/>
              </a:rPr>
              <a:t> </a:t>
            </a:r>
            <a:r>
              <a:rPr lang="en-GB" dirty="0" err="1">
                <a:latin typeface="Segoe UI Variable Text Semibold" pitchFamily="2" charset="0"/>
              </a:rPr>
              <a:t>istifadəçi</a:t>
            </a:r>
            <a:r>
              <a:rPr lang="en-GB" dirty="0">
                <a:latin typeface="Segoe UI Variable Text Semibold" pitchFamily="2" charset="0"/>
              </a:rPr>
              <a:t> </a:t>
            </a:r>
            <a:r>
              <a:rPr lang="en-GB" dirty="0" err="1">
                <a:latin typeface="Segoe UI Variable Text Semibold" pitchFamily="2" charset="0"/>
              </a:rPr>
              <a:t>dostu</a:t>
            </a:r>
            <a:r>
              <a:rPr lang="en-GB" dirty="0">
                <a:latin typeface="Segoe UI Variable Text Semibold" pitchFamily="2" charset="0"/>
              </a:rPr>
              <a:t>, </a:t>
            </a:r>
            <a:r>
              <a:rPr lang="az-Latn-AZ" dirty="0">
                <a:latin typeface="Segoe UI Variable Text Semibold" pitchFamily="2" charset="0"/>
              </a:rPr>
              <a:t>rahat</a:t>
            </a:r>
            <a:r>
              <a:rPr lang="en-GB" dirty="0">
                <a:latin typeface="Segoe UI Variable Text Semibold" pitchFamily="2" charset="0"/>
              </a:rPr>
              <a:t> </a:t>
            </a:r>
            <a:r>
              <a:rPr lang="en-GB" dirty="0" err="1">
                <a:latin typeface="Segoe UI Variable Text Semibold" pitchFamily="2" charset="0"/>
              </a:rPr>
              <a:t>anlaşıl</a:t>
            </a:r>
            <a:r>
              <a:rPr lang="az-Latn-AZ" dirty="0">
                <a:latin typeface="Segoe UI Variable Text Semibold" pitchFamily="2" charset="0"/>
              </a:rPr>
              <a:t>an</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müxtəlif</a:t>
            </a:r>
            <a:r>
              <a:rPr lang="en-GB" dirty="0">
                <a:latin typeface="Segoe UI Variable Text Semibold" pitchFamily="2" charset="0"/>
              </a:rPr>
              <a:t> </a:t>
            </a:r>
            <a:r>
              <a:rPr lang="en-GB" dirty="0" err="1">
                <a:latin typeface="Segoe UI Variable Text Semibold" pitchFamily="2" charset="0"/>
              </a:rPr>
              <a:t>cihazlarda</a:t>
            </a:r>
            <a:r>
              <a:rPr lang="en-GB" dirty="0">
                <a:latin typeface="Segoe UI Variable Text Semibold" pitchFamily="2" charset="0"/>
              </a:rPr>
              <a:t> </a:t>
            </a:r>
            <a:r>
              <a:rPr lang="en-GB" dirty="0" err="1">
                <a:latin typeface="Segoe UI Variable Text Semibold" pitchFamily="2" charset="0"/>
              </a:rPr>
              <a:t>düzgün</a:t>
            </a:r>
            <a:r>
              <a:rPr lang="en-GB" dirty="0">
                <a:latin typeface="Segoe UI Variable Text Semibold" pitchFamily="2" charset="0"/>
              </a:rPr>
              <a:t> </a:t>
            </a:r>
            <a:r>
              <a:rPr lang="en-GB" dirty="0" err="1">
                <a:latin typeface="Segoe UI Variable Text Semibold" pitchFamily="2" charset="0"/>
              </a:rPr>
              <a:t>işlə</a:t>
            </a:r>
            <a:r>
              <a:rPr lang="az-Latn-AZ" dirty="0">
                <a:latin typeface="Segoe UI Variable Text Semibold" pitchFamily="2" charset="0"/>
              </a:rPr>
              <a:t>nən olması</a:t>
            </a:r>
            <a:r>
              <a:rPr lang="en-GB" dirty="0">
                <a:latin typeface="Segoe UI Variable Text Semibold" pitchFamily="2" charset="0"/>
              </a:rPr>
              <a:t> </a:t>
            </a:r>
            <a:r>
              <a:rPr lang="en-GB" dirty="0" err="1">
                <a:latin typeface="Segoe UI Variable Text Semibold" pitchFamily="2" charset="0"/>
              </a:rPr>
              <a:t>vacibdir</a:t>
            </a:r>
            <a:r>
              <a:rPr lang="en-GB" dirty="0">
                <a:latin typeface="Segoe UI Variable Text Semibold" pitchFamily="2" charset="0"/>
              </a:rPr>
              <a:t>.</a:t>
            </a:r>
          </a:p>
          <a:p>
            <a:endParaRPr lang="en-GB" dirty="0">
              <a:latin typeface="Segoe UI Variable Text Semibold" pitchFamily="2" charset="0"/>
            </a:endParaRPr>
          </a:p>
          <a:p>
            <a:r>
              <a:rPr lang="en-GB" dirty="0" err="1">
                <a:latin typeface="Segoe UI Variable Text Semibold" pitchFamily="2" charset="0"/>
              </a:rPr>
              <a:t>Texnologiyadakı</a:t>
            </a:r>
            <a:r>
              <a:rPr lang="en-GB" dirty="0">
                <a:latin typeface="Segoe UI Variable Text Semibold" pitchFamily="2" charset="0"/>
              </a:rPr>
              <a:t> </a:t>
            </a:r>
            <a:r>
              <a:rPr lang="en-GB" dirty="0" err="1">
                <a:latin typeface="Segoe UI Variable Text Semibold" pitchFamily="2" charset="0"/>
              </a:rPr>
              <a:t>sürətli</a:t>
            </a:r>
            <a:r>
              <a:rPr lang="en-GB" dirty="0">
                <a:latin typeface="Segoe UI Variable Text Semibold" pitchFamily="2" charset="0"/>
              </a:rPr>
              <a:t> </a:t>
            </a:r>
            <a:r>
              <a:rPr lang="en-GB" dirty="0" err="1">
                <a:latin typeface="Segoe UI Variable Text Semibold" pitchFamily="2" charset="0"/>
              </a:rPr>
              <a:t>dəyişikliklər</a:t>
            </a:r>
            <a:r>
              <a:rPr lang="en-GB" dirty="0">
                <a:latin typeface="Segoe UI Variable Text Semibold" pitchFamily="2" charset="0"/>
              </a:rPr>
              <a:t> </a:t>
            </a:r>
            <a:r>
              <a:rPr lang="en-GB" dirty="0" err="1">
                <a:latin typeface="Segoe UI Variable Text Semibold" pitchFamily="2" charset="0"/>
              </a:rPr>
              <a:t>səbəbindən</a:t>
            </a:r>
            <a:r>
              <a:rPr lang="en-GB" dirty="0">
                <a:latin typeface="Segoe UI Variable Text Semibold" pitchFamily="2" charset="0"/>
              </a:rPr>
              <a:t>, front-end </a:t>
            </a:r>
            <a:r>
              <a:rPr lang="az-Latn-AZ" dirty="0">
                <a:latin typeface="Segoe UI Variable Text Semibold" pitchFamily="2" charset="0"/>
              </a:rPr>
              <a:t>developerlərin</a:t>
            </a:r>
            <a:r>
              <a:rPr lang="en-GB" dirty="0">
                <a:latin typeface="Segoe UI Variable Text Semibold" pitchFamily="2" charset="0"/>
              </a:rPr>
              <a:t> </a:t>
            </a:r>
            <a:r>
              <a:rPr lang="en-GB" dirty="0" err="1">
                <a:latin typeface="Segoe UI Variable Text Semibold" pitchFamily="2" charset="0"/>
              </a:rPr>
              <a:t>daim</a:t>
            </a:r>
            <a:r>
              <a:rPr lang="en-GB" dirty="0">
                <a:latin typeface="Segoe UI Variable Text Semibold" pitchFamily="2" charset="0"/>
              </a:rPr>
              <a:t> </a:t>
            </a:r>
            <a:r>
              <a:rPr lang="en-GB" dirty="0" err="1">
                <a:latin typeface="Segoe UI Variable Text Semibold" pitchFamily="2" charset="0"/>
              </a:rPr>
              <a:t>yeni</a:t>
            </a:r>
            <a:r>
              <a:rPr lang="en-GB" dirty="0">
                <a:latin typeface="Segoe UI Variable Text Semibold" pitchFamily="2" charset="0"/>
              </a:rPr>
              <a:t> </a:t>
            </a:r>
            <a:r>
              <a:rPr lang="en-GB" dirty="0" err="1">
                <a:latin typeface="Segoe UI Variable Text Semibold" pitchFamily="2" charset="0"/>
              </a:rPr>
              <a:t>texnologiyalara</a:t>
            </a:r>
            <a:r>
              <a:rPr lang="en-GB" dirty="0">
                <a:latin typeface="Segoe UI Variable Text Semibold" pitchFamily="2" charset="0"/>
              </a:rPr>
              <a:t>, </a:t>
            </a:r>
            <a:r>
              <a:rPr lang="en-GB" dirty="0" err="1">
                <a:latin typeface="Segoe UI Variable Text Semibold" pitchFamily="2" charset="0"/>
              </a:rPr>
              <a:t>trendlərə</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ən</a:t>
            </a:r>
            <a:r>
              <a:rPr lang="en-GB" dirty="0">
                <a:latin typeface="Segoe UI Variable Text Semibold" pitchFamily="2" charset="0"/>
              </a:rPr>
              <a:t> </a:t>
            </a:r>
            <a:r>
              <a:rPr lang="en-GB" dirty="0" err="1">
                <a:latin typeface="Segoe UI Variable Text Semibold" pitchFamily="2" charset="0"/>
              </a:rPr>
              <a:t>yaxşı</a:t>
            </a:r>
            <a:r>
              <a:rPr lang="en-GB" dirty="0">
                <a:latin typeface="Segoe UI Variable Text Semibold" pitchFamily="2" charset="0"/>
              </a:rPr>
              <a:t> </a:t>
            </a:r>
            <a:r>
              <a:rPr lang="en-GB" dirty="0" err="1">
                <a:latin typeface="Segoe UI Variable Text Semibold" pitchFamily="2" charset="0"/>
              </a:rPr>
              <a:t>praktikalara</a:t>
            </a:r>
            <a:r>
              <a:rPr lang="en-GB" dirty="0">
                <a:latin typeface="Segoe UI Variable Text Semibold" pitchFamily="2" charset="0"/>
              </a:rPr>
              <a:t> </a:t>
            </a:r>
            <a:r>
              <a:rPr lang="en-GB" dirty="0" err="1">
                <a:latin typeface="Segoe UI Variable Text Semibold" pitchFamily="2" charset="0"/>
              </a:rPr>
              <a:t>uyğunlaşmaq</a:t>
            </a:r>
            <a:r>
              <a:rPr lang="en-GB" dirty="0">
                <a:latin typeface="Segoe UI Variable Text Semibold" pitchFamily="2" charset="0"/>
              </a:rPr>
              <a:t> </a:t>
            </a:r>
            <a:r>
              <a:rPr lang="en-GB" dirty="0" err="1">
                <a:latin typeface="Segoe UI Variable Text Semibold" pitchFamily="2" charset="0"/>
              </a:rPr>
              <a:t>lazımdır</a:t>
            </a:r>
            <a:r>
              <a:rPr lang="en-GB" dirty="0">
                <a:latin typeface="Segoe UI Variable Text Semibold" pitchFamily="2" charset="0"/>
              </a:rPr>
              <a:t>. Bu, </a:t>
            </a:r>
            <a:r>
              <a:rPr lang="en-GB" dirty="0" err="1">
                <a:latin typeface="Segoe UI Variable Text Semibold" pitchFamily="2" charset="0"/>
              </a:rPr>
              <a:t>istifadəçi</a:t>
            </a:r>
            <a:r>
              <a:rPr lang="en-GB" dirty="0">
                <a:latin typeface="Segoe UI Variable Text Semibold" pitchFamily="2" charset="0"/>
              </a:rPr>
              <a:t> </a:t>
            </a:r>
            <a:r>
              <a:rPr lang="en-GB" dirty="0" err="1">
                <a:latin typeface="Segoe UI Variable Text Semibold" pitchFamily="2" charset="0"/>
              </a:rPr>
              <a:t>təcrübəsini</a:t>
            </a:r>
            <a:r>
              <a:rPr lang="en-GB" dirty="0">
                <a:latin typeface="Segoe UI Variable Text Semibold" pitchFamily="2" charset="0"/>
              </a:rPr>
              <a:t> </a:t>
            </a:r>
            <a:r>
              <a:rPr lang="en-GB" dirty="0" err="1">
                <a:latin typeface="Segoe UI Variable Text Semibold" pitchFamily="2" charset="0"/>
              </a:rPr>
              <a:t>daimi</a:t>
            </a:r>
            <a:r>
              <a:rPr lang="en-GB" dirty="0">
                <a:latin typeface="Segoe UI Variable Text Semibold" pitchFamily="2" charset="0"/>
              </a:rPr>
              <a:t> </a:t>
            </a:r>
            <a:r>
              <a:rPr lang="en-GB" dirty="0" err="1">
                <a:latin typeface="Segoe UI Variable Text Semibold" pitchFamily="2" charset="0"/>
              </a:rPr>
              <a:t>olaraq</a:t>
            </a:r>
            <a:r>
              <a:rPr lang="en-GB" dirty="0">
                <a:latin typeface="Segoe UI Variable Text Semibold" pitchFamily="2" charset="0"/>
              </a:rPr>
              <a:t> </a:t>
            </a:r>
            <a:r>
              <a:rPr lang="en-GB" dirty="0" err="1">
                <a:latin typeface="Segoe UI Variable Text Semibold" pitchFamily="2" charset="0"/>
              </a:rPr>
              <a:t>yaxşılaşdırmaq</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daha</a:t>
            </a:r>
            <a:r>
              <a:rPr lang="en-GB" dirty="0">
                <a:latin typeface="Segoe UI Variable Text Semibold" pitchFamily="2" charset="0"/>
              </a:rPr>
              <a:t> </a:t>
            </a:r>
            <a:r>
              <a:rPr lang="en-GB" dirty="0" err="1">
                <a:latin typeface="Segoe UI Variable Text Semibold" pitchFamily="2" charset="0"/>
              </a:rPr>
              <a:t>yaxşı</a:t>
            </a:r>
            <a:r>
              <a:rPr lang="en-GB" dirty="0">
                <a:latin typeface="Segoe UI Variable Text Semibold" pitchFamily="2" charset="0"/>
              </a:rPr>
              <a:t> web </a:t>
            </a:r>
            <a:r>
              <a:rPr lang="en-GB" dirty="0" err="1">
                <a:latin typeface="Segoe UI Variable Text Semibold" pitchFamily="2" charset="0"/>
              </a:rPr>
              <a:t>saytları</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tətbiqlər</a:t>
            </a:r>
            <a:r>
              <a:rPr lang="en-GB" dirty="0">
                <a:latin typeface="Segoe UI Variable Text Semibold" pitchFamily="2" charset="0"/>
              </a:rPr>
              <a:t> </a:t>
            </a:r>
            <a:r>
              <a:rPr lang="en-GB" dirty="0" err="1">
                <a:latin typeface="Segoe UI Variable Text Semibold" pitchFamily="2" charset="0"/>
              </a:rPr>
              <a:t>yaratmaq</a:t>
            </a:r>
            <a:r>
              <a:rPr lang="en-GB" dirty="0">
                <a:latin typeface="Segoe UI Variable Text Semibold" pitchFamily="2" charset="0"/>
              </a:rPr>
              <a:t> </a:t>
            </a:r>
            <a:r>
              <a:rPr lang="en-GB" dirty="0" err="1">
                <a:latin typeface="Segoe UI Variable Text Semibold" pitchFamily="2" charset="0"/>
              </a:rPr>
              <a:t>üçün</a:t>
            </a:r>
            <a:r>
              <a:rPr lang="en-GB" dirty="0">
                <a:latin typeface="Segoe UI Variable Text Semibold" pitchFamily="2" charset="0"/>
              </a:rPr>
              <a:t> </a:t>
            </a:r>
            <a:r>
              <a:rPr lang="en-GB" dirty="0" err="1">
                <a:latin typeface="Segoe UI Variable Text Semibold" pitchFamily="2" charset="0"/>
              </a:rPr>
              <a:t>vacibdir</a:t>
            </a:r>
            <a:r>
              <a:rPr lang="en-GB" dirty="0">
                <a:latin typeface="Segoe UI Variable Text Semibold" pitchFamily="2" charset="0"/>
              </a:rPr>
              <a:t>.</a:t>
            </a:r>
          </a:p>
        </p:txBody>
      </p:sp>
    </p:spTree>
    <p:extLst>
      <p:ext uri="{BB962C8B-B14F-4D97-AF65-F5344CB8AC3E}">
        <p14:creationId xmlns:p14="http://schemas.microsoft.com/office/powerpoint/2010/main" val="349249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618661115"/>
              </p:ext>
            </p:extLst>
          </p:nvPr>
        </p:nvGraphicFramePr>
        <p:xfrm>
          <a:off x="340659" y="0"/>
          <a:ext cx="9613900" cy="233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62753" y="2510118"/>
            <a:ext cx="9613900" cy="4258235"/>
          </a:xfrm>
        </p:spPr>
        <p:txBody>
          <a:bodyPr>
            <a:normAutofit/>
          </a:bodyPr>
          <a:lstStyle/>
          <a:p>
            <a:r>
              <a:rPr lang="az-Latn-AZ" dirty="0">
                <a:latin typeface="Segoe UI Variable Text Semibold" pitchFamily="2" charset="0"/>
              </a:rPr>
              <a:t>Back-end development</a:t>
            </a:r>
            <a:r>
              <a:rPr lang="en-GB" dirty="0">
                <a:latin typeface="Segoe UI Variable Text Semibold" pitchFamily="2" charset="0"/>
              </a:rPr>
              <a:t>, </a:t>
            </a:r>
            <a:r>
              <a:rPr lang="en-GB" dirty="0" err="1">
                <a:latin typeface="Segoe UI Variable Text Semibold" pitchFamily="2" charset="0"/>
              </a:rPr>
              <a:t>veb</a:t>
            </a:r>
            <a:r>
              <a:rPr lang="en-GB" dirty="0">
                <a:latin typeface="Segoe UI Variable Text Semibold" pitchFamily="2" charset="0"/>
              </a:rPr>
              <a:t> </a:t>
            </a:r>
            <a:r>
              <a:rPr lang="en-GB" dirty="0" err="1">
                <a:latin typeface="Segoe UI Variable Text Semibold" pitchFamily="2" charset="0"/>
              </a:rPr>
              <a:t>saytlarının</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tətbiqlərin</a:t>
            </a:r>
            <a:r>
              <a:rPr lang="en-GB" dirty="0">
                <a:latin typeface="Segoe UI Variable Text Semibold" pitchFamily="2" charset="0"/>
              </a:rPr>
              <a:t> </a:t>
            </a:r>
            <a:r>
              <a:rPr lang="en-GB" dirty="0" err="1">
                <a:latin typeface="Segoe UI Variable Text Semibold" pitchFamily="2" charset="0"/>
              </a:rPr>
              <a:t>arxasında</a:t>
            </a:r>
            <a:r>
              <a:rPr lang="en-GB" dirty="0">
                <a:latin typeface="Segoe UI Variable Text Semibold" pitchFamily="2" charset="0"/>
              </a:rPr>
              <a:t> </a:t>
            </a:r>
            <a:r>
              <a:rPr lang="en-GB" dirty="0" err="1">
                <a:latin typeface="Segoe UI Variable Text Semibold" pitchFamily="2" charset="0"/>
              </a:rPr>
              <a:t>yerləşən</a:t>
            </a:r>
            <a:r>
              <a:rPr lang="en-GB" dirty="0">
                <a:latin typeface="Segoe UI Variable Text Semibold" pitchFamily="2" charset="0"/>
              </a:rPr>
              <a:t> </a:t>
            </a:r>
            <a:r>
              <a:rPr lang="en-GB" dirty="0" err="1">
                <a:latin typeface="Segoe UI Variable Text Semibold" pitchFamily="2" charset="0"/>
              </a:rPr>
              <a:t>funksiyaları</a:t>
            </a:r>
            <a:r>
              <a:rPr lang="en-GB" dirty="0">
                <a:latin typeface="Segoe UI Variable Text Semibold" pitchFamily="2" charset="0"/>
              </a:rPr>
              <a:t> </a:t>
            </a:r>
            <a:r>
              <a:rPr lang="en-GB" dirty="0" err="1">
                <a:latin typeface="Segoe UI Variable Text Semibold" pitchFamily="2" charset="0"/>
              </a:rPr>
              <a:t>idarə</a:t>
            </a:r>
            <a:r>
              <a:rPr lang="en-GB" dirty="0">
                <a:latin typeface="Segoe UI Variable Text Semibold" pitchFamily="2" charset="0"/>
              </a:rPr>
              <a:t> </a:t>
            </a:r>
            <a:r>
              <a:rPr lang="en-GB" dirty="0" err="1">
                <a:latin typeface="Segoe UI Variable Text Semibold" pitchFamily="2" charset="0"/>
              </a:rPr>
              <a:t>edən</a:t>
            </a:r>
            <a:r>
              <a:rPr lang="en-GB" dirty="0">
                <a:latin typeface="Segoe UI Variable Text Semibold" pitchFamily="2" charset="0"/>
              </a:rPr>
              <a:t> </a:t>
            </a:r>
            <a:r>
              <a:rPr lang="en-GB" dirty="0" err="1">
                <a:latin typeface="Segoe UI Variable Text Semibold" pitchFamily="2" charset="0"/>
              </a:rPr>
              <a:t>bir</a:t>
            </a:r>
            <a:r>
              <a:rPr lang="en-GB" dirty="0">
                <a:latin typeface="Segoe UI Variable Text Semibold" pitchFamily="2" charset="0"/>
              </a:rPr>
              <a:t> </a:t>
            </a:r>
            <a:r>
              <a:rPr lang="en-GB" dirty="0" err="1">
                <a:latin typeface="Segoe UI Variable Text Semibold" pitchFamily="2" charset="0"/>
              </a:rPr>
              <a:t>sahədir</a:t>
            </a:r>
            <a:r>
              <a:rPr lang="en-GB" dirty="0">
                <a:latin typeface="Segoe UI Variable Text Semibold" pitchFamily="2" charset="0"/>
              </a:rPr>
              <a:t>. S</a:t>
            </a:r>
            <a:r>
              <a:rPr lang="az-Latn-AZ" dirty="0">
                <a:latin typeface="Segoe UI Variable Text Semibold" pitchFamily="2" charset="0"/>
              </a:rPr>
              <a:t>erver</a:t>
            </a:r>
            <a:r>
              <a:rPr lang="en-GB" dirty="0">
                <a:latin typeface="Segoe UI Variable Text Semibold" pitchFamily="2" charset="0"/>
              </a:rPr>
              <a:t> </a:t>
            </a:r>
            <a:r>
              <a:rPr lang="en-GB" dirty="0" err="1">
                <a:latin typeface="Segoe UI Variable Text Semibold" pitchFamily="2" charset="0"/>
              </a:rPr>
              <a:t>tərəfli</a:t>
            </a:r>
            <a:r>
              <a:rPr lang="en-GB" dirty="0">
                <a:latin typeface="Segoe UI Variable Text Semibold" pitchFamily="2" charset="0"/>
              </a:rPr>
              <a:t> </a:t>
            </a:r>
            <a:r>
              <a:rPr lang="en-GB" dirty="0" err="1">
                <a:latin typeface="Segoe UI Variable Text Semibold" pitchFamily="2" charset="0"/>
              </a:rPr>
              <a:t>proqramlaşdırma</a:t>
            </a:r>
            <a:r>
              <a:rPr lang="en-GB" dirty="0">
                <a:latin typeface="Segoe UI Variable Text Semibold" pitchFamily="2" charset="0"/>
              </a:rPr>
              <a:t>, </a:t>
            </a:r>
            <a:r>
              <a:rPr lang="en-GB" dirty="0" err="1">
                <a:latin typeface="Segoe UI Variable Text Semibold" pitchFamily="2" charset="0"/>
              </a:rPr>
              <a:t>verilənlər</a:t>
            </a:r>
            <a:r>
              <a:rPr lang="en-GB" dirty="0">
                <a:latin typeface="Segoe UI Variable Text Semibold" pitchFamily="2" charset="0"/>
              </a:rPr>
              <a:t> </a:t>
            </a:r>
            <a:r>
              <a:rPr lang="en-GB" dirty="0" err="1">
                <a:latin typeface="Segoe UI Variable Text Semibold" pitchFamily="2" charset="0"/>
              </a:rPr>
              <a:t>bazası</a:t>
            </a:r>
            <a:r>
              <a:rPr lang="en-GB" dirty="0">
                <a:latin typeface="Segoe UI Variable Text Semibold" pitchFamily="2" charset="0"/>
              </a:rPr>
              <a:t> </a:t>
            </a:r>
            <a:r>
              <a:rPr lang="en-GB" dirty="0" err="1">
                <a:latin typeface="Segoe UI Variable Text Semibold" pitchFamily="2" charset="0"/>
              </a:rPr>
              <a:t>idarəetməsi</a:t>
            </a:r>
            <a:r>
              <a:rPr lang="en-GB" dirty="0">
                <a:latin typeface="Segoe UI Variable Text Semibold" pitchFamily="2" charset="0"/>
              </a:rPr>
              <a:t>, </a:t>
            </a:r>
            <a:r>
              <a:rPr lang="en-GB" dirty="0" err="1">
                <a:latin typeface="Segoe UI Variable Text Semibold" pitchFamily="2" charset="0"/>
              </a:rPr>
              <a:t>təhlükəsizlik</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sessiya</a:t>
            </a:r>
            <a:r>
              <a:rPr lang="en-GB" dirty="0">
                <a:latin typeface="Segoe UI Variable Text Semibold" pitchFamily="2" charset="0"/>
              </a:rPr>
              <a:t> </a:t>
            </a:r>
            <a:r>
              <a:rPr lang="en-GB" dirty="0" err="1">
                <a:latin typeface="Segoe UI Variable Text Semibold" pitchFamily="2" charset="0"/>
              </a:rPr>
              <a:t>idarəsi</a:t>
            </a:r>
            <a:r>
              <a:rPr lang="en-GB" dirty="0">
                <a:latin typeface="Segoe UI Variable Text Semibold" pitchFamily="2" charset="0"/>
              </a:rPr>
              <a:t> </a:t>
            </a:r>
            <a:r>
              <a:rPr lang="en-GB" dirty="0" err="1">
                <a:latin typeface="Segoe UI Variable Text Semibold" pitchFamily="2" charset="0"/>
              </a:rPr>
              <a:t>kimi</a:t>
            </a:r>
            <a:r>
              <a:rPr lang="en-GB" dirty="0">
                <a:latin typeface="Segoe UI Variable Text Semibold" pitchFamily="2" charset="0"/>
              </a:rPr>
              <a:t> </a:t>
            </a:r>
            <a:r>
              <a:rPr lang="en-GB" dirty="0" err="1">
                <a:latin typeface="Segoe UI Variable Text Semibold" pitchFamily="2" charset="0"/>
              </a:rPr>
              <a:t>mövzuları</a:t>
            </a:r>
            <a:r>
              <a:rPr lang="en-GB" dirty="0">
                <a:latin typeface="Segoe UI Variable Text Semibold" pitchFamily="2" charset="0"/>
              </a:rPr>
              <a:t> </a:t>
            </a:r>
            <a:r>
              <a:rPr lang="en-GB" dirty="0" err="1">
                <a:latin typeface="Segoe UI Variable Text Semibold" pitchFamily="2" charset="0"/>
              </a:rPr>
              <a:t>əhatə</a:t>
            </a:r>
            <a:r>
              <a:rPr lang="en-GB" dirty="0">
                <a:latin typeface="Segoe UI Variable Text Semibold" pitchFamily="2" charset="0"/>
              </a:rPr>
              <a:t> </a:t>
            </a:r>
            <a:r>
              <a:rPr lang="en-GB" dirty="0" err="1">
                <a:latin typeface="Segoe UI Variable Text Semibold" pitchFamily="2" charset="0"/>
              </a:rPr>
              <a:t>edir</a:t>
            </a:r>
            <a:r>
              <a:rPr lang="en-GB" dirty="0">
                <a:latin typeface="Segoe UI Variable Text Semibold" pitchFamily="2" charset="0"/>
              </a:rPr>
              <a:t>. </a:t>
            </a:r>
            <a:r>
              <a:rPr lang="az-Latn-AZ" dirty="0">
                <a:latin typeface="Segoe UI Variable Text Semibold" pitchFamily="2" charset="0"/>
              </a:rPr>
              <a:t>Back-end developerlər</a:t>
            </a:r>
            <a:r>
              <a:rPr lang="en-GB" dirty="0">
                <a:latin typeface="Segoe UI Variable Text Semibold" pitchFamily="2" charset="0"/>
              </a:rPr>
              <a:t>, </a:t>
            </a:r>
            <a:r>
              <a:rPr lang="en-GB" dirty="0" err="1">
                <a:latin typeface="Segoe UI Variable Text Semibold" pitchFamily="2" charset="0"/>
              </a:rPr>
              <a:t>tətbiqin</a:t>
            </a:r>
            <a:r>
              <a:rPr lang="en-GB" dirty="0">
                <a:latin typeface="Segoe UI Variable Text Semibold" pitchFamily="2" charset="0"/>
              </a:rPr>
              <a:t> </a:t>
            </a:r>
            <a:r>
              <a:rPr lang="en-GB" dirty="0" err="1">
                <a:latin typeface="Segoe UI Variable Text Semibold" pitchFamily="2" charset="0"/>
              </a:rPr>
              <a:t>verilənlər</a:t>
            </a:r>
            <a:r>
              <a:rPr lang="en-GB" dirty="0">
                <a:latin typeface="Segoe UI Variable Text Semibold" pitchFamily="2" charset="0"/>
              </a:rPr>
              <a:t> </a:t>
            </a:r>
            <a:r>
              <a:rPr lang="en-GB" dirty="0" err="1">
                <a:latin typeface="Segoe UI Variable Text Semibold" pitchFamily="2" charset="0"/>
              </a:rPr>
              <a:t>emalı</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server </a:t>
            </a:r>
            <a:r>
              <a:rPr lang="en-GB" dirty="0" err="1">
                <a:latin typeface="Segoe UI Variable Text Semibold" pitchFamily="2" charset="0"/>
              </a:rPr>
              <a:t>idarəsini</a:t>
            </a:r>
            <a:r>
              <a:rPr lang="en-GB" dirty="0">
                <a:latin typeface="Segoe UI Variable Text Semibold" pitchFamily="2" charset="0"/>
              </a:rPr>
              <a:t> </a:t>
            </a:r>
            <a:r>
              <a:rPr lang="en-GB" dirty="0" err="1">
                <a:latin typeface="Segoe UI Variable Text Semibold" pitchFamily="2" charset="0"/>
              </a:rPr>
              <a:t>təmin</a:t>
            </a:r>
            <a:r>
              <a:rPr lang="en-GB" dirty="0">
                <a:latin typeface="Segoe UI Variable Text Semibold" pitchFamily="2" charset="0"/>
              </a:rPr>
              <a:t> </a:t>
            </a:r>
            <a:r>
              <a:rPr lang="en-GB" dirty="0" err="1">
                <a:latin typeface="Segoe UI Variable Text Semibold" pitchFamily="2" charset="0"/>
              </a:rPr>
              <a:t>edirlər</a:t>
            </a:r>
            <a:r>
              <a:rPr lang="en-GB" dirty="0">
                <a:latin typeface="Segoe UI Variable Text Semibold" pitchFamily="2" charset="0"/>
              </a:rPr>
              <a:t>. </a:t>
            </a:r>
            <a:r>
              <a:rPr lang="en-GB" dirty="0" err="1">
                <a:latin typeface="Segoe UI Variable Text Semibold" pitchFamily="2" charset="0"/>
              </a:rPr>
              <a:t>Verilənlər</a:t>
            </a:r>
            <a:r>
              <a:rPr lang="en-GB" dirty="0">
                <a:latin typeface="Segoe UI Variable Text Semibold" pitchFamily="2" charset="0"/>
              </a:rPr>
              <a:t> </a:t>
            </a:r>
            <a:r>
              <a:rPr lang="en-GB" dirty="0" err="1">
                <a:latin typeface="Segoe UI Variable Text Semibold" pitchFamily="2" charset="0"/>
              </a:rPr>
              <a:t>bazasına</a:t>
            </a:r>
            <a:r>
              <a:rPr lang="en-GB" dirty="0">
                <a:latin typeface="Segoe UI Variable Text Semibold" pitchFamily="2" charset="0"/>
              </a:rPr>
              <a:t> </a:t>
            </a:r>
            <a:r>
              <a:rPr lang="en-GB" dirty="0" err="1">
                <a:latin typeface="Segoe UI Variable Text Semibold" pitchFamily="2" charset="0"/>
              </a:rPr>
              <a:t>daxil</a:t>
            </a:r>
            <a:r>
              <a:rPr lang="en-GB" dirty="0">
                <a:latin typeface="Segoe UI Variable Text Semibold" pitchFamily="2" charset="0"/>
              </a:rPr>
              <a:t> </a:t>
            </a:r>
            <a:r>
              <a:rPr lang="en-GB" dirty="0" err="1">
                <a:latin typeface="Segoe UI Variable Text Semibold" pitchFamily="2" charset="0"/>
              </a:rPr>
              <a:t>olma</a:t>
            </a:r>
            <a:r>
              <a:rPr lang="en-GB" dirty="0">
                <a:latin typeface="Segoe UI Variable Text Semibold" pitchFamily="2" charset="0"/>
              </a:rPr>
              <a:t>, </a:t>
            </a:r>
            <a:r>
              <a:rPr lang="en-GB" dirty="0" err="1">
                <a:latin typeface="Segoe UI Variable Text Semibold" pitchFamily="2" charset="0"/>
              </a:rPr>
              <a:t>verilənlərin</a:t>
            </a:r>
            <a:r>
              <a:rPr lang="en-GB" dirty="0">
                <a:latin typeface="Segoe UI Variable Text Semibold" pitchFamily="2" charset="0"/>
              </a:rPr>
              <a:t> </a:t>
            </a:r>
            <a:r>
              <a:rPr lang="en-GB" dirty="0" err="1">
                <a:latin typeface="Segoe UI Variable Text Semibold" pitchFamily="2" charset="0"/>
              </a:rPr>
              <a:t>emalı</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istifadəçi</a:t>
            </a:r>
            <a:r>
              <a:rPr lang="en-GB" dirty="0">
                <a:latin typeface="Segoe UI Variable Text Semibold" pitchFamily="2" charset="0"/>
              </a:rPr>
              <a:t> </a:t>
            </a:r>
            <a:r>
              <a:rPr lang="en-GB" dirty="0" err="1">
                <a:latin typeface="Segoe UI Variable Text Semibold" pitchFamily="2" charset="0"/>
              </a:rPr>
              <a:t>identifikasiyası</a:t>
            </a:r>
            <a:r>
              <a:rPr lang="en-GB" dirty="0">
                <a:latin typeface="Segoe UI Variable Text Semibold" pitchFamily="2" charset="0"/>
              </a:rPr>
              <a:t> </a:t>
            </a:r>
            <a:r>
              <a:rPr lang="en-GB" dirty="0" err="1">
                <a:latin typeface="Segoe UI Variable Text Semibold" pitchFamily="2" charset="0"/>
              </a:rPr>
              <a:t>kimi</a:t>
            </a:r>
            <a:r>
              <a:rPr lang="en-GB" dirty="0">
                <a:latin typeface="Segoe UI Variable Text Semibold" pitchFamily="2" charset="0"/>
              </a:rPr>
              <a:t> </a:t>
            </a:r>
            <a:r>
              <a:rPr lang="en-GB" dirty="0" err="1">
                <a:latin typeface="Segoe UI Variable Text Semibold" pitchFamily="2" charset="0"/>
              </a:rPr>
              <a:t>funksiyalar</a:t>
            </a:r>
            <a:r>
              <a:rPr lang="en-GB" dirty="0">
                <a:latin typeface="Segoe UI Variable Text Semibold" pitchFamily="2" charset="0"/>
              </a:rPr>
              <a:t> </a:t>
            </a:r>
            <a:r>
              <a:rPr lang="az-Latn-AZ" dirty="0">
                <a:latin typeface="Segoe UI Variable Text Semibold" pitchFamily="2" charset="0"/>
              </a:rPr>
              <a:t>back-end developmentin</a:t>
            </a:r>
            <a:r>
              <a:rPr lang="en-GB" dirty="0">
                <a:latin typeface="Segoe UI Variable Text Semibold" pitchFamily="2" charset="0"/>
              </a:rPr>
              <a:t> </a:t>
            </a:r>
            <a:r>
              <a:rPr lang="en-GB" dirty="0" err="1">
                <a:latin typeface="Segoe UI Variable Text Semibold" pitchFamily="2" charset="0"/>
              </a:rPr>
              <a:t>əsas</a:t>
            </a:r>
            <a:r>
              <a:rPr lang="en-GB" dirty="0">
                <a:latin typeface="Segoe UI Variable Text Semibold" pitchFamily="2" charset="0"/>
              </a:rPr>
              <a:t> </a:t>
            </a:r>
            <a:r>
              <a:rPr lang="en-GB" dirty="0" err="1">
                <a:latin typeface="Segoe UI Variable Text Semibold" pitchFamily="2" charset="0"/>
              </a:rPr>
              <a:t>hissələrindən</a:t>
            </a:r>
            <a:r>
              <a:rPr lang="en-GB" dirty="0">
                <a:latin typeface="Segoe UI Variable Text Semibold" pitchFamily="2" charset="0"/>
              </a:rPr>
              <a:t> </a:t>
            </a:r>
            <a:r>
              <a:rPr lang="en-GB" dirty="0" err="1">
                <a:latin typeface="Segoe UI Variable Text Semibold" pitchFamily="2" charset="0"/>
              </a:rPr>
              <a:t>biridir</a:t>
            </a:r>
            <a:r>
              <a:rPr lang="en-GB" dirty="0">
                <a:latin typeface="Segoe UI Variable Text Semibold" pitchFamily="2" charset="0"/>
              </a:rPr>
              <a:t>. </a:t>
            </a:r>
            <a:r>
              <a:rPr lang="en-GB" dirty="0" err="1">
                <a:latin typeface="Segoe UI Variable Text Semibold" pitchFamily="2" charset="0"/>
              </a:rPr>
              <a:t>Verilənlər</a:t>
            </a:r>
            <a:r>
              <a:rPr lang="en-GB" dirty="0">
                <a:latin typeface="Segoe UI Variable Text Semibold" pitchFamily="2" charset="0"/>
              </a:rPr>
              <a:t> </a:t>
            </a:r>
            <a:r>
              <a:rPr lang="en-GB" dirty="0" err="1">
                <a:latin typeface="Segoe UI Variable Text Semibold" pitchFamily="2" charset="0"/>
              </a:rPr>
              <a:t>təhlükəsizliyi</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a:t>
            </a:r>
            <a:r>
              <a:rPr lang="en-GB" dirty="0" err="1">
                <a:latin typeface="Segoe UI Variable Text Semibold" pitchFamily="2" charset="0"/>
              </a:rPr>
              <a:t>performansı</a:t>
            </a:r>
            <a:r>
              <a:rPr lang="en-GB" dirty="0">
                <a:latin typeface="Segoe UI Variable Text Semibold" pitchFamily="2" charset="0"/>
              </a:rPr>
              <a:t>, </a:t>
            </a:r>
            <a:r>
              <a:rPr lang="az-Latn-AZ" dirty="0">
                <a:latin typeface="Segoe UI Variable Text Semibold" pitchFamily="2" charset="0"/>
              </a:rPr>
              <a:t>back-end developerlərin</a:t>
            </a:r>
            <a:r>
              <a:rPr lang="en-GB" dirty="0">
                <a:latin typeface="Segoe UI Variable Text Semibold" pitchFamily="2" charset="0"/>
              </a:rPr>
              <a:t> </a:t>
            </a:r>
            <a:r>
              <a:rPr lang="en-GB" dirty="0" err="1">
                <a:latin typeface="Segoe UI Variable Text Semibold" pitchFamily="2" charset="0"/>
              </a:rPr>
              <a:t>əsas</a:t>
            </a:r>
            <a:r>
              <a:rPr lang="en-GB" dirty="0">
                <a:latin typeface="Segoe UI Variable Text Semibold" pitchFamily="2" charset="0"/>
              </a:rPr>
              <a:t> </a:t>
            </a:r>
            <a:r>
              <a:rPr lang="en-GB" dirty="0" err="1">
                <a:latin typeface="Segoe UI Variable Text Semibold" pitchFamily="2" charset="0"/>
              </a:rPr>
              <a:t>məsələləridir</a:t>
            </a:r>
            <a:r>
              <a:rPr lang="en-GB" dirty="0">
                <a:latin typeface="Segoe UI Variable Text Semibold" pitchFamily="2" charset="0"/>
              </a:rPr>
              <a:t>. </a:t>
            </a:r>
            <a:r>
              <a:rPr lang="az-Latn-AZ" dirty="0">
                <a:latin typeface="Segoe UI Variable Text Semibold" pitchFamily="2" charset="0"/>
              </a:rPr>
              <a:t>Back-end development</a:t>
            </a:r>
            <a:r>
              <a:rPr lang="en-GB" dirty="0">
                <a:latin typeface="Segoe UI Variable Text Semibold" pitchFamily="2" charset="0"/>
              </a:rPr>
              <a:t>, </a:t>
            </a:r>
            <a:r>
              <a:rPr lang="az-Latn-AZ" dirty="0">
                <a:latin typeface="Segoe UI Variable Text Semibold" pitchFamily="2" charset="0"/>
              </a:rPr>
              <a:t>ümumiyyətlə</a:t>
            </a:r>
            <a:r>
              <a:rPr lang="en-GB" dirty="0">
                <a:latin typeface="Segoe UI Variable Text Semibold" pitchFamily="2" charset="0"/>
              </a:rPr>
              <a:t> server </a:t>
            </a:r>
            <a:r>
              <a:rPr lang="en-GB" dirty="0" err="1">
                <a:latin typeface="Segoe UI Variable Text Semibold" pitchFamily="2" charset="0"/>
              </a:rPr>
              <a:t>tərəfli</a:t>
            </a:r>
            <a:r>
              <a:rPr lang="en-GB" dirty="0">
                <a:latin typeface="Segoe UI Variable Text Semibold" pitchFamily="2" charset="0"/>
              </a:rPr>
              <a:t> </a:t>
            </a:r>
            <a:r>
              <a:rPr lang="en-GB" dirty="0" err="1">
                <a:latin typeface="Segoe UI Variable Text Semibold" pitchFamily="2" charset="0"/>
              </a:rPr>
              <a:t>proqramlaşdırma</a:t>
            </a:r>
            <a:r>
              <a:rPr lang="en-GB" dirty="0">
                <a:latin typeface="Segoe UI Variable Text Semibold" pitchFamily="2" charset="0"/>
              </a:rPr>
              <a:t> </a:t>
            </a:r>
            <a:r>
              <a:rPr lang="en-GB" dirty="0" err="1">
                <a:latin typeface="Segoe UI Variable Text Semibold" pitchFamily="2" charset="0"/>
              </a:rPr>
              <a:t>dilləri</a:t>
            </a:r>
            <a:r>
              <a:rPr lang="en-GB" dirty="0">
                <a:latin typeface="Segoe UI Variable Text Semibold" pitchFamily="2" charset="0"/>
              </a:rPr>
              <a:t> </a:t>
            </a:r>
            <a:r>
              <a:rPr lang="en-GB" dirty="0" err="1">
                <a:latin typeface="Segoe UI Variable Text Semibold" pitchFamily="2" charset="0"/>
              </a:rPr>
              <a:t>və</a:t>
            </a:r>
            <a:r>
              <a:rPr lang="en-GB" dirty="0">
                <a:latin typeface="Segoe UI Variable Text Semibold" pitchFamily="2" charset="0"/>
              </a:rPr>
              <a:t> framework-</a:t>
            </a:r>
            <a:r>
              <a:rPr lang="en-GB" dirty="0" err="1">
                <a:latin typeface="Segoe UI Variable Text Semibold" pitchFamily="2" charset="0"/>
              </a:rPr>
              <a:t>lər</a:t>
            </a:r>
            <a:r>
              <a:rPr lang="en-GB" dirty="0">
                <a:latin typeface="Segoe UI Variable Text Semibold" pitchFamily="2" charset="0"/>
              </a:rPr>
              <a:t> </a:t>
            </a:r>
            <a:r>
              <a:rPr lang="en-GB" dirty="0" err="1">
                <a:latin typeface="Segoe UI Variable Text Semibold" pitchFamily="2" charset="0"/>
              </a:rPr>
              <a:t>istifadə</a:t>
            </a:r>
            <a:r>
              <a:rPr lang="en-GB" dirty="0">
                <a:latin typeface="Segoe UI Variable Text Semibold" pitchFamily="2" charset="0"/>
              </a:rPr>
              <a:t> </a:t>
            </a:r>
            <a:r>
              <a:rPr lang="en-GB" dirty="0" err="1">
                <a:latin typeface="Segoe UI Variable Text Semibold" pitchFamily="2" charset="0"/>
              </a:rPr>
              <a:t>edərək</a:t>
            </a:r>
            <a:r>
              <a:rPr lang="en-GB" dirty="0">
                <a:latin typeface="Segoe UI Variable Text Semibold" pitchFamily="2" charset="0"/>
              </a:rPr>
              <a:t> </a:t>
            </a:r>
            <a:r>
              <a:rPr lang="en-GB" dirty="0" err="1">
                <a:latin typeface="Segoe UI Variable Text Semibold" pitchFamily="2" charset="0"/>
              </a:rPr>
              <a:t>həyata</a:t>
            </a:r>
            <a:r>
              <a:rPr lang="en-GB" dirty="0">
                <a:latin typeface="Segoe UI Variable Text Semibold" pitchFamily="2" charset="0"/>
              </a:rPr>
              <a:t> </a:t>
            </a:r>
            <a:r>
              <a:rPr lang="en-GB" dirty="0" err="1">
                <a:latin typeface="Segoe UI Variable Text Semibold" pitchFamily="2" charset="0"/>
              </a:rPr>
              <a:t>keçirilir</a:t>
            </a:r>
            <a:r>
              <a:rPr lang="en-GB" dirty="0">
                <a:latin typeface="Segoe UI Variable Text Semibold" pitchFamily="2" charset="0"/>
              </a:rPr>
              <a:t>.</a:t>
            </a:r>
          </a:p>
        </p:txBody>
      </p:sp>
    </p:spTree>
    <p:extLst>
      <p:ext uri="{BB962C8B-B14F-4D97-AF65-F5344CB8AC3E}">
        <p14:creationId xmlns:p14="http://schemas.microsoft.com/office/powerpoint/2010/main" val="70658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3690194341"/>
              </p:ext>
            </p:extLst>
          </p:nvPr>
        </p:nvGraphicFramePr>
        <p:xfrm>
          <a:off x="340659" y="0"/>
          <a:ext cx="9613900" cy="233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62753" y="2510117"/>
            <a:ext cx="9613900" cy="4258236"/>
          </a:xfrm>
        </p:spPr>
        <p:txBody>
          <a:bodyPr>
            <a:normAutofit fontScale="62500" lnSpcReduction="20000"/>
          </a:bodyPr>
          <a:lstStyle/>
          <a:p>
            <a:r>
              <a:rPr lang="az-Latn-AZ" dirty="0">
                <a:latin typeface="Segoe UI Variable Text Semibold" pitchFamily="2" charset="0"/>
              </a:rPr>
              <a:t>Backend development, veb tətbiqlərin server tərəfinin qurulması və idarə olunması ilə bağlıdır, ki bu da verilənlər bazalarının idarə olunması, server logikasının qurulması, autentifikasiya və server və isteməci tərəfi (adətən veb brauzer) arasında düzgün əlaqələrin təmin edilməsini əhatə edir.</a:t>
            </a:r>
          </a:p>
          <a:p>
            <a:endParaRPr lang="az-Latn-AZ" dirty="0">
              <a:latin typeface="Segoe UI Variable Text Semibold" pitchFamily="2" charset="0"/>
            </a:endParaRPr>
          </a:p>
          <a:p>
            <a:r>
              <a:rPr lang="en-US" dirty="0">
                <a:latin typeface="Segoe UI Variable Text Semibold" pitchFamily="2" charset="0"/>
              </a:rPr>
              <a:t>B</a:t>
            </a:r>
            <a:r>
              <a:rPr lang="az-Latn-AZ" dirty="0">
                <a:latin typeface="Segoe UI Variable Text Semibold" pitchFamily="2" charset="0"/>
              </a:rPr>
              <a:t>ackend developmentin əsasları:</a:t>
            </a:r>
          </a:p>
          <a:p>
            <a:endParaRPr lang="az-Latn-AZ" dirty="0">
              <a:latin typeface="Segoe UI Variable Text Semibold" pitchFamily="2" charset="0"/>
            </a:endParaRPr>
          </a:p>
          <a:p>
            <a:r>
              <a:rPr lang="az-Latn-AZ" dirty="0">
                <a:latin typeface="Segoe UI Variable Text Semibold" pitchFamily="2" charset="0"/>
              </a:rPr>
              <a:t>1. </a:t>
            </a:r>
            <a:r>
              <a:rPr lang="az-Latn-AZ" b="1" dirty="0">
                <a:latin typeface="Segoe UI Variable Text Semibold" pitchFamily="2" charset="0"/>
              </a:rPr>
              <a:t>Proqramlaşdırma Dilləri</a:t>
            </a:r>
            <a:r>
              <a:rPr lang="az-Latn-AZ" dirty="0">
                <a:latin typeface="Segoe UI Variable Text Semibold" pitchFamily="2" charset="0"/>
              </a:rPr>
              <a:t>: Backend development müxtəlif proqramlaşdırma dillərində həyata keçirilə bilər, məsələn Python, JavaScript (Node.js), Java, Ruby, PHP və s. Hər bir dilin backend development üçün öz framework və kitabxanaları mövcuddur.</a:t>
            </a:r>
          </a:p>
          <a:p>
            <a:endParaRPr lang="az-Latn-AZ" dirty="0">
              <a:latin typeface="Segoe UI Variable Text Semibold" pitchFamily="2" charset="0"/>
            </a:endParaRPr>
          </a:p>
          <a:p>
            <a:r>
              <a:rPr lang="az-Latn-AZ" dirty="0">
                <a:latin typeface="Segoe UI Variable Text Semibold" pitchFamily="2" charset="0"/>
              </a:rPr>
              <a:t>2. Veb Serverləri: Veb serverlər, müştərilərdən (veb brauzerlər, mobil tətbiqlər kimi) gələn müraciətləri qəbul edən və uyğun resurslarla cavab verən proqram tətbiqləridir. Populyar veb serverlər arasında Apache, Nginx və Microsoft IIS var.</a:t>
            </a:r>
          </a:p>
          <a:p>
            <a:endParaRPr lang="az-Latn-AZ" dirty="0">
              <a:latin typeface="Segoe UI Variable Text Semibold" pitchFamily="2" charset="0"/>
            </a:endParaRPr>
          </a:p>
          <a:p>
            <a:r>
              <a:rPr lang="az-Latn-AZ" dirty="0">
                <a:latin typeface="Segoe UI Variable Text Semibold" pitchFamily="2" charset="0"/>
              </a:rPr>
              <a:t>3. Verilənlər Bazaları: Backend inkişafçıları verilənlər bazaları ilə işləyirlər, ki bu da məlumatların saxlanılması və sorğuların aparılması üçün nəzərdə tutulmuşdur. Populyar verilənlər bazaları MySQL, PostgreSQL, MongoDB və s. dirs.</a:t>
            </a:r>
          </a:p>
          <a:p>
            <a:endParaRPr lang="az-Latn-AZ" dirty="0">
              <a:latin typeface="Segoe UI Variable Text Semibold" pitchFamily="2" charset="0"/>
            </a:endParaRPr>
          </a:p>
          <a:p>
            <a:r>
              <a:rPr lang="az-Latn-AZ" dirty="0">
                <a:latin typeface="Segoe UI Variable Text Semibold" pitchFamily="2" charset="0"/>
              </a:rPr>
              <a:t>Bu yalnızca backend developmentin əsaslarına qısa bir nəzərdən başqa bir şey deyil, lakin kompleks veb tətbiqlərinin arxa tərəfi çox daha çox sahələri əhatə edir.</a:t>
            </a:r>
            <a:endParaRPr lang="en-GB" dirty="0">
              <a:latin typeface="Segoe UI Variable Text Semibold" pitchFamily="2" charset="0"/>
            </a:endParaRPr>
          </a:p>
        </p:txBody>
      </p:sp>
    </p:spTree>
    <p:extLst>
      <p:ext uri="{BB962C8B-B14F-4D97-AF65-F5344CB8AC3E}">
        <p14:creationId xmlns:p14="http://schemas.microsoft.com/office/powerpoint/2010/main" val="354910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3822973092"/>
              </p:ext>
            </p:extLst>
          </p:nvPr>
        </p:nvGraphicFramePr>
        <p:xfrm>
          <a:off x="340659" y="0"/>
          <a:ext cx="9613900" cy="233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62752" y="1900518"/>
            <a:ext cx="10506635" cy="4831976"/>
          </a:xfrm>
        </p:spPr>
        <p:txBody>
          <a:bodyPr>
            <a:normAutofit fontScale="62500" lnSpcReduction="20000"/>
          </a:bodyPr>
          <a:lstStyle/>
          <a:p>
            <a:r>
              <a:rPr lang="az-Latn-AZ" dirty="0">
                <a:latin typeface="Segoe UI Variable Text Semibold" pitchFamily="2" charset="0"/>
              </a:rPr>
              <a:t>"Back-end" proqramlaşdırma texnologiyaları geniş bir sahəni əhatə edir və bir sıra fərqli dilləri, framework-ləri və alətləri əhatə edir. İşte ən yaygın olanlarından bir neçəsi:</a:t>
            </a:r>
          </a:p>
          <a:p>
            <a:endParaRPr lang="az-Latn-AZ" dirty="0">
              <a:latin typeface="Segoe UI Variable Text Semibold" pitchFamily="2" charset="0"/>
            </a:endParaRPr>
          </a:p>
          <a:p>
            <a:r>
              <a:rPr lang="az-Latn-AZ" dirty="0">
                <a:latin typeface="Segoe UI Variable Text Semibold" pitchFamily="2" charset="0"/>
              </a:rPr>
              <a:t>1. **Node.js**: JavaScript dilində yaradılmış bir platformdur. Asinxron və olay-əsaslı məntiqə malikdir.</a:t>
            </a:r>
          </a:p>
          <a:p>
            <a:endParaRPr lang="az-Latn-AZ" dirty="0">
              <a:latin typeface="Segoe UI Variable Text Semibold" pitchFamily="2" charset="0"/>
            </a:endParaRPr>
          </a:p>
          <a:p>
            <a:r>
              <a:rPr lang="az-Latn-AZ" dirty="0">
                <a:latin typeface="Segoe UI Variable Text Semibold" pitchFamily="2" charset="0"/>
              </a:rPr>
              <a:t>2. **Python**: Geniş funksional dillərdən biridir və Django və Flask kimi framework-lərlə birlikdə çox istifadə olunur.</a:t>
            </a:r>
          </a:p>
          <a:p>
            <a:endParaRPr lang="az-Latn-AZ" dirty="0">
              <a:latin typeface="Segoe UI Variable Text Semibold" pitchFamily="2" charset="0"/>
            </a:endParaRPr>
          </a:p>
          <a:p>
            <a:r>
              <a:rPr lang="az-Latn-AZ" dirty="0">
                <a:latin typeface="Segoe UI Variable Text Semibold" pitchFamily="2" charset="0"/>
              </a:rPr>
              <a:t>3. **Java**: Yüksək performans və təhlükəsizlik təmin edir. Spring Framework kimi alətləri ilə birlikdə işlənilir.</a:t>
            </a:r>
          </a:p>
          <a:p>
            <a:endParaRPr lang="az-Latn-AZ" dirty="0">
              <a:latin typeface="Segoe UI Variable Text Semibold" pitchFamily="2" charset="0"/>
            </a:endParaRPr>
          </a:p>
          <a:p>
            <a:r>
              <a:rPr lang="az-Latn-AZ" dirty="0">
                <a:latin typeface="Segoe UI Variable Text Semibold" pitchFamily="2" charset="0"/>
              </a:rPr>
              <a:t>4. **Ruby**: Ruby on Rails framework-ü ilə birlikdə istifadə olunur və sürətli proqramlaşdırma üçün populyardır.</a:t>
            </a:r>
          </a:p>
          <a:p>
            <a:endParaRPr lang="az-Latn-AZ" dirty="0">
              <a:latin typeface="Segoe UI Variable Text Semibold" pitchFamily="2" charset="0"/>
            </a:endParaRPr>
          </a:p>
          <a:p>
            <a:r>
              <a:rPr lang="az-Latn-AZ" dirty="0">
                <a:latin typeface="Segoe UI Variable Text Semibold" pitchFamily="2" charset="0"/>
              </a:rPr>
              <a:t>5. **PHP**: Çox geniş yayılmış və populyar bir dil. Laravel və Symfony kimi framework-lərlə birlikdə işlənilir.</a:t>
            </a:r>
          </a:p>
          <a:p>
            <a:endParaRPr lang="az-Latn-AZ" dirty="0">
              <a:latin typeface="Segoe UI Variable Text Semibold" pitchFamily="2" charset="0"/>
            </a:endParaRPr>
          </a:p>
          <a:p>
            <a:r>
              <a:rPr lang="az-Latn-AZ" dirty="0">
                <a:latin typeface="Segoe UI Variable Text Semibold" pitchFamily="2" charset="0"/>
              </a:rPr>
              <a:t>6. **Go (Golang)**: Google tərəfindən yaradılmış sürətli, asinxron və təhlükəsiz bir dil.</a:t>
            </a:r>
          </a:p>
          <a:p>
            <a:endParaRPr lang="az-Latn-AZ" dirty="0">
              <a:latin typeface="Segoe UI Variable Text Semibold" pitchFamily="2" charset="0"/>
            </a:endParaRPr>
          </a:p>
          <a:p>
            <a:r>
              <a:rPr lang="az-Latn-AZ" dirty="0">
                <a:latin typeface="Segoe UI Variable Text Semibold" pitchFamily="2" charset="0"/>
              </a:rPr>
              <a:t>7. **C#**: Microsoft tərəfindən yaradılmış və .NET framework-ü ilə birlikdə istifadə olunur.</a:t>
            </a:r>
          </a:p>
          <a:p>
            <a:endParaRPr lang="az-Latn-AZ" dirty="0">
              <a:latin typeface="Segoe UI Variable Text Semibold" pitchFamily="2" charset="0"/>
            </a:endParaRPr>
          </a:p>
          <a:p>
            <a:r>
              <a:rPr lang="az-Latn-AZ" dirty="0">
                <a:latin typeface="Segoe UI Variable Text Semibold" pitchFamily="2" charset="0"/>
              </a:rPr>
              <a:t>Bu yalnız bir neçəsidir və hər birinin özünəməxsus üstünlükləri və istifadə sahələri var. Back-end proqramlaşdırma texnologiyalarını seçərkən layihə tələblərinə, komandanın bacarıqlarına, mövcud infrastrukturunuza və digər faktorlara diqqət etmək önəmlidir.</a:t>
            </a:r>
            <a:endParaRPr lang="en-GB" dirty="0">
              <a:latin typeface="Segoe UI Variable Text Semibold" pitchFamily="2" charset="0"/>
            </a:endParaRPr>
          </a:p>
        </p:txBody>
      </p:sp>
    </p:spTree>
    <p:extLst>
      <p:ext uri="{BB962C8B-B14F-4D97-AF65-F5344CB8AC3E}">
        <p14:creationId xmlns:p14="http://schemas.microsoft.com/office/powerpoint/2010/main" val="184529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533009467"/>
              </p:ext>
            </p:extLst>
          </p:nvPr>
        </p:nvGraphicFramePr>
        <p:xfrm>
          <a:off x="340659" y="233082"/>
          <a:ext cx="9613900" cy="2106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62753" y="2510118"/>
            <a:ext cx="9613900" cy="4258235"/>
          </a:xfrm>
        </p:spPr>
        <p:txBody>
          <a:bodyPr>
            <a:normAutofit fontScale="92500" lnSpcReduction="10000"/>
          </a:bodyPr>
          <a:lstStyle/>
          <a:p>
            <a:r>
              <a:rPr lang="az-Latn-AZ" dirty="0">
                <a:latin typeface="Segoe UI Variable Text Semibold" pitchFamily="2" charset="0"/>
              </a:rPr>
              <a:t>SEO, veb inkişafında "Axtarış Motoru Optimizasiyası"nın qısaltmasıdır. SEO, bir veb saytının axtarış motorlarında daha yüksək sıralarda göstərilməsini təmin etmək üçün edilən texniki və strateji optimizasiya proseslərini ifadə edir. Bu proseslər, bir veb saytının məzmunun, quruluşunun və digər faktorların axtarış motorları tərəfindən daha yaxşı anlaşılmasını və qiymətləndirilməsini təmin etmək üçün həyata keçirilir.</a:t>
            </a:r>
          </a:p>
          <a:p>
            <a:endParaRPr lang="az-Latn-AZ" dirty="0">
              <a:latin typeface="Segoe UI Variable Text Semibold" pitchFamily="2" charset="0"/>
            </a:endParaRPr>
          </a:p>
          <a:p>
            <a:r>
              <a:rPr lang="az-Latn-AZ" dirty="0">
                <a:latin typeface="Segoe UI Variable Text Semibold" pitchFamily="2" charset="0"/>
              </a:rPr>
              <a:t>SEO, düzgün açar sözlərin seçilməsi, unikal və keyfiyyətli məzmun yaratma, münasib başlıq və meta təsvirlərinin istifadəsi, sayt sürəti optimizasiyası, mobil uyğunluq və istifadəçi təcrübəsinin yaxşılaşdırılması kimi müxtəlif texnikalarla həyata keçirilir.</a:t>
            </a:r>
          </a:p>
          <a:p>
            <a:endParaRPr lang="az-Latn-AZ" dirty="0">
              <a:latin typeface="Segoe UI Variable Text Semibold" pitchFamily="2" charset="0"/>
            </a:endParaRPr>
          </a:p>
          <a:p>
            <a:r>
              <a:rPr lang="az-Latn-AZ" dirty="0">
                <a:latin typeface="Segoe UI Variable Text Semibold" pitchFamily="2" charset="0"/>
              </a:rPr>
              <a:t>Bu optimizasiyalar, veb saytlarının hədəf auditoriyası tərəfindən daha asan tapılmasını təmin edir və orqanik trafiklərini artırır. Bu da genelliklə veb saytlarının daha çox ziyarətçi cəlb etməsinə və daha yüksək dönüşüm nisbətləri əldə etməsinə kömək edir.</a:t>
            </a:r>
            <a:endParaRPr lang="en-GB" dirty="0">
              <a:latin typeface="Segoe UI Variable Text Semibold" pitchFamily="2" charset="0"/>
            </a:endParaRPr>
          </a:p>
        </p:txBody>
      </p:sp>
    </p:spTree>
    <p:extLst>
      <p:ext uri="{BB962C8B-B14F-4D97-AF65-F5344CB8AC3E}">
        <p14:creationId xmlns:p14="http://schemas.microsoft.com/office/powerpoint/2010/main" val="214752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1409025225"/>
              </p:ext>
            </p:extLst>
          </p:nvPr>
        </p:nvGraphicFramePr>
        <p:xfrm>
          <a:off x="340659" y="233082"/>
          <a:ext cx="9613900" cy="2106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103392" y="2499958"/>
            <a:ext cx="10818607" cy="4716630"/>
          </a:xfrm>
        </p:spPr>
        <p:txBody>
          <a:bodyPr>
            <a:normAutofit fontScale="55000" lnSpcReduction="20000"/>
          </a:bodyPr>
          <a:lstStyle/>
          <a:p>
            <a:pPr marL="0" indent="0">
              <a:buNone/>
            </a:pPr>
            <a:r>
              <a:rPr lang="az-Latn-AZ" dirty="0">
                <a:latin typeface="Segoe UI Variable Text Semibold" pitchFamily="2" charset="0"/>
              </a:rPr>
              <a:t>Verilənlər bazası (veritabanı), məlumatların tənzimlənmiş bir şəkildə saxlanıldığı və məlumatlara asan bir şəkildə daxil olmaq, idarə etmək və yeniləmək imkanı verən strukturlaşdırılmış bir kolleksiyadır. Verilənlər bazası, məlumatların səmərəli şəkildə saxlanılması və alınması üçün bir depo kimi xidmət edir. Verilənlər bazaları sadə şəxsi vəzifə idarəçilərindən böyük miqyaslı korporativ sistemlərə qədər müxtəlif tətbiqlərdə istifadə olunur.</a:t>
            </a:r>
            <a:endParaRPr lang="en-US" dirty="0">
              <a:latin typeface="Segoe UI Variable Text Semibold" pitchFamily="2" charset="0"/>
            </a:endParaRPr>
          </a:p>
          <a:p>
            <a:pPr marL="0" indent="0">
              <a:buNone/>
            </a:pPr>
            <a:r>
              <a:rPr lang="az-Latn-AZ" dirty="0">
                <a:latin typeface="Segoe UI Variable Text Semibold" pitchFamily="2" charset="0"/>
              </a:rPr>
              <a:t>Ümumi olaraq, verilənlər bazası necə işləyir:</a:t>
            </a:r>
          </a:p>
          <a:p>
            <a:r>
              <a:rPr lang="az-Latn-AZ" dirty="0">
                <a:latin typeface="Segoe UI Variable Text Semibold" pitchFamily="2" charset="0"/>
              </a:rPr>
              <a:t>1. Məlumat Strukturu: Verilənlər bazaları, məlumatları cədvəllər şəklində təşkil edir. Hər sətir bir qeydi təmsil edir və hər sütun o qeyddə xüsusi bir xüsusiyyəti və ya sahəni təmsil edir.</a:t>
            </a:r>
          </a:p>
          <a:p>
            <a:r>
              <a:rPr lang="az-Latn-AZ" dirty="0">
                <a:latin typeface="Segoe UI Variable Text Semibold" pitchFamily="2" charset="0"/>
              </a:rPr>
              <a:t>2. Verilənlər Bazası İdarəetmə Sistemi (DBMS): DBMS, istifadəçilərin verilənlərlə etibarlı şəkildə etkileşməsinə imkan verən proqram təminatıdır. MySQL, PostgreSQL, Oracle, SQL Server və MongoDB kimi DBMS nümunələri mövcuddur.</a:t>
            </a:r>
          </a:p>
          <a:p>
            <a:r>
              <a:rPr lang="az-Latn-AZ" dirty="0">
                <a:latin typeface="Segoe UI Variable Text Semibold" pitchFamily="2" charset="0"/>
              </a:rPr>
              <a:t>3. Məlumat İdarəetmə Dili (DML): DML, istifadəçilərin verilənlər bazasından məlumat əldə etməsinə, məlumat əlavə etməsinə, yeniləməsinə və silməsinə imkan verən verilənlər bazası dilinin bir hissəsidir. SQL (Struktur Sorgu Dili), əsasən əlaqəli verilənlər bazalarında istifadə olunan ən yaygın DML-dir.</a:t>
            </a:r>
          </a:p>
          <a:p>
            <a:r>
              <a:rPr lang="az-Latn-AZ" dirty="0">
                <a:latin typeface="Segoe UI Variable Text Semibold" pitchFamily="2" charset="0"/>
              </a:rPr>
              <a:t>4. Məlumat Təyin Dili (DDL): DDL, verilənlər bazasının strukturunu və təşkilatını təyin etmək üçün istifadə edilir. Cədvəlləri, indeksləri və digər verilənlər bazası obyektlərini yaratmaq, dəyişdirmək və silmək üçün əmrləri daxil edir.</a:t>
            </a:r>
          </a:p>
          <a:p>
            <a:r>
              <a:rPr lang="az-Latn-AZ" dirty="0">
                <a:latin typeface="Segoe UI Variable Text Semibold" pitchFamily="2" charset="0"/>
              </a:rPr>
              <a:t>5. Məlumat İtələrliyi: Verilənlər bazaları, birinci dərəcəli açarlar, xarici açarlar, unikal məhdudiyyətlər və yoxlama məhdudiyyətləri kimi məhdudiyyətləri tətbiq edərək məlumat inteqrasiyasını təmin edir. Bu məhdudiyyətlər, məlumatın düzgün və doğru qalmasını təmin edir.</a:t>
            </a:r>
          </a:p>
          <a:p>
            <a:r>
              <a:rPr lang="az-Latn-AZ" dirty="0">
                <a:latin typeface="Segoe UI Variable Text Semibold" pitchFamily="2" charset="0"/>
              </a:rPr>
              <a:t>6. Əməliyyatlar: Bir əməliyyat, verilənlər bazasında yerinə yetirilən və atomik və sabit şəkildə yerinə yetirilməsi tələb olunan bir işləmədir. Əməliyyatlar, bütün dəyişiklikləri verilənlər bazasına əlavə edir və ya bir xəta baş verərsə dəyişiklikləri geri çəkir.</a:t>
            </a:r>
          </a:p>
          <a:p>
            <a:r>
              <a:rPr lang="az-Latn-AZ" dirty="0">
                <a:latin typeface="Segoe UI Variable Text Semibold" pitchFamily="2" charset="0"/>
              </a:rPr>
              <a:t>7. Eyniləşmə Nəzarəti: Verilənlər bazaları, eyni zamanda bir neçə istifadəçinin məlumata eyni anda baxmasını və dəyişməsini idarə edir. Kilid və vaxt damgası kimi eyniləşmə nəzarəti mexanizmləri, məlumat korpusunu arxasında saxlayır və əməliyyatların sabit bir şəkildə yerinə yetirilməsini təmin edir.</a:t>
            </a:r>
          </a:p>
          <a:p>
            <a:r>
              <a:rPr lang="az-Latn-AZ" dirty="0">
                <a:latin typeface="Segoe UI Variable Text Semibold" pitchFamily="2" charset="0"/>
              </a:rPr>
              <a:t>8. İndeksləşdirmə və Optimizasiya: Verilənlər bazaları, sürətli axtarış və qeydlərin alınmasına imkan verən veri alqoritmləri istifadə edir.</a:t>
            </a:r>
          </a:p>
          <a:p>
            <a:r>
              <a:rPr lang="az-Latn-AZ" dirty="0">
                <a:latin typeface="Segoe UI Variable Text Semibold" pitchFamily="2" charset="0"/>
              </a:rPr>
              <a:t>9. Ehtiyat nüsxələmə və Bərpa: Verilənlər bazaları, donanım xətaları, proqram xətaları və ya fəlakətlər səbəbiylə məlumat itkisinin qarşısını almaq üçün ehtiyat nüsxələmə və bərpa mexanizmlərini tətbiq edir. Düzenli ehtiyat nüsxələr alınır və uğursuzluğun baş verməsi halında bərpa prosedurları həyata keçirilir.</a:t>
            </a:r>
            <a:endParaRPr lang="en-GB" dirty="0">
              <a:latin typeface="Segoe UI Variable Text Semibold" pitchFamily="2" charset="0"/>
            </a:endParaRPr>
          </a:p>
        </p:txBody>
      </p:sp>
    </p:spTree>
    <p:extLst>
      <p:ext uri="{BB962C8B-B14F-4D97-AF65-F5344CB8AC3E}">
        <p14:creationId xmlns:p14="http://schemas.microsoft.com/office/powerpoint/2010/main" val="217448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nvGraphicFramePr>
        <p:xfrm>
          <a:off x="340659" y="0"/>
          <a:ext cx="9613900" cy="233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71718" y="2160494"/>
            <a:ext cx="9613900" cy="4482353"/>
          </a:xfrm>
        </p:spPr>
        <p:txBody>
          <a:bodyPr>
            <a:normAutofit fontScale="85000" lnSpcReduction="20000"/>
          </a:bodyPr>
          <a:lstStyle/>
          <a:p>
            <a:r>
              <a:rPr lang="az-Latn-AZ" dirty="0">
                <a:latin typeface="Segoe UI Variable Text Semibold" pitchFamily="2" charset="0"/>
              </a:rPr>
              <a:t>API (Application Programming Interface), proqram təminatı tərəfindən digər proqramlar və ya tətbiqlər ilə məlumat və funksionallıq əlaqələrinin qurulmasına imkan verən bir interfeysdir. Bir neçə proqramın bir-birilə kommunikasiya etməsinə, məlumatları mübadilə etməsinə və funksionallıqları paylaşmasına kömək edir.</a:t>
            </a:r>
          </a:p>
          <a:p>
            <a:endParaRPr lang="az-Latn-AZ" dirty="0">
              <a:latin typeface="Segoe UI Variable Text Semibold" pitchFamily="2" charset="0"/>
            </a:endParaRPr>
          </a:p>
          <a:p>
            <a:r>
              <a:rPr lang="az-Latn-AZ" dirty="0">
                <a:latin typeface="Segoe UI Variable Text Semibold" pitchFamily="2" charset="0"/>
              </a:rPr>
              <a:t>Ən sadə tərzi ilə, API, bir proqramın digər bir proqramla danışmasını təmin edir. Məsələn, bir çox sosial şəbəkə tətbiqləri, üçüncü tərəf tətbiqlərlə kommunikasiya etmək üçün API-lar təmin edir. Bu, bir istifadəçinin Facebook-dakı hesabını digər tətbiqlərdə istifadə etməsinə imkan verir.</a:t>
            </a:r>
          </a:p>
          <a:p>
            <a:endParaRPr lang="az-Latn-AZ" dirty="0">
              <a:latin typeface="Segoe UI Variable Text Semibold" pitchFamily="2" charset="0"/>
            </a:endParaRPr>
          </a:p>
          <a:p>
            <a:r>
              <a:rPr lang="az-Latn-AZ" dirty="0">
                <a:latin typeface="Segoe UI Variable Text Semibold" pitchFamily="2" charset="0"/>
              </a:rPr>
              <a:t>Bir başqa misal da hava təhlükəsizliyi tətbiqləridir. Hava təhlükəsizliyi tətbiqləri, hava məlumatlarını göstərmək üçün bir API-dən istifadə edə bilər. Bu API, müəyyən bir formatda məlumat göndərir, məsələn, hava durumu məlumatlarını XML və ya JSON formatında göndərir.</a:t>
            </a:r>
          </a:p>
          <a:p>
            <a:endParaRPr lang="az-Latn-AZ" dirty="0">
              <a:latin typeface="Segoe UI Variable Text Semibold" pitchFamily="2" charset="0"/>
            </a:endParaRPr>
          </a:p>
          <a:p>
            <a:r>
              <a:rPr lang="az-Latn-AZ" dirty="0">
                <a:latin typeface="Segoe UI Variable Text Semibold" pitchFamily="2" charset="0"/>
              </a:rPr>
              <a:t>Bu cür, API, proqramçıların fərqli proqramları birləşdirərək daha geniş funksionallıq əldə etmələrinə kömək edir. API-lar geniş istifadə olunur və hər cür proqram və tətbiq sahəsində mövcuddur.</a:t>
            </a:r>
            <a:endParaRPr lang="en-GB" dirty="0">
              <a:latin typeface="Segoe UI Variable Text Semibold" pitchFamily="2" charset="0"/>
            </a:endParaRPr>
          </a:p>
        </p:txBody>
      </p:sp>
    </p:spTree>
    <p:extLst>
      <p:ext uri="{BB962C8B-B14F-4D97-AF65-F5344CB8AC3E}">
        <p14:creationId xmlns:p14="http://schemas.microsoft.com/office/powerpoint/2010/main" val="14750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123F782-ADEB-4953-A656-0C70BA89480B}"/>
              </a:ext>
            </a:extLst>
          </p:cNvPr>
          <p:cNvGraphicFramePr/>
          <p:nvPr>
            <p:extLst>
              <p:ext uri="{D42A27DB-BD31-4B8C-83A1-F6EECF244321}">
                <p14:modId xmlns:p14="http://schemas.microsoft.com/office/powerpoint/2010/main" val="2759990814"/>
              </p:ext>
            </p:extLst>
          </p:nvPr>
        </p:nvGraphicFramePr>
        <p:xfrm>
          <a:off x="340659" y="0"/>
          <a:ext cx="9613900" cy="233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34B42DF4-8352-4146-B60F-6BBC42A9912E}"/>
              </a:ext>
            </a:extLst>
          </p:cNvPr>
          <p:cNvSpPr>
            <a:spLocks noGrp="1"/>
          </p:cNvSpPr>
          <p:nvPr>
            <p:ph type="body" sz="half" idx="4294967295"/>
          </p:nvPr>
        </p:nvSpPr>
        <p:spPr>
          <a:xfrm>
            <a:off x="71718" y="2160494"/>
            <a:ext cx="9613900" cy="4482353"/>
          </a:xfrm>
        </p:spPr>
        <p:txBody>
          <a:bodyPr>
            <a:normAutofit fontScale="70000" lnSpcReduction="20000"/>
          </a:bodyPr>
          <a:lstStyle/>
          <a:p>
            <a:r>
              <a:rPr lang="az-Latn-AZ" dirty="0">
                <a:latin typeface="Segoe UI Variable Text Semibold" pitchFamily="2" charset="0"/>
              </a:rPr>
              <a:t>SQL (Structured Query Language), verilənlər bazası sistemləri ilə məlumatların idarə olunması və əlaqələndirilməsi üçün istifadə olunan standart bir proqramlaşdırma dilidir. SQL, məlumat bazalarında məlumatların yaradılması, oxunması, yenilənməsi və silinməsi üçün istifadə olunan əməliyyatları ifadə etmək üçün istifadə olunur.</a:t>
            </a:r>
          </a:p>
          <a:p>
            <a:r>
              <a:rPr lang="az-Latn-AZ" dirty="0">
                <a:latin typeface="Segoe UI Variable Text Semibold" pitchFamily="2" charset="0"/>
              </a:rPr>
              <a:t>SQL, yeganə bir dildir və bir çox fərqli verilənlər bazası sistemləri tərəfindən dəstəklənir. Bu, Microsoft SQL Server, MySQL, PostgreSQL, Oracle, SQLite kimi məşhur verilənlər bazası sistemləri daxil olmaqla, bir çox digər verilənlər bazası sistemləri üçün də istifadə olunur.</a:t>
            </a:r>
          </a:p>
          <a:p>
            <a:r>
              <a:rPr lang="az-Latn-AZ" dirty="0">
                <a:latin typeface="Segoe UI Variable Text Semibold" pitchFamily="2" charset="0"/>
              </a:rPr>
              <a:t>SQL-də, məlumatlara dair müxtəlif əməliyyatlar üçün fərqli tipli əmrlər mövcuddur:</a:t>
            </a:r>
          </a:p>
          <a:p>
            <a:endParaRPr lang="az-Latn-AZ" dirty="0">
              <a:latin typeface="Segoe UI Variable Text Semibold" pitchFamily="2" charset="0"/>
            </a:endParaRPr>
          </a:p>
          <a:p>
            <a:r>
              <a:rPr lang="az-Latn-AZ" dirty="0">
                <a:latin typeface="Segoe UI Variable Text Semibold" pitchFamily="2" charset="0"/>
              </a:rPr>
              <a:t>1. Sorğular (Queries): Məlumat bazasından məlumatların seçilməsi üçün istifadə olunur.</a:t>
            </a:r>
          </a:p>
          <a:p>
            <a:r>
              <a:rPr lang="az-Latn-AZ" dirty="0">
                <a:latin typeface="Segoe UI Variable Text Semibold" pitchFamily="2" charset="0"/>
              </a:rPr>
              <a:t>2. Əlavə (Insert): Məlumat bazasına yeni məlumatların əlavə olunması üçün istifadə olunur.</a:t>
            </a:r>
          </a:p>
          <a:p>
            <a:r>
              <a:rPr lang="az-Latn-AZ" dirty="0">
                <a:latin typeface="Segoe UI Variable Text Semibold" pitchFamily="2" charset="0"/>
              </a:rPr>
              <a:t>3. Yeniləmə (Update): Mövcud məlumatların dəyişdirilməsi üçün istifadə olunur.</a:t>
            </a:r>
          </a:p>
          <a:p>
            <a:r>
              <a:rPr lang="az-Latn-AZ" dirty="0">
                <a:latin typeface="Segoe UI Variable Text Semibold" pitchFamily="2" charset="0"/>
              </a:rPr>
              <a:t>4. Silinmə (Delete): Məlumat bazasından məlumatların silinməsi üçün istifadə olunur.</a:t>
            </a:r>
          </a:p>
          <a:p>
            <a:r>
              <a:rPr lang="az-Latn-AZ" dirty="0">
                <a:latin typeface="Segoe UI Variable Text Semibold" pitchFamily="2" charset="0"/>
              </a:rPr>
              <a:t>5. Məlumat bazası və cədvəllərin yaradılması və silinməsi: Yeni məlumat bazası və ya cədvəllərin yaradılması və ya ləğv edilməsi üçün istifadə olunur.</a:t>
            </a:r>
          </a:p>
          <a:p>
            <a:endParaRPr lang="az-Latn-AZ" dirty="0">
              <a:latin typeface="Segoe UI Variable Text Semibold" pitchFamily="2" charset="0"/>
            </a:endParaRPr>
          </a:p>
          <a:p>
            <a:r>
              <a:rPr lang="az-Latn-AZ" dirty="0">
                <a:latin typeface="Segoe UI Variable Text Semibold" pitchFamily="2" charset="0"/>
              </a:rPr>
              <a:t>SQL-in sadə sintaksisi və güclü funksionallığı onu verilənlər bazası idarəetməsində standart seçim edir. Bu dil vasitəsilə məlumatlarla işləmək, məlumatlar arasında əlaqələr qurmaq və məlumatlardan məlumatların dəyişdirilməsi və silinməsi kimi əməliyyatları icra etmək mümkündür.</a:t>
            </a:r>
            <a:endParaRPr lang="en-GB" dirty="0">
              <a:latin typeface="Segoe UI Variable Text Semibold" pitchFamily="2" charset="0"/>
            </a:endParaRPr>
          </a:p>
        </p:txBody>
      </p:sp>
    </p:spTree>
    <p:extLst>
      <p:ext uri="{BB962C8B-B14F-4D97-AF65-F5344CB8AC3E}">
        <p14:creationId xmlns:p14="http://schemas.microsoft.com/office/powerpoint/2010/main" val="7400423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99</TotalTime>
  <Words>1643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Candara</vt:lpstr>
      <vt:lpstr>Segoe UI Variable Text Semibold</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Bayramli</dc:creator>
  <cp:lastModifiedBy>Fatima Bayramli</cp:lastModifiedBy>
  <cp:revision>11</cp:revision>
  <dcterms:created xsi:type="dcterms:W3CDTF">2024-03-04T05:26:11Z</dcterms:created>
  <dcterms:modified xsi:type="dcterms:W3CDTF">2024-03-04T07:05:43Z</dcterms:modified>
</cp:coreProperties>
</file>