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Rufina" charset="1" panose="02000503000000020004"/>
      <p:regular r:id="rId14"/>
    </p:embeddedFont>
    <p:embeddedFont>
      <p:font typeface="Rufina Bold" charset="1" panose="02000503000000020004"/>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1252975" y="5129212"/>
            <a:ext cx="5263137" cy="0"/>
          </a:xfrm>
          <a:prstGeom prst="line">
            <a:avLst/>
          </a:prstGeom>
          <a:ln cap="rnd" w="28575">
            <a:solidFill>
              <a:srgbClr val="0366C2"/>
            </a:solidFill>
            <a:prstDash val="solid"/>
            <a:headEnd type="none" len="sm" w="sm"/>
            <a:tailEnd type="none" len="sm" w="sm"/>
          </a:ln>
        </p:spPr>
      </p:sp>
      <p:sp>
        <p:nvSpPr>
          <p:cNvPr name="Freeform 3" id="3"/>
          <p:cNvSpPr/>
          <p:nvPr/>
        </p:nvSpPr>
        <p:spPr>
          <a:xfrm flipH="false" flipV="false" rot="0">
            <a:off x="12473970" y="0"/>
            <a:ext cx="5814030" cy="10287000"/>
          </a:xfrm>
          <a:custGeom>
            <a:avLst/>
            <a:gdLst/>
            <a:ahLst/>
            <a:cxnLst/>
            <a:rect r="r" b="b" t="t" l="l"/>
            <a:pathLst>
              <a:path h="10287000" w="5814030">
                <a:moveTo>
                  <a:pt x="0" y="0"/>
                </a:moveTo>
                <a:lnTo>
                  <a:pt x="5814030" y="0"/>
                </a:lnTo>
                <a:lnTo>
                  <a:pt x="5814030" y="10287000"/>
                </a:lnTo>
                <a:lnTo>
                  <a:pt x="0" y="10287000"/>
                </a:lnTo>
                <a:lnTo>
                  <a:pt x="0" y="0"/>
                </a:lnTo>
                <a:close/>
              </a:path>
            </a:pathLst>
          </a:custGeom>
          <a:blipFill>
            <a:blip r:embed="rId2"/>
            <a:stretch>
              <a:fillRect l="-79742" t="0" r="-85658" b="0"/>
            </a:stretch>
          </a:blipFill>
        </p:spPr>
      </p:sp>
      <p:grpSp>
        <p:nvGrpSpPr>
          <p:cNvPr name="Group 4" id="4"/>
          <p:cNvGrpSpPr/>
          <p:nvPr/>
        </p:nvGrpSpPr>
        <p:grpSpPr>
          <a:xfrm rot="0">
            <a:off x="2269625" y="3628821"/>
            <a:ext cx="9032426" cy="3029358"/>
            <a:chOff x="0" y="0"/>
            <a:chExt cx="12043235" cy="4039144"/>
          </a:xfrm>
        </p:grpSpPr>
        <p:sp>
          <p:nvSpPr>
            <p:cNvPr name="TextBox 5" id="5"/>
            <p:cNvSpPr txBox="true"/>
            <p:nvPr/>
          </p:nvSpPr>
          <p:spPr>
            <a:xfrm rot="0">
              <a:off x="0" y="0"/>
              <a:ext cx="12043235" cy="2920847"/>
            </a:xfrm>
            <a:prstGeom prst="rect">
              <a:avLst/>
            </a:prstGeom>
          </p:spPr>
          <p:txBody>
            <a:bodyPr anchor="t" rtlCol="false" tIns="0" lIns="0" bIns="0" rIns="0">
              <a:spAutoFit/>
            </a:bodyPr>
            <a:lstStyle/>
            <a:p>
              <a:pPr algn="ctr">
                <a:lnSpc>
                  <a:spcPts val="8641"/>
                </a:lnSpc>
              </a:pPr>
              <a:r>
                <a:rPr lang="en-US" sz="7201">
                  <a:solidFill>
                    <a:srgbClr val="171717"/>
                  </a:solidFill>
                  <a:latin typeface="Rufina"/>
                </a:rPr>
                <a:t>La Gestion d'absence des employés</a:t>
              </a:r>
            </a:p>
          </p:txBody>
        </p:sp>
        <p:sp>
          <p:nvSpPr>
            <p:cNvPr name="TextBox 6" id="6"/>
            <p:cNvSpPr txBox="true"/>
            <p:nvPr/>
          </p:nvSpPr>
          <p:spPr>
            <a:xfrm rot="0">
              <a:off x="0" y="3353349"/>
              <a:ext cx="12043235" cy="685795"/>
            </a:xfrm>
            <a:prstGeom prst="rect">
              <a:avLst/>
            </a:prstGeom>
          </p:spPr>
          <p:txBody>
            <a:bodyPr anchor="t" rtlCol="false" tIns="0" lIns="0" bIns="0" rIns="0">
              <a:spAutoFit/>
            </a:bodyPr>
            <a:lstStyle/>
            <a:p>
              <a:pPr>
                <a:lnSpc>
                  <a:spcPts val="4200"/>
                </a:lnSpc>
              </a:pPr>
              <a:r>
                <a:rPr lang="en-US" sz="3000" spc="60">
                  <a:solidFill>
                    <a:srgbClr val="171717"/>
                  </a:solidFill>
                  <a:latin typeface="Roboto"/>
                </a:rPr>
                <a:t>Réalisée par : FATIMA CHHAIB</a:t>
              </a: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45739" y="3708123"/>
            <a:ext cx="12625184" cy="4476292"/>
          </a:xfrm>
          <a:prstGeom prst="rect">
            <a:avLst/>
          </a:prstGeom>
        </p:spPr>
        <p:txBody>
          <a:bodyPr anchor="t" rtlCol="false" tIns="0" lIns="0" bIns="0" rIns="0">
            <a:spAutoFit/>
          </a:bodyPr>
          <a:lstStyle/>
          <a:p>
            <a:pPr marL="647695" indent="-323848" lvl="1">
              <a:lnSpc>
                <a:spcPts val="3599"/>
              </a:lnSpc>
              <a:buFont typeface="Arial"/>
              <a:buChar char="•"/>
            </a:pPr>
            <a:r>
              <a:rPr lang="en-US" sz="2999">
                <a:solidFill>
                  <a:srgbClr val="7ED957"/>
                </a:solidFill>
                <a:latin typeface="Rufina Bold"/>
              </a:rPr>
              <a:t>Téléchargement des données d'un employé au format Excel : </a:t>
            </a:r>
            <a:r>
              <a:rPr lang="en-US" sz="2999">
                <a:solidFill>
                  <a:srgbClr val="000000"/>
                </a:solidFill>
                <a:latin typeface="Rufina"/>
              </a:rPr>
              <a:t>Le superviseur a la possibilité de télécharger les données spécifiques d'un employé sous forme d'un fichier Excel. Cela facilite l'analyse et le suivi des informations relatives à l'employé.</a:t>
            </a:r>
          </a:p>
          <a:p>
            <a:pPr>
              <a:lnSpc>
                <a:spcPts val="3599"/>
              </a:lnSpc>
            </a:pPr>
          </a:p>
          <a:p>
            <a:pPr marL="647695" indent="-323848" lvl="1">
              <a:lnSpc>
                <a:spcPts val="3599"/>
              </a:lnSpc>
              <a:buFont typeface="Arial"/>
              <a:buChar char="•"/>
            </a:pPr>
            <a:r>
              <a:rPr lang="en-US" sz="2999">
                <a:solidFill>
                  <a:srgbClr val="7ED957"/>
                </a:solidFill>
                <a:latin typeface="Rufina Bold"/>
              </a:rPr>
              <a:t>Déconnexion :</a:t>
            </a:r>
            <a:r>
              <a:rPr lang="en-US" sz="2999">
                <a:solidFill>
                  <a:srgbClr val="000000"/>
                </a:solidFill>
                <a:latin typeface="Rufina Bold"/>
              </a:rPr>
              <a:t> </a:t>
            </a:r>
            <a:r>
              <a:rPr lang="en-US" sz="2999">
                <a:solidFill>
                  <a:srgbClr val="000000"/>
                </a:solidFill>
                <a:latin typeface="Rufina"/>
              </a:rPr>
              <a:t>À tout moment, l'employé peut se déconnecter de l'application pour sécuriser l'accès à son compte et préserver la confidentialité de ses informations.</a:t>
            </a:r>
          </a:p>
          <a:p>
            <a:pPr>
              <a:lnSpc>
                <a:spcPts val="3599"/>
              </a:lnSpc>
            </a:pPr>
            <a:r>
              <a:rPr lang="en-US" sz="2999">
                <a:solidFill>
                  <a:srgbClr val="000000"/>
                </a:solidFill>
                <a:latin typeface="Rufina Bold"/>
              </a:rPr>
              <a:t> </a:t>
            </a:r>
          </a:p>
          <a:p>
            <a:pPr algn="l">
              <a:lnSpc>
                <a:spcPts val="3599"/>
              </a:lnSpc>
            </a:pPr>
          </a:p>
        </p:txBody>
      </p:sp>
      <p:sp>
        <p:nvSpPr>
          <p:cNvPr name="AutoShape 3" id="3"/>
          <p:cNvSpPr/>
          <p:nvPr/>
        </p:nvSpPr>
        <p:spPr>
          <a:xfrm flipV="true">
            <a:off x="4331451" y="3314700"/>
            <a:ext cx="0" cy="5263137"/>
          </a:xfrm>
          <a:prstGeom prst="line">
            <a:avLst/>
          </a:prstGeom>
          <a:ln cap="rnd" w="28575">
            <a:solidFill>
              <a:srgbClr val="0366C2"/>
            </a:solidFill>
            <a:prstDash val="solid"/>
            <a:headEnd type="none" len="sm" w="sm"/>
            <a:tailEnd type="none" len="sm" w="sm"/>
          </a:ln>
        </p:spPr>
      </p:sp>
      <p:sp>
        <p:nvSpPr>
          <p:cNvPr name="TextBox 4" id="4"/>
          <p:cNvSpPr txBox="true"/>
          <p:nvPr/>
        </p:nvSpPr>
        <p:spPr>
          <a:xfrm rot="0">
            <a:off x="1687589" y="1433515"/>
            <a:ext cx="12522598"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les principaux fonctionnalités du projet</a:t>
            </a:r>
          </a:p>
        </p:txBody>
      </p:sp>
      <p:sp>
        <p:nvSpPr>
          <p:cNvPr name="TextBox 5" id="5"/>
          <p:cNvSpPr txBox="true"/>
          <p:nvPr/>
        </p:nvSpPr>
        <p:spPr>
          <a:xfrm rot="0">
            <a:off x="1028700" y="5576721"/>
            <a:ext cx="2606305" cy="662895"/>
          </a:xfrm>
          <a:prstGeom prst="rect">
            <a:avLst/>
          </a:prstGeom>
        </p:spPr>
        <p:txBody>
          <a:bodyPr anchor="t" rtlCol="false" tIns="0" lIns="0" bIns="0" rIns="0">
            <a:spAutoFit/>
          </a:bodyPr>
          <a:lstStyle/>
          <a:p>
            <a:pPr algn="ctr">
              <a:lnSpc>
                <a:spcPts val="5459"/>
              </a:lnSpc>
            </a:pPr>
            <a:r>
              <a:rPr lang="en-US" sz="3899">
                <a:solidFill>
                  <a:srgbClr val="000000"/>
                </a:solidFill>
                <a:latin typeface="Canva Sans Bold"/>
              </a:rPr>
              <a:t>Superviser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5399" y="3093755"/>
            <a:ext cx="4891466" cy="4891466"/>
          </a:xfrm>
          <a:custGeom>
            <a:avLst/>
            <a:gdLst/>
            <a:ahLst/>
            <a:cxnLst/>
            <a:rect r="r" b="b" t="t" l="l"/>
            <a:pathLst>
              <a:path h="4891466" w="4891466">
                <a:moveTo>
                  <a:pt x="0" y="0"/>
                </a:moveTo>
                <a:lnTo>
                  <a:pt x="4891466" y="0"/>
                </a:lnTo>
                <a:lnTo>
                  <a:pt x="4891466" y="4891466"/>
                </a:lnTo>
                <a:lnTo>
                  <a:pt x="0" y="4891466"/>
                </a:lnTo>
                <a:lnTo>
                  <a:pt x="0" y="0"/>
                </a:lnTo>
                <a:close/>
              </a:path>
            </a:pathLst>
          </a:custGeom>
          <a:blipFill>
            <a:blip r:embed="rId2"/>
            <a:stretch>
              <a:fillRect l="0" t="0" r="0" b="0"/>
            </a:stretch>
          </a:blipFill>
        </p:spPr>
      </p:sp>
      <p:sp>
        <p:nvSpPr>
          <p:cNvPr name="TextBox 3" id="3"/>
          <p:cNvSpPr txBox="true"/>
          <p:nvPr/>
        </p:nvSpPr>
        <p:spPr>
          <a:xfrm rot="0">
            <a:off x="1028700" y="1257285"/>
            <a:ext cx="11876910" cy="761981"/>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EF316F"/>
                </a:solidFill>
                <a:latin typeface="Rufina Bold"/>
              </a:rPr>
              <a:t>Les technologies </a:t>
            </a:r>
          </a:p>
        </p:txBody>
      </p:sp>
      <p:sp>
        <p:nvSpPr>
          <p:cNvPr name="TextBox 4" id="4"/>
          <p:cNvSpPr txBox="true"/>
          <p:nvPr/>
        </p:nvSpPr>
        <p:spPr>
          <a:xfrm rot="0">
            <a:off x="7658995" y="3205008"/>
            <a:ext cx="9600305" cy="4780213"/>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Firebase fournit une infrastructure cloud complète pour les applications, ce qui signifie qu'il gère l'hébergement des applications, la gestion des utilisateurs, la base de données en temps réel, le stockage de fichiers, l'authentification des utilisateurs, l'analyse des performances, et bien d'autres fonctionnalités encore.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318672"/>
            <a:ext cx="5576926" cy="2330416"/>
          </a:xfrm>
          <a:custGeom>
            <a:avLst/>
            <a:gdLst/>
            <a:ahLst/>
            <a:cxnLst/>
            <a:rect r="r" b="b" t="t" l="l"/>
            <a:pathLst>
              <a:path h="2330416" w="5576926">
                <a:moveTo>
                  <a:pt x="0" y="0"/>
                </a:moveTo>
                <a:lnTo>
                  <a:pt x="5576926" y="0"/>
                </a:lnTo>
                <a:lnTo>
                  <a:pt x="5576926" y="2330416"/>
                </a:lnTo>
                <a:lnTo>
                  <a:pt x="0" y="2330416"/>
                </a:lnTo>
                <a:lnTo>
                  <a:pt x="0" y="0"/>
                </a:lnTo>
                <a:close/>
              </a:path>
            </a:pathLst>
          </a:custGeom>
          <a:blipFill>
            <a:blip r:embed="rId2"/>
            <a:stretch>
              <a:fillRect l="0" t="0" r="0" b="0"/>
            </a:stretch>
          </a:blipFill>
        </p:spPr>
      </p:sp>
      <p:sp>
        <p:nvSpPr>
          <p:cNvPr name="TextBox 3" id="3"/>
          <p:cNvSpPr txBox="true"/>
          <p:nvPr/>
        </p:nvSpPr>
        <p:spPr>
          <a:xfrm rot="0">
            <a:off x="1028700" y="1257285"/>
            <a:ext cx="11876910" cy="761981"/>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EF316F"/>
                </a:solidFill>
                <a:latin typeface="Rufina Bold"/>
              </a:rPr>
              <a:t>Les technologies </a:t>
            </a:r>
          </a:p>
        </p:txBody>
      </p:sp>
      <p:sp>
        <p:nvSpPr>
          <p:cNvPr name="TextBox 4" id="4"/>
          <p:cNvSpPr txBox="true"/>
          <p:nvPr/>
        </p:nvSpPr>
        <p:spPr>
          <a:xfrm rot="0">
            <a:off x="7658995" y="3360430"/>
            <a:ext cx="9600305" cy="4180226"/>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EmailJS est une plateforme de gestion des e-mails qui permet d'envoyer des e-mails directement depuis le code de l'application, Il fournit une interface simple pour l'envoi de e-mails à partir de votre application web ou mobile sans avoir à gérer un serveur de messagerie backend.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151170"/>
            <a:ext cx="5350432" cy="978365"/>
          </a:xfrm>
          <a:custGeom>
            <a:avLst/>
            <a:gdLst/>
            <a:ahLst/>
            <a:cxnLst/>
            <a:rect r="r" b="b" t="t" l="l"/>
            <a:pathLst>
              <a:path h="978365" w="5350432">
                <a:moveTo>
                  <a:pt x="0" y="0"/>
                </a:moveTo>
                <a:lnTo>
                  <a:pt x="5350432" y="0"/>
                </a:lnTo>
                <a:lnTo>
                  <a:pt x="5350432" y="978365"/>
                </a:lnTo>
                <a:lnTo>
                  <a:pt x="0" y="978365"/>
                </a:lnTo>
                <a:lnTo>
                  <a:pt x="0" y="0"/>
                </a:lnTo>
                <a:close/>
              </a:path>
            </a:pathLst>
          </a:custGeom>
          <a:blipFill>
            <a:blip r:embed="rId2"/>
            <a:stretch>
              <a:fillRect l="0" t="0" r="0" b="0"/>
            </a:stretch>
          </a:blipFill>
        </p:spPr>
      </p:sp>
      <p:sp>
        <p:nvSpPr>
          <p:cNvPr name="Freeform 3" id="3"/>
          <p:cNvSpPr/>
          <p:nvPr/>
        </p:nvSpPr>
        <p:spPr>
          <a:xfrm flipH="false" flipV="false" rot="0">
            <a:off x="2035917" y="4473094"/>
            <a:ext cx="3335998" cy="5189330"/>
          </a:xfrm>
          <a:custGeom>
            <a:avLst/>
            <a:gdLst/>
            <a:ahLst/>
            <a:cxnLst/>
            <a:rect r="r" b="b" t="t" l="l"/>
            <a:pathLst>
              <a:path h="5189330" w="3335998">
                <a:moveTo>
                  <a:pt x="0" y="0"/>
                </a:moveTo>
                <a:lnTo>
                  <a:pt x="3335998" y="0"/>
                </a:lnTo>
                <a:lnTo>
                  <a:pt x="3335998" y="5189330"/>
                </a:lnTo>
                <a:lnTo>
                  <a:pt x="0" y="5189330"/>
                </a:lnTo>
                <a:lnTo>
                  <a:pt x="0" y="0"/>
                </a:lnTo>
                <a:close/>
              </a:path>
            </a:pathLst>
          </a:custGeom>
          <a:blipFill>
            <a:blip r:embed="rId3"/>
            <a:stretch>
              <a:fillRect l="0" t="0" r="0" b="0"/>
            </a:stretch>
          </a:blipFill>
        </p:spPr>
      </p:sp>
      <p:sp>
        <p:nvSpPr>
          <p:cNvPr name="TextBox 4" id="4"/>
          <p:cNvSpPr txBox="true"/>
          <p:nvPr/>
        </p:nvSpPr>
        <p:spPr>
          <a:xfrm rot="0">
            <a:off x="1028700" y="1257285"/>
            <a:ext cx="11876910" cy="761981"/>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EF316F"/>
                </a:solidFill>
                <a:latin typeface="Rufina Bold"/>
              </a:rPr>
              <a:t>Les technologies </a:t>
            </a:r>
          </a:p>
        </p:txBody>
      </p:sp>
      <p:sp>
        <p:nvSpPr>
          <p:cNvPr name="TextBox 5" id="5"/>
          <p:cNvSpPr txBox="true"/>
          <p:nvPr/>
        </p:nvSpPr>
        <p:spPr>
          <a:xfrm rot="0">
            <a:off x="7318615" y="3800597"/>
            <a:ext cx="9940685" cy="4947332"/>
          </a:xfrm>
          <a:prstGeom prst="rect">
            <a:avLst/>
          </a:prstGeom>
        </p:spPr>
        <p:txBody>
          <a:bodyPr anchor="t" rtlCol="false" tIns="0" lIns="0" bIns="0" rIns="0">
            <a:spAutoFit/>
          </a:bodyPr>
          <a:lstStyle/>
          <a:p>
            <a:pPr algn="ctr">
              <a:lnSpc>
                <a:spcPts val="4928"/>
              </a:lnSpc>
            </a:pPr>
            <a:r>
              <a:rPr lang="en-US" sz="3520">
                <a:solidFill>
                  <a:srgbClr val="000000"/>
                </a:solidFill>
                <a:latin typeface="Canva Sans"/>
              </a:rPr>
              <a:t>Kommunicate est une plateforme de messagerie et de chat en direct qui permet aux entreprises d'offrir une assistance et une communication en temps réel à leurs clients. Elle offre des fonctionnalités de chat en direct, de messagerie automatisée, de chatbot, de support multicanal et de collaboration d'équipe.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18913" y="4371994"/>
            <a:ext cx="7040387" cy="1533487"/>
          </a:xfrm>
          <a:prstGeom prst="rect">
            <a:avLst/>
          </a:prstGeom>
        </p:spPr>
        <p:txBody>
          <a:bodyPr anchor="t" rtlCol="false" tIns="0" lIns="0" bIns="0" rIns="0">
            <a:spAutoFit/>
          </a:bodyPr>
          <a:lstStyle/>
          <a:p>
            <a:pPr marL="0" indent="0" lvl="0">
              <a:lnSpc>
                <a:spcPts val="12000"/>
              </a:lnSpc>
              <a:spcBef>
                <a:spcPct val="0"/>
              </a:spcBef>
            </a:pPr>
            <a:r>
              <a:rPr lang="en-US" sz="10000">
                <a:solidFill>
                  <a:srgbClr val="171717"/>
                </a:solidFill>
                <a:latin typeface="Rufina"/>
              </a:rPr>
              <a:t>Réalisation </a:t>
            </a:r>
          </a:p>
        </p:txBody>
      </p:sp>
      <p:sp>
        <p:nvSpPr>
          <p:cNvPr name="Freeform 3" id="3"/>
          <p:cNvSpPr/>
          <p:nvPr/>
        </p:nvSpPr>
        <p:spPr>
          <a:xfrm flipH="false" flipV="false" rot="0">
            <a:off x="0" y="0"/>
            <a:ext cx="7985552" cy="10287000"/>
          </a:xfrm>
          <a:custGeom>
            <a:avLst/>
            <a:gdLst/>
            <a:ahLst/>
            <a:cxnLst/>
            <a:rect r="r" b="b" t="t" l="l"/>
            <a:pathLst>
              <a:path h="10287000" w="7985552">
                <a:moveTo>
                  <a:pt x="0" y="0"/>
                </a:moveTo>
                <a:lnTo>
                  <a:pt x="7985552" y="0"/>
                </a:lnTo>
                <a:lnTo>
                  <a:pt x="7985552" y="10287000"/>
                </a:lnTo>
                <a:lnTo>
                  <a:pt x="0" y="10287000"/>
                </a:lnTo>
                <a:lnTo>
                  <a:pt x="0" y="0"/>
                </a:lnTo>
                <a:close/>
              </a:path>
            </a:pathLst>
          </a:custGeom>
          <a:blipFill>
            <a:blip r:embed="rId2"/>
            <a:stretch>
              <a:fillRect l="-28467" t="0" r="-64762" b="0"/>
            </a:stretch>
          </a:blipFill>
        </p:spPr>
      </p:sp>
      <p:sp>
        <p:nvSpPr>
          <p:cNvPr name="AutoShape 4" id="4"/>
          <p:cNvSpPr/>
          <p:nvPr/>
        </p:nvSpPr>
        <p:spPr>
          <a:xfrm rot="-5400000">
            <a:off x="7876373" y="5129212"/>
            <a:ext cx="2939706" cy="0"/>
          </a:xfrm>
          <a:prstGeom prst="line">
            <a:avLst/>
          </a:prstGeom>
          <a:ln cap="rnd" w="28575">
            <a:solidFill>
              <a:srgbClr val="0366C2"/>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blip>
          <a:srcRect l="0" t="12129" r="0" b="3521"/>
          <a:stretch>
            <a:fillRect/>
          </a:stretch>
        </p:blipFill>
        <p:spPr>
          <a:xfrm flipH="false" flipV="false">
            <a:off x="0" y="0"/>
            <a:ext cx="18288000" cy="10287000"/>
          </a:xfrm>
          <a:prstGeom prst="rect">
            <a:avLst/>
          </a:prstGeom>
        </p:spPr>
      </p:pic>
      <p:sp>
        <p:nvSpPr>
          <p:cNvPr name="TextBox 3" id="3"/>
          <p:cNvSpPr txBox="true"/>
          <p:nvPr/>
        </p:nvSpPr>
        <p:spPr>
          <a:xfrm rot="0">
            <a:off x="1361891" y="3544099"/>
            <a:ext cx="15564218" cy="3132127"/>
          </a:xfrm>
          <a:prstGeom prst="rect">
            <a:avLst/>
          </a:prstGeom>
        </p:spPr>
        <p:txBody>
          <a:bodyPr anchor="t" rtlCol="false" tIns="0" lIns="0" bIns="0" rIns="0">
            <a:spAutoFit/>
          </a:bodyPr>
          <a:lstStyle/>
          <a:p>
            <a:pPr algn="ctr" marL="0" indent="0" lvl="0">
              <a:lnSpc>
                <a:spcPts val="5015"/>
              </a:lnSpc>
              <a:spcBef>
                <a:spcPct val="0"/>
              </a:spcBef>
            </a:pPr>
            <a:r>
              <a:rPr lang="en-US" sz="3582">
                <a:solidFill>
                  <a:srgbClr val="000000"/>
                </a:solidFill>
                <a:latin typeface="Canva Sans"/>
              </a:rPr>
              <a:t>En conclusion, la réalisation du projet de gestion des absences a été une étape cruciale pour améliorer l'efficacité et l'organisation des ressources humaines au sein de l'entreprise. Grâce à ce projet, nous avons pu mettre en place un système robuste et automatisé pour gérer les absences des employés.</a:t>
            </a:r>
          </a:p>
        </p:txBody>
      </p:sp>
      <p:sp>
        <p:nvSpPr>
          <p:cNvPr name="TextBox 4" id="4"/>
          <p:cNvSpPr txBox="true"/>
          <p:nvPr/>
        </p:nvSpPr>
        <p:spPr>
          <a:xfrm rot="0">
            <a:off x="1028700" y="1622615"/>
            <a:ext cx="11193547"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26357" y="3974341"/>
            <a:ext cx="13169193" cy="472757"/>
            <a:chOff x="0" y="0"/>
            <a:chExt cx="17558924" cy="630343"/>
          </a:xfrm>
        </p:grpSpPr>
        <p:sp>
          <p:nvSpPr>
            <p:cNvPr name="AutoShape 3" id="3"/>
            <p:cNvSpPr/>
            <p:nvPr/>
          </p:nvSpPr>
          <p:spPr>
            <a:xfrm rot="-5400000">
              <a:off x="-296122" y="296122"/>
              <a:ext cx="630343" cy="0"/>
            </a:xfrm>
            <a:prstGeom prst="line">
              <a:avLst/>
            </a:prstGeom>
            <a:ln cap="rnd" w="38100">
              <a:solidFill>
                <a:srgbClr val="0366C2"/>
              </a:solidFill>
              <a:prstDash val="solid"/>
              <a:headEnd type="none" len="sm" w="sm"/>
              <a:tailEnd type="none" len="sm" w="sm"/>
            </a:ln>
          </p:spPr>
        </p:sp>
        <p:sp>
          <p:nvSpPr>
            <p:cNvPr name="TextBox 4" id="4"/>
            <p:cNvSpPr txBox="true"/>
            <p:nvPr/>
          </p:nvSpPr>
          <p:spPr>
            <a:xfrm rot="0">
              <a:off x="548552" y="-49941"/>
              <a:ext cx="17010373" cy="663550"/>
            </a:xfrm>
            <a:prstGeom prst="rect">
              <a:avLst/>
            </a:prstGeom>
          </p:spPr>
          <p:txBody>
            <a:bodyPr anchor="t" rtlCol="false" tIns="0" lIns="0" bIns="0" rIns="0">
              <a:spAutoFit/>
            </a:bodyPr>
            <a:lstStyle/>
            <a:p>
              <a:pPr>
                <a:lnSpc>
                  <a:spcPts val="4199"/>
                </a:lnSpc>
              </a:pPr>
              <a:r>
                <a:rPr lang="en-US" sz="2999">
                  <a:solidFill>
                    <a:srgbClr val="171717"/>
                  </a:solidFill>
                  <a:latin typeface="Roboto"/>
                </a:rPr>
                <a:t>L'Introduction</a:t>
              </a:r>
            </a:p>
          </p:txBody>
        </p:sp>
      </p:grpSp>
      <p:grpSp>
        <p:nvGrpSpPr>
          <p:cNvPr name="Group 5" id="5"/>
          <p:cNvGrpSpPr/>
          <p:nvPr/>
        </p:nvGrpSpPr>
        <p:grpSpPr>
          <a:xfrm rot="0">
            <a:off x="3026357" y="4855618"/>
            <a:ext cx="13169193" cy="472757"/>
            <a:chOff x="0" y="0"/>
            <a:chExt cx="17558924" cy="630343"/>
          </a:xfrm>
        </p:grpSpPr>
        <p:sp>
          <p:nvSpPr>
            <p:cNvPr name="TextBox 6" id="6"/>
            <p:cNvSpPr txBox="true"/>
            <p:nvPr/>
          </p:nvSpPr>
          <p:spPr>
            <a:xfrm rot="0">
              <a:off x="548552" y="-49941"/>
              <a:ext cx="17010373" cy="663550"/>
            </a:xfrm>
            <a:prstGeom prst="rect">
              <a:avLst/>
            </a:prstGeom>
          </p:spPr>
          <p:txBody>
            <a:bodyPr anchor="t" rtlCol="false" tIns="0" lIns="0" bIns="0" rIns="0">
              <a:spAutoFit/>
            </a:bodyPr>
            <a:lstStyle/>
            <a:p>
              <a:pPr>
                <a:lnSpc>
                  <a:spcPts val="4199"/>
                </a:lnSpc>
              </a:pPr>
              <a:r>
                <a:rPr lang="en-US" sz="2999">
                  <a:solidFill>
                    <a:srgbClr val="171717"/>
                  </a:solidFill>
                  <a:latin typeface="Roboto"/>
                </a:rPr>
                <a:t>les principaux fonctionnalités du projet</a:t>
              </a:r>
            </a:p>
          </p:txBody>
        </p:sp>
        <p:sp>
          <p:nvSpPr>
            <p:cNvPr name="AutoShape 7" id="7"/>
            <p:cNvSpPr/>
            <p:nvPr/>
          </p:nvSpPr>
          <p:spPr>
            <a:xfrm rot="-5400000">
              <a:off x="-296122" y="296122"/>
              <a:ext cx="630343" cy="0"/>
            </a:xfrm>
            <a:prstGeom prst="line">
              <a:avLst/>
            </a:prstGeom>
            <a:ln cap="rnd" w="38100">
              <a:solidFill>
                <a:srgbClr val="0366C2"/>
              </a:solidFill>
              <a:prstDash val="solid"/>
              <a:headEnd type="none" len="sm" w="sm"/>
              <a:tailEnd type="none" len="sm" w="sm"/>
            </a:ln>
          </p:spPr>
        </p:sp>
      </p:grpSp>
      <p:grpSp>
        <p:nvGrpSpPr>
          <p:cNvPr name="Group 8" id="8"/>
          <p:cNvGrpSpPr/>
          <p:nvPr/>
        </p:nvGrpSpPr>
        <p:grpSpPr>
          <a:xfrm rot="0">
            <a:off x="3026357" y="5736896"/>
            <a:ext cx="13169193" cy="472757"/>
            <a:chOff x="0" y="0"/>
            <a:chExt cx="17558924" cy="630343"/>
          </a:xfrm>
        </p:grpSpPr>
        <p:sp>
          <p:nvSpPr>
            <p:cNvPr name="TextBox 9" id="9"/>
            <p:cNvSpPr txBox="true"/>
            <p:nvPr/>
          </p:nvSpPr>
          <p:spPr>
            <a:xfrm rot="0">
              <a:off x="548552" y="-49941"/>
              <a:ext cx="17010373" cy="663550"/>
            </a:xfrm>
            <a:prstGeom prst="rect">
              <a:avLst/>
            </a:prstGeom>
          </p:spPr>
          <p:txBody>
            <a:bodyPr anchor="t" rtlCol="false" tIns="0" lIns="0" bIns="0" rIns="0">
              <a:spAutoFit/>
            </a:bodyPr>
            <a:lstStyle/>
            <a:p>
              <a:pPr>
                <a:lnSpc>
                  <a:spcPts val="4199"/>
                </a:lnSpc>
              </a:pPr>
              <a:r>
                <a:rPr lang="en-US" sz="2999">
                  <a:solidFill>
                    <a:srgbClr val="171717"/>
                  </a:solidFill>
                  <a:latin typeface="Roboto"/>
                </a:rPr>
                <a:t>Les acteurs principales </a:t>
              </a:r>
            </a:p>
          </p:txBody>
        </p:sp>
        <p:sp>
          <p:nvSpPr>
            <p:cNvPr name="AutoShape 10" id="10"/>
            <p:cNvSpPr/>
            <p:nvPr/>
          </p:nvSpPr>
          <p:spPr>
            <a:xfrm rot="-5400000">
              <a:off x="-296122" y="296122"/>
              <a:ext cx="630343" cy="0"/>
            </a:xfrm>
            <a:prstGeom prst="line">
              <a:avLst/>
            </a:prstGeom>
            <a:ln cap="rnd" w="38100">
              <a:solidFill>
                <a:srgbClr val="0366C2"/>
              </a:solidFill>
              <a:prstDash val="solid"/>
              <a:headEnd type="none" len="sm" w="sm"/>
              <a:tailEnd type="none" len="sm" w="sm"/>
            </a:ln>
          </p:spPr>
        </p:sp>
      </p:grpSp>
      <p:grpSp>
        <p:nvGrpSpPr>
          <p:cNvPr name="Group 11" id="11"/>
          <p:cNvGrpSpPr/>
          <p:nvPr/>
        </p:nvGrpSpPr>
        <p:grpSpPr>
          <a:xfrm rot="0">
            <a:off x="3026357" y="6618173"/>
            <a:ext cx="13169193" cy="472757"/>
            <a:chOff x="0" y="0"/>
            <a:chExt cx="17558924" cy="630343"/>
          </a:xfrm>
        </p:grpSpPr>
        <p:sp>
          <p:nvSpPr>
            <p:cNvPr name="TextBox 12" id="12"/>
            <p:cNvSpPr txBox="true"/>
            <p:nvPr/>
          </p:nvSpPr>
          <p:spPr>
            <a:xfrm rot="0">
              <a:off x="548552" y="-49941"/>
              <a:ext cx="17010373" cy="663550"/>
            </a:xfrm>
            <a:prstGeom prst="rect">
              <a:avLst/>
            </a:prstGeom>
          </p:spPr>
          <p:txBody>
            <a:bodyPr anchor="t" rtlCol="false" tIns="0" lIns="0" bIns="0" rIns="0">
              <a:spAutoFit/>
            </a:bodyPr>
            <a:lstStyle/>
            <a:p>
              <a:pPr>
                <a:lnSpc>
                  <a:spcPts val="4199"/>
                </a:lnSpc>
              </a:pPr>
              <a:r>
                <a:rPr lang="en-US" sz="2999">
                  <a:solidFill>
                    <a:srgbClr val="171717"/>
                  </a:solidFill>
                  <a:latin typeface="Roboto"/>
                </a:rPr>
                <a:t>Les Technologies utilisées</a:t>
              </a:r>
            </a:p>
          </p:txBody>
        </p:sp>
        <p:sp>
          <p:nvSpPr>
            <p:cNvPr name="AutoShape 13" id="13"/>
            <p:cNvSpPr/>
            <p:nvPr/>
          </p:nvSpPr>
          <p:spPr>
            <a:xfrm rot="-5400000">
              <a:off x="-296122" y="296122"/>
              <a:ext cx="630343" cy="0"/>
            </a:xfrm>
            <a:prstGeom prst="line">
              <a:avLst/>
            </a:prstGeom>
            <a:ln cap="rnd" w="38100">
              <a:solidFill>
                <a:srgbClr val="0366C2"/>
              </a:solidFill>
              <a:prstDash val="solid"/>
              <a:headEnd type="none" len="sm" w="sm"/>
              <a:tailEnd type="none" len="sm" w="sm"/>
            </a:ln>
          </p:spPr>
        </p:sp>
      </p:grpSp>
      <p:grpSp>
        <p:nvGrpSpPr>
          <p:cNvPr name="Group 14" id="14"/>
          <p:cNvGrpSpPr/>
          <p:nvPr/>
        </p:nvGrpSpPr>
        <p:grpSpPr>
          <a:xfrm rot="0">
            <a:off x="3026357" y="7499450"/>
            <a:ext cx="13169193" cy="472757"/>
            <a:chOff x="0" y="0"/>
            <a:chExt cx="17558924" cy="630343"/>
          </a:xfrm>
        </p:grpSpPr>
        <p:sp>
          <p:nvSpPr>
            <p:cNvPr name="TextBox 15" id="15"/>
            <p:cNvSpPr txBox="true"/>
            <p:nvPr/>
          </p:nvSpPr>
          <p:spPr>
            <a:xfrm rot="0">
              <a:off x="548552" y="-49941"/>
              <a:ext cx="17010373" cy="663550"/>
            </a:xfrm>
            <a:prstGeom prst="rect">
              <a:avLst/>
            </a:prstGeom>
          </p:spPr>
          <p:txBody>
            <a:bodyPr anchor="t" rtlCol="false" tIns="0" lIns="0" bIns="0" rIns="0">
              <a:spAutoFit/>
            </a:bodyPr>
            <a:lstStyle/>
            <a:p>
              <a:pPr>
                <a:lnSpc>
                  <a:spcPts val="4199"/>
                </a:lnSpc>
              </a:pPr>
              <a:r>
                <a:rPr lang="en-US" sz="2999">
                  <a:solidFill>
                    <a:srgbClr val="171717"/>
                  </a:solidFill>
                  <a:latin typeface="Roboto"/>
                </a:rPr>
                <a:t>La Réalisation </a:t>
              </a:r>
            </a:p>
          </p:txBody>
        </p:sp>
        <p:sp>
          <p:nvSpPr>
            <p:cNvPr name="AutoShape 16" id="16"/>
            <p:cNvSpPr/>
            <p:nvPr/>
          </p:nvSpPr>
          <p:spPr>
            <a:xfrm rot="-5400000">
              <a:off x="-296122" y="296122"/>
              <a:ext cx="630343" cy="0"/>
            </a:xfrm>
            <a:prstGeom prst="line">
              <a:avLst/>
            </a:prstGeom>
            <a:ln cap="rnd" w="38100">
              <a:solidFill>
                <a:srgbClr val="0366C2"/>
              </a:solidFill>
              <a:prstDash val="solid"/>
              <a:headEnd type="none" len="sm" w="sm"/>
              <a:tailEnd type="none" len="sm" w="sm"/>
            </a:ln>
          </p:spPr>
        </p:sp>
      </p:grpSp>
      <p:grpSp>
        <p:nvGrpSpPr>
          <p:cNvPr name="Group 17" id="17"/>
          <p:cNvGrpSpPr/>
          <p:nvPr/>
        </p:nvGrpSpPr>
        <p:grpSpPr>
          <a:xfrm rot="0">
            <a:off x="3026357" y="8380728"/>
            <a:ext cx="13169193" cy="472757"/>
            <a:chOff x="0" y="0"/>
            <a:chExt cx="17558924" cy="630343"/>
          </a:xfrm>
        </p:grpSpPr>
        <p:sp>
          <p:nvSpPr>
            <p:cNvPr name="TextBox 18" id="18"/>
            <p:cNvSpPr txBox="true"/>
            <p:nvPr/>
          </p:nvSpPr>
          <p:spPr>
            <a:xfrm rot="0">
              <a:off x="548552" y="-49941"/>
              <a:ext cx="17010373" cy="663550"/>
            </a:xfrm>
            <a:prstGeom prst="rect">
              <a:avLst/>
            </a:prstGeom>
          </p:spPr>
          <p:txBody>
            <a:bodyPr anchor="t" rtlCol="false" tIns="0" lIns="0" bIns="0" rIns="0">
              <a:spAutoFit/>
            </a:bodyPr>
            <a:lstStyle/>
            <a:p>
              <a:pPr>
                <a:lnSpc>
                  <a:spcPts val="4199"/>
                </a:lnSpc>
              </a:pPr>
              <a:r>
                <a:rPr lang="en-US" sz="2999">
                  <a:solidFill>
                    <a:srgbClr val="171717"/>
                  </a:solidFill>
                  <a:latin typeface="Roboto"/>
                </a:rPr>
                <a:t>La Conclusion</a:t>
              </a:r>
            </a:p>
          </p:txBody>
        </p:sp>
        <p:sp>
          <p:nvSpPr>
            <p:cNvPr name="AutoShape 19" id="19"/>
            <p:cNvSpPr/>
            <p:nvPr/>
          </p:nvSpPr>
          <p:spPr>
            <a:xfrm rot="-5400000">
              <a:off x="-296122" y="296122"/>
              <a:ext cx="630343" cy="0"/>
            </a:xfrm>
            <a:prstGeom prst="line">
              <a:avLst/>
            </a:prstGeom>
            <a:ln cap="rnd" w="38100">
              <a:solidFill>
                <a:srgbClr val="0366C2"/>
              </a:solidFill>
              <a:prstDash val="solid"/>
              <a:headEnd type="none" len="sm" w="sm"/>
              <a:tailEnd type="none" len="sm" w="sm"/>
            </a:ln>
          </p:spPr>
        </p:sp>
      </p:grpSp>
      <p:sp>
        <p:nvSpPr>
          <p:cNvPr name="Freeform 20" id="20"/>
          <p:cNvSpPr/>
          <p:nvPr/>
        </p:nvSpPr>
        <p:spPr>
          <a:xfrm flipH="false" flipV="false" rot="0">
            <a:off x="14764819" y="6763819"/>
            <a:ext cx="3523181" cy="3523181"/>
          </a:xfrm>
          <a:custGeom>
            <a:avLst/>
            <a:gdLst/>
            <a:ahLst/>
            <a:cxnLst/>
            <a:rect r="r" b="b" t="t" l="l"/>
            <a:pathLst>
              <a:path h="3523181" w="3523181">
                <a:moveTo>
                  <a:pt x="0" y="0"/>
                </a:moveTo>
                <a:lnTo>
                  <a:pt x="3523181" y="0"/>
                </a:lnTo>
                <a:lnTo>
                  <a:pt x="3523181" y="3523181"/>
                </a:lnTo>
                <a:lnTo>
                  <a:pt x="0" y="3523181"/>
                </a:lnTo>
                <a:lnTo>
                  <a:pt x="0" y="0"/>
                </a:lnTo>
                <a:close/>
              </a:path>
            </a:pathLst>
          </a:custGeom>
          <a:blipFill>
            <a:blip r:embed="rId2"/>
            <a:stretch>
              <a:fillRect l="0" t="0" r="0" b="0"/>
            </a:stretch>
          </a:blipFill>
        </p:spPr>
      </p:sp>
      <p:sp>
        <p:nvSpPr>
          <p:cNvPr name="TextBox 21" id="21"/>
          <p:cNvSpPr txBox="true"/>
          <p:nvPr/>
        </p:nvSpPr>
        <p:spPr>
          <a:xfrm rot="0">
            <a:off x="1687589" y="1433515"/>
            <a:ext cx="11193547"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171717"/>
                </a:solidFill>
                <a:latin typeface="Rufina"/>
              </a:rPr>
              <a:t>Le Plan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64819" y="6763819"/>
            <a:ext cx="3523181" cy="3523181"/>
          </a:xfrm>
          <a:custGeom>
            <a:avLst/>
            <a:gdLst/>
            <a:ahLst/>
            <a:cxnLst/>
            <a:rect r="r" b="b" t="t" l="l"/>
            <a:pathLst>
              <a:path h="3523181" w="3523181">
                <a:moveTo>
                  <a:pt x="0" y="0"/>
                </a:moveTo>
                <a:lnTo>
                  <a:pt x="3523181" y="0"/>
                </a:lnTo>
                <a:lnTo>
                  <a:pt x="3523181" y="3523181"/>
                </a:lnTo>
                <a:lnTo>
                  <a:pt x="0" y="3523181"/>
                </a:lnTo>
                <a:lnTo>
                  <a:pt x="0" y="0"/>
                </a:lnTo>
                <a:close/>
              </a:path>
            </a:pathLst>
          </a:custGeom>
          <a:blipFill>
            <a:blip r:embed="rId2"/>
            <a:stretch>
              <a:fillRect l="0" t="0" r="0" b="0"/>
            </a:stretch>
          </a:blipFill>
        </p:spPr>
      </p:sp>
      <p:sp>
        <p:nvSpPr>
          <p:cNvPr name="TextBox 3" id="3"/>
          <p:cNvSpPr txBox="true"/>
          <p:nvPr/>
        </p:nvSpPr>
        <p:spPr>
          <a:xfrm rot="0">
            <a:off x="1687589" y="1433515"/>
            <a:ext cx="11193547"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Introduction</a:t>
            </a:r>
          </a:p>
        </p:txBody>
      </p:sp>
      <p:sp>
        <p:nvSpPr>
          <p:cNvPr name="TextBox 4" id="4"/>
          <p:cNvSpPr txBox="true"/>
          <p:nvPr/>
        </p:nvSpPr>
        <p:spPr>
          <a:xfrm rot="0">
            <a:off x="1687589" y="2569952"/>
            <a:ext cx="14695168" cy="5080422"/>
          </a:xfrm>
          <a:prstGeom prst="rect">
            <a:avLst/>
          </a:prstGeom>
        </p:spPr>
        <p:txBody>
          <a:bodyPr anchor="t" rtlCol="false" tIns="0" lIns="0" bIns="0" rIns="0">
            <a:spAutoFit/>
          </a:bodyPr>
          <a:lstStyle/>
          <a:p>
            <a:pPr algn="ctr" marL="0" indent="0" lvl="0">
              <a:lnSpc>
                <a:spcPts val="5039"/>
              </a:lnSpc>
              <a:spcBef>
                <a:spcPct val="0"/>
              </a:spcBef>
            </a:pPr>
            <a:r>
              <a:rPr lang="en-US" sz="3599">
                <a:solidFill>
                  <a:srgbClr val="000000"/>
                </a:solidFill>
                <a:latin typeface="Canva Sans"/>
              </a:rPr>
              <a:t>La gestion des absences des employés est un défi commun pour toutes les entreprises, quelle que soit leur taille. Les méthodes traditionnelles, telles que les documents papier ou les feuilles de calcul, sont souvent complexes, propices aux erreurs et peu efficaces. C'est pourquoi notre application Flutter a été développée dans le but de simplifier et d'automatiser la gestion des absences, offrant ainsi une solution pratique et efficace pour les entreprises.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64819" y="6763819"/>
            <a:ext cx="3523181" cy="3523181"/>
          </a:xfrm>
          <a:custGeom>
            <a:avLst/>
            <a:gdLst/>
            <a:ahLst/>
            <a:cxnLst/>
            <a:rect r="r" b="b" t="t" l="l"/>
            <a:pathLst>
              <a:path h="3523181" w="3523181">
                <a:moveTo>
                  <a:pt x="0" y="0"/>
                </a:moveTo>
                <a:lnTo>
                  <a:pt x="3523181" y="0"/>
                </a:lnTo>
                <a:lnTo>
                  <a:pt x="3523181" y="3523181"/>
                </a:lnTo>
                <a:lnTo>
                  <a:pt x="0" y="3523181"/>
                </a:lnTo>
                <a:lnTo>
                  <a:pt x="0" y="0"/>
                </a:lnTo>
                <a:close/>
              </a:path>
            </a:pathLst>
          </a:custGeom>
          <a:blipFill>
            <a:blip r:embed="rId2"/>
            <a:stretch>
              <a:fillRect l="0" t="0" r="0" b="0"/>
            </a:stretch>
          </a:blipFill>
        </p:spPr>
      </p:sp>
      <p:sp>
        <p:nvSpPr>
          <p:cNvPr name="TextBox 3" id="3"/>
          <p:cNvSpPr txBox="true"/>
          <p:nvPr/>
        </p:nvSpPr>
        <p:spPr>
          <a:xfrm rot="0">
            <a:off x="1687589" y="1433515"/>
            <a:ext cx="11193547"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Ies acteurs principales </a:t>
            </a:r>
          </a:p>
        </p:txBody>
      </p:sp>
      <p:sp>
        <p:nvSpPr>
          <p:cNvPr name="TextBox 4" id="4"/>
          <p:cNvSpPr txBox="true"/>
          <p:nvPr/>
        </p:nvSpPr>
        <p:spPr>
          <a:xfrm rot="0">
            <a:off x="1687589" y="2932420"/>
            <a:ext cx="14695168" cy="5080422"/>
          </a:xfrm>
          <a:prstGeom prst="rect">
            <a:avLst/>
          </a:prstGeom>
        </p:spPr>
        <p:txBody>
          <a:bodyPr anchor="t" rtlCol="false" tIns="0" lIns="0" bIns="0" rIns="0">
            <a:spAutoFit/>
          </a:bodyPr>
          <a:lstStyle/>
          <a:p>
            <a:pPr algn="just" marL="777238" indent="-388619" lvl="1">
              <a:lnSpc>
                <a:spcPts val="5039"/>
              </a:lnSpc>
              <a:buFont typeface="Arial"/>
              <a:buChar char="•"/>
            </a:pPr>
            <a:r>
              <a:rPr lang="en-US" sz="3599">
                <a:solidFill>
                  <a:srgbClr val="000000"/>
                </a:solidFill>
                <a:latin typeface="Canva Sans Bold"/>
              </a:rPr>
              <a:t>Employé :  </a:t>
            </a:r>
            <a:r>
              <a:rPr lang="en-US" sz="3599">
                <a:solidFill>
                  <a:srgbClr val="000000"/>
                </a:solidFill>
                <a:latin typeface="Canva Sans"/>
              </a:rPr>
              <a:t>est l'utilisateur de base de l'application. Il utilise l'application pour gérer ses absences et communiquer avec les responsables des ressources humaines.</a:t>
            </a:r>
          </a:p>
          <a:p>
            <a:pPr>
              <a:lnSpc>
                <a:spcPts val="5039"/>
              </a:lnSpc>
            </a:pPr>
          </a:p>
          <a:p>
            <a:pPr algn="just" marL="777238" indent="-388619" lvl="1">
              <a:lnSpc>
                <a:spcPts val="5039"/>
              </a:lnSpc>
              <a:buFont typeface="Arial"/>
              <a:buChar char="•"/>
            </a:pPr>
            <a:r>
              <a:rPr lang="en-US" sz="3599">
                <a:solidFill>
                  <a:srgbClr val="000000"/>
                </a:solidFill>
                <a:latin typeface="Canva Sans Bold"/>
              </a:rPr>
              <a:t>Superviser (employé des ressources humaines) :</a:t>
            </a:r>
            <a:r>
              <a:rPr lang="en-US" sz="3599">
                <a:solidFill>
                  <a:srgbClr val="000000"/>
                </a:solidFill>
                <a:latin typeface="Canva Sans"/>
              </a:rPr>
              <a:t>Le superviseur ou l'employé des ressources humaines est l'utilisateur chargé de gérer les absences des employés au sein de l'entreprise.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45739" y="3036679"/>
            <a:ext cx="12625184" cy="5819180"/>
          </a:xfrm>
          <a:prstGeom prst="rect">
            <a:avLst/>
          </a:prstGeom>
        </p:spPr>
        <p:txBody>
          <a:bodyPr anchor="t" rtlCol="false" tIns="0" lIns="0" bIns="0" rIns="0">
            <a:spAutoFit/>
          </a:bodyPr>
          <a:lstStyle/>
          <a:p>
            <a:pPr marL="647695" indent="-323848" lvl="1">
              <a:lnSpc>
                <a:spcPts val="3599"/>
              </a:lnSpc>
              <a:buFont typeface="Arial"/>
              <a:buChar char="•"/>
            </a:pPr>
            <a:r>
              <a:rPr lang="en-US" sz="2999">
                <a:solidFill>
                  <a:srgbClr val="7ED957"/>
                </a:solidFill>
                <a:latin typeface="Rufina Bold"/>
              </a:rPr>
              <a:t>Authentification </a:t>
            </a:r>
            <a:r>
              <a:rPr lang="en-US" sz="2999">
                <a:solidFill>
                  <a:srgbClr val="000000"/>
                </a:solidFill>
                <a:latin typeface="Rufina Bold"/>
              </a:rPr>
              <a:t>:</a:t>
            </a:r>
            <a:r>
              <a:rPr lang="en-US" sz="2999">
                <a:solidFill>
                  <a:srgbClr val="000000"/>
                </a:solidFill>
                <a:latin typeface="Rufina"/>
              </a:rPr>
              <a:t> L'employé peut s'authentifier en utilisant ses identifiants personnels, tels que son nom d'utilisateur et son mot de passe, pour accéder à son compte personnel.</a:t>
            </a:r>
          </a:p>
          <a:p>
            <a:pPr>
              <a:lnSpc>
                <a:spcPts val="3599"/>
              </a:lnSpc>
            </a:pPr>
          </a:p>
          <a:p>
            <a:pPr marL="647695" indent="-323848" lvl="1">
              <a:lnSpc>
                <a:spcPts val="3599"/>
              </a:lnSpc>
              <a:buFont typeface="Arial"/>
              <a:buChar char="•"/>
            </a:pPr>
            <a:r>
              <a:rPr lang="en-US" sz="2999">
                <a:solidFill>
                  <a:srgbClr val="7ED957"/>
                </a:solidFill>
                <a:latin typeface="Rufina Bold"/>
              </a:rPr>
              <a:t>Consultation de compte</a:t>
            </a:r>
            <a:r>
              <a:rPr lang="en-US" sz="2999">
                <a:solidFill>
                  <a:srgbClr val="000000"/>
                </a:solidFill>
                <a:latin typeface="Rufina Bold"/>
              </a:rPr>
              <a:t> : </a:t>
            </a:r>
            <a:r>
              <a:rPr lang="en-US" sz="2999">
                <a:solidFill>
                  <a:srgbClr val="000000"/>
                </a:solidFill>
                <a:latin typeface="Rufina"/>
              </a:rPr>
              <a:t>Une fois authentifié, l'employé peut consulter les informations relatives à son compte, telles que son nom, sa dernière entrée et sa dernière sortie</a:t>
            </a:r>
            <a:r>
              <a:rPr lang="en-US" sz="2999">
                <a:solidFill>
                  <a:srgbClr val="000000"/>
                </a:solidFill>
                <a:latin typeface="Rufina Bold"/>
              </a:rPr>
              <a:t>.</a:t>
            </a:r>
          </a:p>
          <a:p>
            <a:pPr>
              <a:lnSpc>
                <a:spcPts val="3599"/>
              </a:lnSpc>
            </a:pPr>
          </a:p>
          <a:p>
            <a:pPr marL="647695" indent="-323848" lvl="1">
              <a:lnSpc>
                <a:spcPts val="3599"/>
              </a:lnSpc>
              <a:buFont typeface="Arial"/>
              <a:buChar char="•"/>
            </a:pPr>
            <a:r>
              <a:rPr lang="en-US" sz="2999">
                <a:solidFill>
                  <a:srgbClr val="7ED957"/>
                </a:solidFill>
                <a:latin typeface="Rufina Bold"/>
              </a:rPr>
              <a:t>Marquage des entrées et sorties</a:t>
            </a:r>
            <a:r>
              <a:rPr lang="en-US" sz="2999">
                <a:solidFill>
                  <a:srgbClr val="000000"/>
                </a:solidFill>
                <a:latin typeface="Rufina Bold"/>
              </a:rPr>
              <a:t> : </a:t>
            </a:r>
            <a:r>
              <a:rPr lang="en-US" sz="2999">
                <a:solidFill>
                  <a:srgbClr val="000000"/>
                </a:solidFill>
                <a:latin typeface="Rufina"/>
              </a:rPr>
              <a:t>L'employé peut marquer son entrée et sa sortie à l'aide de l'application, en indiquant l'heure d'arrivée et l'heure de départ. Cela permet de suivre précisément les heures de travail.</a:t>
            </a:r>
          </a:p>
          <a:p>
            <a:pPr algn="l">
              <a:lnSpc>
                <a:spcPts val="3599"/>
              </a:lnSpc>
            </a:pPr>
          </a:p>
        </p:txBody>
      </p:sp>
      <p:sp>
        <p:nvSpPr>
          <p:cNvPr name="AutoShape 3" id="3"/>
          <p:cNvSpPr/>
          <p:nvPr/>
        </p:nvSpPr>
        <p:spPr>
          <a:xfrm flipV="true">
            <a:off x="3674226" y="3314700"/>
            <a:ext cx="0" cy="5263137"/>
          </a:xfrm>
          <a:prstGeom prst="line">
            <a:avLst/>
          </a:prstGeom>
          <a:ln cap="rnd" w="28575">
            <a:solidFill>
              <a:srgbClr val="0366C2"/>
            </a:solidFill>
            <a:prstDash val="solid"/>
            <a:headEnd type="none" len="sm" w="sm"/>
            <a:tailEnd type="none" len="sm" w="sm"/>
          </a:ln>
        </p:spPr>
      </p:sp>
      <p:sp>
        <p:nvSpPr>
          <p:cNvPr name="TextBox 4" id="4"/>
          <p:cNvSpPr txBox="true"/>
          <p:nvPr/>
        </p:nvSpPr>
        <p:spPr>
          <a:xfrm rot="0">
            <a:off x="1687589" y="1433515"/>
            <a:ext cx="12522598"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les principaux fonctionnalités du projet</a:t>
            </a:r>
          </a:p>
        </p:txBody>
      </p:sp>
      <p:sp>
        <p:nvSpPr>
          <p:cNvPr name="TextBox 5" id="5"/>
          <p:cNvSpPr txBox="true"/>
          <p:nvPr/>
        </p:nvSpPr>
        <p:spPr>
          <a:xfrm rot="0">
            <a:off x="878288" y="5576721"/>
            <a:ext cx="2124426" cy="662895"/>
          </a:xfrm>
          <a:prstGeom prst="rect">
            <a:avLst/>
          </a:prstGeom>
        </p:spPr>
        <p:txBody>
          <a:bodyPr anchor="t" rtlCol="false" tIns="0" lIns="0" bIns="0" rIns="0">
            <a:spAutoFit/>
          </a:bodyPr>
          <a:lstStyle/>
          <a:p>
            <a:pPr algn="ctr">
              <a:lnSpc>
                <a:spcPts val="5459"/>
              </a:lnSpc>
            </a:pPr>
            <a:r>
              <a:rPr lang="en-US" sz="3899">
                <a:solidFill>
                  <a:srgbClr val="000000"/>
                </a:solidFill>
                <a:latin typeface="Canva Sans Bold"/>
              </a:rPr>
              <a:t>Employé</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45739" y="3314700"/>
            <a:ext cx="12625184" cy="5819180"/>
          </a:xfrm>
          <a:prstGeom prst="rect">
            <a:avLst/>
          </a:prstGeom>
        </p:spPr>
        <p:txBody>
          <a:bodyPr anchor="t" rtlCol="false" tIns="0" lIns="0" bIns="0" rIns="0">
            <a:spAutoFit/>
          </a:bodyPr>
          <a:lstStyle/>
          <a:p>
            <a:pPr marL="647695" indent="-323848" lvl="1">
              <a:lnSpc>
                <a:spcPts val="3599"/>
              </a:lnSpc>
              <a:buFont typeface="Arial"/>
              <a:buChar char="•"/>
            </a:pPr>
            <a:r>
              <a:rPr lang="en-US" sz="2999">
                <a:solidFill>
                  <a:srgbClr val="7ED957"/>
                </a:solidFill>
                <a:latin typeface="Rufina Bold"/>
              </a:rPr>
              <a:t>Justification de l'absence : </a:t>
            </a:r>
            <a:r>
              <a:rPr lang="en-US" sz="2999">
                <a:solidFill>
                  <a:srgbClr val="171717"/>
                </a:solidFill>
                <a:latin typeface="Rufina"/>
              </a:rPr>
              <a:t>En cas d'absence, l'employé peut justifier sa non-présence en fournissant une explication sous forme d'un document PDF ou PNG directement intégré dans l'application.</a:t>
            </a:r>
          </a:p>
          <a:p>
            <a:pPr>
              <a:lnSpc>
                <a:spcPts val="3599"/>
              </a:lnSpc>
            </a:pPr>
          </a:p>
          <a:p>
            <a:pPr marL="647695" indent="-323848" lvl="1">
              <a:lnSpc>
                <a:spcPts val="3599"/>
              </a:lnSpc>
              <a:buFont typeface="Arial"/>
              <a:buChar char="•"/>
            </a:pPr>
            <a:r>
              <a:rPr lang="en-US" sz="2999">
                <a:solidFill>
                  <a:srgbClr val="000000"/>
                </a:solidFill>
                <a:latin typeface="Rufina Bold"/>
              </a:rPr>
              <a:t> </a:t>
            </a:r>
            <a:r>
              <a:rPr lang="en-US" sz="2999">
                <a:solidFill>
                  <a:srgbClr val="7ED957"/>
                </a:solidFill>
                <a:latin typeface="Rufina Bold"/>
              </a:rPr>
              <a:t>Communication avec un chatbot : </a:t>
            </a:r>
            <a:r>
              <a:rPr lang="en-US" sz="2999">
                <a:solidFill>
                  <a:srgbClr val="171717"/>
                </a:solidFill>
                <a:latin typeface="Rufina"/>
              </a:rPr>
              <a:t>L'employé peut interagir avec un chatbot intégré dans l'application pour obtenir des réponses à des questions fréquentes, des informations sur les politiques internes, etc.</a:t>
            </a:r>
          </a:p>
          <a:p>
            <a:pPr>
              <a:lnSpc>
                <a:spcPts val="3599"/>
              </a:lnSpc>
            </a:pPr>
          </a:p>
          <a:p>
            <a:pPr marL="647695" indent="-323848" lvl="1">
              <a:lnSpc>
                <a:spcPts val="3599"/>
              </a:lnSpc>
              <a:buFont typeface="Arial"/>
              <a:buChar char="•"/>
            </a:pPr>
            <a:r>
              <a:rPr lang="en-US" sz="2999">
                <a:solidFill>
                  <a:srgbClr val="7ED957"/>
                </a:solidFill>
                <a:latin typeface="Rufina Bold"/>
              </a:rPr>
              <a:t>Modification des données du compte : </a:t>
            </a:r>
            <a:r>
              <a:rPr lang="en-US" sz="2999">
                <a:solidFill>
                  <a:srgbClr val="000000"/>
                </a:solidFill>
                <a:latin typeface="Rufina Bold"/>
              </a:rPr>
              <a:t>L'employé a la possibilité de modifier certaines informations de son compte, comme ses coordonnées, son adresse, son numéro de téléphone, etc.</a:t>
            </a:r>
          </a:p>
          <a:p>
            <a:pPr algn="l">
              <a:lnSpc>
                <a:spcPts val="3599"/>
              </a:lnSpc>
            </a:pPr>
          </a:p>
        </p:txBody>
      </p:sp>
      <p:sp>
        <p:nvSpPr>
          <p:cNvPr name="AutoShape 3" id="3"/>
          <p:cNvSpPr/>
          <p:nvPr/>
        </p:nvSpPr>
        <p:spPr>
          <a:xfrm flipV="true">
            <a:off x="3674226" y="3314700"/>
            <a:ext cx="0" cy="5263137"/>
          </a:xfrm>
          <a:prstGeom prst="line">
            <a:avLst/>
          </a:prstGeom>
          <a:ln cap="rnd" w="28575">
            <a:solidFill>
              <a:srgbClr val="0366C2"/>
            </a:solidFill>
            <a:prstDash val="solid"/>
            <a:headEnd type="none" len="sm" w="sm"/>
            <a:tailEnd type="none" len="sm" w="sm"/>
          </a:ln>
        </p:spPr>
      </p:sp>
      <p:sp>
        <p:nvSpPr>
          <p:cNvPr name="TextBox 4" id="4"/>
          <p:cNvSpPr txBox="true"/>
          <p:nvPr/>
        </p:nvSpPr>
        <p:spPr>
          <a:xfrm rot="0">
            <a:off x="1687589" y="1433515"/>
            <a:ext cx="12522598"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les principaux fonctionnalités du projet</a:t>
            </a:r>
          </a:p>
        </p:txBody>
      </p:sp>
      <p:sp>
        <p:nvSpPr>
          <p:cNvPr name="TextBox 5" id="5"/>
          <p:cNvSpPr txBox="true"/>
          <p:nvPr/>
        </p:nvSpPr>
        <p:spPr>
          <a:xfrm rot="0">
            <a:off x="878288" y="5576721"/>
            <a:ext cx="2124426" cy="662895"/>
          </a:xfrm>
          <a:prstGeom prst="rect">
            <a:avLst/>
          </a:prstGeom>
        </p:spPr>
        <p:txBody>
          <a:bodyPr anchor="t" rtlCol="false" tIns="0" lIns="0" bIns="0" rIns="0">
            <a:spAutoFit/>
          </a:bodyPr>
          <a:lstStyle/>
          <a:p>
            <a:pPr algn="ctr">
              <a:lnSpc>
                <a:spcPts val="5459"/>
              </a:lnSpc>
            </a:pPr>
            <a:r>
              <a:rPr lang="en-US" sz="3899">
                <a:solidFill>
                  <a:srgbClr val="000000"/>
                </a:solidFill>
                <a:latin typeface="Canva Sans Bold"/>
              </a:rPr>
              <a:t>Employé</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45739" y="3484308"/>
            <a:ext cx="12625184" cy="4923922"/>
          </a:xfrm>
          <a:prstGeom prst="rect">
            <a:avLst/>
          </a:prstGeom>
        </p:spPr>
        <p:txBody>
          <a:bodyPr anchor="t" rtlCol="false" tIns="0" lIns="0" bIns="0" rIns="0">
            <a:spAutoFit/>
          </a:bodyPr>
          <a:lstStyle/>
          <a:p>
            <a:pPr marL="647695" indent="-323848" lvl="1">
              <a:lnSpc>
                <a:spcPts val="3599"/>
              </a:lnSpc>
              <a:buFont typeface="Arial"/>
              <a:buChar char="•"/>
            </a:pPr>
            <a:r>
              <a:rPr lang="en-US" sz="2999">
                <a:solidFill>
                  <a:srgbClr val="7ED957"/>
                </a:solidFill>
                <a:latin typeface="Rufina Bold"/>
              </a:rPr>
              <a:t>Sélectionner la date du congé : </a:t>
            </a:r>
            <a:r>
              <a:rPr lang="en-US" sz="2999">
                <a:solidFill>
                  <a:srgbClr val="000000"/>
                </a:solidFill>
                <a:latin typeface="Rufina"/>
              </a:rPr>
              <a:t>l'employé peut sélectionner les dates souhaitées pour son congé en utilisant un calendrier intégré.</a:t>
            </a:r>
          </a:p>
          <a:p>
            <a:pPr>
              <a:lnSpc>
                <a:spcPts val="3599"/>
              </a:lnSpc>
            </a:pPr>
          </a:p>
          <a:p>
            <a:pPr marL="647695" indent="-323848" lvl="1">
              <a:lnSpc>
                <a:spcPts val="3599"/>
              </a:lnSpc>
              <a:buFont typeface="Arial"/>
              <a:buChar char="•"/>
            </a:pPr>
            <a:r>
              <a:rPr lang="en-US" sz="2999">
                <a:solidFill>
                  <a:srgbClr val="7ED957"/>
                </a:solidFill>
                <a:latin typeface="Rufina Bold"/>
              </a:rPr>
              <a:t>Consultation de l'historique des jours travaillés :</a:t>
            </a:r>
            <a:r>
              <a:rPr lang="en-US" sz="2999">
                <a:solidFill>
                  <a:srgbClr val="000000"/>
                </a:solidFill>
                <a:latin typeface="Rufina Bold"/>
              </a:rPr>
              <a:t> </a:t>
            </a:r>
            <a:r>
              <a:rPr lang="en-US" sz="2999">
                <a:solidFill>
                  <a:srgbClr val="000000"/>
                </a:solidFill>
                <a:latin typeface="Rufina"/>
              </a:rPr>
              <a:t>L'employé peut consulter l'historique des jours travaillés précédents, y compris les heures d'arrivée et de départ, les absences justifiées, etc.</a:t>
            </a:r>
          </a:p>
          <a:p>
            <a:pPr>
              <a:lnSpc>
                <a:spcPts val="3599"/>
              </a:lnSpc>
            </a:pPr>
          </a:p>
          <a:p>
            <a:pPr marL="647695" indent="-323848" lvl="1">
              <a:lnSpc>
                <a:spcPts val="3599"/>
              </a:lnSpc>
              <a:buFont typeface="Arial"/>
              <a:buChar char="•"/>
            </a:pPr>
            <a:r>
              <a:rPr lang="en-US" sz="2999">
                <a:solidFill>
                  <a:srgbClr val="7ED957"/>
                </a:solidFill>
                <a:latin typeface="Rufina Bold"/>
              </a:rPr>
              <a:t>Déconnexion : </a:t>
            </a:r>
            <a:r>
              <a:rPr lang="en-US" sz="2999">
                <a:solidFill>
                  <a:srgbClr val="000000"/>
                </a:solidFill>
                <a:latin typeface="Rufina"/>
              </a:rPr>
              <a:t>À tout moment, l'employé peut se déconnecter de l'application pour sécuriser l'accès à son compte et préserver la confidentialité de ses informations.</a:t>
            </a:r>
          </a:p>
          <a:p>
            <a:pPr algn="l">
              <a:lnSpc>
                <a:spcPts val="3599"/>
              </a:lnSpc>
            </a:pPr>
          </a:p>
        </p:txBody>
      </p:sp>
      <p:sp>
        <p:nvSpPr>
          <p:cNvPr name="AutoShape 3" id="3"/>
          <p:cNvSpPr/>
          <p:nvPr/>
        </p:nvSpPr>
        <p:spPr>
          <a:xfrm flipV="true">
            <a:off x="3674226" y="3314700"/>
            <a:ext cx="0" cy="5263137"/>
          </a:xfrm>
          <a:prstGeom prst="line">
            <a:avLst/>
          </a:prstGeom>
          <a:ln cap="rnd" w="28575">
            <a:solidFill>
              <a:srgbClr val="0366C2"/>
            </a:solidFill>
            <a:prstDash val="solid"/>
            <a:headEnd type="none" len="sm" w="sm"/>
            <a:tailEnd type="none" len="sm" w="sm"/>
          </a:ln>
        </p:spPr>
      </p:sp>
      <p:sp>
        <p:nvSpPr>
          <p:cNvPr name="TextBox 4" id="4"/>
          <p:cNvSpPr txBox="true"/>
          <p:nvPr/>
        </p:nvSpPr>
        <p:spPr>
          <a:xfrm rot="0">
            <a:off x="1687589" y="1433515"/>
            <a:ext cx="12522598"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les principaux fonctionnalités du projet</a:t>
            </a:r>
          </a:p>
        </p:txBody>
      </p:sp>
      <p:sp>
        <p:nvSpPr>
          <p:cNvPr name="TextBox 5" id="5"/>
          <p:cNvSpPr txBox="true"/>
          <p:nvPr/>
        </p:nvSpPr>
        <p:spPr>
          <a:xfrm rot="0">
            <a:off x="878288" y="5576721"/>
            <a:ext cx="2124426" cy="662895"/>
          </a:xfrm>
          <a:prstGeom prst="rect">
            <a:avLst/>
          </a:prstGeom>
        </p:spPr>
        <p:txBody>
          <a:bodyPr anchor="t" rtlCol="false" tIns="0" lIns="0" bIns="0" rIns="0">
            <a:spAutoFit/>
          </a:bodyPr>
          <a:lstStyle/>
          <a:p>
            <a:pPr algn="ctr">
              <a:lnSpc>
                <a:spcPts val="5459"/>
              </a:lnSpc>
            </a:pPr>
            <a:r>
              <a:rPr lang="en-US" sz="3899">
                <a:solidFill>
                  <a:srgbClr val="000000"/>
                </a:solidFill>
                <a:latin typeface="Canva Sans Bold"/>
              </a:rPr>
              <a:t>Employé</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45739" y="2589050"/>
            <a:ext cx="12625184" cy="6714438"/>
          </a:xfrm>
          <a:prstGeom prst="rect">
            <a:avLst/>
          </a:prstGeom>
        </p:spPr>
        <p:txBody>
          <a:bodyPr anchor="t" rtlCol="false" tIns="0" lIns="0" bIns="0" rIns="0">
            <a:spAutoFit/>
          </a:bodyPr>
          <a:lstStyle/>
          <a:p>
            <a:pPr marL="647695" indent="-323848" lvl="1">
              <a:lnSpc>
                <a:spcPts val="3599"/>
              </a:lnSpc>
              <a:buFont typeface="Arial"/>
              <a:buChar char="•"/>
            </a:pPr>
            <a:r>
              <a:rPr lang="en-US" sz="2999">
                <a:solidFill>
                  <a:srgbClr val="7ED957"/>
                </a:solidFill>
                <a:latin typeface="Rufina Bold"/>
              </a:rPr>
              <a:t>Authentification et création de compte : </a:t>
            </a:r>
            <a:r>
              <a:rPr lang="en-US" sz="2999">
                <a:solidFill>
                  <a:srgbClr val="000000"/>
                </a:solidFill>
                <a:latin typeface="Rufina"/>
              </a:rPr>
              <a:t>Le superviseur peut se connecter à son compte en utilisant ses identifiants personnels. S'il n'a pas encore de compte, il peut créer un nouveau compte en fournissant les informations requises.</a:t>
            </a:r>
          </a:p>
          <a:p>
            <a:pPr>
              <a:lnSpc>
                <a:spcPts val="3599"/>
              </a:lnSpc>
            </a:pPr>
          </a:p>
          <a:p>
            <a:pPr marL="647695" indent="-323848" lvl="1">
              <a:lnSpc>
                <a:spcPts val="3599"/>
              </a:lnSpc>
              <a:buFont typeface="Arial"/>
              <a:buChar char="•"/>
            </a:pPr>
            <a:r>
              <a:rPr lang="en-US" sz="2999">
                <a:solidFill>
                  <a:srgbClr val="7ED957"/>
                </a:solidFill>
                <a:latin typeface="Rufina Bold"/>
              </a:rPr>
              <a:t>Consultation et modification du profil : </a:t>
            </a:r>
            <a:r>
              <a:rPr lang="en-US" sz="2999">
                <a:solidFill>
                  <a:srgbClr val="000000"/>
                </a:solidFill>
                <a:latin typeface="Rufina"/>
              </a:rPr>
              <a:t>Une fois connecté, le superviseur peut consulter et mettre à jour son profil personnel, y compris ses informations de contact, son rôle dans l'entreprise, etc.</a:t>
            </a:r>
          </a:p>
          <a:p>
            <a:pPr>
              <a:lnSpc>
                <a:spcPts val="3599"/>
              </a:lnSpc>
            </a:pPr>
          </a:p>
          <a:p>
            <a:pPr marL="647695" indent="-323848" lvl="1">
              <a:lnSpc>
                <a:spcPts val="3599"/>
              </a:lnSpc>
              <a:buFont typeface="Arial"/>
              <a:buChar char="•"/>
            </a:pPr>
            <a:r>
              <a:rPr lang="en-US" sz="2999">
                <a:solidFill>
                  <a:srgbClr val="7ED957"/>
                </a:solidFill>
                <a:latin typeface="Rufina Bold"/>
              </a:rPr>
              <a:t>Ajout d'un nouvel employé : </a:t>
            </a:r>
            <a:r>
              <a:rPr lang="en-US" sz="2999">
                <a:solidFill>
                  <a:srgbClr val="000000"/>
                </a:solidFill>
                <a:latin typeface="Rufina"/>
              </a:rPr>
              <a:t>Le superviseur a la possibilité d'ajouter un nouvel employé à l'application. Cela implique de saisir les détails pertinents de l'employé, tels que le nom, le poste, les coordonnées, etc.</a:t>
            </a:r>
          </a:p>
          <a:p>
            <a:pPr>
              <a:lnSpc>
                <a:spcPts val="3599"/>
              </a:lnSpc>
            </a:pPr>
          </a:p>
          <a:p>
            <a:pPr algn="l">
              <a:lnSpc>
                <a:spcPts val="3599"/>
              </a:lnSpc>
            </a:pPr>
          </a:p>
        </p:txBody>
      </p:sp>
      <p:sp>
        <p:nvSpPr>
          <p:cNvPr name="AutoShape 3" id="3"/>
          <p:cNvSpPr/>
          <p:nvPr/>
        </p:nvSpPr>
        <p:spPr>
          <a:xfrm flipV="true">
            <a:off x="4331451" y="3314700"/>
            <a:ext cx="0" cy="5263137"/>
          </a:xfrm>
          <a:prstGeom prst="line">
            <a:avLst/>
          </a:prstGeom>
          <a:ln cap="rnd" w="28575">
            <a:solidFill>
              <a:srgbClr val="0366C2"/>
            </a:solidFill>
            <a:prstDash val="solid"/>
            <a:headEnd type="none" len="sm" w="sm"/>
            <a:tailEnd type="none" len="sm" w="sm"/>
          </a:ln>
        </p:spPr>
      </p:sp>
      <p:sp>
        <p:nvSpPr>
          <p:cNvPr name="TextBox 4" id="4"/>
          <p:cNvSpPr txBox="true"/>
          <p:nvPr/>
        </p:nvSpPr>
        <p:spPr>
          <a:xfrm rot="0">
            <a:off x="1687589" y="1433515"/>
            <a:ext cx="12522598"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les principaux fonctionnalités du projet</a:t>
            </a:r>
          </a:p>
        </p:txBody>
      </p:sp>
      <p:sp>
        <p:nvSpPr>
          <p:cNvPr name="TextBox 5" id="5"/>
          <p:cNvSpPr txBox="true"/>
          <p:nvPr/>
        </p:nvSpPr>
        <p:spPr>
          <a:xfrm rot="0">
            <a:off x="788628" y="5576721"/>
            <a:ext cx="2606305" cy="662895"/>
          </a:xfrm>
          <a:prstGeom prst="rect">
            <a:avLst/>
          </a:prstGeom>
        </p:spPr>
        <p:txBody>
          <a:bodyPr anchor="t" rtlCol="false" tIns="0" lIns="0" bIns="0" rIns="0">
            <a:spAutoFit/>
          </a:bodyPr>
          <a:lstStyle/>
          <a:p>
            <a:pPr algn="ctr">
              <a:lnSpc>
                <a:spcPts val="5459"/>
              </a:lnSpc>
            </a:pPr>
            <a:r>
              <a:rPr lang="en-US" sz="3899">
                <a:solidFill>
                  <a:srgbClr val="000000"/>
                </a:solidFill>
                <a:latin typeface="Canva Sans Bold"/>
              </a:rPr>
              <a:t>Superviser</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45739" y="2589050"/>
            <a:ext cx="12625184" cy="6714438"/>
          </a:xfrm>
          <a:prstGeom prst="rect">
            <a:avLst/>
          </a:prstGeom>
        </p:spPr>
        <p:txBody>
          <a:bodyPr anchor="t" rtlCol="false" tIns="0" lIns="0" bIns="0" rIns="0">
            <a:spAutoFit/>
          </a:bodyPr>
          <a:lstStyle/>
          <a:p>
            <a:pPr marL="647695" indent="-323848" lvl="1">
              <a:lnSpc>
                <a:spcPts val="3599"/>
              </a:lnSpc>
              <a:buFont typeface="Arial"/>
              <a:buChar char="•"/>
            </a:pPr>
            <a:r>
              <a:rPr lang="en-US" sz="2999">
                <a:solidFill>
                  <a:srgbClr val="7ED957"/>
                </a:solidFill>
                <a:latin typeface="Rufina Bold"/>
              </a:rPr>
              <a:t>Consultation des informations sur les employés : </a:t>
            </a:r>
            <a:r>
              <a:rPr lang="en-US" sz="2999">
                <a:solidFill>
                  <a:srgbClr val="000000"/>
                </a:solidFill>
                <a:latin typeface="Rufina"/>
              </a:rPr>
              <a:t>Le superviseur peut consulter les informations détaillées de chaque employé enregistré dans l'application.</a:t>
            </a:r>
          </a:p>
          <a:p>
            <a:pPr>
              <a:lnSpc>
                <a:spcPts val="3599"/>
              </a:lnSpc>
            </a:pPr>
          </a:p>
          <a:p>
            <a:pPr marL="647695" indent="-323848" lvl="1">
              <a:lnSpc>
                <a:spcPts val="3599"/>
              </a:lnSpc>
              <a:buFont typeface="Arial"/>
              <a:buChar char="•"/>
            </a:pPr>
            <a:r>
              <a:rPr lang="en-US" sz="2999">
                <a:solidFill>
                  <a:srgbClr val="7ED957"/>
                </a:solidFill>
                <a:latin typeface="Rufina Bold"/>
              </a:rPr>
              <a:t>Suivi du travail et des entrées/sorties des employés : </a:t>
            </a:r>
            <a:r>
              <a:rPr lang="en-US" sz="2999">
                <a:solidFill>
                  <a:srgbClr val="000000"/>
                </a:solidFill>
                <a:latin typeface="Rufina"/>
              </a:rPr>
              <a:t>Le superviseur peut suivre le travail des employés en consultant les enregistrements d'entrées et de sorties de chaque employé. Cela permet de vérifier les heures de travail, les retards éventuels, etc.</a:t>
            </a:r>
          </a:p>
          <a:p>
            <a:pPr>
              <a:lnSpc>
                <a:spcPts val="3599"/>
              </a:lnSpc>
            </a:pPr>
          </a:p>
          <a:p>
            <a:pPr marL="647695" indent="-323848" lvl="1">
              <a:lnSpc>
                <a:spcPts val="3599"/>
              </a:lnSpc>
              <a:buFont typeface="Arial"/>
              <a:buChar char="•"/>
            </a:pPr>
            <a:r>
              <a:rPr lang="en-US" sz="2999">
                <a:solidFill>
                  <a:srgbClr val="7ED957"/>
                </a:solidFill>
                <a:latin typeface="Rufina Bold"/>
              </a:rPr>
              <a:t>Réception des justifications des absences : </a:t>
            </a:r>
            <a:r>
              <a:rPr lang="en-US" sz="2999">
                <a:solidFill>
                  <a:srgbClr val="000000"/>
                </a:solidFill>
                <a:latin typeface="Rufina"/>
              </a:rPr>
              <a:t>Lorsque les employés soumettent des justifications pour leurs absences, le superviseur peut les recevoir directement un email contient un document PDF ou PNG de la justification de l'absence.</a:t>
            </a:r>
          </a:p>
          <a:p>
            <a:pPr>
              <a:lnSpc>
                <a:spcPts val="3599"/>
              </a:lnSpc>
            </a:pPr>
            <a:r>
              <a:rPr lang="en-US" sz="2999">
                <a:solidFill>
                  <a:srgbClr val="000000"/>
                </a:solidFill>
                <a:latin typeface="Rufina Bold"/>
              </a:rPr>
              <a:t> </a:t>
            </a:r>
          </a:p>
          <a:p>
            <a:pPr algn="l">
              <a:lnSpc>
                <a:spcPts val="3599"/>
              </a:lnSpc>
            </a:pPr>
          </a:p>
        </p:txBody>
      </p:sp>
      <p:sp>
        <p:nvSpPr>
          <p:cNvPr name="AutoShape 3" id="3"/>
          <p:cNvSpPr/>
          <p:nvPr/>
        </p:nvSpPr>
        <p:spPr>
          <a:xfrm flipV="true">
            <a:off x="4331451" y="3314700"/>
            <a:ext cx="0" cy="5263137"/>
          </a:xfrm>
          <a:prstGeom prst="line">
            <a:avLst/>
          </a:prstGeom>
          <a:ln cap="rnd" w="28575">
            <a:solidFill>
              <a:srgbClr val="0366C2"/>
            </a:solidFill>
            <a:prstDash val="solid"/>
            <a:headEnd type="none" len="sm" w="sm"/>
            <a:tailEnd type="none" len="sm" w="sm"/>
          </a:ln>
        </p:spPr>
      </p:sp>
      <p:sp>
        <p:nvSpPr>
          <p:cNvPr name="TextBox 4" id="4"/>
          <p:cNvSpPr txBox="true"/>
          <p:nvPr/>
        </p:nvSpPr>
        <p:spPr>
          <a:xfrm rot="0">
            <a:off x="1687589" y="1433515"/>
            <a:ext cx="12522598" cy="761981"/>
          </a:xfrm>
          <a:prstGeom prst="rect">
            <a:avLst/>
          </a:prstGeom>
        </p:spPr>
        <p:txBody>
          <a:bodyPr anchor="t" rtlCol="false" tIns="0" lIns="0" bIns="0" rIns="0">
            <a:spAutoFit/>
          </a:bodyPr>
          <a:lstStyle/>
          <a:p>
            <a:pPr marL="0" indent="0" lvl="0">
              <a:lnSpc>
                <a:spcPts val="6000"/>
              </a:lnSpc>
              <a:spcBef>
                <a:spcPct val="0"/>
              </a:spcBef>
            </a:pPr>
            <a:r>
              <a:rPr lang="en-US" sz="5000">
                <a:solidFill>
                  <a:srgbClr val="EF316F"/>
                </a:solidFill>
                <a:latin typeface="Rufina Bold"/>
              </a:rPr>
              <a:t>les principaux fonctionnalités du projet</a:t>
            </a:r>
          </a:p>
        </p:txBody>
      </p:sp>
      <p:sp>
        <p:nvSpPr>
          <p:cNvPr name="TextBox 5" id="5"/>
          <p:cNvSpPr txBox="true"/>
          <p:nvPr/>
        </p:nvSpPr>
        <p:spPr>
          <a:xfrm rot="0">
            <a:off x="712988" y="5283374"/>
            <a:ext cx="2946951" cy="662895"/>
          </a:xfrm>
          <a:prstGeom prst="rect">
            <a:avLst/>
          </a:prstGeom>
        </p:spPr>
        <p:txBody>
          <a:bodyPr anchor="t" rtlCol="false" tIns="0" lIns="0" bIns="0" rIns="0">
            <a:spAutoFit/>
          </a:bodyPr>
          <a:lstStyle/>
          <a:p>
            <a:pPr algn="ctr">
              <a:lnSpc>
                <a:spcPts val="5459"/>
              </a:lnSpc>
            </a:pPr>
            <a:r>
              <a:rPr lang="en-US" sz="3899">
                <a:solidFill>
                  <a:srgbClr val="000000"/>
                </a:solidFill>
                <a:latin typeface="Canva Sans Bold"/>
              </a:rPr>
              <a:t>Superviser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DAFl-LjQ0jk</dc:identifier>
  <dcterms:modified xsi:type="dcterms:W3CDTF">2011-08-01T06:04:30Z</dcterms:modified>
  <cp:revision>1</cp:revision>
  <dc:title>Gray Green Pastel About the Team Talking Presentation</dc:title>
</cp:coreProperties>
</file>