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317" r:id="rId3"/>
    <p:sldId id="314" r:id="rId4"/>
    <p:sldId id="335" r:id="rId5"/>
    <p:sldId id="331" r:id="rId6"/>
    <p:sldId id="332" r:id="rId7"/>
    <p:sldId id="316" r:id="rId8"/>
    <p:sldId id="288" r:id="rId9"/>
    <p:sldId id="329" r:id="rId10"/>
    <p:sldId id="330" r:id="rId11"/>
    <p:sldId id="336" r:id="rId12"/>
    <p:sldId id="333" r:id="rId13"/>
    <p:sldId id="337" r:id="rId14"/>
    <p:sldId id="293" r:id="rId15"/>
    <p:sldId id="270" r:id="rId16"/>
    <p:sldId id="282" r:id="rId17"/>
    <p:sldId id="284" r:id="rId18"/>
    <p:sldId id="283" r:id="rId19"/>
    <p:sldId id="285" r:id="rId20"/>
    <p:sldId id="262" r:id="rId21"/>
    <p:sldId id="286" r:id="rId22"/>
    <p:sldId id="290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50" d="100"/>
          <a:sy n="50" d="100"/>
        </p:scale>
        <p:origin x="4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+&lt;0.1% +0.2% +0.2% +1.0% +1.9% +1.9% +2.4%</a:t>
            </a:r>
          </a:p>
          <a:p>
            <a:r>
              <a:rPr lang="es-MX" sz="1200" dirty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2/11/2021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Casos%20Covid\resultado\incsemanaregion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Datos\UCI\positividad\Agpositividadregdia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file:///C:\Users\Willy\Emerge-UPCH%20Dropbox\2.%20Jefatura\Projects\CoViD-19\Analisis\Sec.%20Variantes\Variantes%20Macroregi&#243;n\SIERRA%20SELVA%20NORTE.png" TargetMode="External"/><Relationship Id="rId3" Type="http://schemas.openxmlformats.org/officeDocument/2006/relationships/image" Target="file:///C:\Users\Willy\Emerge-UPCH%20Dropbox\2.%20Jefatura\Projects\CoViD-19\Analisis\Sec.%20Variantes\Variantes%20Macroregi&#243;n\COSTA%20CENTRO.png" TargetMode="External"/><Relationship Id="rId7" Type="http://schemas.openxmlformats.org/officeDocument/2006/relationships/image" Target="file:///C:\Users\Willy\Emerge-UPCH%20Dropbox\2.%20Jefatura\Projects\CoViD-19\Analisis\Sec.%20Variantes\Variantes%20Macroregi&#243;n\COSTA%20SUR.png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file:///C:\Users\Willy\Emerge-UPCH%20Dropbox\2.%20Jefatura\Projects\CoViD-19\Analisis\Sec.%20Variantes\Variantes%20Macroregi&#243;n\SIERRA%20CENTRO.png" TargetMode="External"/><Relationship Id="rId5" Type="http://schemas.openxmlformats.org/officeDocument/2006/relationships/image" Target="file:///C:\Users\Willy\Emerge-UPCH%20Dropbox\2.%20Jefatura\Projects\CoViD-19\Analisis\Sec.%20Variantes\Variantes%20Macroregi&#243;n\COSTA%20NORTE.png" TargetMode="External"/><Relationship Id="rId15" Type="http://schemas.openxmlformats.org/officeDocument/2006/relationships/image" Target="file:///C:\Users\Willy\Emerge-UPCH%20Dropbox\2.%20Jefatura\Projects\CoViD-19\Analisis\Sec.%20Variantes\Variantes%20Macroregi&#243;n\SIERRA%20SELVA%20SUR.png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file:///C:\Users\Willy\Emerge-UPCH%20Dropbox\2.%20Jefatura\Projects\CoViD-19\Analisis\Sec.%20Variantes\Variantes%20Macroregi&#243;n\SELVA%20BAJA.png" TargetMode="External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file:///C:\Users\Willy\Emerge-UPCH%20Dropbox\2.%20Jefatura\Projects\CoViD-19\MINSA\Informes\PNG\LIMAprovg.png" TargetMode="External"/><Relationship Id="rId18" Type="http://schemas.openxmlformats.org/officeDocument/2006/relationships/image" Target="file:///C:\Users\Willy\Emerge-UPCH%20Dropbox\2.%20Jefatura\Projects\CoViD-19\MINSA\Informes\PNG\ICAsd.png" TargetMode="External"/><Relationship Id="rId3" Type="http://schemas.openxmlformats.org/officeDocument/2006/relationships/image" Target="file:///C:\Users\Willy\Emerge-UPCH%20Dropbox\2.%20Jefatura\Projects\CoViD-19\MINSA\Datos\UCI\positividad\costacentro2.png" TargetMode="External"/><Relationship Id="rId7" Type="http://schemas.openxmlformats.org/officeDocument/2006/relationships/image" Target="file:///C:\Users\Willy\Emerge-UPCH%20Dropbox\2.%20Jefatura\Projects\CoViD-19\MINSA\Informes\PNG\nucicostacentro.png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image" Target="../media/image26.png"/><Relationship Id="rId16" Type="http://schemas.openxmlformats.org/officeDocument/2006/relationships/image" Target="file:///C:\Users\Willy\Emerge-UPCH%20Dropbox\2.%20Jefatura\Projects\CoViD-19\MINSA\Informes\PNG\CALLAOsd.png" TargetMode="External"/><Relationship Id="rId20" Type="http://schemas.openxmlformats.org/officeDocument/2006/relationships/image" Target="file:///C:\Users\Willy\Emerge-UPCH%20Dropbox\2.%20Jefatura\Projects\CoViD-19\MINSA\Informes\PNG\ANCASHsd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file:///C:\Users\Willy\Emerge-UPCH%20Dropbox\2.%20Jefatura\Projects\CoViD-19\MINSA\Informes\PNG\LA%20LIBERTADsd.png" TargetMode="External"/><Relationship Id="rId5" Type="http://schemas.openxmlformats.org/officeDocument/2006/relationships/image" Target="file:///C:\Users\Willy\Emerge-UPCH%20Dropbox\2.%20Jefatura\Projects\CoViD-19\MINSA\Informes\PNG\costacentro2.png" TargetMode="External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file:///C:\Users\Willy\Emerge-UPCH%20Dropbox\2.%20Jefatura\Projects\CoViD-19\MINSA\Informes\PNG\ucicostacentro.png" TargetMode="External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file:///C:\Users\Willy\Emerge-UPCH%20Dropbox\2.%20Jefatura\Projects\CoViD-19\MINSA\Informes\PNG\TACNAsd.png" TargetMode="External"/><Relationship Id="rId3" Type="http://schemas.openxmlformats.org/officeDocument/2006/relationships/image" Target="file:///C:\Users\Willy\Emerge-UPCH%20Dropbox\2.%20Jefatura\Projects\CoViD-19\MINSA\Datos\UCI\positividad\costasur2.png" TargetMode="External"/><Relationship Id="rId7" Type="http://schemas.openxmlformats.org/officeDocument/2006/relationships/image" Target="file:///C:\Users\Willy\Emerge-UPCH%20Dropbox\2.%20Jefatura\Projects\CoViD-19\MINSA\Informes\PNG\nucicostasur.png" TargetMode="External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file:///C:\Users\Willy\Emerge-UPCH%20Dropbox\2.%20Jefatura\Projects\CoViD-19\MINSA\Informes\PNG\AREQUIPAsd.png" TargetMode="External"/><Relationship Id="rId5" Type="http://schemas.openxmlformats.org/officeDocument/2006/relationships/image" Target="file:///C:\Users\Willy\Emerge-UPCH%20Dropbox\2.%20Jefatura\Projects\CoViD-19\MINSA\Informes\PNG\costasur2.png" TargetMode="External"/><Relationship Id="rId15" Type="http://schemas.openxmlformats.org/officeDocument/2006/relationships/image" Target="file:///C:\Users\Willy\Emerge-UPCH%20Dropbox\2.%20Jefatura\Projects\CoViD-19\MINSA\Informes\PNG\MOQUEGUAsd.png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file:///C:\Users\Willy\Emerge-UPCH%20Dropbox\2.%20Jefatura\Projects\CoViD-19\MINSA\Informes\PNG\ucicostasur.png" TargetMode="External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file:///C:\Users\Willy\Emerge-UPCH%20Dropbox\2.%20Jefatura\Projects\CoViD-19\MINSA\Informes\PNG\APURIMACsd.png" TargetMode="External"/><Relationship Id="rId18" Type="http://schemas.openxmlformats.org/officeDocument/2006/relationships/image" Target="../media/image51.png"/><Relationship Id="rId3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ucisierrasur.png" TargetMode="External"/><Relationship Id="rId12" Type="http://schemas.openxmlformats.org/officeDocument/2006/relationships/image" Target="../media/image48.png"/><Relationship Id="rId17" Type="http://schemas.openxmlformats.org/officeDocument/2006/relationships/image" Target="file:///C:\Users\Willy\Emerge-UPCH%20Dropbox\2.%20Jefatura\Projects\CoViD-19\MINSA\Informes\PNG\MADRE%20DE%20DIOSsd.png" TargetMode="External"/><Relationship Id="rId2" Type="http://schemas.openxmlformats.org/officeDocument/2006/relationships/image" Target="../media/image43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file:///C:\Users\Willy\Emerge-UPCH%20Dropbox\2.%20Jefatura\Projects\CoViD-19\MINSA\Informes\PNG\PUNOsd.png" TargetMode="External"/><Relationship Id="rId5" Type="http://schemas.openxmlformats.org/officeDocument/2006/relationships/image" Target="file:///C:\Users\Willy\Emerge-UPCH%20Dropbox\2.%20Jefatura\Projects\CoViD-19\MINSA\Datos\UCI\positividad\sierraselvasur2.png" TargetMode="External"/><Relationship Id="rId15" Type="http://schemas.openxmlformats.org/officeDocument/2006/relationships/image" Target="file:///C:\Users\Willy\Emerge-UPCH%20Dropbox\2.%20Jefatura\Projects\CoViD-19\MINSA\Informes\PNG\CUSCOsd.png" TargetMode="External"/><Relationship Id="rId10" Type="http://schemas.openxmlformats.org/officeDocument/2006/relationships/image" Target="../media/image47.png"/><Relationship Id="rId19" Type="http://schemas.openxmlformats.org/officeDocument/2006/relationships/image" Target="file:///C:\Users\Willy\Emerge-UPCH%20Dropbox\2.%20Jefatura\Projects\CoViD-19\MINSA\Informes\PNG\AYACUCHOsd.png" TargetMode="External"/><Relationship Id="rId4" Type="http://schemas.openxmlformats.org/officeDocument/2006/relationships/image" Target="../media/image44.png"/><Relationship Id="rId9" Type="http://schemas.openxmlformats.org/officeDocument/2006/relationships/image" Target="file:///C:\Users\Willy\Emerge-UPCH%20Dropbox\2.%20Jefatura\Projects\CoViD-19\MINSA\Informes\PNG\nucisierrasur.png" TargetMode="External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file:///C:\Users\Willy\Emerge-UPCH%20Dropbox\2.%20Jefatura\Projects\CoViD-19\MINSA\Informes\PNG\JUNINsd.png" TargetMode="External"/><Relationship Id="rId3" Type="http://schemas.openxmlformats.org/officeDocument/2006/relationships/image" Target="file:///C:\Users\Willy\Emerge-UPCH%20Dropbox\2.%20Jefatura\Projects\CoViD-19\MINSA\Informes\PNG\sierracentro2.png" TargetMode="External"/><Relationship Id="rId7" Type="http://schemas.openxmlformats.org/officeDocument/2006/relationships/image" Target="file:///C:\Users\Willy\Emerge-UPCH%20Dropbox\2.%20Jefatura\Projects\CoViD-19\MINSA\Informes\PNG\ucisierracentro.png" TargetMode="External"/><Relationship Id="rId12" Type="http://schemas.openxmlformats.org/officeDocument/2006/relationships/image" Target="../media/image57.png"/><Relationship Id="rId17" Type="http://schemas.openxmlformats.org/officeDocument/2006/relationships/image" Target="file:///C:\Users\Willy\Emerge-UPCH%20Dropbox\2.%20Jefatura\Projects\CoViD-19\MINSA\Informes\PNG\HUANCAVELICAsd.png" TargetMode="External"/><Relationship Id="rId2" Type="http://schemas.openxmlformats.org/officeDocument/2006/relationships/image" Target="../media/image52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file:///C:\Users\Willy\Emerge-UPCH%20Dropbox\2.%20Jefatura\Projects\CoViD-19\MINSA\Informes\PNG\HUANUCOsd.png" TargetMode="External"/><Relationship Id="rId5" Type="http://schemas.openxmlformats.org/officeDocument/2006/relationships/image" Target="file:///C:\Users\Willy\Emerge-UPCH%20Dropbox\2.%20Jefatura\Projects\CoViD-19\MINSA\Datos\UCI\positividad\sierracentro2.png" TargetMode="External"/><Relationship Id="rId15" Type="http://schemas.openxmlformats.org/officeDocument/2006/relationships/image" Target="file:///C:\Users\Willy\Emerge-UPCH%20Dropbox\2.%20Jefatura\Projects\CoViD-19\MINSA\Informes\PNG\PASCOsd.png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file:///C:\Users\Willy\Emerge-UPCH%20Dropbox\2.%20Jefatura\Projects\CoViD-19\MINSA\Informes\PNG\nucisierracentro.png" TargetMode="External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file:///C:\Users\Willy\Emerge-UPCH%20Dropbox\2.%20Jefatura\Projects\CoViD-19\MINSA\Informes\PNG\LORETOsd.png" TargetMode="External"/><Relationship Id="rId3" Type="http://schemas.openxmlformats.org/officeDocument/2006/relationships/image" Target="file:///C:\Users\Willy\Emerge-UPCH%20Dropbox\2.%20Jefatura\Projects\CoViD-19\MINSA\Datos\UCI\positividad\selvabaja2.png" TargetMode="External"/><Relationship Id="rId7" Type="http://schemas.openxmlformats.org/officeDocument/2006/relationships/image" Target="file:///C:\Users\Willy\Emerge-UPCH%20Dropbox\2.%20Jefatura\Projects\CoViD-19\MINSA\Informes\PNG\uciselvabaja.png" TargetMode="External"/><Relationship Id="rId12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file:///C:\Users\Willy\Emerge-UPCH%20Dropbox\2.%20Jefatura\Projects\CoViD-19\MINSA\Informes\PNG\UCAYALIsd.png" TargetMode="External"/><Relationship Id="rId5" Type="http://schemas.openxmlformats.org/officeDocument/2006/relationships/image" Target="file:///C:\Users\Willy\Emerge-UPCH%20Dropbox\2.%20Jefatura\Projects\CoViD-19\MINSA\Informes\PNG\selvabaja2.png" TargetMode="Externa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file:///C:\Users\Willy\Emerge-UPCH%20Dropbox\2.%20Jefatura\Projects\CoViD-19\MINSA\Informes\PNG\nuciselvabaja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file:///C:\Users\Willy\Emerge-UPCH%20Dropbox\2.%20Jefatura\Projects\CoViD-19\MINSA\Informes\PNG\AMAZONASsd.png" TargetMode="External"/><Relationship Id="rId3" Type="http://schemas.openxmlformats.org/officeDocument/2006/relationships/image" Target="file:///C:\Users\Willy\Emerge-UPCH%20Dropbox\2.%20Jefatura\Projects\CoViD-19\MINSA\Datos\UCI\positividad\sierraselvanorte2.png" TargetMode="External"/><Relationship Id="rId7" Type="http://schemas.openxmlformats.org/officeDocument/2006/relationships/image" Target="file:///C:\Users\Willy\Emerge-UPCH%20Dropbox\2.%20Jefatura\Projects\CoViD-19\MINSA\Informes\PNG\ucisierraselvanorte.png" TargetMode="External"/><Relationship Id="rId12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file:///C:\Users\Willy\Emerge-UPCH%20Dropbox\2.%20Jefatura\Projects\CoViD-19\MINSA\Informes\PNG\CAJAMARCAsd.png" TargetMode="External"/><Relationship Id="rId5" Type="http://schemas.openxmlformats.org/officeDocument/2006/relationships/image" Target="file:///C:\Users\Willy\Emerge-UPCH%20Dropbox\2.%20Jefatura\Projects\CoViD-19\MINSA\Informes\PNG\sierraselvanorte2.png" TargetMode="External"/><Relationship Id="rId15" Type="http://schemas.openxmlformats.org/officeDocument/2006/relationships/image" Target="file:///C:\Users\Willy\Emerge-UPCH%20Dropbox\2.%20Jefatura\Projects\CoViD-19\MINSA\Informes\PNG\SAN%20MARTINsd.png" TargetMode="Externa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file:///C:\Users\Willy\Emerge-UPCH%20Dropbox\2.%20Jefatura\Projects\CoViD-19\MINSA\Informes\PNG\nucisierraselvanorte.png" TargetMode="External"/><Relationship Id="rId1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file:///C:\Users\Willy\Emerge-UPCH%20Dropbox\2.%20Jefatura\Projects\CoViD-19\MINSA\Informes\PNG\TUMBESsd.png" TargetMode="External"/><Relationship Id="rId3" Type="http://schemas.openxmlformats.org/officeDocument/2006/relationships/image" Target="file:///C:\Users\Willy\Emerge-UPCH%20Dropbox\2.%20Jefatura\Projects\CoViD-19\MINSA\Datos\UCI\positividad\costanorte2.png" TargetMode="External"/><Relationship Id="rId7" Type="http://schemas.openxmlformats.org/officeDocument/2006/relationships/image" Target="file:///C:\Users\Willy\Emerge-UPCH%20Dropbox\2.%20Jefatura\Projects\CoViD-19\MINSA\Informes\PNG\ucicostaorte.png" TargetMode="External"/><Relationship Id="rId12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file:///C:\Users\Willy\Emerge-UPCH%20Dropbox\2.%20Jefatura\Projects\CoViD-19\MINSA\Informes\PNG\LAMBAYEQUEsd.png" TargetMode="External"/><Relationship Id="rId5" Type="http://schemas.openxmlformats.org/officeDocument/2006/relationships/image" Target="file:///C:\Users\Willy\Emerge-UPCH%20Dropbox\2.%20Jefatura\Projects\CoViD-19\MINSA\Informes\PNG\nucicostaorte.png" TargetMode="External"/><Relationship Id="rId15" Type="http://schemas.openxmlformats.org/officeDocument/2006/relationships/image" Target="file:///C:\Users\Willy\Emerge-UPCH%20Dropbox\2.%20Jefatura\Projects\CoViD-19\MINSA\Informes\PNG\PIURAsd.png" TargetMode="Externa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image" Target="file:///C:\Users\Willy\Emerge-UPCH%20Dropbox\2.%20Jefatura\Projects\CoViD-19\MINSA\Informes\PNG\costanorte2.png" TargetMode="External"/><Relationship Id="rId1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MAPAsd.png" TargetMode="External"/><Relationship Id="rId7" Type="http://schemas.openxmlformats.org/officeDocument/2006/relationships/image" Target="file:///C:\Users\Willy\Emerge-UPCH%20Dropbox\2.%20Jefatura\Projects\CoViD-19\MINSA\Informes\PNG\increg.png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file:///C:\Users\Willy\Emerge-UPCH%20Dropbox\2.%20Jefatura\Projects\CoViD-19\MINSA\Informes\PNG\combinado.png" TargetMode="Externa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Casos%20Covid\resultado\perusd4s.png" TargetMode="External"/><Relationship Id="rId7" Type="http://schemas.openxmlformats.org/officeDocument/2006/relationships/image" Target="file:///C:\Users\Willy\Emerge-UPCH%20Dropbox\2.%20Jefatura\Projects\CoViD-19\Analisis\Casos%20Covid\resultado\incedad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file:///C:\Users\Willy\Emerge-UPCH%20Dropbox\2.%20Jefatura\Projects\CoViD-19\Analisis\Casos%20Covid\resultado\perusd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Pruebas%20antigenicas\antigenica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Analisis\Sec.%20Variantes\Variantes\LIMA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Analisis\Sec.%20Variantes\Variantes\CALLAO.png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7421" y="315544"/>
            <a:ext cx="11732192" cy="1743462"/>
          </a:xfrm>
        </p:spPr>
        <p:txBody>
          <a:bodyPr>
            <a:normAutofit/>
          </a:bodyPr>
          <a:lstStyle/>
          <a:p>
            <a:r>
              <a:rPr lang="es-PE" b="1" dirty="0"/>
              <a:t>Situación Epidemiológica de la </a:t>
            </a:r>
            <a:br>
              <a:rPr lang="es-PE" b="1" dirty="0"/>
            </a:br>
            <a:r>
              <a:rPr lang="es-PE" b="1" dirty="0"/>
              <a:t>COVID-19 al </a:t>
            </a:r>
            <a:r>
              <a:rPr lang="es-PE" b="1" u="sng" dirty="0">
                <a:solidFill>
                  <a:srgbClr val="FF0000"/>
                </a:solidFill>
              </a:rPr>
              <a:t>30 de Octubre</a:t>
            </a:r>
            <a:r>
              <a:rPr lang="es-PE" b="1" dirty="0"/>
              <a:t>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 lnSpcReduction="10000"/>
          </a:bodyPr>
          <a:lstStyle/>
          <a:p>
            <a:r>
              <a:rPr lang="es-PE" dirty="0"/>
              <a:t>Estado y tendencia semanal con datos disponibles a la </a:t>
            </a:r>
            <a:r>
              <a:rPr lang="es-PE" b="1" u="sng" dirty="0">
                <a:solidFill>
                  <a:srgbClr val="FF0000"/>
                </a:solidFill>
              </a:rPr>
              <a:t>semana epidemiológica 43</a:t>
            </a:r>
            <a:r>
              <a:rPr lang="es-PE" dirty="0"/>
              <a:t> del 2021</a:t>
            </a:r>
          </a:p>
          <a:p>
            <a:endParaRPr lang="es-PE" dirty="0"/>
          </a:p>
          <a:p>
            <a:r>
              <a:rPr lang="es-PE" dirty="0"/>
              <a:t>Fuentes</a:t>
            </a:r>
          </a:p>
          <a:p>
            <a:r>
              <a:rPr lang="es-PE" b="1" u="sng" dirty="0"/>
              <a:t>Datos públicos</a:t>
            </a:r>
            <a:r>
              <a:rPr lang="es-PE" dirty="0"/>
              <a:t>: Fallecidos confirmados y sospechosos del </a:t>
            </a:r>
            <a:r>
              <a:rPr lang="es-PE" dirty="0" err="1"/>
              <a:t>Sinadef</a:t>
            </a:r>
            <a:r>
              <a:rPr lang="es-PE" dirty="0"/>
              <a:t>, o</a:t>
            </a:r>
            <a:r>
              <a:rPr lang="es-MX" dirty="0" err="1"/>
              <a:t>cupación</a:t>
            </a:r>
            <a:r>
              <a:rPr lang="es-MX" dirty="0"/>
              <a:t> de camas hospitalarias UCI y no UCI de </a:t>
            </a:r>
            <a:r>
              <a:rPr lang="es-MX" dirty="0" err="1"/>
              <a:t>Susalud</a:t>
            </a:r>
            <a:r>
              <a:rPr lang="es-MX" dirty="0"/>
              <a:t>, casos confirmados </a:t>
            </a:r>
            <a:r>
              <a:rPr lang="es-PE" dirty="0"/>
              <a:t>del CDC Perú</a:t>
            </a:r>
            <a:r>
              <a:rPr lang="es-MX" dirty="0"/>
              <a:t>, positividad </a:t>
            </a:r>
            <a:r>
              <a:rPr lang="es-MX" dirty="0" err="1"/>
              <a:t>antig</a:t>
            </a:r>
            <a:r>
              <a:rPr lang="es-PE" dirty="0" err="1"/>
              <a:t>énica</a:t>
            </a:r>
            <a:r>
              <a:rPr lang="es-PE" dirty="0"/>
              <a:t> de </a:t>
            </a:r>
            <a:r>
              <a:rPr lang="es-PE" dirty="0" err="1"/>
              <a:t>SiCovid</a:t>
            </a:r>
            <a:r>
              <a:rPr lang="es-PE" dirty="0"/>
              <a:t> y molecular del INS y variantes secuenciadas por el INS</a:t>
            </a:r>
            <a:endParaRPr lang="es-MX" dirty="0"/>
          </a:p>
          <a:p>
            <a:endParaRPr lang="es-ES" dirty="0"/>
          </a:p>
          <a:p>
            <a:r>
              <a:rPr lang="es-ES" dirty="0"/>
              <a:t>Elaborado por Andrés G. (Willy) Lescano* y Laura Orellana, Christian Ponce, Diego Fano, Dennis Pino y Kevin Flores, siguiendo pautas desarrolladas con otros miembros del grupo</a:t>
            </a:r>
          </a:p>
          <a:p>
            <a:endParaRPr lang="es-ES" dirty="0"/>
          </a:p>
          <a:p>
            <a:r>
              <a:rPr lang="es-ES" dirty="0"/>
              <a:t>* Ex miembro del Grupo Prospectiva,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0919" y="795429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93516" cy="831101"/>
          </a:xfrm>
        </p:spPr>
        <p:txBody>
          <a:bodyPr>
            <a:noAutofit/>
          </a:bodyPr>
          <a:lstStyle/>
          <a:p>
            <a:pPr algn="ctr"/>
            <a:r>
              <a:rPr lang="es-PE" sz="2800" b="1" dirty="0"/>
              <a:t>Ocupación de camas de no UCI bajó 0.6%, llegó a 22.1%</a:t>
            </a:r>
            <a:br>
              <a:rPr lang="es-PE" sz="2800" b="1" dirty="0"/>
            </a:br>
            <a:r>
              <a:rPr lang="es-PE" sz="2800" b="1" dirty="0"/>
              <a:t>pese a descenso de camas operativas</a:t>
            </a:r>
            <a:endParaRPr lang="es-PE" sz="2800" b="1" u="sng" dirty="0">
              <a:solidFill>
                <a:srgbClr val="FF0000"/>
              </a:solidFill>
            </a:endParaRP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9378228" y="551329"/>
            <a:ext cx="2813772" cy="6296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Suben &gt;1%*:</a:t>
            </a:r>
            <a:r>
              <a:rPr lang="es-PE" dirty="0">
                <a:solidFill>
                  <a:srgbClr val="002060"/>
                </a:solidFill>
              </a:rPr>
              <a:t> Sólo Lambayeque sube 1.7%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>
                <a:solidFill>
                  <a:srgbClr val="002060"/>
                </a:solidFill>
              </a:rPr>
              <a:t>Semanas previas suben 4, 4, 5 y 8 regiones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dirty="0">
                <a:solidFill>
                  <a:srgbClr val="002060"/>
                </a:solidFill>
              </a:rPr>
              <a:t>Ucayali sube 0.2% tras cinco semanas de alza &gt;1.0%</a:t>
            </a:r>
            <a:r>
              <a:rPr lang="es-PE" b="1" dirty="0">
                <a:solidFill>
                  <a:srgbClr val="FF0000"/>
                </a:solidFill>
              </a:rPr>
              <a:t>**</a:t>
            </a:r>
            <a:endParaRPr lang="es-PE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PE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ES" b="1" dirty="0">
                <a:solidFill>
                  <a:srgbClr val="FF0000"/>
                </a:solidFill>
              </a:rPr>
              <a:t>Mucho &gt; media</a:t>
            </a:r>
            <a:r>
              <a:rPr lang="es-ES" dirty="0">
                <a:solidFill>
                  <a:srgbClr val="002060"/>
                </a:solidFill>
              </a:rPr>
              <a:t>: Lima metropolitana (46%) y Callao (56%) en la costa central más Lambayeque (51%) y Ucayali (27%). Cerca: Arequipa (22%) y Puno (15%) en el sur</a:t>
            </a:r>
            <a:endParaRPr lang="es-P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614988" y="5622122"/>
            <a:ext cx="86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906341" y="3224061"/>
            <a:ext cx="86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86118" y="-81889"/>
            <a:ext cx="10515600" cy="79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/>
              <a:t>Casos semanales proyectados por región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-70555" y="618312"/>
            <a:ext cx="7540500" cy="147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solidFill>
                  <a:srgbClr val="FF0000"/>
                </a:solidFill>
              </a:rPr>
              <a:t>SE43 subió 1.9% versus SE42, antes sube 2.1% y 4.4%</a:t>
            </a:r>
          </a:p>
          <a:p>
            <a:r>
              <a:rPr lang="es-ES" sz="2400" b="1" dirty="0">
                <a:solidFill>
                  <a:srgbClr val="FF0000"/>
                </a:solidFill>
              </a:rPr>
              <a:t>Suben 12 regiones, siete por dos o más semanas</a:t>
            </a:r>
          </a:p>
          <a:p>
            <a:r>
              <a:rPr lang="es-ES" sz="2400" b="1" dirty="0">
                <a:solidFill>
                  <a:srgbClr val="FF0000"/>
                </a:solidFill>
              </a:rPr>
              <a:t>Alza costa norte y centro más sierra/selva sur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3642" y="2150945"/>
            <a:ext cx="7005851" cy="5088777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394253" y="4539178"/>
            <a:ext cx="861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***</a:t>
            </a:r>
            <a:endParaRPr lang="es-PE" sz="3200" dirty="0"/>
          </a:p>
        </p:txBody>
      </p:sp>
      <p:sp>
        <p:nvSpPr>
          <p:cNvPr id="10" name="Rectángulo 9"/>
          <p:cNvSpPr/>
          <p:nvPr/>
        </p:nvSpPr>
        <p:spPr>
          <a:xfrm>
            <a:off x="1366826" y="3794384"/>
            <a:ext cx="658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13" name="Rectángulo 12"/>
          <p:cNvSpPr/>
          <p:nvPr/>
        </p:nvSpPr>
        <p:spPr>
          <a:xfrm>
            <a:off x="3450212" y="2430471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413271" y="242150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418735" y="3125234"/>
            <a:ext cx="99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95550" y="3798867"/>
            <a:ext cx="90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***</a:t>
            </a:r>
            <a:endParaRPr lang="es-PE" sz="3200" dirty="0"/>
          </a:p>
        </p:txBody>
      </p:sp>
      <p:sp>
        <p:nvSpPr>
          <p:cNvPr id="19" name="Rectángulo 18"/>
          <p:cNvSpPr/>
          <p:nvPr/>
        </p:nvSpPr>
        <p:spPr>
          <a:xfrm>
            <a:off x="3473525" y="378990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20" name="Rectángulo 19"/>
          <p:cNvSpPr/>
          <p:nvPr/>
        </p:nvSpPr>
        <p:spPr>
          <a:xfrm>
            <a:off x="4520663" y="310569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21" name="Rectángulo 20"/>
          <p:cNvSpPr/>
          <p:nvPr/>
        </p:nvSpPr>
        <p:spPr>
          <a:xfrm>
            <a:off x="1366826" y="543782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  <a:endParaRPr lang="es-PE" sz="3200" dirty="0"/>
          </a:p>
        </p:txBody>
      </p:sp>
      <p:sp>
        <p:nvSpPr>
          <p:cNvPr id="22" name="Rectángulo 21"/>
          <p:cNvSpPr/>
          <p:nvPr/>
        </p:nvSpPr>
        <p:spPr>
          <a:xfrm>
            <a:off x="5558305" y="4521250"/>
            <a:ext cx="842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***</a:t>
            </a:r>
            <a:endParaRPr lang="es-PE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733" y="618039"/>
            <a:ext cx="4606433" cy="6139690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5579327" y="2434954"/>
            <a:ext cx="633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80223" y="312971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819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5637" y="833915"/>
            <a:ext cx="8844887" cy="683070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714886" y="20785"/>
            <a:ext cx="3602620" cy="1831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11 suben:</a:t>
            </a:r>
            <a:r>
              <a:rPr lang="es-PE" sz="1600" dirty="0">
                <a:solidFill>
                  <a:srgbClr val="002060"/>
                </a:solidFill>
              </a:rPr>
              <a:t> Tumbes (3), Piura (3), Lambayeque, Cajamarca, La Libertad (3) en el norte. Ayacucho (2), Apurímac, Arequipa (2) y Tacna en el sur, más otros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Cinco suben &gt;1%:**</a:t>
            </a:r>
            <a:r>
              <a:rPr lang="es-PE" sz="1600" dirty="0">
                <a:solidFill>
                  <a:srgbClr val="002060"/>
                </a:solidFill>
              </a:rPr>
              <a:t> Tumbes, Piura, Lima región, Tacna y Madre de Dios. Semanas previas: 2, 6, 2 y 2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21023" y="209043"/>
            <a:ext cx="9022976" cy="4687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200" dirty="0"/>
              <a:t>Positividad antigénica </a:t>
            </a:r>
            <a:r>
              <a:rPr lang="es-PE" sz="3200" b="1" dirty="0">
                <a:solidFill>
                  <a:srgbClr val="FF0000"/>
                </a:solidFill>
              </a:rPr>
              <a:t>subió de 3.017 a 3.024% (0.2%)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131020" y="4379847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804158" y="1185793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459458" y="3317534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139974" y="5706346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134615" y="1206067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1" name="Marcador de contenido 2"/>
          <p:cNvSpPr txBox="1">
            <a:spLocks/>
          </p:cNvSpPr>
          <p:nvPr/>
        </p:nvSpPr>
        <p:spPr>
          <a:xfrm>
            <a:off x="2998694" y="5565249"/>
            <a:ext cx="5778344" cy="2045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Alta (≥5%)**:</a:t>
            </a:r>
            <a:r>
              <a:rPr lang="es-PE" sz="1600" dirty="0">
                <a:solidFill>
                  <a:schemeClr val="tx2">
                    <a:lumMod val="50000"/>
                  </a:schemeClr>
                </a:solidFill>
              </a:rPr>
              <a:t> Tumbes (5.8%), Amazonas (6.8%) e Ica (5.0%)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chemeClr val="tx2">
                    <a:lumMod val="50000"/>
                  </a:schemeClr>
                </a:solidFill>
              </a:rPr>
              <a:t>Semanas previas: 3, 5, 4 y 4 regiones. Tumbes y Amazonas repiten</a:t>
            </a:r>
            <a:endParaRPr lang="es-PE" sz="16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/>
              <a:t>Lima metropolitana baja de 3.54% a 3.34% (5.6%), cae dos semanas tras subir cuatro veces en seis semanas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6150" y="1771715"/>
            <a:ext cx="3301334" cy="505659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7139894" y="3295123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144377" y="4361919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470351" y="1210550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153341" y="1190276"/>
            <a:ext cx="70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780951" y="3308285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94522" y="3299321"/>
            <a:ext cx="1056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2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8054" y="-11815"/>
            <a:ext cx="5913946" cy="1157609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Cambios en frecuencia de variantes por macro-región</a:t>
            </a:r>
            <a:endParaRPr lang="es-PE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23" y="2283516"/>
            <a:ext cx="3056722" cy="222400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23" y="26845"/>
            <a:ext cx="3056722" cy="222400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1" y="4554533"/>
            <a:ext cx="3056722" cy="222400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6387" y="1159241"/>
            <a:ext cx="3056722" cy="222400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2038" y="2283516"/>
            <a:ext cx="3056722" cy="2224002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705" y="36007"/>
            <a:ext cx="3056722" cy="222400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705" y="4554533"/>
            <a:ext cx="3056722" cy="2224002"/>
          </a:xfrm>
          <a:prstGeom prst="rect">
            <a:avLst/>
          </a:prstGeom>
        </p:spPr>
      </p:pic>
      <p:sp>
        <p:nvSpPr>
          <p:cNvPr id="20" name="Marcador de contenido 2"/>
          <p:cNvSpPr txBox="1">
            <a:spLocks/>
          </p:cNvSpPr>
          <p:nvPr/>
        </p:nvSpPr>
        <p:spPr>
          <a:xfrm>
            <a:off x="6273110" y="3469341"/>
            <a:ext cx="5802350" cy="337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lvl="1" indent="-174625">
              <a:spcBef>
                <a:spcPts val="1000"/>
              </a:spcBef>
            </a:pPr>
            <a:r>
              <a:rPr lang="es-PE" sz="2200" dirty="0"/>
              <a:t>Delta domina completamente en Lima y todas las macro-regiones</a:t>
            </a:r>
          </a:p>
          <a:p>
            <a:pPr marL="174625" lvl="1" indent="-174625">
              <a:spcBef>
                <a:spcPts val="1000"/>
              </a:spcBef>
            </a:pPr>
            <a:endParaRPr lang="es-PE" sz="2200" dirty="0"/>
          </a:p>
          <a:p>
            <a:pPr marL="174625" lvl="1" indent="-174625">
              <a:spcBef>
                <a:spcPts val="1000"/>
              </a:spcBef>
            </a:pPr>
            <a:r>
              <a:rPr lang="es-PE" sz="2200" dirty="0"/>
              <a:t>Lambda persiste en costa sur con muy baja frecuencia</a:t>
            </a:r>
          </a:p>
          <a:p>
            <a:pPr marL="174625" lvl="1" indent="-174625">
              <a:spcBef>
                <a:spcPts val="1000"/>
              </a:spcBef>
            </a:pPr>
            <a:endParaRPr lang="es-PE" sz="2200" dirty="0"/>
          </a:p>
          <a:p>
            <a:pPr marL="174625" lvl="1" indent="-174625">
              <a:spcBef>
                <a:spcPts val="1000"/>
              </a:spcBef>
            </a:pPr>
            <a:r>
              <a:rPr lang="es-PE" sz="2200" dirty="0"/>
              <a:t>Muy pocas muestras en costa sur y selva baja para caracterizar patrones</a:t>
            </a:r>
          </a:p>
        </p:txBody>
      </p:sp>
    </p:spTree>
    <p:extLst>
      <p:ext uri="{BB962C8B-B14F-4D97-AF65-F5344CB8AC3E}">
        <p14:creationId xmlns:p14="http://schemas.microsoft.com/office/powerpoint/2010/main" val="31443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635" y="2471883"/>
            <a:ext cx="2928755" cy="21284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13446"/>
            <a:ext cx="6152703" cy="1856567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/>
              <a:t>Costa Centro</a:t>
            </a:r>
            <a:r>
              <a:rPr lang="es-MX" sz="3000" dirty="0"/>
              <a:t> </a:t>
            </a:r>
            <a:br>
              <a:rPr lang="es-MX" sz="3000" dirty="0"/>
            </a:br>
            <a:r>
              <a:rPr lang="es-MX" sz="2200" dirty="0"/>
              <a:t>Fallecidos suben en Callao. Ocupación camas UCI sube. Ocupación no UCI baja pero sigue alta. Casos suben en Lima metropolitana e Ica. Positividad antigénica sube en Lima región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suben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17879" y="164436"/>
            <a:ext cx="2082768" cy="7399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1.01 fallecidos, </a:t>
            </a:r>
            <a:r>
              <a:rPr lang="es-MX" sz="1400" b="1" dirty="0">
                <a:solidFill>
                  <a:srgbClr val="FF0000"/>
                </a:solidFill>
              </a:rPr>
              <a:t>subió 100%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864583"/>
            <a:ext cx="3008103" cy="218549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98470" y="20699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402361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0.97 fallecidos, </a:t>
            </a:r>
            <a:r>
              <a:rPr lang="es-MX" sz="1400" b="1" dirty="0">
                <a:solidFill>
                  <a:srgbClr val="FF0000"/>
                </a:solidFill>
              </a:rPr>
              <a:t>subió 33%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258319" y="2471884"/>
            <a:ext cx="2170889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solidFill>
                  <a:srgbClr val="00B050"/>
                </a:solidFill>
              </a:rPr>
              <a:t>0. 97 fallecidos, </a:t>
            </a:r>
            <a:r>
              <a:rPr lang="es-MX" sz="1200" b="1" dirty="0">
                <a:solidFill>
                  <a:srgbClr val="FF0000"/>
                </a:solidFill>
              </a:rPr>
              <a:t>subió 18%</a:t>
            </a:r>
          </a:p>
          <a:p>
            <a:pPr algn="ctr"/>
            <a:r>
              <a:rPr lang="es-MX" sz="1200" dirty="0">
                <a:solidFill>
                  <a:srgbClr val="FF0000"/>
                </a:solidFill>
              </a:rPr>
              <a:t> Suben cuatro distritos</a:t>
            </a:r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49098" y="127255"/>
            <a:ext cx="2972879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0.35 fallecidos x millón, </a:t>
            </a:r>
          </a:p>
          <a:p>
            <a:pPr algn="ctr"/>
            <a:r>
              <a:rPr lang="es-MX" sz="1400" b="1" dirty="0">
                <a:solidFill>
                  <a:srgbClr val="00B050"/>
                </a:solidFill>
              </a:rPr>
              <a:t>bajó 37%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Trujillo subió 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520593" y="4713090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0.98 fallecidos, </a:t>
            </a:r>
            <a:r>
              <a:rPr lang="es-MX" sz="1400" b="1" dirty="0">
                <a:solidFill>
                  <a:srgbClr val="FF0000"/>
                </a:solidFill>
              </a:rPr>
              <a:t>subió 133% 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399342" y="4718698"/>
            <a:ext cx="2139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FF0000"/>
                </a:solidFill>
              </a:rPr>
              <a:t>1.61 fallecidos, subió 83%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Ica subió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7" r:link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9" r:link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817" y="4300062"/>
            <a:ext cx="3519654" cy="255793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tiene subida irregular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255592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0.57 fallecidos, bajó 54%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endParaRPr lang="es-MX" sz="1600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74594"/>
            <a:ext cx="3554338" cy="258639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9898839" y="1088469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7820488" y="2954363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6627689" y="18701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495905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25085"/>
            <a:ext cx="5457744" cy="1699157"/>
          </a:xfrm>
        </p:spPr>
        <p:txBody>
          <a:bodyPr>
            <a:normAutofit fontScale="90000"/>
          </a:bodyPr>
          <a:lstStyle/>
          <a:p>
            <a:pPr algn="ctr"/>
            <a:r>
              <a:rPr lang="es-PE" sz="2800" b="1" u="sng" dirty="0"/>
              <a:t>Costa Sur</a:t>
            </a:r>
            <a:br>
              <a:rPr lang="es-PE" sz="2800" b="1" dirty="0"/>
            </a:br>
            <a:r>
              <a:rPr lang="es-PE" sz="2400" dirty="0"/>
              <a:t>Fallecidos suben. Ocupación camas UCI suben en Arequipa y no UCI alta en Arequipa. Casos suben dos semanas en Tacna, y positividad antigénica sube en Arequipa y Tacna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651379" y="4192952"/>
            <a:ext cx="2250862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0.74 fallecidos, se mantiene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9898839" y="4073646"/>
            <a:ext cx="22106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0.77 fallecidos, subió 100%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734922"/>
            <a:ext cx="2902163" cy="211182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7809" y="2519278"/>
            <a:ext cx="2931854" cy="21307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2365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br>
              <a:rPr lang="es-PE" sz="3400" b="1" dirty="0"/>
            </a:br>
            <a:r>
              <a:rPr lang="es-PE" sz="2400" dirty="0"/>
              <a:t>Fallecidos suben. Ocupación camas UCI sube, cuatro semanas en Madre de Dios, alta en Cusco. No UCI alta en Puno. Casos suben en Ayacucho y Cusco. Positividad antigénica sube en Apurímac, Ayacucho y Madre de Dios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596393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3549671" y="1834712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7751926" y="2678049"/>
            <a:ext cx="1344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9816353" y="4772239"/>
            <a:ext cx="23486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rgbClr val="00B050"/>
                </a:solidFill>
              </a:rPr>
              <a:t>1.04 fallecidos, se mantiene</a:t>
            </a:r>
          </a:p>
          <a:p>
            <a:pPr algn="r"/>
            <a:r>
              <a:rPr lang="es-MX" sz="1400" dirty="0">
                <a:solidFill>
                  <a:srgbClr val="FF0000"/>
                </a:solidFill>
              </a:rPr>
              <a:t>El </a:t>
            </a:r>
            <a:r>
              <a:rPr lang="es-MX" sz="1400" dirty="0" err="1">
                <a:solidFill>
                  <a:srgbClr val="FF0000"/>
                </a:solidFill>
              </a:rPr>
              <a:t>Collao</a:t>
            </a:r>
            <a:r>
              <a:rPr lang="es-MX" sz="1400" dirty="0">
                <a:solidFill>
                  <a:srgbClr val="FF0000"/>
                </a:solidFill>
              </a:rPr>
              <a:t> sube </a:t>
            </a:r>
            <a:endParaRPr lang="es-PE" sz="1400" dirty="0">
              <a:solidFill>
                <a:srgbClr val="00B05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94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0.64 fallecidos, bajó 25%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Cero fallecidos dos semanas</a:t>
            </a:r>
            <a:endParaRPr lang="es-MX" sz="1600" dirty="0">
              <a:solidFill>
                <a:srgbClr val="00B05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5" y="4607516"/>
            <a:ext cx="2725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0.66 fallecidos, subió 100%</a:t>
            </a:r>
            <a:endParaRPr lang="es-MX" sz="1600" dirty="0">
              <a:solidFill>
                <a:srgbClr val="00B05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0" y="185635"/>
            <a:ext cx="2721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0.74 fallecidos, bajó 12%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2553036"/>
            <a:ext cx="2414090" cy="17566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127" y="3571857"/>
            <a:ext cx="1893130" cy="13758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30469"/>
            <a:ext cx="4478669" cy="2585234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/>
              <a:t>Sierra/Selva Centro</a:t>
            </a:r>
            <a:br>
              <a:rPr lang="es-PE" sz="3400" b="1" dirty="0"/>
            </a:br>
            <a:r>
              <a:rPr lang="es-PE" sz="2200" dirty="0"/>
              <a:t>Fallecidos no suben. Ocupación UCI sube en Huánuco y Junín. Ocupación camas no UCI baja y casos suben en Huánuco. Positividad antigénica baja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6696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774854" y="294405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78% del pico</a:t>
            </a:r>
            <a:endParaRPr lang="es-MX" sz="1600" b="1" u="sng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Suben </a:t>
            </a:r>
            <a:r>
              <a:rPr lang="es-MX" sz="1600" dirty="0" err="1">
                <a:solidFill>
                  <a:srgbClr val="FF0000"/>
                </a:solidFill>
              </a:rPr>
              <a:t>Angaraes</a:t>
            </a:r>
            <a:r>
              <a:rPr lang="es-MX" sz="1600" dirty="0">
                <a:solidFill>
                  <a:srgbClr val="FF0000"/>
                </a:solidFill>
              </a:rPr>
              <a:t> y </a:t>
            </a:r>
            <a:r>
              <a:rPr lang="es-MX" sz="1600" dirty="0" err="1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0.94 fallecidos, bajó 18%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293942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0.74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Cero fallecidos, cayó a cero</a:t>
            </a:r>
            <a:endParaRPr lang="es-MX" sz="1600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07713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0.38 fallecidos, </a:t>
            </a:r>
            <a:r>
              <a:rPr lang="es-MX" sz="1600" b="1" dirty="0">
                <a:solidFill>
                  <a:srgbClr val="FF0000"/>
                </a:solidFill>
              </a:rPr>
              <a:t>subió de cero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030522" y="491234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6" name="Rectángulo 25"/>
          <p:cNvSpPr/>
          <p:nvPr/>
        </p:nvSpPr>
        <p:spPr>
          <a:xfrm>
            <a:off x="4560225" y="493273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13449"/>
            <a:ext cx="3787198" cy="27558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75268"/>
            <a:ext cx="3634549" cy="264143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  <a:p>
            <a:pPr algn="r"/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2578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529733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6723477" y="396594"/>
            <a:ext cx="1233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10787763" y="278062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0.14 fallecidos,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80407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Cero fallecidos dos semanas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79343"/>
            <a:ext cx="8203985" cy="1600385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200" b="1" u="sng" dirty="0"/>
              <a:t>Selva Baja </a:t>
            </a:r>
            <a:br>
              <a:rPr lang="es-PE" sz="3200" b="1" dirty="0"/>
            </a:br>
            <a:r>
              <a:rPr lang="es-PE" sz="3200" b="1" dirty="0"/>
              <a:t>Un f</a:t>
            </a:r>
            <a:r>
              <a:rPr lang="es-PE" sz="2900" b="1" dirty="0"/>
              <a:t>allecido. Ocupación camas UCI baja. Ocupación camas no UCI en Ucayali sube poco tras cinco semanas al alza. Casos suben dos semanas en Loreto. Positividad antigénica baja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07887" y="1156447"/>
            <a:ext cx="3561450" cy="5728447"/>
          </a:xfrm>
        </p:spPr>
        <p:txBody>
          <a:bodyPr>
            <a:normAutofit fontScale="77500" lnSpcReduction="20000"/>
          </a:bodyPr>
          <a:lstStyle/>
          <a:p>
            <a:r>
              <a:rPr lang="es-PE" sz="2200" dirty="0"/>
              <a:t>Fallecidos semanales bajan 4.1% (7), muy levemente</a:t>
            </a:r>
          </a:p>
          <a:p>
            <a:pPr marL="355600" lvl="1" indent="-133350"/>
            <a:r>
              <a:rPr lang="es-PE" sz="1800" dirty="0"/>
              <a:t>Lima metropolitana baja 23.0%, </a:t>
            </a:r>
            <a:r>
              <a:rPr lang="es-PE" sz="1800" b="1" dirty="0">
                <a:solidFill>
                  <a:srgbClr val="FF0000"/>
                </a:solidFill>
              </a:rPr>
              <a:t>resto del país sube 6.5%, dos semanas de alza</a:t>
            </a:r>
          </a:p>
          <a:p>
            <a:endParaRPr lang="es-PE" sz="2200" dirty="0"/>
          </a:p>
          <a:p>
            <a:r>
              <a:rPr lang="es-PE" sz="2200" b="1" dirty="0">
                <a:solidFill>
                  <a:srgbClr val="FF0000"/>
                </a:solidFill>
              </a:rPr>
              <a:t>Ocupación UCI sube 0.5%, primera alza desde Mayo</a:t>
            </a:r>
            <a:r>
              <a:rPr lang="es-PE" sz="2200" dirty="0"/>
              <a:t>. Ocupación no UCI baja sube 0.6%</a:t>
            </a:r>
          </a:p>
          <a:p>
            <a:endParaRPr lang="es-PE" sz="2200" dirty="0"/>
          </a:p>
          <a:p>
            <a:r>
              <a:rPr lang="es-PE" sz="2200" b="1" dirty="0">
                <a:solidFill>
                  <a:srgbClr val="FF0000"/>
                </a:solidFill>
              </a:rPr>
              <a:t>Casos suben 1.9%</a:t>
            </a:r>
          </a:p>
          <a:p>
            <a:pPr marL="363538" lvl="1" indent="-147638"/>
            <a:r>
              <a:rPr lang="es-PE" sz="1800" b="1" dirty="0">
                <a:solidFill>
                  <a:srgbClr val="FF0000"/>
                </a:solidFill>
              </a:rPr>
              <a:t>Tercera subida seguida, 2.1% y 4.4% antes</a:t>
            </a:r>
          </a:p>
          <a:p>
            <a:pPr marL="363538" lvl="1" indent="-147638"/>
            <a:r>
              <a:rPr lang="es-PE" sz="1800" b="1" dirty="0">
                <a:solidFill>
                  <a:srgbClr val="FF0000"/>
                </a:solidFill>
              </a:rPr>
              <a:t>Seis alzas en nueve semanas</a:t>
            </a:r>
          </a:p>
          <a:p>
            <a:endParaRPr lang="es-MX" sz="2200" dirty="0"/>
          </a:p>
          <a:p>
            <a:r>
              <a:rPr lang="es-PE" sz="2200" b="1" dirty="0">
                <a:solidFill>
                  <a:srgbClr val="FF0000"/>
                </a:solidFill>
              </a:rPr>
              <a:t>Positividad antigénica sube de 3.017% a 3.024%, muy levemente</a:t>
            </a:r>
          </a:p>
          <a:p>
            <a:pPr marL="363538" lvl="1" indent="-147638"/>
            <a:r>
              <a:rPr lang="es-PE" sz="1800" dirty="0"/>
              <a:t>Dos semanas previas con caídas leves</a:t>
            </a:r>
          </a:p>
          <a:p>
            <a:pPr marL="363538" lvl="1" indent="-147638"/>
            <a:r>
              <a:rPr lang="es-PE" sz="1800" b="1" dirty="0">
                <a:solidFill>
                  <a:srgbClr val="FF0000"/>
                </a:solidFill>
              </a:rPr>
              <a:t>Antes: dos alzas en cuatro semanas</a:t>
            </a:r>
          </a:p>
          <a:p>
            <a:endParaRPr lang="es-PE" sz="2200" dirty="0"/>
          </a:p>
          <a:p>
            <a:r>
              <a:rPr lang="es-MX" sz="2200" dirty="0">
                <a:solidFill>
                  <a:srgbClr val="FF0000"/>
                </a:solidFill>
              </a:rPr>
              <a:t>Delta domina totalmente. </a:t>
            </a:r>
          </a:p>
          <a:p>
            <a:pPr marL="363538" lvl="1" indent="-147638"/>
            <a:r>
              <a:rPr lang="es-MX" sz="1800" dirty="0"/>
              <a:t>Datos tardíos, regiones con pocas muestras, integrar toda fuente en el país</a:t>
            </a:r>
            <a:endParaRPr lang="es-PE" sz="1800" dirty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06211" y="54638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036897" y="1501251"/>
            <a:ext cx="2350418" cy="3232114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902989" y="2183839"/>
            <a:ext cx="1425558" cy="2292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681181" y="2702257"/>
            <a:ext cx="223821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233900" y="1304597"/>
            <a:ext cx="141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Cayó 88.7% en 15 semanas </a:t>
            </a:r>
            <a:r>
              <a:rPr lang="es-MX" sz="1600" b="1" dirty="0">
                <a:solidFill>
                  <a:srgbClr val="FF0000"/>
                </a:solidFill>
              </a:rPr>
              <a:t>y luego subió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912186" y="1448942"/>
            <a:ext cx="1440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solidFill>
                  <a:srgbClr val="00B050"/>
                </a:solidFill>
              </a:rPr>
              <a:t>Cayó 97.23% en 23 semanas,</a:t>
            </a:r>
            <a:r>
              <a:rPr lang="es-MX" sz="1600" b="1" dirty="0">
                <a:solidFill>
                  <a:srgbClr val="FF0000"/>
                </a:solidFill>
              </a:rPr>
              <a:t> luego comenzó a oscilar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551" y="2470107"/>
            <a:ext cx="3258331" cy="23680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99882" y="3016729"/>
            <a:ext cx="4932205" cy="188950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b="1" u="sng" dirty="0"/>
              <a:t>Sierra/Selva Norte</a:t>
            </a:r>
            <a:br>
              <a:rPr lang="es-MX" sz="2800" b="1" dirty="0"/>
            </a:br>
            <a:r>
              <a:rPr lang="es-MX" sz="2400" b="1" dirty="0"/>
              <a:t>Fallecidos suben levemente. Ocupación camas UCI sube en Cajamarca y no UCI baja. Casos suben en Cajamarca y San Martín. Positividad antigénica sube en Cajamarca</a:t>
            </a:r>
            <a:endParaRPr lang="es-PE" sz="24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cuatro semanas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3738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167220" y="604935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4323404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5958471" y="2637932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8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0.39 fallecidos, bajó 50%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564548" y="291939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solidFill>
                  <a:srgbClr val="00B050"/>
                </a:solidFill>
              </a:rPr>
              <a:t>Cero fallecidos, bajó 100%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091821" y="215078"/>
            <a:ext cx="2647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Cero fallecidos, bajó 100%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9335" y="2427676"/>
            <a:ext cx="3207415" cy="23310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067717" y="2743903"/>
            <a:ext cx="51515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Costa Norte</a:t>
            </a:r>
          </a:p>
          <a:p>
            <a:pPr algn="ctr"/>
            <a:r>
              <a:rPr lang="es-MX" sz="2000" dirty="0"/>
              <a:t>Fallecidos bajan levemente. Ocupación camas UCI sube tres semanas en Tumbes y Piura. No UCI sube en Lambayeque, alta. Casos suben en Lambayeque (2) y Piura (3). Positividad antígena sube en Tumbes (2), Piura (2) y Lambayeque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7016" y="73080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8822891" y="296273"/>
            <a:ext cx="2674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0.65 fallecidos, </a:t>
            </a:r>
            <a:r>
              <a:rPr lang="es-MX" sz="1600" b="1" dirty="0">
                <a:solidFill>
                  <a:srgbClr val="FF0000"/>
                </a:solidFill>
              </a:rPr>
              <a:t>subió 250%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5770078" y="259425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Cero fallecidos, bajó 100%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69199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0.70 fallecidos, bajó 50%</a:t>
            </a:r>
            <a:endParaRPr lang="es-MX" sz="1600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Subió Piura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624" y="1891378"/>
            <a:ext cx="3438006" cy="49666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3761" y="149973"/>
            <a:ext cx="7688239" cy="845107"/>
          </a:xfrm>
        </p:spPr>
        <p:txBody>
          <a:bodyPr>
            <a:normAutofit/>
          </a:bodyPr>
          <a:lstStyle/>
          <a:p>
            <a:r>
              <a:rPr lang="es-PE" sz="3800" b="1" dirty="0"/>
              <a:t>Tasa de mortalidad cae más, muy baja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503760" y="861012"/>
            <a:ext cx="7627869" cy="4423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/>
              <a:t>Mortalidad muy baja, pero más heterogénea de nuevo</a:t>
            </a:r>
          </a:p>
          <a:p>
            <a:r>
              <a:rPr lang="es-ES" sz="2600" dirty="0"/>
              <a:t>Riesgos puntuales y variables</a:t>
            </a:r>
          </a:p>
          <a:p>
            <a:pPr lvl="1"/>
            <a:r>
              <a:rPr lang="es-ES" sz="2200" dirty="0"/>
              <a:t>Lima metropolitana, UCI sube</a:t>
            </a:r>
          </a:p>
          <a:p>
            <a:pPr lvl="1"/>
            <a:r>
              <a:rPr lang="es-ES" sz="2200" dirty="0"/>
              <a:t>Costa norte</a:t>
            </a:r>
          </a:p>
          <a:p>
            <a:pPr lvl="1"/>
            <a:r>
              <a:rPr lang="es-ES" sz="2200" dirty="0"/>
              <a:t>Costa sur: Arequipa y Tacna</a:t>
            </a:r>
          </a:p>
          <a:p>
            <a:pPr lvl="1"/>
            <a:r>
              <a:rPr lang="es-ES" sz="2200" dirty="0"/>
              <a:t>Ayacucho y Puno</a:t>
            </a:r>
          </a:p>
          <a:p>
            <a:pPr lvl="1"/>
            <a:r>
              <a:rPr lang="es-ES" sz="2200" dirty="0"/>
              <a:t>Cajamarca?</a:t>
            </a:r>
          </a:p>
          <a:p>
            <a:pPr marL="0" indent="0">
              <a:buNone/>
            </a:pPr>
            <a:endParaRPr lang="es-ES" sz="2600" dirty="0"/>
          </a:p>
          <a:p>
            <a:pPr marL="0" indent="0">
              <a:buNone/>
            </a:pPr>
            <a:r>
              <a:rPr lang="es-ES" sz="3200" b="1" dirty="0"/>
              <a:t>Casos suben en ≤15 y 60+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4503760" cy="3277311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452" y="3560753"/>
            <a:ext cx="4531212" cy="32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/>
              <a:t>Ocupación de camas 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46352"/>
            <a:ext cx="3061840" cy="5198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0"/>
              </a:spcBef>
            </a:pPr>
            <a:r>
              <a:rPr lang="es-PE" dirty="0" err="1"/>
              <a:t>UCIs</a:t>
            </a:r>
            <a:r>
              <a:rPr lang="es-PE" dirty="0"/>
              <a:t>, ocupación de 43.4%, ~1027 libres </a:t>
            </a:r>
          </a:p>
          <a:p>
            <a:pPr marL="450850" lvl="1">
              <a:spcBef>
                <a:spcPts val="2000"/>
              </a:spcBef>
            </a:pPr>
            <a:r>
              <a:rPr lang="es-PE" b="1" dirty="0">
                <a:solidFill>
                  <a:srgbClr val="FF0000"/>
                </a:solidFill>
              </a:rPr>
              <a:t>Baja 0.5%, primera alza desde Mayo</a:t>
            </a:r>
          </a:p>
          <a:p>
            <a:pPr>
              <a:spcBef>
                <a:spcPts val="2000"/>
              </a:spcBef>
            </a:pPr>
            <a:r>
              <a:rPr lang="es-PE" dirty="0"/>
              <a:t>22.1% ocupación camas no UCI</a:t>
            </a:r>
            <a:endParaRPr lang="es-PE" u="sng" dirty="0"/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/>
              <a:t>Baja 0.6% tras subir una semana</a:t>
            </a:r>
          </a:p>
          <a:p>
            <a:pPr>
              <a:spcBef>
                <a:spcPts val="2000"/>
              </a:spcBef>
            </a:pPr>
            <a:r>
              <a:rPr lang="es-PE" b="1" u="sng" dirty="0">
                <a:solidFill>
                  <a:srgbClr val="FF0000"/>
                </a:solidFill>
              </a:rPr>
              <a:t>Camas UCI y no UCI operativas siguen bajando</a:t>
            </a:r>
          </a:p>
          <a:p>
            <a:pPr>
              <a:spcBef>
                <a:spcPts val="2000"/>
              </a:spcBef>
            </a:pPr>
            <a:r>
              <a:rPr lang="es-PE" b="1" u="sng" dirty="0">
                <a:solidFill>
                  <a:srgbClr val="FF0000"/>
                </a:solidFill>
              </a:rPr>
              <a:t>Camas UCI disponibles bajan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473000" y="5798025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  <p:sp>
        <p:nvSpPr>
          <p:cNvPr id="14" name="Rectángulo 13"/>
          <p:cNvSpPr/>
          <p:nvPr/>
        </p:nvSpPr>
        <p:spPr>
          <a:xfrm>
            <a:off x="3590365" y="5798025"/>
            <a:ext cx="685800" cy="39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/>
          <p:cNvSpPr/>
          <p:nvPr/>
        </p:nvSpPr>
        <p:spPr>
          <a:xfrm>
            <a:off x="3527613" y="4847771"/>
            <a:ext cx="685800" cy="399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24" y="-1"/>
            <a:ext cx="7101786" cy="79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/>
              <a:t>Casos semanales, Perú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21920" y="3990880"/>
            <a:ext cx="3832413" cy="2905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FF0000"/>
                </a:solidFill>
              </a:rPr>
              <a:t>Casos subieron 1.9%</a:t>
            </a:r>
          </a:p>
          <a:p>
            <a:pPr marL="355600" lvl="1" indent="-133350"/>
            <a:r>
              <a:rPr lang="es-ES" b="1" dirty="0">
                <a:solidFill>
                  <a:srgbClr val="FF0000"/>
                </a:solidFill>
              </a:rPr>
              <a:t>Tercera alza consecutiva: 2.1% y 4.4%</a:t>
            </a:r>
          </a:p>
          <a:p>
            <a:pPr marL="355600" lvl="1" indent="-133350"/>
            <a:r>
              <a:rPr lang="es-ES" b="1" dirty="0">
                <a:solidFill>
                  <a:srgbClr val="FF0000"/>
                </a:solidFill>
              </a:rPr>
              <a:t>SE43 supera casos de las SE38-41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>
                <a:solidFill>
                  <a:srgbClr val="FF0000"/>
                </a:solidFill>
              </a:rPr>
              <a:t>Seis alzas en nueve semanas</a:t>
            </a:r>
          </a:p>
          <a:p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>
                <a:solidFill>
                  <a:srgbClr val="FF0000"/>
                </a:solidFill>
              </a:rPr>
              <a:t>Incidencia sube en &gt;60 y ≤15 años en cuatro de ocho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8910" y="1"/>
            <a:ext cx="5073090" cy="368489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118910" y="-1"/>
            <a:ext cx="5073090" cy="368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8" y="794056"/>
            <a:ext cx="8348388" cy="60639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3643" y="0"/>
            <a:ext cx="5364758" cy="38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8707887" y="1406769"/>
            <a:ext cx="3484113" cy="53898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/>
              <a:t>Sube 0.2% versus SE42: 3.024% y 3.017%</a:t>
            </a:r>
          </a:p>
          <a:p>
            <a:endParaRPr lang="es-ES" sz="2200" dirty="0"/>
          </a:p>
          <a:p>
            <a:r>
              <a:rPr lang="es-ES" sz="2200" dirty="0"/>
              <a:t>Dos caída seguidas leves en semanas previas</a:t>
            </a:r>
          </a:p>
          <a:p>
            <a:endParaRPr lang="es-PE" sz="2200" dirty="0"/>
          </a:p>
          <a:p>
            <a:r>
              <a:rPr lang="es-PE" sz="2200" b="1" dirty="0">
                <a:solidFill>
                  <a:srgbClr val="FF0000"/>
                </a:solidFill>
              </a:rPr>
              <a:t>Antes de la caída, tres subidas en cinco semanas</a:t>
            </a:r>
          </a:p>
          <a:p>
            <a:endParaRPr lang="es-PE" sz="2200" dirty="0"/>
          </a:p>
          <a:p>
            <a:r>
              <a:rPr lang="es-PE" sz="2200" dirty="0"/>
              <a:t>Suben 11 regiones en costa norte y costa/sierra sur</a:t>
            </a:r>
          </a:p>
          <a:p>
            <a:endParaRPr lang="es-PE" sz="2200" b="1" u="sng" dirty="0">
              <a:solidFill>
                <a:srgbClr val="FF0000"/>
              </a:solidFill>
            </a:endParaRPr>
          </a:p>
          <a:p>
            <a:r>
              <a:rPr lang="es-PE" sz="2200" b="1" u="sng" dirty="0">
                <a:solidFill>
                  <a:srgbClr val="FF0000"/>
                </a:solidFill>
              </a:rPr>
              <a:t>Oscilaciones preocupantes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60803" y="69291"/>
            <a:ext cx="3010173" cy="94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Positividad antigénica</a:t>
            </a:r>
            <a:endParaRPr lang="es-P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8678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-67643" y="957448"/>
            <a:ext cx="3561450" cy="3166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2200" b="1" u="sng" dirty="0">
                <a:solidFill>
                  <a:srgbClr val="FF0000"/>
                </a:solidFill>
              </a:rPr>
              <a:t>Delta domina totalmente, (~100%), pocas muestras</a:t>
            </a: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/>
              <a:t>Lima: otras variantes casi desaparecen</a:t>
            </a: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/>
              <a:t>Callao: Delta domina. Resto del país casi igual</a:t>
            </a:r>
          </a:p>
          <a:p>
            <a:pPr>
              <a:spcBef>
                <a:spcPts val="0"/>
              </a:spcBef>
            </a:pPr>
            <a:endParaRPr lang="es-PE" sz="2200" dirty="0"/>
          </a:p>
          <a:p>
            <a:pPr>
              <a:spcBef>
                <a:spcPts val="0"/>
              </a:spcBef>
            </a:pPr>
            <a:r>
              <a:rPr lang="es-PE" sz="2200" dirty="0"/>
              <a:t>Resultados de dos semanas atrás. Faltan fuentes clave</a:t>
            </a:r>
            <a:endParaRPr lang="es-PE" sz="2200" b="1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62441" y="1051"/>
            <a:ext cx="3010173" cy="943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Variantes en Lima y Callao</a:t>
            </a:r>
            <a:endParaRPr lang="es-P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645" y="40944"/>
            <a:ext cx="8766411" cy="678293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9530" y="3930555"/>
            <a:ext cx="3875368" cy="29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Fallecidos semanales por región*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6391448"/>
            <a:ext cx="8511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* Datos de la semana actual incompletos. Totales de fila incluyen semanas no mostradas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200" dirty="0"/>
              <a:t>Baja 4.1%, 7 fallecidos menos</a:t>
            </a:r>
          </a:p>
          <a:p>
            <a:pPr marL="355600" lvl="1" indent="-133350"/>
            <a:r>
              <a:rPr lang="es-PE" sz="1800" dirty="0"/>
              <a:t>Lima metropolitana baja 23%</a:t>
            </a:r>
          </a:p>
          <a:p>
            <a:pPr marL="355600" lvl="1" indent="-133350"/>
            <a:r>
              <a:rPr lang="es-PE" sz="1800" b="1" u="sng" dirty="0">
                <a:solidFill>
                  <a:srgbClr val="FF0000"/>
                </a:solidFill>
              </a:rPr>
              <a:t>Resto del país sube 6.5%, segunda semana al alza</a:t>
            </a:r>
          </a:p>
          <a:p>
            <a:pPr marL="355600" lvl="1" indent="-133350"/>
            <a:r>
              <a:rPr lang="es-PE" sz="1800" b="1" u="sng" dirty="0">
                <a:solidFill>
                  <a:srgbClr val="FF0000"/>
                </a:solidFill>
              </a:rPr>
              <a:t>Mayor alza en el sur</a:t>
            </a:r>
          </a:p>
          <a:p>
            <a:pPr marL="355600" lvl="1" indent="-133350"/>
            <a:endParaRPr lang="es-PE" sz="1800" b="1" u="sng" dirty="0">
              <a:solidFill>
                <a:srgbClr val="FF0000"/>
              </a:solidFill>
            </a:endParaRPr>
          </a:p>
          <a:p>
            <a:r>
              <a:rPr lang="es-ES" sz="2200" b="1" dirty="0">
                <a:solidFill>
                  <a:srgbClr val="FF0000"/>
                </a:solidFill>
              </a:rPr>
              <a:t>Riesgos: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b="1" dirty="0">
                <a:solidFill>
                  <a:srgbClr val="FF0000"/>
                </a:solidFill>
              </a:rPr>
              <a:t>Sierra/selva sur crece dos semanas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b="1" dirty="0">
                <a:solidFill>
                  <a:srgbClr val="FF0000"/>
                </a:solidFill>
              </a:rPr>
              <a:t>Disparidad regional en alza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b="1" dirty="0">
                <a:solidFill>
                  <a:srgbClr val="FF0000"/>
                </a:solidFill>
              </a:rPr>
              <a:t>Piura nunca se acercó a cero, otros indicadores suben</a:t>
            </a:r>
          </a:p>
          <a:p>
            <a:pPr marL="355600" lvl="1" indent="-133350"/>
            <a:endParaRPr lang="es-PE" sz="1800" b="1" u="sng" dirty="0">
              <a:solidFill>
                <a:srgbClr val="FF0000"/>
              </a:solidFill>
            </a:endParaRPr>
          </a:p>
          <a:p>
            <a:r>
              <a:rPr lang="es-ES" sz="2200" dirty="0"/>
              <a:t>Estancamiento: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/>
              <a:t>Pocas alzas, todas leves</a:t>
            </a:r>
          </a:p>
          <a:p>
            <a:pPr marL="355600" lvl="1" indent="-133350">
              <a:spcBef>
                <a:spcPts val="1000"/>
              </a:spcBef>
            </a:pPr>
            <a:r>
              <a:rPr lang="es-ES" sz="1800" dirty="0"/>
              <a:t>Catorce regiones estancadas (±1)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021770" y="-13446"/>
            <a:ext cx="3170229" cy="6750424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chemeClr val="accent1">
                    <a:lumMod val="50000"/>
                  </a:schemeClr>
                </a:solidFill>
              </a:rPr>
              <a:t>Perú: </a:t>
            </a:r>
            <a:r>
              <a:rPr lang="es-PE" sz="1600" dirty="0"/>
              <a:t>1027 camas libres,</a:t>
            </a:r>
            <a:r>
              <a:rPr lang="es-PE" sz="1600" b="1" u="sng" dirty="0">
                <a:solidFill>
                  <a:srgbClr val="FF0000"/>
                </a:solidFill>
              </a:rPr>
              <a:t> baja 1.2%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/>
              <a:t>Lima: </a:t>
            </a:r>
            <a:r>
              <a:rPr lang="es-PE" sz="1600" dirty="0">
                <a:solidFill>
                  <a:schemeClr val="accent1">
                    <a:lumMod val="50000"/>
                  </a:schemeClr>
                </a:solidFill>
              </a:rPr>
              <a:t>298 camas libres, sube 1.7%</a:t>
            </a:r>
            <a:endParaRPr lang="es-PE" sz="1600" b="1" u="sng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Suben &gt;1%*</a:t>
            </a:r>
            <a:r>
              <a:rPr lang="es-PE" sz="1600" dirty="0">
                <a:solidFill>
                  <a:srgbClr val="002060"/>
                </a:solidFill>
              </a:rPr>
              <a:t> </a:t>
            </a:r>
            <a:r>
              <a:rPr lang="es-ES" sz="1600" dirty="0">
                <a:solidFill>
                  <a:srgbClr val="002060"/>
                </a:solidFill>
              </a:rPr>
              <a:t>Tumbes (4.0%), Piura (2.7%), La Libertad (3.7%), Ancash (4.4%), Lima región (5.2%), Lima metropolitana (1.1%) e Ica (4.4%) en la costa centro-norte, Apurímac (4.2%), Cusco (1.4%), Madre de Dios (4.4%) y Puno (1.8%) en la sierra/selva sur más Huánuco (3.4%) y Cajamarca (2.1%)</a:t>
            </a: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Madre de Dios sube cuatro semanas, Tumbes, Piura y Lima región suben tres, La Libertad dos y Junín sube dos de las últimas tres semanas**</a:t>
            </a: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rgbClr val="002060"/>
                </a:solidFill>
              </a:rPr>
              <a:t>Semanas previas: 9, 6, 5 y 5 regiones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ES" sz="16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Muy &gt; que media</a:t>
            </a:r>
            <a:r>
              <a:rPr lang="es-ES" sz="1600" dirty="0">
                <a:solidFill>
                  <a:srgbClr val="002060"/>
                </a:solidFill>
              </a:rPr>
              <a:t>: Piura (67%), Ancash (60%), Lima metropolitana (56%) y Cusco (59%), todas subieron</a:t>
            </a:r>
            <a:endParaRPr lang="es-PE" sz="1600" b="1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-67235" y="-24891"/>
            <a:ext cx="9197788" cy="833768"/>
          </a:xfrm>
        </p:spPr>
        <p:txBody>
          <a:bodyPr>
            <a:noAutofit/>
          </a:bodyPr>
          <a:lstStyle/>
          <a:p>
            <a:pPr algn="ctr"/>
            <a:r>
              <a:rPr lang="es-PE" sz="3200" b="1" dirty="0"/>
              <a:t>Ocupación camas UCI sigue bajando: 43.4%, </a:t>
            </a:r>
            <a:r>
              <a:rPr lang="es-PE" sz="3200" b="1" dirty="0">
                <a:solidFill>
                  <a:srgbClr val="FF0000"/>
                </a:solidFill>
              </a:rPr>
              <a:t>subió 0.5%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74159" y="5999483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863694" y="2682543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246975" y="1706586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2112" y="3648395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875375" y="1706586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46983" y="3710192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6C766A-3E0D-45C4-9F31-C79BE977F0CB}"/>
              </a:ext>
            </a:extLst>
          </p:cNvPr>
          <p:cNvGrpSpPr/>
          <p:nvPr/>
        </p:nvGrpSpPr>
        <p:grpSpPr>
          <a:xfrm>
            <a:off x="29375" y="665208"/>
            <a:ext cx="8895786" cy="6215439"/>
            <a:chOff x="-202913" y="808877"/>
            <a:chExt cx="9224683" cy="671279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r:link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02913" y="808877"/>
              <a:ext cx="9224683" cy="6712798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4627541" y="1702103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245378" y="4723744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4627605" y="3706182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7402170" y="1669892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7402170" y="3737559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406653" y="2666282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030512" y="2661323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4609610" y="2652359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93B9D03-3BCC-4EA8-955A-230EA3F44B83}"/>
                </a:ext>
              </a:extLst>
            </p:cNvPr>
            <p:cNvSpPr/>
            <p:nvPr/>
          </p:nvSpPr>
          <p:spPr>
            <a:xfrm>
              <a:off x="472554" y="6026850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8D8B7437-62A3-4C2D-BE96-1727D84E0041}"/>
                </a:ext>
              </a:extLst>
            </p:cNvPr>
            <p:cNvSpPr/>
            <p:nvPr/>
          </p:nvSpPr>
          <p:spPr>
            <a:xfrm>
              <a:off x="1862089" y="2709910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261A4F5F-3A47-4003-B766-260310B14471}"/>
                </a:ext>
              </a:extLst>
            </p:cNvPr>
            <p:cNvSpPr/>
            <p:nvPr/>
          </p:nvSpPr>
          <p:spPr>
            <a:xfrm>
              <a:off x="3245370" y="1733953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ACA51DB-4867-4EBB-83B4-85DA5F75ADC0}"/>
                </a:ext>
              </a:extLst>
            </p:cNvPr>
            <p:cNvSpPr/>
            <p:nvPr/>
          </p:nvSpPr>
          <p:spPr>
            <a:xfrm>
              <a:off x="480507" y="3675762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47435F29-9517-4445-A254-E682FCEC1656}"/>
                </a:ext>
              </a:extLst>
            </p:cNvPr>
            <p:cNvSpPr/>
            <p:nvPr/>
          </p:nvSpPr>
          <p:spPr>
            <a:xfrm>
              <a:off x="1873770" y="1733953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6C53BBF-3249-420B-95D6-88BBC4047E06}"/>
                </a:ext>
              </a:extLst>
            </p:cNvPr>
            <p:cNvSpPr/>
            <p:nvPr/>
          </p:nvSpPr>
          <p:spPr>
            <a:xfrm>
              <a:off x="3245378" y="3737559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39683</TotalTime>
  <Words>1866</Words>
  <Application>Microsoft Office PowerPoint</Application>
  <PresentationFormat>Panorámica</PresentationFormat>
  <Paragraphs>318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Situación Epidemiológica de la  COVID-19 al 30 de Octubre del 2021</vt:lpstr>
      <vt:lpstr>La pandemia esta semana</vt:lpstr>
      <vt:lpstr>Ocupación de camas UCI y hospitalización</vt:lpstr>
      <vt:lpstr>Presentación de PowerPoint</vt:lpstr>
      <vt:lpstr>Presentación de PowerPoint</vt:lpstr>
      <vt:lpstr>Presentación de PowerPoint</vt:lpstr>
      <vt:lpstr>Análisis regional</vt:lpstr>
      <vt:lpstr>Fallecidos semanales por región*</vt:lpstr>
      <vt:lpstr>Ocupación camas UCI sigue bajando: 43.4%, subió 0.5%</vt:lpstr>
      <vt:lpstr>Ocupación de camas de no UCI bajó 0.6%, llegó a 22.1% pese a descenso de camas operativas</vt:lpstr>
      <vt:lpstr>Presentación de PowerPoint</vt:lpstr>
      <vt:lpstr>Presentación de PowerPoint</vt:lpstr>
      <vt:lpstr>Cambios en frecuencia de variantes por macro-región</vt:lpstr>
      <vt:lpstr>Análisis macro-regional y regional</vt:lpstr>
      <vt:lpstr>Costa Centro  Fallecidos suben en Callao. Ocupación camas UCI sube. Ocupación no UCI baja pero sigue alta. Casos suben en Lima metropolitana e Ica. Positividad antigénica sube en Lima región</vt:lpstr>
      <vt:lpstr>Costa Sur Fallecidos suben. Ocupación camas UCI suben en Arequipa y no UCI alta en Arequipa. Casos suben dos semanas en Tacna, y positividad antigénica sube en Arequipa y Tacna</vt:lpstr>
      <vt:lpstr>Sierra/Selva Sur Fallecidos suben. Ocupación camas UCI sube, cuatro semanas en Madre de Dios, alta en Cusco. No UCI alta en Puno. Casos suben en Ayacucho y Cusco. Positividad antigénica sube en Apurímac, Ayacucho y Madre de Dios</vt:lpstr>
      <vt:lpstr>Sierra/Selva Centro Fallecidos no suben. Ocupación UCI sube en Huánuco y Junín. Ocupación camas no UCI baja y casos suben en Huánuco. Positividad antigénica baja</vt:lpstr>
      <vt:lpstr>Selva Baja  Un fallecido. Ocupación camas UCI baja. Ocupación camas no UCI en Ucayali sube poco tras cinco semanas al alza. Casos suben dos semanas en Loreto. Positividad antigénica baja</vt:lpstr>
      <vt:lpstr>Sierra/Selva Norte Fallecidos suben levemente. Ocupación camas UCI sube en Cajamarca y no UCI baja. Casos suben en Cajamarca y San Martín. Positividad antigénica sube en Cajamarca</vt:lpstr>
      <vt:lpstr>Presentación de PowerPoint</vt:lpstr>
      <vt:lpstr>Tasa de mortalidad cae más, muy baja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Johar</cp:lastModifiedBy>
  <cp:revision>1251</cp:revision>
  <cp:lastPrinted>2021-07-05T19:20:30Z</cp:lastPrinted>
  <dcterms:created xsi:type="dcterms:W3CDTF">2020-07-09T22:59:19Z</dcterms:created>
  <dcterms:modified xsi:type="dcterms:W3CDTF">2021-11-02T15:50:02Z</dcterms:modified>
</cp:coreProperties>
</file>