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317" r:id="rId3"/>
    <p:sldId id="314" r:id="rId4"/>
    <p:sldId id="316" r:id="rId5"/>
    <p:sldId id="288" r:id="rId6"/>
    <p:sldId id="329" r:id="rId7"/>
    <p:sldId id="330" r:id="rId8"/>
    <p:sldId id="293" r:id="rId9"/>
    <p:sldId id="268" r:id="rId10"/>
    <p:sldId id="270" r:id="rId11"/>
    <p:sldId id="282" r:id="rId12"/>
    <p:sldId id="284" r:id="rId13"/>
    <p:sldId id="283" r:id="rId14"/>
    <p:sldId id="285" r:id="rId15"/>
    <p:sldId id="262" r:id="rId16"/>
    <p:sldId id="286" r:id="rId17"/>
    <p:sldId id="290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74147" autoAdjust="0"/>
  </p:normalViewPr>
  <p:slideViewPr>
    <p:cSldViewPr snapToGrid="0">
      <p:cViewPr varScale="1">
        <p:scale>
          <a:sx n="70" d="100"/>
          <a:sy n="70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F336-340F-4BFD-A5CE-931478A80E05}" type="datetimeFigureOut">
              <a:rPr lang="es-PE" smtClean="0"/>
              <a:t>07/06/2021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85B5-42BD-4405-8333-17CEEDD359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65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+&lt;0.1% +0.2% +0.2% +1.0% +1.9% +1.9% +2.4%</a:t>
            </a:r>
          </a:p>
          <a:p>
            <a:r>
              <a:rPr lang="es-MX" sz="1200" dirty="0" smtClean="0"/>
              <a:t>   +0.1% +0.2% +0.2% +1.0% +2.5% +2.5%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85B5-42BD-4405-8333-17CEEDD35915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9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07/06/2021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320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07/06/2021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2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07/06/2021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18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07/06/2021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27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07/06/2021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7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07/06/2021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2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07/06/2021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5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07/06/2021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335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07/06/2021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5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07/06/2021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24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07/06/2021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29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C34E-3B94-46CB-9B30-AF5EFC7D336D}" type="datetimeFigureOut">
              <a:rPr lang="es-PE" smtClean="0"/>
              <a:t>07/06/2021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49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CALLAOsd.png" TargetMode="External"/><Relationship Id="rId13" Type="http://schemas.openxmlformats.org/officeDocument/2006/relationships/image" Target="file:///C:\Users\Willy\Emerge-UPCH%20Dropbox\2.%20Jefatura\Projects\CoViD-19\MINSA\Informes\PNG\costacentro2.png" TargetMode="External"/><Relationship Id="rId18" Type="http://schemas.openxmlformats.org/officeDocument/2006/relationships/image" Target="../media/image21.png"/><Relationship Id="rId3" Type="http://schemas.openxmlformats.org/officeDocument/2006/relationships/image" Target="file:///C:\Users\Willy\Emerge-UPCH%20Dropbox\2.%20Jefatura\Projects\CoViD-19\MINSA\Informes\PNG\LA%20LIBERTADsd.png" TargetMode="External"/><Relationship Id="rId21" Type="http://schemas.openxmlformats.org/officeDocument/2006/relationships/image" Target="file:///C:\Users\Willy\Emerge-UPCH%20Dropbox\2.%20Jefatura\Projects\CoViD-19\MINSA\Informes\PNG\antcostacentro.png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file:///C:\Users\Willy\Emerge-UPCH%20Dropbox\2.%20Jefatura\Projects\CoViD-19\MINSA\Informes\PNG\nucicostacentro.png" TargetMode="External"/><Relationship Id="rId2" Type="http://schemas.openxmlformats.org/officeDocument/2006/relationships/image" Target="../media/image12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file:///C:\Users\Willy\Emerge-UPCH%20Dropbox\2.%20Jefatura\Projects\CoViD-19\MINSA\Informes\PNG\ICAsd.png" TargetMode="External"/><Relationship Id="rId5" Type="http://schemas.openxmlformats.org/officeDocument/2006/relationships/image" Target="file:///C:\Users\Willy\Emerge-UPCH%20Dropbox\2.%20Jefatura\Projects\CoViD-19\MINSA\Informes\PNG\LIMAprovg.png" TargetMode="External"/><Relationship Id="rId15" Type="http://schemas.openxmlformats.org/officeDocument/2006/relationships/image" Target="file:///C:\Users\Willy\Emerge-UPCH%20Dropbox\2.%20Jefatura\Projects\CoViD-19\MINSA\Informes\PNG\ANCASHsd.png" TargetMode="External"/><Relationship Id="rId10" Type="http://schemas.openxmlformats.org/officeDocument/2006/relationships/image" Target="../media/image17.png"/><Relationship Id="rId19" Type="http://schemas.openxmlformats.org/officeDocument/2006/relationships/image" Target="file:///C:\Users\Willy\Emerge-UPCH%20Dropbox\2.%20Jefatura\Projects\CoViD-19\MINSA\Informes\PNG\ucicostacentro.png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6.jpe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file:///C:\Users\Willy\Emerge-UPCH%20Dropbox\2.%20Jefatura\Projects\CoViD-19\MINSA\Informes\PNG\ucicostasur.png" TargetMode="External"/><Relationship Id="rId3" Type="http://schemas.openxmlformats.org/officeDocument/2006/relationships/image" Target="file:///C:\Users\Willy\Emerge-UPCH%20Dropbox\2.%20Jefatura\Projects\CoViD-19\MINSA\Informes\PNG\AREQUIPAsd.png" TargetMode="External"/><Relationship Id="rId7" Type="http://schemas.openxmlformats.org/officeDocument/2006/relationships/image" Target="file:///C:\Users\Willy\Emerge-UPCH%20Dropbox\2.%20Jefatura\Projects\CoViD-19\MINSA\Informes\PNG\costasur2.png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file:///C:\Users\Willy\Emerge-UPCH%20Dropbox\2.%20Jefatura\Projects\CoViD-19\MINSA\Informes\PNG\nucicostasur.png" TargetMode="External"/><Relationship Id="rId5" Type="http://schemas.openxmlformats.org/officeDocument/2006/relationships/image" Target="file:///C:\Users\Willy\Emerge-UPCH%20Dropbox\2.%20Jefatura\Projects\CoViD-19\MINSA\Informes\PNG\TACNAsd.png" TargetMode="External"/><Relationship Id="rId15" Type="http://schemas.openxmlformats.org/officeDocument/2006/relationships/image" Target="file:///C:\Users\Willy\Emerge-UPCH%20Dropbox\2.%20Jefatura\Projects\CoViD-19\MINSA\Informes\PNG\antcostasur.png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file:///C:\Users\Willy\Emerge-UPCH%20Dropbox\2.%20Jefatura\Projects\CoViD-19\MINSA\Informes\PNG\MOQUEGUAsd.png" TargetMode="External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file:///C:\Users\Willy\Emerge-UPCH%20Dropbox\2.%20Jefatura\Projects\CoViD-19\MINSA\Informes\PNG\AYACUCHOsd.png" TargetMode="External"/><Relationship Id="rId18" Type="http://schemas.openxmlformats.org/officeDocument/2006/relationships/image" Target="../media/image38.png"/><Relationship Id="rId3" Type="http://schemas.openxmlformats.org/officeDocument/2006/relationships/image" Target="file:///C:\Users\Willy\Emerge-UPCH%20Dropbox\2.%20Jefatura\Projects\CoViD-19\MINSA\Informes\PNG\PUNOsd.png" TargetMode="External"/><Relationship Id="rId21" Type="http://schemas.openxmlformats.org/officeDocument/2006/relationships/image" Target="file:///C:\Users\Willy\Emerge-UPCH%20Dropbox\2.%20Jefatura\Projects\CoViD-19\MINSA\Informes\PNG\sierraselvasur2.png" TargetMode="External"/><Relationship Id="rId7" Type="http://schemas.openxmlformats.org/officeDocument/2006/relationships/image" Target="file:///C:\Users\Willy\Emerge-UPCH%20Dropbox\2.%20Jefatura\Projects\CoViD-19\MINSA\Informes\PNG\APURIMACsd.png" TargetMode="External"/><Relationship Id="rId12" Type="http://schemas.openxmlformats.org/officeDocument/2006/relationships/image" Target="../media/image35.png"/><Relationship Id="rId17" Type="http://schemas.openxmlformats.org/officeDocument/2006/relationships/image" Target="file:///C:\Users\Willy\Emerge-UPCH%20Dropbox\2.%20Jefatura\Projects\CoViD-19\MINSA\Informes\PNG\nucisierrasur.png" TargetMode="External"/><Relationship Id="rId2" Type="http://schemas.openxmlformats.org/officeDocument/2006/relationships/image" Target="../media/image30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file:///C:\Users\Willy\Emerge-UPCH%20Dropbox\2.%20Jefatura\Projects\CoViD-19\MINSA\Informes\PNG\MADRE%20DE%20DIOSsd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Selva%20Sur.jpg" TargetMode="External"/><Relationship Id="rId15" Type="http://schemas.openxmlformats.org/officeDocument/2006/relationships/image" Target="file:///C:\Users\Willy\Emerge-UPCH%20Dropbox\2.%20Jefatura\Projects\CoViD-19\MINSA\Informes\PNG\ucisierrasur.png" TargetMode="External"/><Relationship Id="rId10" Type="http://schemas.openxmlformats.org/officeDocument/2006/relationships/image" Target="../media/image34.png"/><Relationship Id="rId19" Type="http://schemas.openxmlformats.org/officeDocument/2006/relationships/image" Target="file:///C:\Users\Willy\Emerge-UPCH%20Dropbox\2.%20Jefatura\Projects\CoViD-19\MINSA\Informes\PNG\antsierraselvasur.png" TargetMode="External"/><Relationship Id="rId4" Type="http://schemas.openxmlformats.org/officeDocument/2006/relationships/image" Target="../media/image31.jpeg"/><Relationship Id="rId9" Type="http://schemas.openxmlformats.org/officeDocument/2006/relationships/image" Target="file:///C:\Users\Willy\Emerge-UPCH%20Dropbox\2.%20Jefatura\Projects\CoViD-19\MINSA\Informes\PNG\CUSCOsd.png" TargetMode="External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file:///C:\Users\Willy\Emerge-UPCH%20Dropbox\2.%20Jefatura\Projects\CoViD-19\MINSA\Informes\PNG\nucisierracentro.png" TargetMode="External"/><Relationship Id="rId18" Type="http://schemas.openxmlformats.org/officeDocument/2006/relationships/image" Target="../media/image48.png"/><Relationship Id="rId3" Type="http://schemas.openxmlformats.org/officeDocument/2006/relationships/image" Target="file:///C:\Users\Willy\Emerge-UPCH%20Dropbox\2.%20Jefatura\Projects\CoViD-19\MINSA\Informes\PNG\HUANUCOsd.png" TargetMode="External"/><Relationship Id="rId7" Type="http://schemas.openxmlformats.org/officeDocument/2006/relationships/image" Target="file:///C:\Users\Willy\Emerge-UPCH%20Dropbox\2.%20Jefatura\Projects\CoViD-19\MINSA\Informes\PNG\JUNINsd.png" TargetMode="External"/><Relationship Id="rId12" Type="http://schemas.openxmlformats.org/officeDocument/2006/relationships/image" Target="../media/image45.png"/><Relationship Id="rId17" Type="http://schemas.openxmlformats.org/officeDocument/2006/relationships/image" Target="file:///C:\Users\Willy\Emerge-UPCH%20Dropbox\2.%20Jefatura\Projects\CoViD-19\MINSA\Informes\PNG\sierracentro2.png" TargetMode="External"/><Relationship Id="rId2" Type="http://schemas.openxmlformats.org/officeDocument/2006/relationships/image" Target="../media/image4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file:///C:\Users\Willy\Emerge-UPCH%20Dropbox\2.%20Jefatura\Projects\CoViD-19\MINSA\Informes\PNG\ucisierracentro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%20Centro.jpg" TargetMode="External"/><Relationship Id="rId15" Type="http://schemas.openxmlformats.org/officeDocument/2006/relationships/image" Target="file:///C:\Users\Willy\Emerge-UPCH%20Dropbox\2.%20Jefatura\Projects\CoViD-19\MINSA\Informes\PNG\antsierraselvacentro.png" TargetMode="External"/><Relationship Id="rId10" Type="http://schemas.openxmlformats.org/officeDocument/2006/relationships/image" Target="../media/image44.png"/><Relationship Id="rId19" Type="http://schemas.openxmlformats.org/officeDocument/2006/relationships/image" Target="file:///C:\Users\Willy\Emerge-UPCH%20Dropbox\2.%20Jefatura\Projects\CoViD-19\MINSA\Informes\PNG\HUANCAVELICAsd.png" TargetMode="External"/><Relationship Id="rId4" Type="http://schemas.openxmlformats.org/officeDocument/2006/relationships/image" Target="../media/image41.jpeg"/><Relationship Id="rId9" Type="http://schemas.openxmlformats.org/officeDocument/2006/relationships/image" Target="file:///C:\Users\Willy\Emerge-UPCH%20Dropbox\2.%20Jefatura\Projects\CoViD-19\MINSA\Informes\PNG\PASCOsd.png" TargetMode="External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file:///C:\Users\Willy\Emerge-UPCH%20Dropbox\2.%20Jefatura\Projects\CoViD-19\MINSA\Informes\PNG\nuciselvabaja.png" TargetMode="External"/><Relationship Id="rId3" Type="http://schemas.openxmlformats.org/officeDocument/2006/relationships/image" Target="file:///C:\Users\Willy\Emerge-UPCH%20Dropbox\2.%20Jefatura\Projects\CoViD-19\MINSA\Informes\PNG\antselvabaja.png" TargetMode="External"/><Relationship Id="rId7" Type="http://schemas.openxmlformats.org/officeDocument/2006/relationships/image" Target="file:///C:\Users\Willy\Emerge-UPCH%20Dropbox\2.%20Jefatura\Projects\CoViD-19\MINSA\Informes\PNG\LORETOsd.png" TargetMode="External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file:///C:\Users\Willy\Emerge-UPCH%20Dropbox\2.%20Jefatura\Projects\CoViD-19\MINSA\Informes\PNG\uciselvabaja.png" TargetMode="External"/><Relationship Id="rId5" Type="http://schemas.openxmlformats.org/officeDocument/2006/relationships/image" Target="file:///C:\Users\Willy\Emerge-UPCH%20Dropbox\2.%20Jefatura\Projects\CoViD-19\MINSA\Informes\PNG\UCAYALIsd.png" TargetMode="Externa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file:///C:\Users\Willy\Emerge-UPCH%20Dropbox\2.%20Jefatura\Projects\CoViD-19\MINSA\Informes\PNG\selvabaja2.pn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file:///C:\Users\Willy\Emerge-UPCH%20Dropbox\2.%20Jefatura\Projects\CoViD-19\MINSA\Informes\PNG\nucisierraselvanorte.png" TargetMode="External"/><Relationship Id="rId3" Type="http://schemas.openxmlformats.org/officeDocument/2006/relationships/image" Target="file:///C:\Users\Willy\Emerge-UPCH%20Dropbox\2.%20Jefatura\Projects\CoViD-19\MINSA\Informes\PNG\CAJAMARCAsd.png" TargetMode="External"/><Relationship Id="rId7" Type="http://schemas.openxmlformats.org/officeDocument/2006/relationships/image" Target="file:///C:\Users\Willy\Emerge-UPCH%20Dropbox\2.%20Jefatura\Projects\CoViD-19\MINSA\Informes\PNG\SAN%20MARTINsd.png" TargetMode="External"/><Relationship Id="rId12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file:///C:\Users\Willy\Emerge-UPCH%20Dropbox\2.%20Jefatura\Projects\CoViD-19\MINSA\Informes\PNG\ucisierraselvanorte.png" TargetMode="External"/><Relationship Id="rId5" Type="http://schemas.openxmlformats.org/officeDocument/2006/relationships/image" Target="file:///C:\Users\Willy\Emerge-UPCH%20Dropbox\2.%20Jefatura\Projects\CoViD-19\MINSA\Informes\PNG\AMAZONASsd.png" TargetMode="External"/><Relationship Id="rId15" Type="http://schemas.openxmlformats.org/officeDocument/2006/relationships/image" Target="file:///C:\Users\Willy\Emerge-UPCH%20Dropbox\2.%20Jefatura\Projects\CoViD-19\MINSA\Informes\PNG\antsierraselvanorte.png" TargetMode="Externa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file:///C:\Users\Willy\Emerge-UPCH%20Dropbox\2.%20Jefatura\Projects\CoViD-19\MINSA\Informes\PNG\sierraselvanorte2.png" TargetMode="External"/><Relationship Id="rId1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file:///C:\Users\Willy\Emerge-UPCH%20Dropbox\2.%20Jefatura\Projects\CoViD-19\MINSA\Informes\PNG\costanorte2.png" TargetMode="External"/><Relationship Id="rId3" Type="http://schemas.openxmlformats.org/officeDocument/2006/relationships/image" Target="file:///C:\Users\Willy\Emerge-UPCH%20Dropbox\2.%20Jefatura\Projects\CoViD-19\MINSA\Informes\PNG\nucicostaorte.png" TargetMode="External"/><Relationship Id="rId7" Type="http://schemas.openxmlformats.org/officeDocument/2006/relationships/image" Target="file:///C:\Users\Willy\Emerge-UPCH%20Dropbox\2.%20Jefatura\Projects\CoViD-19\MINSA\Informes\PNG\LAMBAYEQUEsd.png" TargetMode="External"/><Relationship Id="rId12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file:///C:\Users\Willy\Emerge-UPCH%20Dropbox\2.%20Jefatura\Projects\CoViD-19\MINSA\Informes\PNG\PIURAsd.png" TargetMode="External"/><Relationship Id="rId5" Type="http://schemas.openxmlformats.org/officeDocument/2006/relationships/image" Target="file:///C:\Users\Willy\Emerge-UPCH%20Dropbox\2.%20Jefatura\Projects\CoViD-19\MINSA\Informes\PNG\ucicostaorte.png" TargetMode="External"/><Relationship Id="rId15" Type="http://schemas.openxmlformats.org/officeDocument/2006/relationships/image" Target="file:///C:\Users\Willy\Emerge-UPCH%20Dropbox\2.%20Jefatura\Projects\CoViD-19\MINSA\Informes\PNG\antcostanorte.png" TargetMode="Externa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image" Target="file:///C:\Users\Willy\Emerge-UPCH%20Dropbox\2.%20Jefatura\Projects\CoViD-19\MINSA\Informes\PNG\TUMBESsd.png" TargetMode="External"/><Relationship Id="rId1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combinado.png" TargetMode="Externa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Willy\Emerge-UPCH%20Dropbox\2.%20Jefatura\Projects\CoViD-19\MINSA\Informes\PNG\increg.png" TargetMode="Externa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perus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hospocupperu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C:\Users\Willy\Emerge-UPCH%20Dropbox\2.%20Jefatura\Projects\CoViD-19\MINSA\Informes\PNG\uciocupperu.png" TargetMode="External"/><Relationship Id="rId5" Type="http://schemas.openxmlformats.org/officeDocument/2006/relationships/image" Target="../media/image3.png"/><Relationship Id="rId10" Type="http://schemas.openxmlformats.org/officeDocument/2006/relationships/image" Target="file:///C:\Users\Willy\Emerge-UPCH%20Dropbox\2.%20Jefatura\Projects\CoViD-19\MINSA\Informes\PNG\UCI.png" TargetMode="External"/><Relationship Id="rId4" Type="http://schemas.openxmlformats.org/officeDocument/2006/relationships/image" Target="file:///C:\Users\Willy\Emerge-UPCH%20Dropbox\2.%20Jefatura\Projects\CoViD-19\MINSA\Informes\PNG\noUCI.png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tablasemanal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uciregdia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hosregdia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dirisinc.png" TargetMode="External"/><Relationship Id="rId7" Type="http://schemas.openxmlformats.org/officeDocument/2006/relationships/image" Target="file:///C:\Users\Willy\Emerge-UPCH%20Dropbox\2.%20Jefatura\Projects\CoViD-19\MINSA\Informes\PNG\LIMAincprov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file:///C:\Users\Willy\Emerge-UPCH%20Dropbox\2.%20Jefatura\Projects\CoViD-19\MINSA\Informes\PNG\LIMAsd.png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43753" y="315544"/>
            <a:ext cx="11107271" cy="1743462"/>
          </a:xfrm>
        </p:spPr>
        <p:txBody>
          <a:bodyPr>
            <a:normAutofit/>
          </a:bodyPr>
          <a:lstStyle/>
          <a:p>
            <a:r>
              <a:rPr lang="es-PE" b="1" dirty="0" smtClean="0"/>
              <a:t>Situación Epidemiológica de la COVID-19 al </a:t>
            </a:r>
            <a:r>
              <a:rPr lang="es-PE" b="1" dirty="0" smtClean="0"/>
              <a:t>5 </a:t>
            </a:r>
            <a:r>
              <a:rPr lang="es-PE" b="1" dirty="0" smtClean="0"/>
              <a:t>de </a:t>
            </a:r>
            <a:r>
              <a:rPr lang="es-PE" b="1" dirty="0" smtClean="0"/>
              <a:t>Junio </a:t>
            </a:r>
            <a:r>
              <a:rPr lang="es-PE" b="1" dirty="0" smtClean="0"/>
              <a:t>del 2021</a:t>
            </a:r>
            <a:endParaRPr lang="es-PE" sz="44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82389" y="2470246"/>
            <a:ext cx="11627224" cy="4307875"/>
          </a:xfrm>
        </p:spPr>
        <p:txBody>
          <a:bodyPr>
            <a:normAutofit/>
          </a:bodyPr>
          <a:lstStyle/>
          <a:p>
            <a:r>
              <a:rPr lang="es-PE" dirty="0" smtClean="0"/>
              <a:t>Tendencia semanal y variación diaria de fallecidos, hospitalización y positividad antigénica con los datos disponibles al acabar la semana epidemiológica </a:t>
            </a:r>
            <a:r>
              <a:rPr lang="es-PE" dirty="0" smtClean="0"/>
              <a:t>22 </a:t>
            </a:r>
            <a:r>
              <a:rPr lang="es-PE" dirty="0" smtClean="0"/>
              <a:t>del 2021</a:t>
            </a:r>
          </a:p>
          <a:p>
            <a:endParaRPr lang="es-PE" dirty="0" smtClean="0"/>
          </a:p>
          <a:p>
            <a:r>
              <a:rPr lang="es-PE" dirty="0" smtClean="0"/>
              <a:t>Fuentes</a:t>
            </a:r>
          </a:p>
          <a:p>
            <a:r>
              <a:rPr lang="es-PE" b="1" u="sng" dirty="0" smtClean="0"/>
              <a:t>Datos públicos</a:t>
            </a:r>
            <a:r>
              <a:rPr lang="es-PE" dirty="0" smtClean="0"/>
              <a:t>: </a:t>
            </a:r>
            <a:r>
              <a:rPr lang="es-PE" dirty="0" err="1" smtClean="0"/>
              <a:t>Sinadef</a:t>
            </a:r>
            <a:r>
              <a:rPr lang="es-PE" dirty="0" smtClean="0"/>
              <a:t> y </a:t>
            </a:r>
            <a:r>
              <a:rPr lang="es-MX" dirty="0" smtClean="0"/>
              <a:t>Ocupación </a:t>
            </a:r>
            <a:r>
              <a:rPr lang="es-MX" dirty="0"/>
              <a:t>de camas hospitalarias UCI y no UCI de </a:t>
            </a:r>
            <a:r>
              <a:rPr lang="es-MX" dirty="0" err="1" smtClean="0"/>
              <a:t>Susalud</a:t>
            </a:r>
            <a:endParaRPr lang="es-MX" dirty="0"/>
          </a:p>
          <a:p>
            <a:r>
              <a:rPr lang="es-MX" b="1" dirty="0" smtClean="0"/>
              <a:t>Desde la semana 17 no se dispone de datos de positividad antigénica de OGTI/MINSA</a:t>
            </a:r>
          </a:p>
          <a:p>
            <a:endParaRPr lang="es-ES" dirty="0" smtClean="0"/>
          </a:p>
          <a:p>
            <a:r>
              <a:rPr lang="es-ES" dirty="0" smtClean="0"/>
              <a:t>Documento </a:t>
            </a:r>
            <a:r>
              <a:rPr lang="es-ES" dirty="0"/>
              <a:t>elaborado por Cesar Cárcamo y Andrés G. (Willy) Lescano, ex miembros del Grupo Prospectiva, siguiendo pautas desarrolladas con otros miembros del </a:t>
            </a:r>
            <a:r>
              <a:rPr lang="es-ES" dirty="0" smtClean="0"/>
              <a:t>grupo</a:t>
            </a:r>
          </a:p>
          <a:p>
            <a:r>
              <a:rPr lang="es-ES" dirty="0"/>
              <a:t>Para mayor información contactar a Willy Lescano al +94761-9799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68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98" y="-20978"/>
            <a:ext cx="3075214" cy="2237832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112" y="2287961"/>
            <a:ext cx="3098785" cy="2254935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4604850"/>
            <a:ext cx="3047874" cy="2217889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957" y="-27902"/>
            <a:ext cx="3058042" cy="22252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4197" y="13447"/>
            <a:ext cx="6152703" cy="1417574"/>
          </a:xfrm>
        </p:spPr>
        <p:txBody>
          <a:bodyPr>
            <a:noAutofit/>
          </a:bodyPr>
          <a:lstStyle/>
          <a:p>
            <a:pPr algn="ctr"/>
            <a:r>
              <a:rPr lang="es-MX" sz="3000" b="1" u="sng" dirty="0" smtClean="0"/>
              <a:t>Costa Centro</a:t>
            </a:r>
            <a:r>
              <a:rPr lang="es-MX" sz="3000" dirty="0" smtClean="0"/>
              <a:t> </a:t>
            </a:r>
            <a:br>
              <a:rPr lang="es-MX" sz="3000" dirty="0" smtClean="0"/>
            </a:br>
            <a:r>
              <a:rPr lang="es-MX" sz="2200" dirty="0" smtClean="0"/>
              <a:t>Fallecidos bajan. UCI saturadas, casi no cambian. Ocupación camas hospitalización bajan</a:t>
            </a:r>
            <a:endParaRPr lang="es-PE" sz="22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555941" y="4784928"/>
            <a:ext cx="1622610" cy="13334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Fallecidos suben cuatro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Subida interrumpida de camas UCI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88651" y="246325"/>
            <a:ext cx="1245951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 smtClean="0">
                <a:solidFill>
                  <a:schemeClr val="bg1"/>
                </a:solidFill>
              </a:rPr>
              <a:t>Positividad sube siete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Valores altos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04570" y="2568721"/>
            <a:ext cx="1230032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 smtClean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Camas 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UCI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</a:t>
            </a:r>
            <a:r>
              <a:rPr lang="es-MX" sz="1400" dirty="0" smtClean="0">
                <a:solidFill>
                  <a:schemeClr val="bg1"/>
                </a:solidFill>
              </a:rPr>
              <a:t>uben 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siete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semanas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5265" y="3990847"/>
            <a:ext cx="5161005" cy="2885679"/>
          </a:xfrm>
          <a:prstGeom prst="rect">
            <a:avLst/>
          </a:prstGeom>
        </p:spPr>
      </p:pic>
      <p:sp>
        <p:nvSpPr>
          <p:cNvPr id="19" name="Título 1"/>
          <p:cNvSpPr txBox="1">
            <a:spLocks/>
          </p:cNvSpPr>
          <p:nvPr/>
        </p:nvSpPr>
        <p:spPr>
          <a:xfrm>
            <a:off x="1411942" y="2532863"/>
            <a:ext cx="1633210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704058" y="3386884"/>
            <a:ext cx="1631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Positividad sube </a:t>
            </a:r>
            <a:r>
              <a:rPr lang="es-MX" sz="1400" dirty="0" smtClean="0">
                <a:solidFill>
                  <a:schemeClr val="bg1"/>
                </a:solidFill>
              </a:rPr>
              <a:t>ocho semanas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384507" y="4784928"/>
            <a:ext cx="1358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Camas no UCI suben 5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9899767" y="164437"/>
            <a:ext cx="1837305" cy="448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26</a:t>
            </a:r>
            <a:r>
              <a:rPr lang="es-MX" sz="1400" b="1" dirty="0" smtClean="0">
                <a:solidFill>
                  <a:srgbClr val="00B050"/>
                </a:solidFill>
              </a:rPr>
              <a:t>% </a:t>
            </a:r>
            <a:r>
              <a:rPr lang="es-MX" sz="14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400" b="1" dirty="0" smtClean="0">
                <a:solidFill>
                  <a:srgbClr val="00B050"/>
                </a:solidFill>
              </a:rPr>
              <a:t>23%</a:t>
            </a:r>
            <a:endParaRPr lang="es-MX" sz="1400" b="1" dirty="0" smtClean="0">
              <a:solidFill>
                <a:srgbClr val="00B050"/>
              </a:solidFill>
            </a:endParaRPr>
          </a:p>
          <a:p>
            <a:pPr algn="ctr"/>
            <a:endParaRPr lang="es-MX" sz="1400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6581" y="4633472"/>
            <a:ext cx="3028509" cy="220376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368842" y="3990846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6532" y="1414201"/>
            <a:ext cx="3008103" cy="2185494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2322275"/>
            <a:ext cx="3056462" cy="22241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553" y="4695893"/>
            <a:ext cx="2951139" cy="214754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426" y="4695893"/>
            <a:ext cx="2941177" cy="2140293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3593204" y="586498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5" name="Rectángulo 24"/>
          <p:cNvSpPr/>
          <p:nvPr/>
        </p:nvSpPr>
        <p:spPr>
          <a:xfrm>
            <a:off x="6513985" y="590697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553" y="2460506"/>
            <a:ext cx="2861607" cy="2082390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3398470" y="161956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332698" y="250871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4" name="Rectángulo 33"/>
          <p:cNvSpPr/>
          <p:nvPr/>
        </p:nvSpPr>
        <p:spPr>
          <a:xfrm>
            <a:off x="259012" y="2513524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39</a:t>
            </a:r>
            <a:r>
              <a:rPr lang="es-MX" sz="1400" b="1" dirty="0" smtClean="0">
                <a:solidFill>
                  <a:srgbClr val="00B050"/>
                </a:solidFill>
              </a:rPr>
              <a:t>% </a:t>
            </a:r>
            <a:r>
              <a:rPr lang="es-MX" sz="14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400" b="1" dirty="0" smtClean="0">
                <a:solidFill>
                  <a:srgbClr val="00B050"/>
                </a:solidFill>
              </a:rPr>
              <a:t>27%</a:t>
            </a:r>
            <a:endParaRPr lang="es-MX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Sube Huari</a:t>
            </a:r>
            <a:endParaRPr lang="es-PE" sz="1400" dirty="0"/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9940711" y="2471884"/>
            <a:ext cx="1715860" cy="61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1" dirty="0" smtClean="0">
                <a:solidFill>
                  <a:srgbClr val="00B050"/>
                </a:solidFill>
              </a:rPr>
              <a:t>24% </a:t>
            </a:r>
            <a:r>
              <a:rPr lang="es-MX" sz="12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200" b="1" dirty="0" smtClean="0">
                <a:solidFill>
                  <a:srgbClr val="00B050"/>
                </a:solidFill>
              </a:rPr>
              <a:t>24%</a:t>
            </a:r>
          </a:p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Cuatro distritos suben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156553" y="2460506"/>
            <a:ext cx="3003379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964157" y="140903"/>
            <a:ext cx="1814278" cy="7771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42</a:t>
            </a:r>
            <a:r>
              <a:rPr lang="es-MX" sz="1400" b="1" dirty="0" smtClean="0">
                <a:solidFill>
                  <a:srgbClr val="00B050"/>
                </a:solidFill>
              </a:rPr>
              <a:t>% </a:t>
            </a:r>
            <a:r>
              <a:rPr lang="es-MX" sz="14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400" b="1" dirty="0" smtClean="0">
                <a:solidFill>
                  <a:srgbClr val="00B050"/>
                </a:solidFill>
              </a:rPr>
              <a:t>24%</a:t>
            </a:r>
            <a:endParaRPr lang="es-MX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Sube </a:t>
            </a:r>
            <a:r>
              <a:rPr lang="es-MX" sz="1400" dirty="0" smtClean="0">
                <a:solidFill>
                  <a:srgbClr val="FF0000"/>
                </a:solidFill>
              </a:rPr>
              <a:t>Santiago de Chuco</a:t>
            </a:r>
            <a:endParaRPr lang="es-PE" sz="1400" dirty="0"/>
          </a:p>
        </p:txBody>
      </p:sp>
      <p:sp>
        <p:nvSpPr>
          <p:cNvPr id="41" name="Rectángulo 40"/>
          <p:cNvSpPr/>
          <p:nvPr/>
        </p:nvSpPr>
        <p:spPr>
          <a:xfrm>
            <a:off x="452353" y="4754034"/>
            <a:ext cx="24203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34% </a:t>
            </a:r>
            <a:r>
              <a:rPr lang="es-MX" sz="14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400" b="1" dirty="0" smtClean="0">
                <a:solidFill>
                  <a:srgbClr val="00B050"/>
                </a:solidFill>
              </a:rPr>
              <a:t>26%</a:t>
            </a:r>
            <a:endParaRPr lang="es-PE" sz="1400" dirty="0"/>
          </a:p>
        </p:txBody>
      </p:sp>
      <p:sp>
        <p:nvSpPr>
          <p:cNvPr id="42" name="Rectángulo 41"/>
          <p:cNvSpPr/>
          <p:nvPr/>
        </p:nvSpPr>
        <p:spPr>
          <a:xfrm>
            <a:off x="9767839" y="4745994"/>
            <a:ext cx="17918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47% </a:t>
            </a:r>
            <a:r>
              <a:rPr lang="es-MX" sz="14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400" b="1" dirty="0" smtClean="0">
                <a:solidFill>
                  <a:srgbClr val="00B050"/>
                </a:solidFill>
              </a:rPr>
              <a:t>7%</a:t>
            </a: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Sube Nazca</a:t>
            </a:r>
            <a:endParaRPr lang="es-MX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-11838"/>
            <a:ext cx="4081706" cy="29701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9" y="3809961"/>
            <a:ext cx="4090138" cy="2976327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11884" y="4192953"/>
            <a:ext cx="2072009" cy="1566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cinco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no UCI suben cinco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Positividad tiene subida irregular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464796" y="4104970"/>
            <a:ext cx="1866559" cy="19273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suben 5/3 semanas. Positividad sube cuatro semanas</a:t>
            </a:r>
          </a:p>
          <a:p>
            <a:endParaRPr lang="es-MX" sz="1600" dirty="0" smtClean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583139" y="211476"/>
            <a:ext cx="2402807" cy="19526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 smtClean="0">
                <a:solidFill>
                  <a:srgbClr val="FF0000"/>
                </a:solidFill>
              </a:rPr>
              <a:t> </a:t>
            </a:r>
            <a:r>
              <a:rPr lang="es-MX" sz="1600" b="1" dirty="0" smtClean="0">
                <a:solidFill>
                  <a:srgbClr val="FF0000"/>
                </a:solidFill>
              </a:rPr>
              <a:t>Quinto </a:t>
            </a:r>
            <a:r>
              <a:rPr lang="es-MX" sz="1600" b="1" dirty="0" smtClean="0">
                <a:solidFill>
                  <a:srgbClr val="FF0000"/>
                </a:solidFill>
              </a:rPr>
              <a:t>record diario y semanal de 2a ola  en Arequipa región/provincia. </a:t>
            </a:r>
            <a:r>
              <a:rPr lang="es-MX" sz="1600" b="1" dirty="0" smtClean="0">
                <a:solidFill>
                  <a:srgbClr val="FF0000"/>
                </a:solidFill>
              </a:rPr>
              <a:t>Cinco provincias suben</a:t>
            </a:r>
            <a:endParaRPr lang="es-MX" sz="1600" b="1" dirty="0" smtClean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5" y="1620002"/>
            <a:ext cx="3554338" cy="25863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3809961"/>
            <a:ext cx="4090195" cy="297632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8" y="1842448"/>
            <a:ext cx="2626714" cy="191145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1917" y="-1"/>
            <a:ext cx="2643043" cy="1923341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11546164" y="1237223"/>
            <a:ext cx="658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8625709" y="2981659"/>
            <a:ext cx="2064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3" y="4233295"/>
            <a:ext cx="3563743" cy="2593334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6627689" y="181555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5587148" y="4250241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4173" y="-25085"/>
            <a:ext cx="5457744" cy="1699157"/>
          </a:xfrm>
        </p:spPr>
        <p:txBody>
          <a:bodyPr>
            <a:normAutofit/>
          </a:bodyPr>
          <a:lstStyle/>
          <a:p>
            <a:pPr algn="ctr"/>
            <a:r>
              <a:rPr lang="es-PE" sz="2800" u="sng" dirty="0" smtClean="0"/>
              <a:t>Costa Sur</a:t>
            </a:r>
            <a:r>
              <a:rPr lang="es-PE" sz="2800" b="1" dirty="0" smtClean="0"/>
              <a:t/>
            </a:r>
            <a:br>
              <a:rPr lang="es-PE" sz="2800" b="1" dirty="0" smtClean="0"/>
            </a:br>
            <a:r>
              <a:rPr lang="es-PE" sz="2800" b="1" dirty="0" smtClean="0"/>
              <a:t>Fallecidos suben excepto en Tacna. Ocupación </a:t>
            </a:r>
            <a:r>
              <a:rPr lang="es-PE" sz="2800" b="1" dirty="0" err="1" smtClean="0"/>
              <a:t>UCIs</a:t>
            </a:r>
            <a:r>
              <a:rPr lang="es-PE" sz="2800" b="1" dirty="0"/>
              <a:t> </a:t>
            </a:r>
            <a:r>
              <a:rPr lang="es-PE" sz="2800" b="1" dirty="0" smtClean="0"/>
              <a:t>y </a:t>
            </a:r>
            <a:r>
              <a:rPr lang="es-PE" sz="2800" b="1" dirty="0" smtClean="0"/>
              <a:t>No </a:t>
            </a:r>
            <a:r>
              <a:rPr lang="es-PE" sz="2800" b="1" dirty="0"/>
              <a:t>UCI </a:t>
            </a:r>
            <a:r>
              <a:rPr lang="es-PE" sz="2800" b="1" dirty="0" smtClean="0"/>
              <a:t>se mantiene</a:t>
            </a:r>
            <a:endParaRPr lang="es-PE" sz="2800" b="1" dirty="0"/>
          </a:p>
        </p:txBody>
      </p:sp>
      <p:sp>
        <p:nvSpPr>
          <p:cNvPr id="23" name="Rectángulo 22"/>
          <p:cNvSpPr/>
          <p:nvPr/>
        </p:nvSpPr>
        <p:spPr>
          <a:xfrm>
            <a:off x="4116546" y="4254770"/>
            <a:ext cx="3655670" cy="2548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828801" y="4192952"/>
            <a:ext cx="2073440" cy="7475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49% </a:t>
            </a:r>
            <a:r>
              <a:rPr lang="es-MX" sz="1400" b="1" dirty="0">
                <a:solidFill>
                  <a:srgbClr val="00B050"/>
                </a:solidFill>
              </a:rPr>
              <a:t>del </a:t>
            </a:r>
            <a:r>
              <a:rPr lang="es-MX" sz="1400" b="1" dirty="0" smtClean="0">
                <a:solidFill>
                  <a:srgbClr val="00B050"/>
                </a:solidFill>
              </a:rPr>
              <a:t>pico, baja 27%</a:t>
            </a:r>
            <a:endParaRPr lang="es-MX" sz="1400" b="1" dirty="0">
              <a:solidFill>
                <a:srgbClr val="FF0000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0126639" y="4073646"/>
            <a:ext cx="1982891" cy="448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41% </a:t>
            </a:r>
            <a:r>
              <a:rPr lang="es-MX" sz="1400" b="1" dirty="0" smtClean="0">
                <a:solidFill>
                  <a:srgbClr val="00B050"/>
                </a:solidFill>
              </a:rPr>
              <a:t>del pico, </a:t>
            </a:r>
            <a:r>
              <a:rPr lang="es-MX" sz="1400" b="1" dirty="0" smtClean="0">
                <a:solidFill>
                  <a:srgbClr val="FF0000"/>
                </a:solidFill>
              </a:rPr>
              <a:t>subió 23%</a:t>
            </a:r>
            <a:endParaRPr lang="es-MX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400" b="1" dirty="0" smtClean="0">
                <a:solidFill>
                  <a:srgbClr val="FF0000"/>
                </a:solidFill>
              </a:rPr>
              <a:t>Sube </a:t>
            </a:r>
            <a:r>
              <a:rPr lang="es-MX" sz="1400" b="1" dirty="0" smtClean="0">
                <a:solidFill>
                  <a:srgbClr val="FF0000"/>
                </a:solidFill>
              </a:rPr>
              <a:t>Tacna</a:t>
            </a:r>
            <a:endParaRPr lang="es-MX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4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4632666"/>
            <a:ext cx="3029978" cy="22048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376"/>
            <a:ext cx="9197906" cy="1565802"/>
          </a:xfrm>
        </p:spPr>
        <p:txBody>
          <a:bodyPr>
            <a:noAutofit/>
          </a:bodyPr>
          <a:lstStyle/>
          <a:p>
            <a:pPr algn="ctr"/>
            <a:r>
              <a:rPr lang="es-PE" sz="3400" u="sng" dirty="0"/>
              <a:t>Sierra/Selva Sur</a:t>
            </a:r>
            <a:r>
              <a:rPr lang="es-PE" sz="3400" b="1" dirty="0" smtClean="0"/>
              <a:t/>
            </a:r>
            <a:br>
              <a:rPr lang="es-PE" sz="3400" b="1" dirty="0" smtClean="0"/>
            </a:br>
            <a:r>
              <a:rPr lang="es-PE" sz="2800" b="1" dirty="0" smtClean="0"/>
              <a:t>Fallecidos suben en </a:t>
            </a:r>
            <a:r>
              <a:rPr lang="es-PE" sz="2800" b="1" dirty="0" smtClean="0"/>
              <a:t>Apurímac, </a:t>
            </a:r>
            <a:r>
              <a:rPr lang="es-PE" sz="2800" b="1" dirty="0" smtClean="0"/>
              <a:t>escenario mixto. </a:t>
            </a:r>
            <a:br>
              <a:rPr lang="es-PE" sz="2800" b="1" dirty="0" smtClean="0"/>
            </a:br>
            <a:r>
              <a:rPr lang="es-PE" sz="2800" b="1" dirty="0" smtClean="0"/>
              <a:t>Ocupación UCI </a:t>
            </a:r>
            <a:r>
              <a:rPr lang="es-PE" sz="2800" b="1" dirty="0" smtClean="0"/>
              <a:t>sube</a:t>
            </a:r>
            <a:r>
              <a:rPr lang="es-PE" sz="2800" b="1" dirty="0" smtClean="0"/>
              <a:t> </a:t>
            </a:r>
            <a:r>
              <a:rPr lang="es-PE" sz="2800" b="1" dirty="0" smtClean="0"/>
              <a:t>un poco, camas no UCI </a:t>
            </a:r>
            <a:r>
              <a:rPr lang="es-PE" sz="2800" b="1" dirty="0" smtClean="0"/>
              <a:t>cae</a:t>
            </a:r>
            <a:endParaRPr lang="es-PE" sz="2800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352999" y="299002"/>
            <a:ext cx="1811272" cy="1643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dos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Casi cero camas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UCI y no UCI en subida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9389378" y="4873601"/>
            <a:ext cx="1583422" cy="12405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UCI  suben dos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1443" y="4697186"/>
            <a:ext cx="2237042" cy="1113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02499" y="2212405"/>
            <a:ext cx="1553598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UCI suben dos semanas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88650" y="2196140"/>
            <a:ext cx="1930115" cy="1004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/>
              <a:t>    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93133" y="4633547"/>
            <a:ext cx="2953537" cy="13605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</a:t>
            </a:r>
            <a:r>
              <a:rPr lang="es-MX" sz="1600" dirty="0" smtClean="0">
                <a:solidFill>
                  <a:schemeClr val="bg1"/>
                </a:solidFill>
              </a:rPr>
              <a:t>suben cuatro semanas</a:t>
            </a:r>
            <a:endParaRPr lang="es-MX" sz="1600" dirty="0">
              <a:solidFill>
                <a:schemeClr val="bg1"/>
              </a:solidFill>
            </a:endParaRPr>
          </a:p>
          <a:p>
            <a:r>
              <a:rPr lang="es-MX" sz="1600" dirty="0" smtClean="0">
                <a:solidFill>
                  <a:schemeClr val="bg1"/>
                </a:solidFill>
              </a:rPr>
              <a:t>Supera valor histórico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UCI sube 2/5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389377" y="299001"/>
            <a:ext cx="1583423" cy="9515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/>
              <a:t>  </a:t>
            </a:r>
            <a:endParaRPr lang="es-MX" sz="1600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0549719" y="2476571"/>
            <a:ext cx="1555841" cy="11291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no UCI suben dos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dos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671" y="4146311"/>
            <a:ext cx="5282055" cy="2886500"/>
          </a:xfrm>
          <a:prstGeom prst="rect">
            <a:avLst/>
          </a:prstGeom>
        </p:spPr>
      </p:pic>
      <p:sp>
        <p:nvSpPr>
          <p:cNvPr id="26" name="Título 1"/>
          <p:cNvSpPr txBox="1">
            <a:spLocks/>
          </p:cNvSpPr>
          <p:nvPr/>
        </p:nvSpPr>
        <p:spPr>
          <a:xfrm>
            <a:off x="1856097" y="2187382"/>
            <a:ext cx="1407994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699842" y="471686"/>
            <a:ext cx="1446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</a:t>
            </a:r>
            <a:r>
              <a:rPr lang="es-MX" sz="1600" dirty="0" smtClean="0">
                <a:solidFill>
                  <a:schemeClr val="bg1"/>
                </a:solidFill>
              </a:rPr>
              <a:t>ocho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904560" y="4873601"/>
            <a:ext cx="121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</a:t>
            </a:r>
            <a:r>
              <a:rPr lang="es-MX" sz="1600" dirty="0" smtClean="0">
                <a:solidFill>
                  <a:schemeClr val="bg1"/>
                </a:solidFill>
              </a:rPr>
              <a:t>en subida </a:t>
            </a:r>
            <a:r>
              <a:rPr lang="es-MX" sz="1600" dirty="0">
                <a:solidFill>
                  <a:schemeClr val="bg1"/>
                </a:solidFill>
              </a:rPr>
              <a:t>irregular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368842" y="4199392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424819"/>
            <a:ext cx="3246670" cy="23625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7" y="35698"/>
            <a:ext cx="3057273" cy="22246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2348032"/>
            <a:ext cx="3057273" cy="222469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3" y="1937490"/>
            <a:ext cx="3264416" cy="237546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153" y="4711868"/>
            <a:ext cx="2888041" cy="2101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4707206"/>
            <a:ext cx="2894446" cy="2106288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3512522" y="472198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6245045" y="4683297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2554503"/>
            <a:ext cx="2888904" cy="2102254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3549671" y="175282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6415831" y="2527930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1" name="Rectángulo 30"/>
          <p:cNvSpPr/>
          <p:nvPr/>
        </p:nvSpPr>
        <p:spPr>
          <a:xfrm>
            <a:off x="258343" y="4602969"/>
            <a:ext cx="275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FF0000"/>
                </a:solidFill>
              </a:rPr>
              <a:t>55% del pico, subió 13%</a:t>
            </a:r>
          </a:p>
          <a:p>
            <a:r>
              <a:rPr lang="es-MX" sz="1600" dirty="0" smtClean="0">
                <a:solidFill>
                  <a:srgbClr val="FF0000"/>
                </a:solidFill>
              </a:rPr>
              <a:t>Sube Andahuaylas y Grau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9416178" y="170869"/>
            <a:ext cx="27976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b="1" dirty="0" smtClean="0">
                <a:solidFill>
                  <a:srgbClr val="FF0000"/>
                </a:solidFill>
              </a:rPr>
              <a:t>64% </a:t>
            </a:r>
            <a:r>
              <a:rPr lang="es-MX" sz="1400" b="1" dirty="0" smtClean="0">
                <a:solidFill>
                  <a:srgbClr val="FF0000"/>
                </a:solidFill>
              </a:rPr>
              <a:t>del pico</a:t>
            </a:r>
            <a:r>
              <a:rPr lang="es-MX" sz="1400" b="1" dirty="0" smtClean="0">
                <a:solidFill>
                  <a:srgbClr val="00B050"/>
                </a:solidFill>
              </a:rPr>
              <a:t>, baja </a:t>
            </a:r>
            <a:r>
              <a:rPr lang="es-MX" sz="1400" b="1" dirty="0" smtClean="0">
                <a:solidFill>
                  <a:srgbClr val="00B050"/>
                </a:solidFill>
              </a:rPr>
              <a:t>11%</a:t>
            </a:r>
            <a:endParaRPr lang="es-MX" sz="1400" b="1" dirty="0" smtClean="0">
              <a:solidFill>
                <a:srgbClr val="00B050"/>
              </a:solidFill>
            </a:endParaRPr>
          </a:p>
          <a:p>
            <a:r>
              <a:rPr lang="es-MX" sz="1400" b="1" dirty="0" smtClean="0">
                <a:solidFill>
                  <a:srgbClr val="FF0000"/>
                </a:solidFill>
              </a:rPr>
              <a:t>Suben Anta, </a:t>
            </a:r>
            <a:r>
              <a:rPr lang="es-MX" sz="1400" b="1" dirty="0" err="1" smtClean="0">
                <a:solidFill>
                  <a:srgbClr val="FF0000"/>
                </a:solidFill>
              </a:rPr>
              <a:t>Chumbivilcas</a:t>
            </a:r>
            <a:r>
              <a:rPr lang="es-MX" sz="1400" b="1" dirty="0" smtClean="0">
                <a:solidFill>
                  <a:srgbClr val="FF0000"/>
                </a:solidFill>
              </a:rPr>
              <a:t> y Espinar</a:t>
            </a:r>
            <a:endParaRPr lang="es-MX" sz="1400" b="1" dirty="0">
              <a:solidFill>
                <a:srgbClr val="FF0000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0249469" y="4772239"/>
            <a:ext cx="1942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400" b="1" dirty="0" smtClean="0">
                <a:solidFill>
                  <a:srgbClr val="FF0000"/>
                </a:solidFill>
              </a:rPr>
              <a:t>75% del pico</a:t>
            </a:r>
            <a:r>
              <a:rPr lang="es-MX" sz="1400" dirty="0" smtClean="0">
                <a:solidFill>
                  <a:srgbClr val="FF0000"/>
                </a:solidFill>
              </a:rPr>
              <a:t>, </a:t>
            </a:r>
            <a:r>
              <a:rPr lang="es-MX" sz="1400" b="1" dirty="0" smtClean="0">
                <a:solidFill>
                  <a:srgbClr val="00B050"/>
                </a:solidFill>
              </a:rPr>
              <a:t>bajó 14%</a:t>
            </a:r>
            <a:endParaRPr lang="es-MX" sz="1400" dirty="0" smtClean="0">
              <a:solidFill>
                <a:srgbClr val="00B050"/>
              </a:solidFill>
            </a:endParaRPr>
          </a:p>
          <a:p>
            <a:pPr algn="r"/>
            <a:r>
              <a:rPr lang="es-MX" sz="1400" dirty="0" smtClean="0">
                <a:solidFill>
                  <a:srgbClr val="FF0000"/>
                </a:solidFill>
              </a:rPr>
              <a:t>Sube Puno</a:t>
            </a:r>
            <a:endParaRPr lang="es-PE" sz="1400" dirty="0"/>
          </a:p>
        </p:txBody>
      </p:sp>
      <p:sp>
        <p:nvSpPr>
          <p:cNvPr id="34" name="Rectángulo 33"/>
          <p:cNvSpPr/>
          <p:nvPr/>
        </p:nvSpPr>
        <p:spPr>
          <a:xfrm>
            <a:off x="274264" y="2094049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34% </a:t>
            </a:r>
            <a:r>
              <a:rPr lang="es-MX" sz="1600" b="1" dirty="0" smtClean="0">
                <a:solidFill>
                  <a:srgbClr val="00B050"/>
                </a:solidFill>
              </a:rPr>
              <a:t>del pico, baja </a:t>
            </a:r>
            <a:r>
              <a:rPr lang="es-MX" sz="1600" b="1" dirty="0" smtClean="0">
                <a:solidFill>
                  <a:srgbClr val="00B050"/>
                </a:solidFill>
              </a:rPr>
              <a:t>30%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Sube </a:t>
            </a:r>
            <a:r>
              <a:rPr lang="es-MX" sz="1600" dirty="0" err="1" smtClean="0">
                <a:solidFill>
                  <a:srgbClr val="FF0000"/>
                </a:solidFill>
              </a:rPr>
              <a:t>Parinacochas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155504" y="2501450"/>
            <a:ext cx="2977132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2882" y="1571146"/>
            <a:ext cx="2902163" cy="2111827"/>
          </a:xfrm>
          <a:prstGeom prst="rect">
            <a:avLst/>
          </a:prstGeom>
        </p:spPr>
      </p:pic>
      <p:sp>
        <p:nvSpPr>
          <p:cNvPr id="35" name="Título 1"/>
          <p:cNvSpPr txBox="1">
            <a:spLocks/>
          </p:cNvSpPr>
          <p:nvPr/>
        </p:nvSpPr>
        <p:spPr>
          <a:xfrm>
            <a:off x="9416178" y="2678824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12% </a:t>
            </a:r>
            <a:r>
              <a:rPr lang="es-MX" sz="1600" b="1" dirty="0" smtClean="0">
                <a:solidFill>
                  <a:srgbClr val="00B050"/>
                </a:solidFill>
              </a:rPr>
              <a:t>del pico, baja </a:t>
            </a:r>
            <a:r>
              <a:rPr lang="es-MX" sz="1600" b="1" dirty="0" smtClean="0">
                <a:solidFill>
                  <a:srgbClr val="00B050"/>
                </a:solidFill>
              </a:rPr>
              <a:t>20%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1" y="26896"/>
            <a:ext cx="3787198" cy="27558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287" y="44117"/>
            <a:ext cx="4478669" cy="1883295"/>
          </a:xfrm>
        </p:spPr>
        <p:txBody>
          <a:bodyPr>
            <a:noAutofit/>
          </a:bodyPr>
          <a:lstStyle/>
          <a:p>
            <a:pPr algn="ctr"/>
            <a:r>
              <a:rPr lang="es-PE" sz="3400" b="1" dirty="0" smtClean="0"/>
              <a:t>Sierra/Selva Centro</a:t>
            </a:r>
            <a:br>
              <a:rPr lang="es-PE" sz="3400" b="1" dirty="0" smtClean="0"/>
            </a:br>
            <a:r>
              <a:rPr lang="es-PE" sz="2600" b="1" dirty="0" smtClean="0"/>
              <a:t>Fallecidos suben en Pasco y </a:t>
            </a:r>
            <a:r>
              <a:rPr lang="es-PE" sz="2600" b="1" dirty="0" smtClean="0"/>
              <a:t>Junín. </a:t>
            </a:r>
            <a:r>
              <a:rPr lang="es-PE" sz="2600" b="1" dirty="0" err="1" smtClean="0"/>
              <a:t>UCIs</a:t>
            </a:r>
            <a:r>
              <a:rPr lang="es-PE" sz="2600" b="1" dirty="0" smtClean="0"/>
              <a:t> </a:t>
            </a:r>
            <a:r>
              <a:rPr lang="es-PE" sz="2600" b="1" dirty="0" smtClean="0"/>
              <a:t>bajan </a:t>
            </a:r>
            <a:r>
              <a:rPr lang="es-PE" sz="2600" b="1" dirty="0" smtClean="0"/>
              <a:t>levemente. Ocupación camas no UCI </a:t>
            </a:r>
            <a:r>
              <a:rPr lang="es-PE" sz="2600" b="1" dirty="0" smtClean="0"/>
              <a:t>baja</a:t>
            </a:r>
            <a:endParaRPr lang="es-PE" sz="2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48949" y="362480"/>
            <a:ext cx="18908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56689" y="4490113"/>
            <a:ext cx="2168147" cy="1117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696420" y="302465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5/6 semanas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37428" y="4358060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7/3 semanas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0554" y="3920923"/>
            <a:ext cx="4353637" cy="3155166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2163972" y="224729"/>
            <a:ext cx="1640008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314543" y="293501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2100266" y="4319388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850640" y="3990846"/>
            <a:ext cx="4481677" cy="3085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69" y="16084"/>
            <a:ext cx="3983866" cy="28989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648167"/>
            <a:ext cx="3802514" cy="315566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856" y="5273930"/>
            <a:ext cx="2107752" cy="153381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296" y="5289259"/>
            <a:ext cx="2107752" cy="1533810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4464689" y="527393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7" name="Rectángulo 26"/>
          <p:cNvSpPr/>
          <p:nvPr/>
        </p:nvSpPr>
        <p:spPr>
          <a:xfrm>
            <a:off x="6030522" y="6045116"/>
            <a:ext cx="174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0238" y="3569344"/>
            <a:ext cx="2295749" cy="1670616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4041026" y="2069186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447308" y="3571857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8501446" y="4218188"/>
            <a:ext cx="2949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smtClean="0">
                <a:solidFill>
                  <a:srgbClr val="FF0000"/>
                </a:solidFill>
              </a:rPr>
              <a:t>78% del pico</a:t>
            </a:r>
            <a:endParaRPr lang="es-MX" sz="1600" b="1" u="sng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Suben </a:t>
            </a:r>
            <a:r>
              <a:rPr lang="es-MX" sz="1600" dirty="0" err="1" smtClean="0">
                <a:solidFill>
                  <a:srgbClr val="FF0000"/>
                </a:solidFill>
              </a:rPr>
              <a:t>Angaraes</a:t>
            </a:r>
            <a:r>
              <a:rPr lang="es-MX" sz="1600" dirty="0" smtClean="0">
                <a:solidFill>
                  <a:srgbClr val="FF0000"/>
                </a:solidFill>
              </a:rPr>
              <a:t> y </a:t>
            </a:r>
            <a:r>
              <a:rPr lang="es-MX" sz="1600" dirty="0" err="1" smtClean="0">
                <a:solidFill>
                  <a:srgbClr val="FF0000"/>
                </a:solidFill>
              </a:rPr>
              <a:t>Tajacaja</a:t>
            </a:r>
            <a:endParaRPr lang="es-PE" sz="1600" dirty="0"/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8507765" y="26888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FF0000"/>
                </a:solidFill>
              </a:rPr>
              <a:t>7</a:t>
            </a:r>
            <a:r>
              <a:rPr lang="es-MX" sz="1600" b="1" dirty="0" smtClean="0">
                <a:solidFill>
                  <a:srgbClr val="FF0000"/>
                </a:solidFill>
              </a:rPr>
              <a:t>9</a:t>
            </a:r>
            <a:r>
              <a:rPr lang="es-MX" sz="1600" b="1" dirty="0" smtClean="0">
                <a:solidFill>
                  <a:srgbClr val="FF0000"/>
                </a:solidFill>
              </a:rPr>
              <a:t>% del </a:t>
            </a:r>
            <a:r>
              <a:rPr lang="es-MX" sz="1600" b="1" dirty="0" smtClean="0">
                <a:solidFill>
                  <a:srgbClr val="FF0000"/>
                </a:solidFill>
              </a:rPr>
              <a:t>pico, subió 13%</a:t>
            </a:r>
          </a:p>
          <a:p>
            <a:r>
              <a:rPr lang="es-MX" sz="1600" dirty="0" smtClean="0">
                <a:solidFill>
                  <a:srgbClr val="FF0000"/>
                </a:solidFill>
              </a:rPr>
              <a:t>Suben cuatro provincias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5889408" y="3466531"/>
            <a:ext cx="2318186" cy="178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2516" y="1870640"/>
            <a:ext cx="2414090" cy="1756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9507" y="3920923"/>
            <a:ext cx="3983866" cy="2898954"/>
          </a:xfrm>
          <a:prstGeom prst="rect">
            <a:avLst/>
          </a:prstGeom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321238" y="3962267"/>
            <a:ext cx="2629889" cy="5677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FF0000"/>
                </a:solidFill>
              </a:rPr>
              <a:t>5</a:t>
            </a:r>
            <a:r>
              <a:rPr lang="es-MX" sz="1600" b="1" dirty="0" smtClean="0">
                <a:solidFill>
                  <a:srgbClr val="FF0000"/>
                </a:solidFill>
              </a:rPr>
              <a:t>5</a:t>
            </a:r>
            <a:r>
              <a:rPr lang="es-MX" sz="1600" b="1" dirty="0" smtClean="0">
                <a:solidFill>
                  <a:srgbClr val="FF0000"/>
                </a:solidFill>
              </a:rPr>
              <a:t>% del pico</a:t>
            </a:r>
            <a:r>
              <a:rPr lang="es-MX" sz="1600" b="1" dirty="0" smtClean="0">
                <a:solidFill>
                  <a:srgbClr val="00B050"/>
                </a:solidFill>
              </a:rPr>
              <a:t>, </a:t>
            </a:r>
            <a:r>
              <a:rPr lang="es-MX" sz="1600" b="1" dirty="0" smtClean="0">
                <a:solidFill>
                  <a:srgbClr val="00B050"/>
                </a:solidFill>
              </a:rPr>
              <a:t>bajó 15%</a:t>
            </a:r>
            <a:endParaRPr lang="es-MX" sz="1600" b="1" dirty="0" smtClean="0">
              <a:solidFill>
                <a:srgbClr val="00B050"/>
              </a:solidFill>
            </a:endParaRP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8464622" y="4127996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28% </a:t>
            </a:r>
            <a:r>
              <a:rPr lang="es-MX" sz="1600" b="1" dirty="0" smtClean="0">
                <a:solidFill>
                  <a:srgbClr val="00B050"/>
                </a:solidFill>
              </a:rPr>
              <a:t>del </a:t>
            </a:r>
            <a:r>
              <a:rPr lang="es-MX" sz="1600" b="1" dirty="0" smtClean="0">
                <a:solidFill>
                  <a:srgbClr val="00B050"/>
                </a:solidFill>
              </a:rPr>
              <a:t>pico, bajó 42%</a:t>
            </a:r>
            <a:endParaRPr lang="es-MX" sz="1600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335009" y="28480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41% </a:t>
            </a:r>
            <a:r>
              <a:rPr lang="es-MX" sz="1600" b="1" dirty="0" smtClean="0">
                <a:solidFill>
                  <a:srgbClr val="00B050"/>
                </a:solidFill>
              </a:rPr>
              <a:t>del </a:t>
            </a:r>
            <a:r>
              <a:rPr lang="es-MX" sz="1600" b="1" dirty="0" smtClean="0">
                <a:solidFill>
                  <a:srgbClr val="00B050"/>
                </a:solidFill>
              </a:rPr>
              <a:t>pico, cayó 9%</a:t>
            </a:r>
          </a:p>
          <a:p>
            <a:r>
              <a:rPr lang="es-MX" sz="1600" dirty="0" smtClean="0">
                <a:solidFill>
                  <a:srgbClr val="FF0000"/>
                </a:solidFill>
              </a:rPr>
              <a:t> Subió Leoncio Prado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1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5" y="31795"/>
            <a:ext cx="3624539" cy="263757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3939785"/>
            <a:ext cx="3973837" cy="28916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151" y="2692790"/>
            <a:ext cx="8203985" cy="1440529"/>
          </a:xfrm>
        </p:spPr>
        <p:txBody>
          <a:bodyPr>
            <a:normAutofit/>
          </a:bodyPr>
          <a:lstStyle/>
          <a:p>
            <a:pPr algn="ctr"/>
            <a:r>
              <a:rPr lang="es-PE" sz="3200" b="1" u="sng" dirty="0" smtClean="0"/>
              <a:t>Selva Baja </a:t>
            </a:r>
            <a:r>
              <a:rPr lang="es-PE" sz="3200" b="1" dirty="0" smtClean="0"/>
              <a:t/>
            </a:r>
            <a:br>
              <a:rPr lang="es-PE" sz="3200" b="1" dirty="0" smtClean="0"/>
            </a:br>
            <a:r>
              <a:rPr lang="es-PE" sz="2900" b="1" dirty="0" smtClean="0"/>
              <a:t>Fallecidos suben en Loreto. Ocupación camas UCI </a:t>
            </a:r>
            <a:r>
              <a:rPr lang="es-PE" sz="2900" b="1" dirty="0" smtClean="0"/>
              <a:t>sube en </a:t>
            </a:r>
            <a:r>
              <a:rPr lang="es-PE" sz="2900" b="1" dirty="0" smtClean="0"/>
              <a:t>Loreto </a:t>
            </a:r>
            <a:r>
              <a:rPr lang="es-PE" sz="2900" b="1" dirty="0" smtClean="0"/>
              <a:t>y </a:t>
            </a:r>
            <a:r>
              <a:rPr lang="es-PE" sz="2900" b="1" dirty="0" smtClean="0"/>
              <a:t>no </a:t>
            </a:r>
            <a:r>
              <a:rPr lang="es-PE" sz="2900" b="1" dirty="0"/>
              <a:t>UCI </a:t>
            </a:r>
            <a:r>
              <a:rPr lang="es-PE" sz="2900" b="1" dirty="0" smtClean="0"/>
              <a:t>se mantiene</a:t>
            </a:r>
            <a:endParaRPr lang="es-PE" sz="29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520670" y="322139"/>
            <a:ext cx="2431481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UCI y no UCI mas ocupadas 4/3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</a:t>
            </a:r>
            <a:r>
              <a:rPr lang="es-MX" sz="1600" dirty="0" smtClean="0">
                <a:solidFill>
                  <a:schemeClr val="bg1"/>
                </a:solidFill>
              </a:rPr>
              <a:t>sube cinco semanas</a:t>
            </a:r>
            <a:endParaRPr lang="es-MX" sz="1600" dirty="0">
              <a:solidFill>
                <a:schemeClr val="bg1"/>
              </a:solidFill>
            </a:endParaRPr>
          </a:p>
          <a:p>
            <a:pPr algn="r"/>
            <a:endParaRPr lang="es-MX" sz="1600" dirty="0" smtClean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380129" y="3830689"/>
            <a:ext cx="2259101" cy="11716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060530" y="3845805"/>
            <a:ext cx="3181211" cy="1048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668434" y="396595"/>
            <a:ext cx="2393573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03104" y="4260993"/>
            <a:ext cx="2250331" cy="12791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060530" y="3845804"/>
            <a:ext cx="3181211" cy="12640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7957437" y="396595"/>
            <a:ext cx="2880892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14" y="0"/>
            <a:ext cx="3931159" cy="28606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192" y="52744"/>
            <a:ext cx="3623421" cy="26366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70" y="4255641"/>
            <a:ext cx="3539703" cy="25758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6" y="4230809"/>
            <a:ext cx="3617850" cy="2632708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7699347" y="593460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179068" y="4293176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7242091" y="39659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9504871" y="73343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4" name="Rectángulo 23"/>
          <p:cNvSpPr/>
          <p:nvPr/>
        </p:nvSpPr>
        <p:spPr>
          <a:xfrm>
            <a:off x="8549881" y="-109182"/>
            <a:ext cx="3606255" cy="299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242661" y="290695"/>
            <a:ext cx="2629889" cy="7055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11% </a:t>
            </a:r>
            <a:r>
              <a:rPr lang="es-MX" sz="1600" b="1" dirty="0" smtClean="0">
                <a:solidFill>
                  <a:srgbClr val="00B050"/>
                </a:solidFill>
              </a:rPr>
              <a:t>del </a:t>
            </a:r>
            <a:r>
              <a:rPr lang="es-MX" sz="1600" b="1" dirty="0" smtClean="0">
                <a:solidFill>
                  <a:srgbClr val="00B050"/>
                </a:solidFill>
              </a:rPr>
              <a:t>pico, subió 22%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231285" y="4278122"/>
            <a:ext cx="2629889" cy="7241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26% </a:t>
            </a:r>
            <a:r>
              <a:rPr lang="es-MX" sz="1600" b="1" dirty="0" smtClean="0">
                <a:solidFill>
                  <a:srgbClr val="00B050"/>
                </a:solidFill>
              </a:rPr>
              <a:t>del pico</a:t>
            </a:r>
            <a:r>
              <a:rPr lang="es-MX" sz="1600" b="1" dirty="0" smtClean="0">
                <a:solidFill>
                  <a:srgbClr val="FF0000"/>
                </a:solidFill>
              </a:rPr>
              <a:t>, </a:t>
            </a:r>
            <a:r>
              <a:rPr lang="es-MX" sz="1600" b="1" dirty="0" smtClean="0">
                <a:solidFill>
                  <a:srgbClr val="FF0000"/>
                </a:solidFill>
              </a:rPr>
              <a:t>subió 46%</a:t>
            </a:r>
          </a:p>
          <a:p>
            <a:pPr algn="r"/>
            <a:r>
              <a:rPr lang="es-MX" sz="1600" dirty="0" smtClean="0">
                <a:solidFill>
                  <a:srgbClr val="FF0000"/>
                </a:solidFill>
              </a:rPr>
              <a:t>Sube Padre Abad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8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75" y="4019548"/>
            <a:ext cx="3878550" cy="28223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-15221"/>
            <a:ext cx="3973837" cy="28916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295" y="3064137"/>
            <a:ext cx="4432792" cy="182844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800" b="1" u="sng" dirty="0" smtClean="0"/>
              <a:t>Sierra/Selva Norte</a:t>
            </a:r>
            <a:r>
              <a:rPr lang="es-MX" sz="2800" b="1" dirty="0" smtClean="0"/>
              <a:t/>
            </a:r>
            <a:br>
              <a:rPr lang="es-MX" sz="2800" b="1" dirty="0" smtClean="0"/>
            </a:br>
            <a:r>
              <a:rPr lang="es-MX" sz="2800" b="1" dirty="0" smtClean="0"/>
              <a:t>Fallecidos </a:t>
            </a:r>
            <a:r>
              <a:rPr lang="es-MX" sz="2800" b="1" dirty="0" smtClean="0"/>
              <a:t>suben excepto en Cajamarca. </a:t>
            </a:r>
            <a:r>
              <a:rPr lang="es-MX" sz="2800" b="1" dirty="0" err="1" smtClean="0"/>
              <a:t>UCIs</a:t>
            </a:r>
            <a:r>
              <a:rPr lang="es-MX" sz="2800" b="1" dirty="0" smtClean="0"/>
              <a:t> </a:t>
            </a:r>
            <a:r>
              <a:rPr lang="es-MX" sz="2800" b="1" dirty="0" smtClean="0"/>
              <a:t>bajan levemente. </a:t>
            </a:r>
            <a:r>
              <a:rPr lang="es-MX" sz="2800" b="1" dirty="0"/>
              <a:t>O</a:t>
            </a:r>
            <a:r>
              <a:rPr lang="es-MX" sz="2800" b="1" dirty="0" smtClean="0"/>
              <a:t>cupación camas no UCI baja</a:t>
            </a:r>
            <a:endParaRPr lang="es-PE" sz="28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63509" y="4248359"/>
            <a:ext cx="1734232" cy="19238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5/3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Positividad sube cuatro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418243" y="329963"/>
            <a:ext cx="1674473" cy="2099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Fallecidos suben dos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95161" y="336189"/>
            <a:ext cx="21194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95489" y="300408"/>
            <a:ext cx="1446959" cy="15966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Camas UCI disponibles bajan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Positividad sube dos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235" y="12075"/>
            <a:ext cx="4129122" cy="300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14434"/>
            <a:ext cx="3266144" cy="23766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32" y="4922468"/>
            <a:ext cx="2596655" cy="18895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5344" y="4894344"/>
            <a:ext cx="2596655" cy="188958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221819" y="498482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337899" y="4854755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2464168"/>
            <a:ext cx="3266145" cy="2376772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4869322" y="2612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4869322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336180" y="4276137"/>
            <a:ext cx="29256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28% </a:t>
            </a:r>
            <a:r>
              <a:rPr lang="es-MX" sz="1600" b="1" dirty="0" smtClean="0">
                <a:solidFill>
                  <a:srgbClr val="00B050"/>
                </a:solidFill>
              </a:rPr>
              <a:t>del pico, baja </a:t>
            </a:r>
            <a:r>
              <a:rPr lang="es-MX" sz="1600" b="1" dirty="0" smtClean="0">
                <a:solidFill>
                  <a:srgbClr val="00B050"/>
                </a:solidFill>
              </a:rPr>
              <a:t>38</a:t>
            </a:r>
            <a:r>
              <a:rPr lang="es-MX" sz="1600" b="1" dirty="0" smtClean="0">
                <a:solidFill>
                  <a:srgbClr val="00B050"/>
                </a:solidFill>
              </a:rPr>
              <a:t>%</a:t>
            </a:r>
            <a:endParaRPr lang="es-PE" sz="1600" dirty="0"/>
          </a:p>
        </p:txBody>
      </p:sp>
      <p:sp>
        <p:nvSpPr>
          <p:cNvPr id="24" name="Rectángulo 23"/>
          <p:cNvSpPr/>
          <p:nvPr/>
        </p:nvSpPr>
        <p:spPr>
          <a:xfrm>
            <a:off x="9632788" y="196403"/>
            <a:ext cx="25592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43% </a:t>
            </a:r>
            <a:r>
              <a:rPr lang="es-MX" sz="1600" b="1" dirty="0" smtClean="0">
                <a:solidFill>
                  <a:srgbClr val="00B050"/>
                </a:solidFill>
              </a:rPr>
              <a:t>del pico</a:t>
            </a:r>
            <a:r>
              <a:rPr lang="es-MX" sz="1600" b="1" dirty="0" smtClean="0">
                <a:solidFill>
                  <a:srgbClr val="FF0000"/>
                </a:solidFill>
              </a:rPr>
              <a:t>, </a:t>
            </a:r>
            <a:r>
              <a:rPr lang="es-MX" sz="1600" b="1" dirty="0" smtClean="0">
                <a:solidFill>
                  <a:srgbClr val="FF0000"/>
                </a:solidFill>
              </a:rPr>
              <a:t>subió 8%</a:t>
            </a: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Suben Moyobamba, San Martín y Mariscal Cáceres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437643" y="2472648"/>
            <a:ext cx="3408157" cy="2368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 28"/>
          <p:cNvSpPr/>
          <p:nvPr/>
        </p:nvSpPr>
        <p:spPr>
          <a:xfrm>
            <a:off x="1364776" y="215078"/>
            <a:ext cx="22469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FF0000"/>
                </a:solidFill>
              </a:rPr>
              <a:t>5</a:t>
            </a:r>
            <a:r>
              <a:rPr lang="es-MX" sz="1600" b="1" dirty="0" smtClean="0">
                <a:solidFill>
                  <a:srgbClr val="FF0000"/>
                </a:solidFill>
              </a:rPr>
              <a:t>5</a:t>
            </a:r>
            <a:r>
              <a:rPr lang="es-MX" sz="1600" b="1" dirty="0" smtClean="0">
                <a:solidFill>
                  <a:srgbClr val="FF0000"/>
                </a:solidFill>
              </a:rPr>
              <a:t>% del pico, </a:t>
            </a:r>
            <a:r>
              <a:rPr lang="es-MX" sz="1600" b="1" dirty="0" smtClean="0">
                <a:solidFill>
                  <a:srgbClr val="FF0000"/>
                </a:solidFill>
              </a:rPr>
              <a:t>subió 23%</a:t>
            </a: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Sube Bagua</a:t>
            </a:r>
            <a:endParaRPr lang="es-P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005" y="4808892"/>
            <a:ext cx="2771215" cy="20166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119" y="4807945"/>
            <a:ext cx="2771215" cy="20166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7170" y="1"/>
            <a:ext cx="3838970" cy="279355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506269" y="2852886"/>
            <a:ext cx="46857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 smtClean="0"/>
              <a:t>Costa Norte</a:t>
            </a:r>
          </a:p>
          <a:p>
            <a:pPr algn="ctr"/>
            <a:r>
              <a:rPr lang="es-MX" sz="2400" dirty="0" smtClean="0"/>
              <a:t>Fallecidos suben en Tumbes. </a:t>
            </a:r>
            <a:r>
              <a:rPr lang="es-MX" sz="2400" dirty="0" err="1" smtClean="0"/>
              <a:t>UCIs</a:t>
            </a:r>
            <a:r>
              <a:rPr lang="es-MX" sz="2400" dirty="0" smtClean="0"/>
              <a:t> saturadas pero bajan. Ocupación camas no UCI </a:t>
            </a:r>
            <a:r>
              <a:rPr lang="es-MX" sz="2400" dirty="0" smtClean="0"/>
              <a:t>baja</a:t>
            </a:r>
            <a:endParaRPr lang="es-MX" sz="2400" dirty="0" smtClean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33016" y="4248476"/>
            <a:ext cx="2410062" cy="1829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Fallecidos bajan algo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Camas UCI suben cuatro veces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Ocupación camas no UCI sube tres semanas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Positividad alta en subida leve, irregular</a:t>
            </a:r>
          </a:p>
          <a:p>
            <a:pPr algn="r"/>
            <a:endParaRPr lang="es-MX" sz="1400" dirty="0" smtClean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729398" y="258983"/>
            <a:ext cx="2139937" cy="15834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Casi cero camas UCI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en subida irregular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28615"/>
            <a:ext cx="3820386" cy="27799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4034118"/>
            <a:ext cx="3820386" cy="27799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4079" y="28615"/>
            <a:ext cx="3225960" cy="2347447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6631514" y="589320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10390579" y="4727244"/>
            <a:ext cx="1735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9355156" y="296273"/>
            <a:ext cx="24110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42% del pico, </a:t>
            </a:r>
            <a:r>
              <a:rPr lang="es-MX" sz="1600" b="1" dirty="0" smtClean="0">
                <a:solidFill>
                  <a:srgbClr val="00B050"/>
                </a:solidFill>
              </a:rPr>
              <a:t>bajo 24%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973" y="2420527"/>
            <a:ext cx="3227654" cy="2348762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6363057" y="258983"/>
            <a:ext cx="129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4773786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4229791" y="2389148"/>
            <a:ext cx="3379836" cy="2380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1201717" y="290694"/>
            <a:ext cx="2629889" cy="5903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23% </a:t>
            </a:r>
            <a:r>
              <a:rPr lang="es-MX" sz="1600" b="1" dirty="0" smtClean="0">
                <a:solidFill>
                  <a:srgbClr val="00B050"/>
                </a:solidFill>
              </a:rPr>
              <a:t>del </a:t>
            </a:r>
            <a:r>
              <a:rPr lang="es-MX" sz="1600" b="1" dirty="0" smtClean="0">
                <a:solidFill>
                  <a:srgbClr val="00B050"/>
                </a:solidFill>
              </a:rPr>
              <a:t>pico, baja 48%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r"/>
            <a:r>
              <a:rPr lang="es-MX" sz="1600" dirty="0" smtClean="0">
                <a:solidFill>
                  <a:srgbClr val="FF0000"/>
                </a:solidFill>
              </a:rPr>
              <a:t>Sube </a:t>
            </a:r>
            <a:r>
              <a:rPr lang="es-MX" sz="1600" dirty="0" smtClean="0">
                <a:solidFill>
                  <a:srgbClr val="FF0000"/>
                </a:solidFill>
              </a:rPr>
              <a:t>Contralmirante Villar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846873" y="4303150"/>
            <a:ext cx="2629889" cy="902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34% </a:t>
            </a:r>
            <a:r>
              <a:rPr lang="es-MX" sz="16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600" b="1" dirty="0" smtClean="0">
                <a:solidFill>
                  <a:srgbClr val="00B050"/>
                </a:solidFill>
              </a:rPr>
              <a:t>15%</a:t>
            </a: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Sube Paita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7454" y="149974"/>
            <a:ext cx="12219454" cy="791322"/>
          </a:xfrm>
        </p:spPr>
        <p:txBody>
          <a:bodyPr>
            <a:normAutofit/>
          </a:bodyPr>
          <a:lstStyle/>
          <a:p>
            <a:r>
              <a:rPr lang="es-PE" sz="3800" dirty="0" smtClean="0"/>
              <a:t>Heterogeneidad epidemiológica macro-regional</a:t>
            </a:r>
            <a:endParaRPr lang="es-PE" sz="3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608642" y="995081"/>
            <a:ext cx="5583358" cy="2080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600" dirty="0" smtClean="0"/>
              <a:t>Sube costa sur</a:t>
            </a:r>
            <a:endParaRPr lang="es-ES" sz="2600" dirty="0"/>
          </a:p>
          <a:p>
            <a:r>
              <a:rPr lang="es-ES" sz="2600" dirty="0" smtClean="0"/>
              <a:t>Tendencias heterogéneas al interior de varias regiones y macro-regiones</a:t>
            </a:r>
          </a:p>
        </p:txBody>
      </p:sp>
      <p:pic>
        <p:nvPicPr>
          <p:cNvPr id="8" name="Marcador de contenido 3"/>
          <p:cNvPicPr>
            <a:picLocks noGrp="1" noChangeAspect="1"/>
          </p:cNvPicPr>
          <p:nvPr>
            <p:ph idx="1"/>
          </p:nvPr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3" y="941295"/>
            <a:ext cx="6575589" cy="4784947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4147" y="2874046"/>
            <a:ext cx="5457853" cy="39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02" y="258856"/>
            <a:ext cx="8639175" cy="6286500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735183" y="1183742"/>
            <a:ext cx="3450951" cy="5701553"/>
          </a:xfrm>
        </p:spPr>
        <p:txBody>
          <a:bodyPr>
            <a:normAutofit fontScale="77500" lnSpcReduction="20000"/>
          </a:bodyPr>
          <a:lstStyle/>
          <a:p>
            <a:r>
              <a:rPr lang="es-PE" sz="2200" b="1" u="sng" dirty="0" smtClean="0">
                <a:solidFill>
                  <a:srgbClr val="FF0000"/>
                </a:solidFill>
              </a:rPr>
              <a:t>Fallecidos semanales bajan </a:t>
            </a:r>
            <a:r>
              <a:rPr lang="es-PE" sz="2200" b="1" u="sng" dirty="0" smtClean="0">
                <a:solidFill>
                  <a:srgbClr val="FF0000"/>
                </a:solidFill>
              </a:rPr>
              <a:t>-400 </a:t>
            </a:r>
            <a:r>
              <a:rPr lang="es-PE" sz="2200" b="1" u="sng" dirty="0" smtClean="0">
                <a:solidFill>
                  <a:srgbClr val="FF0000"/>
                </a:solidFill>
              </a:rPr>
              <a:t>(</a:t>
            </a:r>
            <a:r>
              <a:rPr lang="es-PE" sz="2200" b="1" u="sng" dirty="0" smtClean="0">
                <a:solidFill>
                  <a:srgbClr val="FF0000"/>
                </a:solidFill>
              </a:rPr>
              <a:t>14.5%)</a:t>
            </a:r>
            <a:r>
              <a:rPr lang="es-PE" sz="2200" dirty="0" smtClean="0"/>
              <a:t>. Más </a:t>
            </a:r>
            <a:r>
              <a:rPr lang="es-PE" sz="2200" dirty="0" smtClean="0"/>
              <a:t>que caídas </a:t>
            </a:r>
            <a:r>
              <a:rPr lang="es-PE" sz="2200" dirty="0" smtClean="0"/>
              <a:t>previas</a:t>
            </a:r>
            <a:endParaRPr lang="es-PE" sz="2200" dirty="0" smtClean="0"/>
          </a:p>
          <a:p>
            <a:endParaRPr lang="es-PE" sz="2200" dirty="0" smtClean="0"/>
          </a:p>
          <a:p>
            <a:r>
              <a:rPr lang="es-PE" sz="2200" dirty="0" smtClean="0"/>
              <a:t>Lima metropolitana cae </a:t>
            </a:r>
            <a:r>
              <a:rPr lang="es-PE" sz="2200" dirty="0" smtClean="0"/>
              <a:t>176 (24%), 30% más que </a:t>
            </a:r>
            <a:r>
              <a:rPr lang="es-PE" sz="2200" dirty="0" smtClean="0"/>
              <a:t>la caída de la </a:t>
            </a:r>
            <a:r>
              <a:rPr lang="es-PE" sz="2200" dirty="0"/>
              <a:t>semana </a:t>
            </a:r>
            <a:r>
              <a:rPr lang="es-PE" sz="2200" dirty="0" smtClean="0"/>
              <a:t>previa</a:t>
            </a:r>
            <a:endParaRPr lang="es-PE" sz="2200" dirty="0" smtClean="0"/>
          </a:p>
          <a:p>
            <a:endParaRPr lang="es-PE" sz="2200" dirty="0" smtClean="0"/>
          </a:p>
          <a:p>
            <a:r>
              <a:rPr lang="es-MX" sz="2000" dirty="0" smtClean="0"/>
              <a:t>Bajan </a:t>
            </a:r>
            <a:r>
              <a:rPr lang="es-MX" sz="2000" dirty="0"/>
              <a:t>18 regiones, 12 importantemente (&gt;10% o &gt; 14 fallecidos), </a:t>
            </a:r>
            <a:r>
              <a:rPr lang="es-MX" sz="2000" dirty="0" smtClean="0"/>
              <a:t>mejor </a:t>
            </a:r>
            <a:r>
              <a:rPr lang="es-MX" sz="2000" dirty="0"/>
              <a:t>que </a:t>
            </a:r>
            <a:r>
              <a:rPr lang="es-MX" sz="2000" dirty="0"/>
              <a:t>s</a:t>
            </a:r>
            <a:r>
              <a:rPr lang="es-MX" sz="2000" dirty="0" smtClean="0"/>
              <a:t>emana previa</a:t>
            </a:r>
            <a:endParaRPr lang="es-PE" sz="2200" dirty="0" smtClean="0"/>
          </a:p>
          <a:p>
            <a:endParaRPr lang="es-PE" sz="2200" dirty="0" smtClean="0"/>
          </a:p>
          <a:p>
            <a:r>
              <a:rPr lang="es-PE" sz="2200" dirty="0" smtClean="0"/>
              <a:t>Arequipa sigue en alza con records, más el sur, centro y Amazonía</a:t>
            </a:r>
          </a:p>
          <a:p>
            <a:endParaRPr lang="es-PE" sz="2200" dirty="0"/>
          </a:p>
          <a:p>
            <a:r>
              <a:rPr lang="es-ES" sz="1800" dirty="0" smtClean="0"/>
              <a:t>Suben </a:t>
            </a:r>
            <a:r>
              <a:rPr lang="es-ES" sz="1800" dirty="0"/>
              <a:t>28 provincias, más que las 22 y 17 que subieron en las últimas dos semanas</a:t>
            </a:r>
            <a:endParaRPr lang="es-PE" sz="1800" dirty="0"/>
          </a:p>
          <a:p>
            <a:endParaRPr lang="es-PE" sz="2200" dirty="0" smtClean="0"/>
          </a:p>
          <a:p>
            <a:r>
              <a:rPr lang="es-PE" sz="2200" dirty="0"/>
              <a:t>Ocupación </a:t>
            </a:r>
            <a:r>
              <a:rPr lang="es-PE" sz="2200" dirty="0" smtClean="0"/>
              <a:t>camas </a:t>
            </a:r>
            <a:r>
              <a:rPr lang="es-PE" sz="2200" dirty="0"/>
              <a:t>UCI </a:t>
            </a:r>
            <a:r>
              <a:rPr lang="es-PE" sz="2200" dirty="0" smtClean="0"/>
              <a:t>baja 1.0%, pero siguen saturadas</a:t>
            </a:r>
            <a:endParaRPr lang="es-PE" sz="2200" dirty="0" smtClean="0"/>
          </a:p>
          <a:p>
            <a:endParaRPr lang="es-PE" sz="2200" dirty="0" smtClean="0"/>
          </a:p>
          <a:p>
            <a:r>
              <a:rPr lang="es-PE" sz="2200" dirty="0" smtClean="0"/>
              <a:t>Ocupación no UCI </a:t>
            </a:r>
            <a:r>
              <a:rPr lang="es-PE" sz="2200" b="1" u="sng" dirty="0" smtClean="0">
                <a:solidFill>
                  <a:srgbClr val="FF0000"/>
                </a:solidFill>
              </a:rPr>
              <a:t>baja </a:t>
            </a:r>
            <a:r>
              <a:rPr lang="es-PE" sz="2200" b="1" u="sng" dirty="0" smtClean="0">
                <a:solidFill>
                  <a:srgbClr val="FF0000"/>
                </a:solidFill>
              </a:rPr>
              <a:t>3.3%</a:t>
            </a:r>
            <a:r>
              <a:rPr lang="es-PE" sz="2200" dirty="0" smtClean="0"/>
              <a:t>,  bastante</a:t>
            </a:r>
            <a:endParaRPr lang="es-PE" sz="2200" dirty="0" smtClean="0"/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9060803" y="69291"/>
            <a:ext cx="3010173" cy="94371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La pandemia esta semana</a:t>
            </a:r>
            <a:endParaRPr lang="es-P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670036" y="1569492"/>
            <a:ext cx="794322" cy="1760562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643946" y="2238233"/>
            <a:ext cx="836669" cy="17954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4415797" y="2674959"/>
            <a:ext cx="3229069" cy="246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4480615" y="2402006"/>
            <a:ext cx="1674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Caída </a:t>
            </a:r>
            <a:r>
              <a:rPr lang="es-MX" sz="1600" b="1" dirty="0" smtClean="0">
                <a:solidFill>
                  <a:srgbClr val="00B050"/>
                </a:solidFill>
              </a:rPr>
              <a:t>similar hasta semana 21</a:t>
            </a:r>
            <a:endParaRPr lang="es-PE" sz="1600" dirty="0">
              <a:solidFill>
                <a:srgbClr val="00B05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705012" y="3284577"/>
            <a:ext cx="156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Acelera la caída nuevamente en la semana 22</a:t>
            </a:r>
            <a:endParaRPr lang="es-PE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1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r:link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6" y="3491896"/>
            <a:ext cx="4594274" cy="33432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3656"/>
            <a:ext cx="4612294" cy="33563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434402"/>
            <a:ext cx="4612294" cy="33563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090" y="26941"/>
            <a:ext cx="3061840" cy="1474314"/>
          </a:xfrm>
        </p:spPr>
        <p:txBody>
          <a:bodyPr>
            <a:noAutofit/>
          </a:bodyPr>
          <a:lstStyle/>
          <a:p>
            <a:pPr algn="ctr"/>
            <a:r>
              <a:rPr lang="es-MX" sz="3200" b="1" dirty="0" smtClean="0"/>
              <a:t>Ocupación de </a:t>
            </a:r>
            <a:r>
              <a:rPr lang="es-MX" sz="3200" b="1" dirty="0"/>
              <a:t>camas </a:t>
            </a:r>
            <a:r>
              <a:rPr lang="es-MX" sz="3200" b="1" dirty="0" smtClean="0"/>
              <a:t>UCI y hospitalización</a:t>
            </a:r>
            <a:endParaRPr lang="es-PE" sz="3200" b="1" u="sng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268611" y="425558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7" name="Rectángulo 16"/>
          <p:cNvSpPr/>
          <p:nvPr/>
        </p:nvSpPr>
        <p:spPr>
          <a:xfrm>
            <a:off x="9859229" y="3781921"/>
            <a:ext cx="2175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Hospitalización</a:t>
            </a:r>
            <a:endParaRPr lang="es-PE" sz="2400" dirty="0"/>
          </a:p>
        </p:txBody>
      </p:sp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4535146" y="1660000"/>
            <a:ext cx="3061840" cy="513076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000"/>
              </a:spcBef>
            </a:pPr>
            <a:r>
              <a:rPr lang="es-PE" dirty="0" smtClean="0"/>
              <a:t>Baja el # de camas de </a:t>
            </a:r>
            <a:r>
              <a:rPr lang="es-PE" dirty="0"/>
              <a:t>hospitalización </a:t>
            </a:r>
            <a:r>
              <a:rPr lang="es-PE" dirty="0" smtClean="0"/>
              <a:t>operativas</a:t>
            </a:r>
          </a:p>
          <a:p>
            <a:pPr>
              <a:spcBef>
                <a:spcPts val="2000"/>
              </a:spcBef>
            </a:pPr>
            <a:r>
              <a:rPr lang="es-PE" b="1" u="sng" dirty="0" err="1" smtClean="0">
                <a:solidFill>
                  <a:srgbClr val="FF0000"/>
                </a:solidFill>
              </a:rPr>
              <a:t>UCIs</a:t>
            </a:r>
            <a:r>
              <a:rPr lang="es-PE" b="1" u="sng" dirty="0" smtClean="0">
                <a:solidFill>
                  <a:srgbClr val="FF0000"/>
                </a:solidFill>
              </a:rPr>
              <a:t> saturadas, ocupación de </a:t>
            </a:r>
            <a:r>
              <a:rPr lang="es-PE" b="1" u="sng" dirty="0" smtClean="0">
                <a:solidFill>
                  <a:srgbClr val="FF0000"/>
                </a:solidFill>
              </a:rPr>
              <a:t>91.6</a:t>
            </a:r>
            <a:r>
              <a:rPr lang="es-PE" b="1" u="sng" dirty="0" smtClean="0">
                <a:solidFill>
                  <a:srgbClr val="FF0000"/>
                </a:solidFill>
              </a:rPr>
              <a:t>%</a:t>
            </a:r>
            <a:r>
              <a:rPr lang="es-PE" dirty="0" smtClean="0"/>
              <a:t>, </a:t>
            </a:r>
            <a:endParaRPr lang="es-PE" dirty="0" smtClean="0"/>
          </a:p>
          <a:p>
            <a:pPr marL="450850" lvl="1">
              <a:spcBef>
                <a:spcPts val="2000"/>
              </a:spcBef>
            </a:pPr>
            <a:r>
              <a:rPr lang="es-PE" dirty="0" smtClean="0"/>
              <a:t>B</a:t>
            </a:r>
            <a:r>
              <a:rPr lang="es-PE" dirty="0" smtClean="0"/>
              <a:t>aja 1.0%, cae dos semanas</a:t>
            </a:r>
            <a:endParaRPr lang="es-PE" dirty="0" smtClean="0"/>
          </a:p>
          <a:p>
            <a:pPr>
              <a:spcBef>
                <a:spcPts val="2000"/>
              </a:spcBef>
            </a:pPr>
            <a:r>
              <a:rPr lang="es-PE" dirty="0" smtClean="0"/>
              <a:t>54.9% </a:t>
            </a:r>
            <a:r>
              <a:rPr lang="es-PE" dirty="0" smtClean="0"/>
              <a:t>ocupación de camas de hospitalización, </a:t>
            </a:r>
            <a:r>
              <a:rPr lang="es-PE" b="1" u="sng" dirty="0" smtClean="0">
                <a:solidFill>
                  <a:srgbClr val="FF0000"/>
                </a:solidFill>
              </a:rPr>
              <a:t>baja </a:t>
            </a:r>
            <a:r>
              <a:rPr lang="es-PE" b="1" u="sng" dirty="0" smtClean="0">
                <a:solidFill>
                  <a:srgbClr val="FF0000"/>
                </a:solidFill>
              </a:rPr>
              <a:t>3.3%</a:t>
            </a:r>
            <a:endParaRPr lang="es-PE" b="1" u="sng" dirty="0" smtClean="0">
              <a:solidFill>
                <a:srgbClr val="FF0000"/>
              </a:solidFill>
            </a:endParaRPr>
          </a:p>
          <a:p>
            <a:pPr marL="450850" lvl="1">
              <a:lnSpc>
                <a:spcPct val="110000"/>
              </a:lnSpc>
              <a:spcBef>
                <a:spcPts val="0"/>
              </a:spcBef>
            </a:pPr>
            <a:r>
              <a:rPr lang="es-PE" dirty="0" smtClean="0"/>
              <a:t>Cae </a:t>
            </a:r>
            <a:r>
              <a:rPr lang="es-PE" dirty="0" smtClean="0"/>
              <a:t>siete semanas</a:t>
            </a:r>
            <a:endParaRPr lang="es-PE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9" r:link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03" y="52976"/>
            <a:ext cx="4593296" cy="334253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69838" y="1715970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3" name="Rectángulo 12"/>
          <p:cNvSpPr/>
          <p:nvPr/>
        </p:nvSpPr>
        <p:spPr>
          <a:xfrm>
            <a:off x="541240" y="4214879"/>
            <a:ext cx="2877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Hospitalización</a:t>
            </a:r>
            <a:endParaRPr lang="es-PE" sz="2000" dirty="0"/>
          </a:p>
        </p:txBody>
      </p:sp>
      <p:sp>
        <p:nvSpPr>
          <p:cNvPr id="14" name="Rectángulo 13"/>
          <p:cNvSpPr/>
          <p:nvPr/>
        </p:nvSpPr>
        <p:spPr>
          <a:xfrm>
            <a:off x="1883391" y="3768273"/>
            <a:ext cx="2292824" cy="227768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7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848501"/>
            <a:ext cx="9144000" cy="2387600"/>
          </a:xfrm>
        </p:spPr>
        <p:txBody>
          <a:bodyPr/>
          <a:lstStyle/>
          <a:p>
            <a:r>
              <a:rPr lang="es-MX" b="1" dirty="0" smtClean="0"/>
              <a:t>Análisis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017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118" y="-1"/>
            <a:ext cx="10515600" cy="794057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Fallecidos semanales por región*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0" y="6278904"/>
            <a:ext cx="8511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* Datos </a:t>
            </a:r>
            <a:r>
              <a:rPr lang="es-ES" dirty="0"/>
              <a:t>de </a:t>
            </a:r>
            <a:r>
              <a:rPr lang="es-ES" dirty="0" smtClean="0"/>
              <a:t>la semana actual incompletos. Totales </a:t>
            </a:r>
            <a:r>
              <a:rPr lang="es-ES" dirty="0"/>
              <a:t>de fila incluyen </a:t>
            </a:r>
            <a:r>
              <a:rPr lang="es-ES" dirty="0" smtClean="0"/>
              <a:t>semanas </a:t>
            </a:r>
            <a:r>
              <a:rPr lang="es-ES" dirty="0"/>
              <a:t>no </a:t>
            </a:r>
            <a:r>
              <a:rPr lang="es-ES" dirty="0" smtClean="0"/>
              <a:t>mostradas</a:t>
            </a:r>
          </a:p>
          <a:p>
            <a:r>
              <a:rPr lang="es-ES" dirty="0" smtClean="0"/>
              <a:t>Records semanales de pandemia (rojo) y 2a ola (amarillo)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417456" y="872450"/>
            <a:ext cx="3832413" cy="5957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rgbClr val="FF0000"/>
                </a:solidFill>
              </a:rPr>
              <a:t>Quinta </a:t>
            </a:r>
            <a:r>
              <a:rPr lang="es-ES" b="1" dirty="0" smtClean="0">
                <a:solidFill>
                  <a:srgbClr val="FF0000"/>
                </a:solidFill>
              </a:rPr>
              <a:t>gran caída nacional seguida: </a:t>
            </a:r>
            <a:r>
              <a:rPr lang="es-ES" b="1" dirty="0" smtClean="0">
                <a:solidFill>
                  <a:srgbClr val="FF0000"/>
                </a:solidFill>
              </a:rPr>
              <a:t>-</a:t>
            </a:r>
            <a:r>
              <a:rPr lang="es-ES" b="1" dirty="0" smtClean="0">
                <a:solidFill>
                  <a:srgbClr val="FF0000"/>
                </a:solidFill>
              </a:rPr>
              <a:t>400</a:t>
            </a:r>
            <a:r>
              <a:rPr lang="es-ES" b="1" dirty="0" smtClean="0">
                <a:solidFill>
                  <a:srgbClr val="FF0000"/>
                </a:solidFill>
              </a:rPr>
              <a:t>, 14.5%</a:t>
            </a:r>
            <a:endParaRPr lang="es-ES" b="1" dirty="0" smtClean="0">
              <a:solidFill>
                <a:srgbClr val="FF0000"/>
              </a:solidFill>
            </a:endParaRPr>
          </a:p>
          <a:p>
            <a:pPr lvl="1"/>
            <a:r>
              <a:rPr lang="es-ES" dirty="0" smtClean="0"/>
              <a:t>Cae </a:t>
            </a:r>
            <a:r>
              <a:rPr lang="es-ES" dirty="0" smtClean="0"/>
              <a:t>53% </a:t>
            </a:r>
            <a:r>
              <a:rPr lang="es-ES" dirty="0" smtClean="0"/>
              <a:t>en </a:t>
            </a:r>
            <a:r>
              <a:rPr lang="es-ES" dirty="0" smtClean="0"/>
              <a:t>cinco semanas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Lima metropolitana </a:t>
            </a:r>
            <a:r>
              <a:rPr lang="es-ES" dirty="0" smtClean="0"/>
              <a:t>aporta </a:t>
            </a:r>
            <a:r>
              <a:rPr lang="es-ES" dirty="0" smtClean="0"/>
              <a:t>36% </a:t>
            </a:r>
            <a:r>
              <a:rPr lang="es-ES" dirty="0" smtClean="0"/>
              <a:t>de la caída, </a:t>
            </a:r>
            <a:r>
              <a:rPr lang="es-ES" dirty="0" smtClean="0"/>
              <a:t>más </a:t>
            </a:r>
            <a:r>
              <a:rPr lang="es-ES" dirty="0" smtClean="0"/>
              <a:t>que semana previa</a:t>
            </a:r>
            <a:endParaRPr lang="es-ES" dirty="0"/>
          </a:p>
          <a:p>
            <a:endParaRPr lang="es-ES" dirty="0" smtClean="0"/>
          </a:p>
          <a:p>
            <a:pPr marL="228600" lvl="1">
              <a:spcBef>
                <a:spcPts val="1000"/>
              </a:spcBef>
            </a:pPr>
            <a:r>
              <a:rPr lang="es-ES" sz="2800" dirty="0" smtClean="0"/>
              <a:t>15 </a:t>
            </a:r>
            <a:r>
              <a:rPr lang="es-ES" sz="2800" dirty="0" smtClean="0"/>
              <a:t>regiones bajan &gt;10% o &gt;14, </a:t>
            </a:r>
            <a:r>
              <a:rPr lang="es-ES" sz="2800" dirty="0" smtClean="0"/>
              <a:t>18 </a:t>
            </a:r>
            <a:r>
              <a:rPr lang="es-ES" sz="2800" dirty="0" smtClean="0"/>
              <a:t>bajan en </a:t>
            </a:r>
            <a:r>
              <a:rPr lang="es-ES" sz="2800" dirty="0" smtClean="0"/>
              <a:t>total, más que antes:</a:t>
            </a:r>
            <a:endParaRPr lang="es-ES" sz="2800" dirty="0" smtClean="0"/>
          </a:p>
          <a:p>
            <a:pPr marL="450850" lvl="1"/>
            <a:r>
              <a:rPr lang="es-ES" dirty="0"/>
              <a:t>Tumbes a Ica más </a:t>
            </a:r>
            <a:r>
              <a:rPr lang="es-ES" dirty="0" smtClean="0"/>
              <a:t>Moquegua</a:t>
            </a:r>
          </a:p>
          <a:p>
            <a:pPr marL="450850" lvl="1"/>
            <a:r>
              <a:rPr lang="es-ES" dirty="0" smtClean="0"/>
              <a:t>Cajamarca </a:t>
            </a:r>
            <a:r>
              <a:rPr lang="es-ES" dirty="0"/>
              <a:t>y </a:t>
            </a:r>
            <a:r>
              <a:rPr lang="es-ES" dirty="0" smtClean="0"/>
              <a:t>Loreto</a:t>
            </a:r>
          </a:p>
          <a:p>
            <a:pPr marL="450850" lvl="1"/>
            <a:r>
              <a:rPr lang="es-ES" dirty="0" smtClean="0"/>
              <a:t>Pasco y Huánuco</a:t>
            </a:r>
          </a:p>
          <a:p>
            <a:pPr marL="450850" lvl="1"/>
            <a:r>
              <a:rPr lang="es-ES" dirty="0"/>
              <a:t>Huancavelica, </a:t>
            </a:r>
            <a:r>
              <a:rPr lang="es-ES" dirty="0" smtClean="0"/>
              <a:t>Ayacucho</a:t>
            </a:r>
            <a:r>
              <a:rPr lang="es-ES" dirty="0"/>
              <a:t>, </a:t>
            </a:r>
            <a:r>
              <a:rPr lang="es-ES" dirty="0" smtClean="0"/>
              <a:t>Cusco </a:t>
            </a:r>
            <a:r>
              <a:rPr lang="es-ES" dirty="0"/>
              <a:t>y Puno</a:t>
            </a:r>
            <a:endParaRPr lang="es-MX" dirty="0" smtClean="0"/>
          </a:p>
          <a:p>
            <a:endParaRPr lang="es-ES" dirty="0" smtClean="0"/>
          </a:p>
          <a:p>
            <a:r>
              <a:rPr lang="es-ES" dirty="0" smtClean="0"/>
              <a:t>Arequipa, </a:t>
            </a:r>
            <a:r>
              <a:rPr lang="es-ES" dirty="0" smtClean="0"/>
              <a:t>cinco</a:t>
            </a:r>
            <a:r>
              <a:rPr lang="es-ES" dirty="0" smtClean="0"/>
              <a:t> </a:t>
            </a:r>
            <a:r>
              <a:rPr lang="es-ES" dirty="0" smtClean="0"/>
              <a:t>semanas seguidas con nuevos records diario y semanal de 2a </a:t>
            </a:r>
            <a:r>
              <a:rPr lang="es-ES" dirty="0" smtClean="0"/>
              <a:t>ola</a:t>
            </a:r>
          </a:p>
          <a:p>
            <a:pPr marL="450850" lvl="1"/>
            <a:r>
              <a:rPr lang="es-ES" dirty="0" smtClean="0"/>
              <a:t>Cinco provincias suben, dos superando levemente sus records de pandemia</a:t>
            </a:r>
            <a:endParaRPr lang="es-ES" dirty="0" smtClean="0"/>
          </a:p>
          <a:p>
            <a:endParaRPr lang="es-ES" dirty="0"/>
          </a:p>
          <a:p>
            <a:r>
              <a:rPr lang="es-PE" dirty="0" smtClean="0"/>
              <a:t>Sur, </a:t>
            </a:r>
            <a:r>
              <a:rPr lang="es-PE" dirty="0" smtClean="0"/>
              <a:t>centro </a:t>
            </a:r>
            <a:r>
              <a:rPr lang="es-PE" dirty="0" smtClean="0"/>
              <a:t>y </a:t>
            </a:r>
            <a:r>
              <a:rPr lang="es-PE" dirty="0" smtClean="0"/>
              <a:t>Amazonía </a:t>
            </a:r>
            <a:r>
              <a:rPr lang="es-PE" dirty="0" smtClean="0"/>
              <a:t>suben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8" y="650194"/>
            <a:ext cx="8439850" cy="56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87" y="69291"/>
            <a:ext cx="9224683" cy="6712798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9210230" y="2647662"/>
            <a:ext cx="2981770" cy="3682497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 smtClean="0">
                <a:solidFill>
                  <a:srgbClr val="FF0000"/>
                </a:solidFill>
              </a:rPr>
              <a:t>A la fecha, </a:t>
            </a:r>
            <a:r>
              <a:rPr lang="es-PE" sz="1600" b="1" dirty="0" smtClean="0">
                <a:solidFill>
                  <a:srgbClr val="FF0000"/>
                </a:solidFill>
              </a:rPr>
              <a:t>9 </a:t>
            </a:r>
            <a:r>
              <a:rPr lang="es-PE" sz="1600" b="1" dirty="0">
                <a:solidFill>
                  <a:srgbClr val="FF0000"/>
                </a:solidFill>
              </a:rPr>
              <a:t>regiones </a:t>
            </a:r>
            <a:r>
              <a:rPr lang="es-PE" sz="1600" b="1" dirty="0" smtClean="0">
                <a:solidFill>
                  <a:srgbClr val="FF0000"/>
                </a:solidFill>
              </a:rPr>
              <a:t>tienen ≤5 camas </a:t>
            </a:r>
            <a:r>
              <a:rPr lang="es-PE" sz="1600" b="1" dirty="0" smtClean="0">
                <a:solidFill>
                  <a:srgbClr val="FF0000"/>
                </a:solidFill>
              </a:rPr>
              <a:t>disponibles*, 13 la semana previa</a:t>
            </a:r>
            <a:endParaRPr lang="es-PE" sz="1600" b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s-PE" sz="1600" b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 smtClean="0">
                <a:solidFill>
                  <a:srgbClr val="FF0000"/>
                </a:solidFill>
              </a:rPr>
              <a:t>En Lima, </a:t>
            </a:r>
            <a:r>
              <a:rPr lang="es-PE" sz="1600" b="1" dirty="0" smtClean="0">
                <a:solidFill>
                  <a:srgbClr val="FF0000"/>
                </a:solidFill>
              </a:rPr>
              <a:t>58 </a:t>
            </a:r>
            <a:r>
              <a:rPr lang="es-PE" sz="1600" b="1" dirty="0" smtClean="0">
                <a:solidFill>
                  <a:srgbClr val="FF0000"/>
                </a:solidFill>
              </a:rPr>
              <a:t>camas UCI </a:t>
            </a:r>
            <a:r>
              <a:rPr lang="es-PE" sz="1600" b="1" dirty="0" smtClean="0">
                <a:solidFill>
                  <a:srgbClr val="FF0000"/>
                </a:solidFill>
              </a:rPr>
              <a:t>disponibles, 47, 50</a:t>
            </a:r>
            <a:r>
              <a:rPr lang="es-PE" sz="1600" b="1" dirty="0" smtClean="0">
                <a:solidFill>
                  <a:srgbClr val="FF0000"/>
                </a:solidFill>
              </a:rPr>
              <a:t>, 53, 50 y 48 en semanas previas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600" dirty="0" smtClean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 smtClean="0">
                <a:solidFill>
                  <a:srgbClr val="002060"/>
                </a:solidFill>
              </a:rPr>
              <a:t>Baja </a:t>
            </a:r>
            <a:r>
              <a:rPr lang="es-PE" sz="1600" dirty="0" smtClean="0">
                <a:solidFill>
                  <a:srgbClr val="002060"/>
                </a:solidFill>
              </a:rPr>
              <a:t>&gt;1% en: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 smtClean="0">
                <a:solidFill>
                  <a:srgbClr val="002060"/>
                </a:solidFill>
              </a:rPr>
              <a:t>Piura</a:t>
            </a:r>
            <a:r>
              <a:rPr lang="es-PE" sz="1600" dirty="0">
                <a:solidFill>
                  <a:srgbClr val="002060"/>
                </a:solidFill>
              </a:rPr>
              <a:t>, </a:t>
            </a:r>
            <a:r>
              <a:rPr lang="es-PE" sz="1600" dirty="0" smtClean="0">
                <a:solidFill>
                  <a:srgbClr val="002060"/>
                </a:solidFill>
              </a:rPr>
              <a:t>Lambayeque, </a:t>
            </a:r>
            <a:r>
              <a:rPr lang="es-PE" sz="1600" dirty="0">
                <a:solidFill>
                  <a:srgbClr val="002060"/>
                </a:solidFill>
              </a:rPr>
              <a:t>La Libertad, </a:t>
            </a:r>
            <a:r>
              <a:rPr lang="es-PE" sz="1600" dirty="0" smtClean="0">
                <a:solidFill>
                  <a:srgbClr val="002060"/>
                </a:solidFill>
              </a:rPr>
              <a:t>Lima región e </a:t>
            </a:r>
            <a:r>
              <a:rPr lang="es-PE" sz="1600" dirty="0">
                <a:solidFill>
                  <a:srgbClr val="002060"/>
                </a:solidFill>
              </a:rPr>
              <a:t>Ica</a:t>
            </a:r>
            <a:r>
              <a:rPr lang="es-PE" sz="1600" dirty="0" smtClean="0">
                <a:solidFill>
                  <a:srgbClr val="002060"/>
                </a:solidFill>
              </a:rPr>
              <a:t>,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 smtClean="0">
                <a:solidFill>
                  <a:srgbClr val="002060"/>
                </a:solidFill>
              </a:rPr>
              <a:t>Amazonas</a:t>
            </a:r>
            <a:r>
              <a:rPr lang="es-PE" sz="1600" dirty="0">
                <a:solidFill>
                  <a:srgbClr val="002060"/>
                </a:solidFill>
              </a:rPr>
              <a:t>, San </a:t>
            </a:r>
            <a:r>
              <a:rPr lang="es-PE" sz="1600" dirty="0" smtClean="0">
                <a:solidFill>
                  <a:srgbClr val="002060"/>
                </a:solidFill>
              </a:rPr>
              <a:t>Martín, Ucayali</a:t>
            </a:r>
            <a:r>
              <a:rPr lang="es-PE" sz="1600" dirty="0">
                <a:solidFill>
                  <a:srgbClr val="002060"/>
                </a:solidFill>
              </a:rPr>
              <a:t> </a:t>
            </a:r>
            <a:r>
              <a:rPr lang="es-PE" sz="1600" dirty="0" smtClean="0">
                <a:solidFill>
                  <a:srgbClr val="002060"/>
                </a:solidFill>
              </a:rPr>
              <a:t>y Madre de Dios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 smtClean="0">
                <a:solidFill>
                  <a:srgbClr val="002060"/>
                </a:solidFill>
              </a:rPr>
              <a:t>Pasco, Huancavelica</a:t>
            </a:r>
            <a:r>
              <a:rPr lang="es-PE" sz="1600" dirty="0">
                <a:solidFill>
                  <a:srgbClr val="002060"/>
                </a:solidFill>
              </a:rPr>
              <a:t>, </a:t>
            </a:r>
            <a:r>
              <a:rPr lang="es-PE" sz="1600" dirty="0" smtClean="0">
                <a:solidFill>
                  <a:srgbClr val="002060"/>
                </a:solidFill>
              </a:rPr>
              <a:t>Apurímac</a:t>
            </a:r>
            <a:r>
              <a:rPr lang="es-PE" sz="1600" dirty="0">
                <a:solidFill>
                  <a:srgbClr val="002060"/>
                </a:solidFill>
              </a:rPr>
              <a:t> </a:t>
            </a:r>
            <a:r>
              <a:rPr lang="es-PE" sz="1600" dirty="0" smtClean="0">
                <a:solidFill>
                  <a:srgbClr val="002060"/>
                </a:solidFill>
              </a:rPr>
              <a:t>y Puno</a:t>
            </a:r>
            <a:endParaRPr lang="es-PE" sz="1600" dirty="0" smtClean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278470" y="-38887"/>
            <a:ext cx="2913530" cy="2741143"/>
          </a:xfrm>
        </p:spPr>
        <p:txBody>
          <a:bodyPr>
            <a:noAutofit/>
          </a:bodyPr>
          <a:lstStyle/>
          <a:p>
            <a:pPr algn="ctr"/>
            <a:r>
              <a:rPr lang="es-PE" sz="3200" b="1" u="sng" dirty="0" smtClean="0">
                <a:solidFill>
                  <a:srgbClr val="FF0000"/>
                </a:solidFill>
              </a:rPr>
              <a:t>Muy alta ocupación </a:t>
            </a:r>
            <a:r>
              <a:rPr lang="es-PE" sz="3200" dirty="0" smtClean="0"/>
              <a:t>de camas UCI, saturación sigue pese a </a:t>
            </a:r>
            <a:r>
              <a:rPr lang="es-PE" sz="3200" dirty="0" smtClean="0"/>
              <a:t>menor </a:t>
            </a:r>
            <a:r>
              <a:rPr lang="es-PE" sz="3200" dirty="0" smtClean="0"/>
              <a:t>ocupación</a:t>
            </a:r>
            <a:endParaRPr lang="es-PE" sz="3200" dirty="0"/>
          </a:p>
        </p:txBody>
      </p:sp>
      <p:sp>
        <p:nvSpPr>
          <p:cNvPr id="9" name="Rectángulo 8"/>
          <p:cNvSpPr/>
          <p:nvPr/>
        </p:nvSpPr>
        <p:spPr>
          <a:xfrm>
            <a:off x="6250851" y="3630815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838439" y="185492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236843" y="1463260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858075" y="2648845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01610" y="497863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4838439" y="391834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453907" y="1463259"/>
            <a:ext cx="629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85855" y="3665013"/>
            <a:ext cx="384758" cy="66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250491" y="388646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265962" y="2779359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3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0" y="28950"/>
            <a:ext cx="9384435" cy="682904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422115" y="329405"/>
            <a:ext cx="2881944" cy="1786000"/>
          </a:xfrm>
        </p:spPr>
        <p:txBody>
          <a:bodyPr>
            <a:normAutofit/>
          </a:bodyPr>
          <a:lstStyle/>
          <a:p>
            <a:pPr algn="ctr"/>
            <a:r>
              <a:rPr lang="es-PE" sz="3800" dirty="0" smtClean="0"/>
              <a:t>Ocupación de camas de no UCI cae </a:t>
            </a:r>
            <a:r>
              <a:rPr lang="es-PE" sz="3800" dirty="0" smtClean="0"/>
              <a:t>3.3%</a:t>
            </a:r>
            <a:endParaRPr lang="es-PE" sz="3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9421582" y="2567944"/>
            <a:ext cx="2770417" cy="436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PE" b="1" dirty="0" smtClean="0">
                <a:solidFill>
                  <a:srgbClr val="FF0000"/>
                </a:solidFill>
              </a:rPr>
              <a:t>Ocupación camas sube </a:t>
            </a:r>
            <a:r>
              <a:rPr lang="es-PE" b="1" dirty="0" smtClean="0">
                <a:solidFill>
                  <a:srgbClr val="FF0000"/>
                </a:solidFill>
              </a:rPr>
              <a:t>sólo en Arequipa y Tacna</a:t>
            </a:r>
            <a:endParaRPr lang="es-PE" b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s-PE" b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PE" b="1" dirty="0" smtClean="0">
                <a:solidFill>
                  <a:srgbClr val="FF0000"/>
                </a:solidFill>
              </a:rPr>
              <a:t>Se mantiene (±0.5%) </a:t>
            </a:r>
            <a:r>
              <a:rPr lang="es-PE" b="1" dirty="0" smtClean="0">
                <a:solidFill>
                  <a:srgbClr val="FF0000"/>
                </a:solidFill>
              </a:rPr>
              <a:t>en </a:t>
            </a:r>
            <a:r>
              <a:rPr lang="es-MX" sz="2000" b="1" dirty="0" smtClean="0">
                <a:solidFill>
                  <a:srgbClr val="FF0000"/>
                </a:solidFill>
              </a:rPr>
              <a:t>Callao</a:t>
            </a:r>
            <a:endParaRPr lang="es-MX" sz="2000" b="1" dirty="0" smtClean="0">
              <a:solidFill>
                <a:srgbClr val="FF0000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963009" y="387066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7765354" y="3681814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7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982971"/>
            <a:ext cx="9144000" cy="2387600"/>
          </a:xfrm>
        </p:spPr>
        <p:txBody>
          <a:bodyPr/>
          <a:lstStyle/>
          <a:p>
            <a:r>
              <a:rPr lang="es-MX" b="1" dirty="0" smtClean="0"/>
              <a:t>Análisis macro-regional y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3734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9243" y="96185"/>
            <a:ext cx="7452681" cy="562721"/>
          </a:xfrm>
        </p:spPr>
        <p:txBody>
          <a:bodyPr>
            <a:noAutofit/>
          </a:bodyPr>
          <a:lstStyle/>
          <a:p>
            <a:r>
              <a:rPr lang="es-MX" sz="3800" dirty="0" smtClean="0"/>
              <a:t>Lima metropolitana baja claramente</a:t>
            </a:r>
            <a:endParaRPr lang="es-PE" sz="3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80681" y="5488884"/>
            <a:ext cx="7392295" cy="1392093"/>
          </a:xfrm>
        </p:spPr>
        <p:txBody>
          <a:bodyPr>
            <a:normAutofit lnSpcReduction="10000"/>
          </a:bodyPr>
          <a:lstStyle/>
          <a:p>
            <a:r>
              <a:rPr lang="es-ES" sz="2200" b="1" dirty="0" smtClean="0">
                <a:solidFill>
                  <a:srgbClr val="FF0000"/>
                </a:solidFill>
              </a:rPr>
              <a:t>Lima metropolitana baja </a:t>
            </a:r>
            <a:r>
              <a:rPr lang="es-ES" sz="2200" b="1" dirty="0" smtClean="0">
                <a:solidFill>
                  <a:srgbClr val="FF0000"/>
                </a:solidFill>
              </a:rPr>
              <a:t>nueve </a:t>
            </a:r>
            <a:r>
              <a:rPr lang="es-ES" sz="2200" b="1" dirty="0" smtClean="0">
                <a:solidFill>
                  <a:srgbClr val="FF0000"/>
                </a:solidFill>
              </a:rPr>
              <a:t>semanas, </a:t>
            </a:r>
            <a:r>
              <a:rPr lang="es-ES" sz="2200" b="1" dirty="0" smtClean="0">
                <a:solidFill>
                  <a:srgbClr val="FF0000"/>
                </a:solidFill>
              </a:rPr>
              <a:t>24.1% </a:t>
            </a:r>
            <a:r>
              <a:rPr lang="es-ES" sz="2200" b="1" dirty="0" smtClean="0">
                <a:solidFill>
                  <a:srgbClr val="FF0000"/>
                </a:solidFill>
              </a:rPr>
              <a:t>esta semana</a:t>
            </a:r>
          </a:p>
          <a:p>
            <a:pPr lvl="1"/>
            <a:r>
              <a:rPr lang="es-ES" sz="1800" dirty="0" smtClean="0"/>
              <a:t>Suben </a:t>
            </a:r>
            <a:r>
              <a:rPr lang="es-ES" sz="1800" dirty="0" smtClean="0"/>
              <a:t>cuatro </a:t>
            </a:r>
            <a:r>
              <a:rPr lang="es-ES" sz="1800" dirty="0" smtClean="0"/>
              <a:t>distritos, </a:t>
            </a:r>
            <a:r>
              <a:rPr lang="es-ES" sz="1800" dirty="0" smtClean="0"/>
              <a:t>nueve </a:t>
            </a:r>
            <a:r>
              <a:rPr lang="es-ES" sz="1800" dirty="0" smtClean="0"/>
              <a:t>subieron la semana previa</a:t>
            </a:r>
          </a:p>
          <a:p>
            <a:r>
              <a:rPr lang="es-ES" sz="2200" b="1" dirty="0" smtClean="0"/>
              <a:t>Lima región y Callao </a:t>
            </a:r>
            <a:r>
              <a:rPr lang="es-ES" sz="2200" b="1" dirty="0" smtClean="0"/>
              <a:t>desacelerando</a:t>
            </a:r>
            <a:endParaRPr lang="es-ES" sz="2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23352"/>
            <a:ext cx="4680409" cy="34058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0938"/>
            <a:ext cx="7194176" cy="48729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3452188"/>
            <a:ext cx="4680409" cy="34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34275</TotalTime>
  <Words>1209</Words>
  <Application>Microsoft Office PowerPoint</Application>
  <PresentationFormat>Panorámica</PresentationFormat>
  <Paragraphs>233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Situación Epidemiológica de la COVID-19 al 5 de Junio del 2021</vt:lpstr>
      <vt:lpstr>La pandemia esta semana</vt:lpstr>
      <vt:lpstr>Ocupación de camas UCI y hospitalización</vt:lpstr>
      <vt:lpstr>Análisis regional</vt:lpstr>
      <vt:lpstr>Fallecidos semanales por región*</vt:lpstr>
      <vt:lpstr>Muy alta ocupación de camas UCI, saturación sigue pese a menor ocupación</vt:lpstr>
      <vt:lpstr>Ocupación de camas de no UCI cae 3.3%</vt:lpstr>
      <vt:lpstr>Análisis macro-regional y regional</vt:lpstr>
      <vt:lpstr>Lima metropolitana baja claramente</vt:lpstr>
      <vt:lpstr>Costa Centro  Fallecidos bajan. UCI saturadas, casi no cambian. Ocupación camas hospitalización bajan</vt:lpstr>
      <vt:lpstr>Costa Sur Fallecidos suben excepto en Tacna. Ocupación UCIs y No UCI se mantiene</vt:lpstr>
      <vt:lpstr>Sierra/Selva Sur Fallecidos suben en Apurímac, escenario mixto.  Ocupación UCI sube un poco, camas no UCI cae</vt:lpstr>
      <vt:lpstr>Sierra/Selva Centro Fallecidos suben en Pasco y Junín. UCIs bajan levemente. Ocupación camas no UCI baja</vt:lpstr>
      <vt:lpstr>Selva Baja  Fallecidos suben en Loreto. Ocupación camas UCI sube en Loreto y no UCI se mantiene</vt:lpstr>
      <vt:lpstr>Sierra/Selva Norte Fallecidos suben excepto en Cajamarca. UCIs bajan levemente. Ocupación camas no UCI baja</vt:lpstr>
      <vt:lpstr>Presentación de PowerPoint</vt:lpstr>
      <vt:lpstr>Heterogeneidad epidemiológica macro-regional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Willy Lescano</dc:creator>
  <cp:lastModifiedBy>Willy Lescano</cp:lastModifiedBy>
  <cp:revision>865</cp:revision>
  <dcterms:created xsi:type="dcterms:W3CDTF">2020-07-09T22:59:19Z</dcterms:created>
  <dcterms:modified xsi:type="dcterms:W3CDTF">2021-06-08T03:08:52Z</dcterms:modified>
</cp:coreProperties>
</file>