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70" d="100"/>
          <a:sy n="70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+&lt;0.1% +0.2% +0.2% +1.0% +1.9% +1.9% +2.4%</a:t>
            </a:r>
          </a:p>
          <a:p>
            <a:r>
              <a:rPr lang="es-MX" sz="1200" dirty="0" smtClean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21/06/2021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 smtClean="0"/>
              <a:t>Situación Epidemiológica de la COVID-19 al </a:t>
            </a:r>
            <a:r>
              <a:rPr lang="es-PE" b="1" dirty="0" smtClean="0"/>
              <a:t>19 </a:t>
            </a:r>
            <a:r>
              <a:rPr lang="es-PE" b="1" dirty="0" smtClean="0"/>
              <a:t>de Junio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 smtClean="0"/>
              <a:t>Tendencia semanal y variación diaria de fallecidos, hospitalización y positividad antigénica con los datos disponibles al acabar la semana epidemiológica </a:t>
            </a:r>
            <a:r>
              <a:rPr lang="es-PE" dirty="0" smtClean="0"/>
              <a:t>24 </a:t>
            </a:r>
            <a:r>
              <a:rPr lang="es-PE" dirty="0" smtClean="0"/>
              <a:t>del 2021</a:t>
            </a:r>
          </a:p>
          <a:p>
            <a:endParaRPr lang="es-PE" dirty="0" smtClean="0"/>
          </a:p>
          <a:p>
            <a:r>
              <a:rPr lang="es-PE" dirty="0" smtClean="0"/>
              <a:t>Fuentes</a:t>
            </a:r>
          </a:p>
          <a:p>
            <a:r>
              <a:rPr lang="es-PE" b="1" u="sng" dirty="0" smtClean="0"/>
              <a:t>Datos públicos</a:t>
            </a:r>
            <a:r>
              <a:rPr lang="es-PE" dirty="0" smtClean="0"/>
              <a:t>: </a:t>
            </a:r>
            <a:r>
              <a:rPr lang="es-PE" dirty="0" err="1" smtClean="0"/>
              <a:t>Sinadef</a:t>
            </a:r>
            <a:r>
              <a:rPr lang="es-PE" dirty="0" smtClean="0"/>
              <a:t> y </a:t>
            </a:r>
            <a:r>
              <a:rPr lang="es-MX" dirty="0" smtClean="0"/>
              <a:t>Ocupación </a:t>
            </a:r>
            <a:r>
              <a:rPr lang="es-MX" dirty="0"/>
              <a:t>de camas hospitalarias UCI y no UCI de </a:t>
            </a:r>
            <a:r>
              <a:rPr lang="es-MX" dirty="0" err="1" smtClean="0"/>
              <a:t>Susalud</a:t>
            </a:r>
            <a:endParaRPr lang="es-MX" dirty="0"/>
          </a:p>
          <a:p>
            <a:r>
              <a:rPr lang="es-MX" b="1" dirty="0" smtClean="0"/>
              <a:t>Desde la semana 17 no se dispone de datos de positividad antigénica de OGTI/MINSA</a:t>
            </a:r>
          </a:p>
          <a:p>
            <a:endParaRPr lang="es-ES" dirty="0" smtClean="0"/>
          </a:p>
          <a:p>
            <a:r>
              <a:rPr lang="es-ES" dirty="0" smtClean="0"/>
              <a:t>Documento </a:t>
            </a:r>
            <a:r>
              <a:rPr lang="es-ES" dirty="0"/>
              <a:t>elaborado por Cesar Cárcamo y Andrés G. (Willy) Lescano, ex miembros del Grupo Prospectiva, siguiendo pautas desarrolladas con otros miembros del </a:t>
            </a:r>
            <a:r>
              <a:rPr lang="es-ES" dirty="0" smtClean="0"/>
              <a:t>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 smtClean="0"/>
              <a:t>Costa Centro</a:t>
            </a:r>
            <a:r>
              <a:rPr lang="es-MX" sz="3000" dirty="0" smtClean="0"/>
              <a:t> </a:t>
            </a:r>
            <a:br>
              <a:rPr lang="es-MX" sz="3000" dirty="0" smtClean="0"/>
            </a:br>
            <a:r>
              <a:rPr lang="es-MX" sz="2200" dirty="0" smtClean="0"/>
              <a:t>Fallecidos bajan fuertemente. UCI saturadas, </a:t>
            </a:r>
            <a:r>
              <a:rPr lang="es-MX" sz="2200" dirty="0" smtClean="0"/>
              <a:t>ligera bajada. </a:t>
            </a:r>
            <a:r>
              <a:rPr lang="es-MX" sz="2200" dirty="0" smtClean="0"/>
              <a:t>Ocupación camas hospitalización </a:t>
            </a:r>
            <a:r>
              <a:rPr lang="es-MX" sz="2200" dirty="0" smtClean="0"/>
              <a:t>baja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</a:t>
            </a:r>
            <a:r>
              <a:rPr lang="es-MX" sz="1400" dirty="0" smtClean="0">
                <a:solidFill>
                  <a:schemeClr val="bg1"/>
                </a:solidFill>
              </a:rPr>
              <a:t>uben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</a:t>
            </a:r>
            <a:r>
              <a:rPr lang="es-MX" sz="1400" dirty="0" smtClean="0">
                <a:solidFill>
                  <a:schemeClr val="bg1"/>
                </a:solidFill>
              </a:rPr>
              <a:t>ocho semanas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7"/>
            <a:ext cx="1837305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14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30%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Ventanilla sube</a:t>
            </a:r>
            <a:endParaRPr lang="es-MX" sz="14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19%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32%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940711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solidFill>
                  <a:srgbClr val="00B050"/>
                </a:solidFill>
              </a:rPr>
              <a:t>14% </a:t>
            </a:r>
            <a:r>
              <a:rPr lang="es-MX" sz="12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200" b="1" dirty="0" smtClean="0">
                <a:solidFill>
                  <a:srgbClr val="00B050"/>
                </a:solidFill>
              </a:rPr>
              <a:t>216%</a:t>
            </a:r>
            <a:endParaRPr lang="es-MX" sz="12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Cuatro distritos suben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19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22%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</a:t>
            </a:r>
            <a:r>
              <a:rPr lang="es-MX" sz="1400" dirty="0" err="1" smtClean="0">
                <a:solidFill>
                  <a:srgbClr val="FF0000"/>
                </a:solidFill>
              </a:rPr>
              <a:t>Ascope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754034"/>
            <a:ext cx="2420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18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29%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767838" y="4718698"/>
            <a:ext cx="19191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37% </a:t>
            </a:r>
            <a:r>
              <a:rPr lang="es-MX" sz="1400" b="1" dirty="0" smtClean="0">
                <a:solidFill>
                  <a:srgbClr val="00B050"/>
                </a:solidFill>
              </a:rPr>
              <a:t>del pico, </a:t>
            </a:r>
            <a:r>
              <a:rPr lang="es-MX" sz="1400" b="1" dirty="0" smtClean="0">
                <a:solidFill>
                  <a:srgbClr val="FF0000"/>
                </a:solidFill>
              </a:rPr>
              <a:t>sube 19%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Suben Ica, Pisco y Nazca</a:t>
            </a:r>
            <a:endParaRPr lang="es-MX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tiene subida irregular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90% del pico, </a:t>
            </a:r>
            <a:r>
              <a:rPr lang="es-MX" sz="1600" b="1" dirty="0" smtClean="0">
                <a:solidFill>
                  <a:srgbClr val="00B050"/>
                </a:solidFill>
              </a:rPr>
              <a:t>cae 10%.</a:t>
            </a:r>
          </a:p>
          <a:p>
            <a:pPr algn="ctr"/>
            <a:r>
              <a:rPr lang="es-MX" sz="1600" dirty="0" err="1" smtClean="0">
                <a:solidFill>
                  <a:srgbClr val="FF0000"/>
                </a:solidFill>
              </a:rPr>
              <a:t>Caylloma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smtClean="0">
                <a:solidFill>
                  <a:srgbClr val="FF0000"/>
                </a:solidFill>
              </a:rPr>
              <a:t>sube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u="sng" dirty="0" smtClean="0"/>
              <a:t>Costa Sur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800" b="1" dirty="0" smtClean="0"/>
              <a:t>Fallecidos suben sólo en </a:t>
            </a:r>
            <a:r>
              <a:rPr lang="es-PE" sz="2800" b="1" dirty="0" smtClean="0"/>
              <a:t>Moquegua. </a:t>
            </a:r>
            <a:r>
              <a:rPr lang="es-PE" sz="2800" b="1" dirty="0" smtClean="0"/>
              <a:t>Ocupación </a:t>
            </a:r>
            <a:r>
              <a:rPr lang="es-PE" sz="2800" b="1" dirty="0" err="1" smtClean="0"/>
              <a:t>UCIs</a:t>
            </a:r>
            <a:r>
              <a:rPr lang="es-PE" sz="2800" b="1" dirty="0"/>
              <a:t> </a:t>
            </a:r>
            <a:r>
              <a:rPr lang="es-PE" sz="2800" b="1" dirty="0" smtClean="0"/>
              <a:t>casi no </a:t>
            </a:r>
            <a:r>
              <a:rPr lang="es-PE" sz="2800" b="1" dirty="0" smtClean="0"/>
              <a:t>en Arequipa, </a:t>
            </a:r>
            <a:r>
              <a:rPr lang="es-PE" sz="2800" b="1" dirty="0" smtClean="0"/>
              <a:t>y No </a:t>
            </a:r>
            <a:r>
              <a:rPr lang="es-PE" sz="2800" b="1" dirty="0"/>
              <a:t>UCI </a:t>
            </a:r>
            <a:r>
              <a:rPr lang="es-PE" sz="2800" b="1" dirty="0" smtClean="0"/>
              <a:t>se </a:t>
            </a:r>
            <a:r>
              <a:rPr lang="es-PE" sz="2800" b="1" dirty="0" smtClean="0"/>
              <a:t>mantiene. Escenario mixto</a:t>
            </a:r>
            <a:endParaRPr lang="es-PE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44% </a:t>
            </a:r>
            <a:r>
              <a:rPr lang="es-MX" sz="1400" b="1" dirty="0">
                <a:solidFill>
                  <a:srgbClr val="00B050"/>
                </a:solidFill>
              </a:rPr>
              <a:t>del </a:t>
            </a:r>
            <a:r>
              <a:rPr lang="es-MX" sz="1400" b="1" dirty="0" smtClean="0">
                <a:solidFill>
                  <a:srgbClr val="00B050"/>
                </a:solidFill>
              </a:rPr>
              <a:t>pico, </a:t>
            </a:r>
            <a:r>
              <a:rPr lang="es-MX" sz="1400" b="1" dirty="0" smtClean="0">
                <a:solidFill>
                  <a:srgbClr val="FF0000"/>
                </a:solidFill>
              </a:rPr>
              <a:t>sube 43%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Mariscal Nieto sube</a:t>
            </a:r>
            <a:endParaRPr lang="es-MX" sz="1400" dirty="0">
              <a:solidFill>
                <a:srgbClr val="FF0000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30% </a:t>
            </a:r>
            <a:r>
              <a:rPr lang="es-MX" sz="1400" b="1" dirty="0" smtClean="0">
                <a:solidFill>
                  <a:srgbClr val="00B050"/>
                </a:solidFill>
              </a:rPr>
              <a:t>del pico, baja </a:t>
            </a:r>
            <a:r>
              <a:rPr lang="es-MX" sz="1400" b="1" dirty="0" smtClean="0">
                <a:solidFill>
                  <a:srgbClr val="00B050"/>
                </a:solidFill>
              </a:rPr>
              <a:t>12%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endParaRPr lang="es-MX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376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r>
              <a:rPr lang="es-PE" sz="3400" b="1" dirty="0" smtClean="0"/>
              <a:t/>
            </a:r>
            <a:br>
              <a:rPr lang="es-PE" sz="3400" b="1" dirty="0" smtClean="0"/>
            </a:br>
            <a:r>
              <a:rPr lang="es-PE" sz="2800" b="1" dirty="0" smtClean="0"/>
              <a:t>Fallecidos bajan. </a:t>
            </a:r>
            <a:br>
              <a:rPr lang="es-PE" sz="2800" b="1" dirty="0" smtClean="0"/>
            </a:br>
            <a:r>
              <a:rPr lang="es-PE" sz="2800" b="1" dirty="0" smtClean="0"/>
              <a:t>Ocupación UCI en patrón mixto, camas no UCI bajan</a:t>
            </a:r>
            <a:endParaRPr lang="es-PE" sz="28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</a:t>
            </a:r>
            <a:r>
              <a:rPr lang="es-MX" sz="1600" dirty="0" smtClean="0">
                <a:solidFill>
                  <a:schemeClr val="bg1"/>
                </a:solidFill>
              </a:rPr>
              <a:t>suben cuatro semanas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</a:t>
            </a:r>
            <a:endParaRPr lang="es-MX" sz="1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</a:t>
            </a:r>
            <a:r>
              <a:rPr lang="es-MX" sz="1600" dirty="0" smtClean="0">
                <a:solidFill>
                  <a:schemeClr val="bg1"/>
                </a:solidFill>
              </a:rPr>
              <a:t>ocho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en subida </a:t>
            </a:r>
            <a:r>
              <a:rPr lang="es-MX" sz="1600" dirty="0">
                <a:solidFill>
                  <a:schemeClr val="bg1"/>
                </a:solidFill>
              </a:rPr>
              <a:t>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249469" y="4772239"/>
            <a:ext cx="194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 smtClean="0">
                <a:solidFill>
                  <a:srgbClr val="FF0000"/>
                </a:solidFill>
              </a:rPr>
              <a:t>54</a:t>
            </a:r>
            <a:r>
              <a:rPr lang="es-MX" sz="1400" b="1" dirty="0" smtClean="0">
                <a:solidFill>
                  <a:srgbClr val="FF0000"/>
                </a:solidFill>
              </a:rPr>
              <a:t>% </a:t>
            </a:r>
            <a:r>
              <a:rPr lang="es-MX" sz="1400" b="1" dirty="0" smtClean="0">
                <a:solidFill>
                  <a:srgbClr val="FF0000"/>
                </a:solidFill>
              </a:rPr>
              <a:t>del pico</a:t>
            </a:r>
            <a:r>
              <a:rPr lang="es-MX" sz="1400" dirty="0" smtClean="0">
                <a:solidFill>
                  <a:srgbClr val="FF0000"/>
                </a:solidFill>
              </a:rPr>
              <a:t>, </a:t>
            </a:r>
            <a:r>
              <a:rPr lang="es-MX" sz="1400" b="1" dirty="0" smtClean="0">
                <a:solidFill>
                  <a:srgbClr val="00B050"/>
                </a:solidFill>
              </a:rPr>
              <a:t>bajó </a:t>
            </a:r>
            <a:r>
              <a:rPr lang="es-MX" sz="1400" b="1" dirty="0" smtClean="0">
                <a:solidFill>
                  <a:srgbClr val="00B050"/>
                </a:solidFill>
              </a:rPr>
              <a:t>23</a:t>
            </a:r>
            <a:r>
              <a:rPr lang="es-MX" sz="1400" b="1" dirty="0" smtClean="0">
                <a:solidFill>
                  <a:srgbClr val="00B050"/>
                </a:solidFill>
              </a:rPr>
              <a:t>%</a:t>
            </a:r>
            <a:endParaRPr lang="es-MX" sz="1400" dirty="0" smtClean="0">
              <a:solidFill>
                <a:srgbClr val="00B050"/>
              </a:solidFill>
            </a:endParaRPr>
          </a:p>
          <a:p>
            <a:pPr algn="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32%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baja 11%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3%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bajó 67%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14%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35%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37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22%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Canchis</a:t>
            </a:r>
            <a:r>
              <a:rPr lang="es-MX" sz="1600" dirty="0" smtClean="0">
                <a:solidFill>
                  <a:srgbClr val="FF0000"/>
                </a:solidFill>
              </a:rPr>
              <a:t> y La Convención</a:t>
            </a:r>
            <a:endParaRPr lang="es-MX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 smtClean="0"/>
              <a:t>Sierra/Selva Centro</a:t>
            </a:r>
            <a:br>
              <a:rPr lang="es-PE" sz="3400" b="1" dirty="0" smtClean="0"/>
            </a:br>
            <a:r>
              <a:rPr lang="es-PE" sz="2600" b="1" dirty="0" smtClean="0"/>
              <a:t>Fallecidos bajan. </a:t>
            </a:r>
            <a:r>
              <a:rPr lang="es-PE" sz="2600" b="1" dirty="0" err="1" smtClean="0"/>
              <a:t>UCIs</a:t>
            </a:r>
            <a:r>
              <a:rPr lang="es-PE" sz="2600" b="1" dirty="0" smtClean="0"/>
              <a:t> con patrón mixto. Ocupación camas no UCI baja principalmente</a:t>
            </a:r>
            <a:endParaRPr lang="es-PE" sz="2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464689" y="52739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6030522" y="604511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78% del pico</a:t>
            </a:r>
            <a:endParaRPr lang="es-MX" sz="1600" b="1" u="sng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Angaraes</a:t>
            </a:r>
            <a:r>
              <a:rPr lang="es-MX" sz="1600" dirty="0" smtClean="0">
                <a:solidFill>
                  <a:srgbClr val="FF0000"/>
                </a:solidFill>
              </a:rPr>
              <a:t> y </a:t>
            </a:r>
            <a:r>
              <a:rPr lang="es-MX" sz="1600" dirty="0" err="1" smtClean="0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46% del pico, bajó 27%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321238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20% del pico, bajó 50%</a:t>
            </a:r>
            <a:endParaRPr lang="es-MX" sz="1600" b="1" dirty="0" smtClean="0">
              <a:solidFill>
                <a:srgbClr val="00B050"/>
              </a:solidFill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14%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22% </a:t>
            </a:r>
            <a:r>
              <a:rPr lang="es-MX" sz="16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600" b="1" dirty="0" smtClean="0">
                <a:solidFill>
                  <a:srgbClr val="00B050"/>
                </a:solidFill>
              </a:rPr>
              <a:t>22%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 smtClean="0"/>
              <a:t>Selva Baja </a:t>
            </a: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2900" b="1" dirty="0" smtClean="0"/>
              <a:t>Fallecidos </a:t>
            </a:r>
            <a:r>
              <a:rPr lang="es-PE" sz="2900" b="1" dirty="0" smtClean="0"/>
              <a:t>bajan. </a:t>
            </a:r>
            <a:r>
              <a:rPr lang="es-PE" sz="2900" b="1" dirty="0" smtClean="0"/>
              <a:t>Ocupación camas UCI </a:t>
            </a:r>
            <a:r>
              <a:rPr lang="es-PE" sz="2900" b="1" dirty="0" smtClean="0"/>
              <a:t>y no UCI se mantiene</a:t>
            </a:r>
            <a:endParaRPr lang="es-PE" sz="29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sube cinco semanas</a:t>
            </a:r>
            <a:endParaRPr lang="es-MX" sz="1600" dirty="0">
              <a:solidFill>
                <a:schemeClr val="bg1"/>
              </a:solidFill>
            </a:endParaRPr>
          </a:p>
          <a:p>
            <a:pPr algn="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9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bajó 37%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12</a:t>
            </a:r>
            <a:r>
              <a:rPr lang="es-MX" sz="1600" b="1" dirty="0" smtClean="0">
                <a:solidFill>
                  <a:srgbClr val="00B050"/>
                </a:solidFill>
              </a:rPr>
              <a:t>% 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37%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15221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/>
          </a:bodyPr>
          <a:lstStyle/>
          <a:p>
            <a:pPr algn="ctr"/>
            <a:r>
              <a:rPr lang="es-MX" sz="2800" b="1" u="sng" dirty="0" smtClean="0"/>
              <a:t>Sierra/Selva Norte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b="1" dirty="0" smtClean="0"/>
              <a:t>Fallecidos </a:t>
            </a:r>
            <a:r>
              <a:rPr lang="es-MX" sz="2800" b="1" dirty="0" smtClean="0"/>
              <a:t>bajan. Ocupación UCI y camas </a:t>
            </a:r>
            <a:r>
              <a:rPr lang="es-MX" sz="2800" b="1" dirty="0" smtClean="0"/>
              <a:t>no UCI baja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cuatro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25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15%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31%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32788" y="196403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20%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bajó 41%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38%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bajó 38%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 </a:t>
            </a:r>
            <a:r>
              <a:rPr lang="es-MX" sz="1600" dirty="0" err="1" smtClean="0">
                <a:solidFill>
                  <a:srgbClr val="FF0000"/>
                </a:solidFill>
              </a:rPr>
              <a:t>Utcubamba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Costa Norte</a:t>
            </a:r>
          </a:p>
          <a:p>
            <a:pPr algn="ctr"/>
            <a:r>
              <a:rPr lang="es-MX" sz="2400" dirty="0" smtClean="0"/>
              <a:t>Fallecidos bajan. </a:t>
            </a:r>
            <a:r>
              <a:rPr lang="es-MX" sz="2400" dirty="0" err="1" smtClean="0"/>
              <a:t>UCIs</a:t>
            </a:r>
            <a:r>
              <a:rPr lang="es-MX" sz="2400" dirty="0" smtClean="0"/>
              <a:t> saturadas, bajan en </a:t>
            </a:r>
            <a:r>
              <a:rPr lang="es-MX" sz="2400" dirty="0" smtClean="0"/>
              <a:t>Lambayeque. </a:t>
            </a:r>
            <a:r>
              <a:rPr lang="es-MX" sz="2400" dirty="0" smtClean="0"/>
              <a:t>Ocupación camas no UCI bajan</a:t>
            </a:r>
            <a:endParaRPr lang="es-MX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 smtClean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9355156" y="296273"/>
            <a:ext cx="2411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21%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bajo </a:t>
            </a:r>
            <a:r>
              <a:rPr lang="es-MX" sz="1600" b="1" dirty="0" smtClean="0">
                <a:solidFill>
                  <a:srgbClr val="00B050"/>
                </a:solidFill>
              </a:rPr>
              <a:t>33%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19% 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Tumbes baja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18% </a:t>
            </a:r>
            <a:r>
              <a:rPr lang="es-MX" sz="16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600" b="1" dirty="0" smtClean="0">
                <a:solidFill>
                  <a:srgbClr val="00B050"/>
                </a:solidFill>
              </a:rPr>
              <a:t>24%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 smtClean="0"/>
              <a:t>Heterogeneidad epidemiológica macro-regional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 smtClean="0"/>
              <a:t>Costa sur </a:t>
            </a:r>
            <a:r>
              <a:rPr lang="es-ES" sz="2600" dirty="0" smtClean="0"/>
              <a:t>comienza a bajar</a:t>
            </a:r>
            <a:endParaRPr lang="es-ES" sz="2600" dirty="0"/>
          </a:p>
          <a:p>
            <a:r>
              <a:rPr lang="es-ES" sz="2600" dirty="0" smtClean="0"/>
              <a:t>Resto </a:t>
            </a:r>
            <a:r>
              <a:rPr lang="es-ES" sz="2600" dirty="0" smtClean="0"/>
              <a:t>del país en bajada casi </a:t>
            </a:r>
            <a:r>
              <a:rPr lang="es-ES" sz="2600" dirty="0" smtClean="0"/>
              <a:t>uniforme</a:t>
            </a:r>
          </a:p>
          <a:p>
            <a:r>
              <a:rPr lang="es-ES" sz="2600" dirty="0" smtClean="0"/>
              <a:t>Heterogeneidad entre macro-regiones e </a:t>
            </a:r>
            <a:r>
              <a:rPr lang="es-ES" sz="2600" dirty="0" err="1" smtClean="0"/>
              <a:t>intra</a:t>
            </a:r>
            <a:r>
              <a:rPr lang="es-ES" sz="2600" dirty="0" smtClean="0"/>
              <a:t>-regional en el sur</a:t>
            </a:r>
            <a:endParaRPr lang="es-ES" sz="2600" dirty="0" smtClean="0"/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183742"/>
            <a:ext cx="3450951" cy="5701553"/>
          </a:xfrm>
        </p:spPr>
        <p:txBody>
          <a:bodyPr>
            <a:normAutofit fontScale="85000" lnSpcReduction="20000"/>
          </a:bodyPr>
          <a:lstStyle/>
          <a:p>
            <a:r>
              <a:rPr lang="es-PE" sz="2200" b="1" u="sng" dirty="0" smtClean="0">
                <a:solidFill>
                  <a:srgbClr val="FF0000"/>
                </a:solidFill>
              </a:rPr>
              <a:t>Fallecidos semanales bajan </a:t>
            </a:r>
            <a:r>
              <a:rPr lang="es-PE" sz="2200" b="1" u="sng" dirty="0" smtClean="0">
                <a:solidFill>
                  <a:srgbClr val="FF0000"/>
                </a:solidFill>
              </a:rPr>
              <a:t>-410 </a:t>
            </a:r>
            <a:r>
              <a:rPr lang="es-PE" sz="2200" b="1" u="sng" dirty="0" smtClean="0">
                <a:solidFill>
                  <a:srgbClr val="FF0000"/>
                </a:solidFill>
              </a:rPr>
              <a:t>(</a:t>
            </a:r>
            <a:r>
              <a:rPr lang="es-PE" sz="2200" b="1" u="sng" dirty="0" smtClean="0">
                <a:solidFill>
                  <a:srgbClr val="FF0000"/>
                </a:solidFill>
              </a:rPr>
              <a:t>21.6%)</a:t>
            </a:r>
            <a:r>
              <a:rPr lang="es-PE" sz="2200" dirty="0" smtClean="0"/>
              <a:t>. Quinta </a:t>
            </a:r>
            <a:r>
              <a:rPr lang="es-PE" sz="2200" dirty="0" smtClean="0"/>
              <a:t>mayor caída</a:t>
            </a:r>
          </a:p>
          <a:p>
            <a:endParaRPr lang="es-PE" sz="2200" dirty="0" smtClean="0"/>
          </a:p>
          <a:p>
            <a:r>
              <a:rPr lang="es-PE" sz="2200" dirty="0" smtClean="0"/>
              <a:t>Lima metropolitana cae </a:t>
            </a:r>
            <a:r>
              <a:rPr lang="es-PE" sz="2200" dirty="0" smtClean="0"/>
              <a:t>115,  </a:t>
            </a:r>
            <a:r>
              <a:rPr lang="es-PE" sz="2200" dirty="0" smtClean="0"/>
              <a:t>(</a:t>
            </a:r>
            <a:r>
              <a:rPr lang="es-PE" sz="2200" dirty="0" smtClean="0"/>
              <a:t>21.6%), igual </a:t>
            </a:r>
            <a:r>
              <a:rPr lang="es-PE" sz="2200" dirty="0" smtClean="0"/>
              <a:t>que </a:t>
            </a:r>
            <a:r>
              <a:rPr lang="es-PE" sz="2200" dirty="0" smtClean="0"/>
              <a:t>caída </a:t>
            </a:r>
            <a:r>
              <a:rPr lang="es-PE" sz="2200" dirty="0" smtClean="0"/>
              <a:t>de la </a:t>
            </a:r>
            <a:r>
              <a:rPr lang="es-PE" sz="2200" dirty="0"/>
              <a:t>semana </a:t>
            </a:r>
            <a:r>
              <a:rPr lang="es-PE" sz="2200" dirty="0" smtClean="0"/>
              <a:t>previa</a:t>
            </a:r>
          </a:p>
          <a:p>
            <a:endParaRPr lang="es-PE" sz="2200" dirty="0" smtClean="0"/>
          </a:p>
          <a:p>
            <a:r>
              <a:rPr lang="es-MX" sz="2000" dirty="0" smtClean="0"/>
              <a:t>Bajan </a:t>
            </a:r>
            <a:r>
              <a:rPr lang="es-MX" sz="2000" dirty="0" smtClean="0"/>
              <a:t>22 </a:t>
            </a:r>
            <a:r>
              <a:rPr lang="es-MX" sz="2000" dirty="0"/>
              <a:t>regiones, </a:t>
            </a:r>
            <a:r>
              <a:rPr lang="es-MX" sz="2000" dirty="0" smtClean="0"/>
              <a:t>todas &gt;</a:t>
            </a:r>
            <a:r>
              <a:rPr lang="es-MX" sz="2000" dirty="0"/>
              <a:t>10</a:t>
            </a:r>
            <a:r>
              <a:rPr lang="es-MX" sz="2000" dirty="0" smtClean="0"/>
              <a:t>%, 17 </a:t>
            </a:r>
            <a:r>
              <a:rPr lang="es-MX" sz="2000" dirty="0" smtClean="0"/>
              <a:t>&gt;14 </a:t>
            </a:r>
            <a:r>
              <a:rPr lang="es-MX" sz="2000" dirty="0" smtClean="0"/>
              <a:t>fallecidos, igual </a:t>
            </a:r>
            <a:r>
              <a:rPr lang="es-MX" sz="2000" dirty="0"/>
              <a:t>que s</a:t>
            </a:r>
            <a:r>
              <a:rPr lang="es-MX" sz="2000" dirty="0" smtClean="0"/>
              <a:t>emana previa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Ica y Moquegua suben, provincias en Cusco y Arequipa</a:t>
            </a:r>
            <a:endParaRPr lang="es-PE" sz="2200" dirty="0" smtClean="0"/>
          </a:p>
          <a:p>
            <a:endParaRPr lang="es-PE" sz="2200" dirty="0"/>
          </a:p>
          <a:p>
            <a:r>
              <a:rPr lang="es-ES" sz="2200" dirty="0" smtClean="0"/>
              <a:t>Suben </a:t>
            </a:r>
            <a:r>
              <a:rPr lang="es-ES" sz="2200" dirty="0" smtClean="0"/>
              <a:t>11 </a:t>
            </a:r>
            <a:r>
              <a:rPr lang="es-ES" sz="2200" dirty="0"/>
              <a:t>provincias, </a:t>
            </a:r>
            <a:r>
              <a:rPr lang="es-ES" sz="2200" dirty="0" smtClean="0"/>
              <a:t>casi igual </a:t>
            </a:r>
            <a:r>
              <a:rPr lang="es-ES" sz="2200" dirty="0" smtClean="0"/>
              <a:t>que las </a:t>
            </a:r>
            <a:r>
              <a:rPr lang="es-ES" sz="2200" dirty="0" smtClean="0"/>
              <a:t>13 </a:t>
            </a:r>
            <a:r>
              <a:rPr lang="es-ES" sz="2200" dirty="0" smtClean="0"/>
              <a:t>de </a:t>
            </a:r>
            <a:r>
              <a:rPr lang="es-ES" sz="2200" dirty="0" smtClean="0"/>
              <a:t>la última semana</a:t>
            </a:r>
            <a:endParaRPr lang="es-ES" sz="2200" dirty="0" smtClean="0"/>
          </a:p>
          <a:p>
            <a:endParaRPr lang="es-PE" sz="2200" dirty="0" smtClean="0"/>
          </a:p>
          <a:p>
            <a:r>
              <a:rPr lang="es-PE" sz="2200" dirty="0"/>
              <a:t>Ocupación </a:t>
            </a:r>
            <a:r>
              <a:rPr lang="es-PE" sz="2200" dirty="0" smtClean="0"/>
              <a:t>camas </a:t>
            </a:r>
            <a:r>
              <a:rPr lang="es-PE" sz="2200" dirty="0"/>
              <a:t>UCI </a:t>
            </a:r>
            <a:r>
              <a:rPr lang="es-PE" sz="2200" dirty="0" smtClean="0"/>
              <a:t>y no UCI baja </a:t>
            </a:r>
            <a:r>
              <a:rPr lang="es-PE" sz="2200" dirty="0" smtClean="0"/>
              <a:t>1.5% </a:t>
            </a:r>
            <a:r>
              <a:rPr lang="es-PE" sz="2200" dirty="0" smtClean="0"/>
              <a:t>y </a:t>
            </a:r>
            <a:r>
              <a:rPr lang="es-PE" sz="2200" dirty="0" smtClean="0"/>
              <a:t>2.4%, no desacelera</a:t>
            </a:r>
            <a:endParaRPr lang="es-PE" sz="2200" dirty="0" smtClean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315187" y="1555843"/>
            <a:ext cx="972475" cy="228145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433051" y="2197488"/>
            <a:ext cx="1084358" cy="20469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415797" y="2674959"/>
            <a:ext cx="3229069" cy="246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66502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</a:t>
            </a:r>
            <a:r>
              <a:rPr lang="es-MX" sz="1600" b="1" dirty="0" smtClean="0">
                <a:solidFill>
                  <a:srgbClr val="00B050"/>
                </a:solidFill>
              </a:rPr>
              <a:t>75% </a:t>
            </a:r>
            <a:r>
              <a:rPr lang="es-MX" sz="1600" b="1" dirty="0" smtClean="0">
                <a:solidFill>
                  <a:srgbClr val="00B050"/>
                </a:solidFill>
              </a:rPr>
              <a:t>en </a:t>
            </a:r>
            <a:r>
              <a:rPr lang="es-MX" sz="1600" b="1" dirty="0" smtClean="0">
                <a:solidFill>
                  <a:srgbClr val="00B050"/>
                </a:solidFill>
              </a:rPr>
              <a:t>ocho </a:t>
            </a:r>
            <a:r>
              <a:rPr lang="es-MX" sz="1600" b="1" dirty="0" smtClean="0">
                <a:solidFill>
                  <a:srgbClr val="00B050"/>
                </a:solidFill>
              </a:rPr>
              <a:t>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198799" y="3837300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</a:t>
            </a:r>
            <a:r>
              <a:rPr lang="es-MX" sz="1600" b="1" dirty="0" smtClean="0">
                <a:solidFill>
                  <a:srgbClr val="00B050"/>
                </a:solidFill>
              </a:rPr>
              <a:t>70% </a:t>
            </a:r>
            <a:r>
              <a:rPr lang="es-MX" sz="1600" b="1" dirty="0" smtClean="0">
                <a:solidFill>
                  <a:srgbClr val="00B050"/>
                </a:solidFill>
              </a:rPr>
              <a:t>en </a:t>
            </a:r>
            <a:r>
              <a:rPr lang="es-MX" sz="1600" b="1" dirty="0" smtClean="0">
                <a:solidFill>
                  <a:srgbClr val="00B050"/>
                </a:solidFill>
              </a:rPr>
              <a:t>ocho </a:t>
            </a:r>
            <a:r>
              <a:rPr lang="es-MX" sz="1600" b="1" dirty="0" smtClean="0">
                <a:solidFill>
                  <a:srgbClr val="00B050"/>
                </a:solidFill>
              </a:rPr>
              <a:t>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/>
              <a:t>Ocupación de </a:t>
            </a:r>
            <a:r>
              <a:rPr lang="es-MX" sz="3200" b="1" dirty="0"/>
              <a:t>camas </a:t>
            </a:r>
            <a:r>
              <a:rPr lang="es-MX" sz="3200" b="1" dirty="0" smtClean="0"/>
              <a:t>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60000"/>
            <a:ext cx="3061840" cy="513076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 smtClean="0"/>
              <a:t>Sube </a:t>
            </a:r>
            <a:r>
              <a:rPr lang="es-PE" dirty="0" smtClean="0"/>
              <a:t>el # de camas de </a:t>
            </a:r>
            <a:r>
              <a:rPr lang="es-PE" dirty="0"/>
              <a:t>hospitalización </a:t>
            </a:r>
            <a:r>
              <a:rPr lang="es-PE" dirty="0" smtClean="0"/>
              <a:t>operativas</a:t>
            </a:r>
          </a:p>
          <a:p>
            <a:pPr>
              <a:spcBef>
                <a:spcPts val="2000"/>
              </a:spcBef>
            </a:pPr>
            <a:r>
              <a:rPr lang="es-PE" b="1" u="sng" dirty="0" err="1" smtClean="0">
                <a:solidFill>
                  <a:srgbClr val="FF0000"/>
                </a:solidFill>
              </a:rPr>
              <a:t>UCIs</a:t>
            </a:r>
            <a:r>
              <a:rPr lang="es-PE" b="1" u="sng" dirty="0" smtClean="0">
                <a:solidFill>
                  <a:srgbClr val="FF0000"/>
                </a:solidFill>
              </a:rPr>
              <a:t> saturadas, ocupación de </a:t>
            </a:r>
            <a:r>
              <a:rPr lang="es-PE" b="1" u="sng" dirty="0" smtClean="0">
                <a:solidFill>
                  <a:srgbClr val="FF0000"/>
                </a:solidFill>
              </a:rPr>
              <a:t>89.7%</a:t>
            </a:r>
            <a:r>
              <a:rPr lang="es-PE" dirty="0" smtClean="0"/>
              <a:t>, </a:t>
            </a:r>
            <a:endParaRPr lang="es-PE" dirty="0" smtClean="0"/>
          </a:p>
          <a:p>
            <a:pPr marL="450850" lvl="1">
              <a:spcBef>
                <a:spcPts val="2000"/>
              </a:spcBef>
            </a:pPr>
            <a:r>
              <a:rPr lang="es-PE" dirty="0" smtClean="0"/>
              <a:t>Baja 1.5%, </a:t>
            </a:r>
            <a:r>
              <a:rPr lang="es-PE" dirty="0" smtClean="0"/>
              <a:t>cae </a:t>
            </a:r>
            <a:r>
              <a:rPr lang="es-PE" dirty="0" smtClean="0"/>
              <a:t>cuatro semanas, mayor bajada a la fecha</a:t>
            </a:r>
            <a:endParaRPr lang="es-PE" dirty="0" smtClean="0"/>
          </a:p>
          <a:p>
            <a:pPr>
              <a:spcBef>
                <a:spcPts val="2000"/>
              </a:spcBef>
            </a:pPr>
            <a:r>
              <a:rPr lang="es-PE" dirty="0" smtClean="0"/>
              <a:t>50.0% </a:t>
            </a:r>
            <a:r>
              <a:rPr lang="es-PE" dirty="0" smtClean="0"/>
              <a:t>ocupación de camas de hospitalización, </a:t>
            </a:r>
            <a:r>
              <a:rPr lang="es-PE" b="1" u="sng" dirty="0" smtClean="0">
                <a:solidFill>
                  <a:srgbClr val="FF0000"/>
                </a:solidFill>
              </a:rPr>
              <a:t>baja </a:t>
            </a:r>
            <a:r>
              <a:rPr lang="es-PE" b="1" u="sng" dirty="0" smtClean="0">
                <a:solidFill>
                  <a:srgbClr val="FF0000"/>
                </a:solidFill>
              </a:rPr>
              <a:t>2.4%</a:t>
            </a:r>
            <a:endParaRPr lang="es-PE" b="1" u="sng" dirty="0" smtClean="0">
              <a:solidFill>
                <a:srgbClr val="FF0000"/>
              </a:solidFill>
            </a:endParaRP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 smtClean="0"/>
              <a:t>Cae </a:t>
            </a:r>
            <a:r>
              <a:rPr lang="es-PE" dirty="0" smtClean="0"/>
              <a:t>nueve </a:t>
            </a:r>
            <a:r>
              <a:rPr lang="es-PE" dirty="0" smtClean="0"/>
              <a:t>semanas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883391" y="3768273"/>
            <a:ext cx="2292824" cy="22776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Fallecidos semanales por región*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 Datos </a:t>
            </a:r>
            <a:r>
              <a:rPr lang="es-ES" dirty="0"/>
              <a:t>de </a:t>
            </a:r>
            <a:r>
              <a:rPr lang="es-ES" dirty="0" smtClean="0"/>
              <a:t>la semana actual incompletos. Totales </a:t>
            </a:r>
            <a:r>
              <a:rPr lang="es-ES" dirty="0"/>
              <a:t>de fila incluyen </a:t>
            </a:r>
            <a:r>
              <a:rPr lang="es-ES" dirty="0" smtClean="0"/>
              <a:t>semanas </a:t>
            </a:r>
            <a:r>
              <a:rPr lang="es-ES" dirty="0"/>
              <a:t>no </a:t>
            </a:r>
            <a:r>
              <a:rPr lang="es-ES" dirty="0" smtClean="0"/>
              <a:t>mostradas</a:t>
            </a:r>
          </a:p>
          <a:p>
            <a:r>
              <a:rPr lang="es-ES" dirty="0" smtClean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Octava </a:t>
            </a:r>
            <a:r>
              <a:rPr lang="es-ES" b="1" dirty="0" smtClean="0">
                <a:solidFill>
                  <a:srgbClr val="FF0000"/>
                </a:solidFill>
              </a:rPr>
              <a:t>gran caída nacional seguida: </a:t>
            </a:r>
            <a:r>
              <a:rPr lang="es-ES" b="1" dirty="0" smtClean="0">
                <a:solidFill>
                  <a:srgbClr val="FF0000"/>
                </a:solidFill>
              </a:rPr>
              <a:t>-410, 21.6%</a:t>
            </a:r>
            <a:endParaRPr lang="es-ES" b="1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Cae </a:t>
            </a:r>
            <a:r>
              <a:rPr lang="es-ES" dirty="0" smtClean="0"/>
              <a:t>70% </a:t>
            </a:r>
            <a:r>
              <a:rPr lang="es-ES" dirty="0" smtClean="0"/>
              <a:t>en cinco semanas</a:t>
            </a:r>
          </a:p>
          <a:p>
            <a:endParaRPr lang="es-ES" dirty="0"/>
          </a:p>
          <a:p>
            <a:r>
              <a:rPr lang="es-ES" dirty="0"/>
              <a:t>Lima metropolitana </a:t>
            </a:r>
            <a:r>
              <a:rPr lang="es-ES" dirty="0" smtClean="0"/>
              <a:t>aporta 27% </a:t>
            </a:r>
            <a:r>
              <a:rPr lang="es-ES" dirty="0" smtClean="0"/>
              <a:t>de la caída, </a:t>
            </a:r>
            <a:r>
              <a:rPr lang="es-ES" dirty="0" smtClean="0"/>
              <a:t>pero está en 14% de su pico</a:t>
            </a:r>
            <a:endParaRPr lang="es-ES" dirty="0"/>
          </a:p>
          <a:p>
            <a:endParaRPr lang="es-ES" dirty="0" smtClean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22 </a:t>
            </a:r>
            <a:r>
              <a:rPr lang="es-ES" sz="2800" dirty="0" smtClean="0"/>
              <a:t>regiones </a:t>
            </a:r>
            <a:r>
              <a:rPr lang="es-ES" sz="2800" dirty="0" smtClean="0"/>
              <a:t>bajan, 11 bajan &gt;14</a:t>
            </a:r>
            <a:endParaRPr lang="es-ES" sz="2800" dirty="0" smtClean="0"/>
          </a:p>
          <a:p>
            <a:pPr marL="228600" lvl="1">
              <a:spcBef>
                <a:spcPts val="1000"/>
              </a:spcBef>
            </a:pPr>
            <a:endParaRPr lang="es-ES" sz="2800" dirty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Caen </a:t>
            </a:r>
            <a:r>
              <a:rPr lang="es-ES" sz="2800" dirty="0" smtClean="0"/>
              <a:t>&gt;30%</a:t>
            </a:r>
            <a:endParaRPr lang="es-ES" sz="2800" dirty="0" smtClean="0"/>
          </a:p>
          <a:p>
            <a:pPr marL="450850" lvl="1"/>
            <a:r>
              <a:rPr lang="es-ES" dirty="0"/>
              <a:t>Amazonas, Cajamarca, Lambayeque y </a:t>
            </a:r>
            <a:r>
              <a:rPr lang="es-ES" dirty="0" smtClean="0"/>
              <a:t>Ancash</a:t>
            </a:r>
          </a:p>
          <a:p>
            <a:pPr marL="450850" lvl="1"/>
            <a:r>
              <a:rPr lang="es-ES" dirty="0" smtClean="0"/>
              <a:t>San </a:t>
            </a:r>
            <a:r>
              <a:rPr lang="es-ES" dirty="0"/>
              <a:t>Martin, Loreto, Ucayali y Madre de </a:t>
            </a:r>
            <a:r>
              <a:rPr lang="es-ES" dirty="0" smtClean="0"/>
              <a:t>Dios</a:t>
            </a:r>
          </a:p>
          <a:p>
            <a:pPr marL="450850" lvl="1"/>
            <a:r>
              <a:rPr lang="es-ES" dirty="0" smtClean="0"/>
              <a:t>Pasco </a:t>
            </a:r>
            <a:r>
              <a:rPr lang="es-ES" dirty="0"/>
              <a:t>y Apurímac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Sur sigue prendido</a:t>
            </a:r>
            <a:endParaRPr lang="es-ES" dirty="0" smtClean="0"/>
          </a:p>
          <a:p>
            <a:pPr marL="450850" lvl="1"/>
            <a:r>
              <a:rPr lang="es-ES" dirty="0" smtClean="0"/>
              <a:t>Suben Ica (Ica, Pisco y Nazca) y Moquegua (Mariscal Nieto)</a:t>
            </a:r>
          </a:p>
          <a:p>
            <a:pPr marL="450850" lvl="1"/>
            <a:r>
              <a:rPr lang="es-ES" dirty="0" err="1" smtClean="0"/>
              <a:t>Caylloma</a:t>
            </a:r>
            <a:r>
              <a:rPr lang="es-ES" dirty="0" smtClean="0"/>
              <a:t> </a:t>
            </a:r>
            <a:r>
              <a:rPr lang="es-ES" dirty="0"/>
              <a:t>superó su record </a:t>
            </a:r>
            <a:r>
              <a:rPr lang="es-ES" dirty="0" smtClean="0"/>
              <a:t>semanal </a:t>
            </a:r>
            <a:r>
              <a:rPr lang="es-ES" dirty="0"/>
              <a:t>de </a:t>
            </a:r>
            <a:r>
              <a:rPr lang="es-ES" dirty="0" smtClean="0"/>
              <a:t>pandemia</a:t>
            </a:r>
            <a:endParaRPr lang="es-ES" dirty="0" smtClean="0"/>
          </a:p>
          <a:p>
            <a:pPr marL="450850" lvl="1"/>
            <a:r>
              <a:rPr lang="es-ES" dirty="0" err="1" smtClean="0"/>
              <a:t>Canchis</a:t>
            </a:r>
            <a:r>
              <a:rPr lang="es-ES" dirty="0" smtClean="0"/>
              <a:t> y La Convención suben</a:t>
            </a:r>
          </a:p>
          <a:p>
            <a:pPr marL="450850" lvl="1"/>
            <a:r>
              <a:rPr lang="es-ES" dirty="0" smtClean="0"/>
              <a:t>Puno y Arequipa siguen &gt;50% de pico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87" y="69291"/>
            <a:ext cx="9224683" cy="6712798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210230" y="2579422"/>
            <a:ext cx="2981770" cy="4189866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A la fecha, </a:t>
            </a:r>
            <a:r>
              <a:rPr lang="es-PE" sz="1600" b="1" dirty="0" smtClean="0">
                <a:solidFill>
                  <a:srgbClr val="FF0000"/>
                </a:solidFill>
              </a:rPr>
              <a:t>10 </a:t>
            </a:r>
            <a:r>
              <a:rPr lang="es-PE" sz="1600" b="1" dirty="0">
                <a:solidFill>
                  <a:srgbClr val="FF0000"/>
                </a:solidFill>
              </a:rPr>
              <a:t>regiones </a:t>
            </a:r>
            <a:r>
              <a:rPr lang="es-PE" sz="1600" b="1" dirty="0" smtClean="0">
                <a:solidFill>
                  <a:srgbClr val="FF0000"/>
                </a:solidFill>
              </a:rPr>
              <a:t>tienen ≤5 camas disponibles*, </a:t>
            </a:r>
            <a:r>
              <a:rPr lang="es-PE" sz="1600" b="1" dirty="0" smtClean="0">
                <a:solidFill>
                  <a:srgbClr val="FF0000"/>
                </a:solidFill>
              </a:rPr>
              <a:t>9 la </a:t>
            </a:r>
            <a:r>
              <a:rPr lang="es-PE" sz="1600" b="1" dirty="0" smtClean="0">
                <a:solidFill>
                  <a:srgbClr val="FF0000"/>
                </a:solidFill>
              </a:rPr>
              <a:t>semana previa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En Lima, </a:t>
            </a:r>
            <a:r>
              <a:rPr lang="es-PE" sz="1600" b="1" dirty="0" smtClean="0">
                <a:solidFill>
                  <a:srgbClr val="FF0000"/>
                </a:solidFill>
              </a:rPr>
              <a:t>77 </a:t>
            </a:r>
            <a:r>
              <a:rPr lang="es-PE" sz="1600" b="1" dirty="0" smtClean="0">
                <a:solidFill>
                  <a:srgbClr val="FF0000"/>
                </a:solidFill>
              </a:rPr>
              <a:t>camas UCI disponibles, </a:t>
            </a:r>
            <a:r>
              <a:rPr lang="es-PE" sz="1600" b="1" dirty="0" smtClean="0">
                <a:solidFill>
                  <a:srgbClr val="FF0000"/>
                </a:solidFill>
              </a:rPr>
              <a:t>69, 58</a:t>
            </a:r>
            <a:r>
              <a:rPr lang="es-PE" sz="1600" b="1" dirty="0" smtClean="0">
                <a:solidFill>
                  <a:srgbClr val="FF0000"/>
                </a:solidFill>
              </a:rPr>
              <a:t>, 47, 50, 53, 50 y 48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Sube &gt;1% </a:t>
            </a:r>
            <a:r>
              <a:rPr lang="es-PE" sz="1600" dirty="0" smtClean="0">
                <a:solidFill>
                  <a:srgbClr val="002060"/>
                </a:solidFill>
              </a:rPr>
              <a:t>en </a:t>
            </a:r>
            <a:r>
              <a:rPr lang="es-PE" sz="1600" dirty="0" smtClean="0">
                <a:solidFill>
                  <a:srgbClr val="002060"/>
                </a:solidFill>
              </a:rPr>
              <a:t>Lambayeque (1.7%), Ucayali </a:t>
            </a:r>
            <a:r>
              <a:rPr lang="es-PE" sz="1600" dirty="0">
                <a:solidFill>
                  <a:srgbClr val="002060"/>
                </a:solidFill>
              </a:rPr>
              <a:t>(4.3</a:t>
            </a:r>
            <a:r>
              <a:rPr lang="es-PE" sz="1600" dirty="0" smtClean="0">
                <a:solidFill>
                  <a:srgbClr val="002060"/>
                </a:solidFill>
              </a:rPr>
              <a:t>%), Madre de Dios (1.9%), Pasco (5.7%) y </a:t>
            </a:r>
            <a:r>
              <a:rPr lang="es-PE" sz="1600" dirty="0">
                <a:solidFill>
                  <a:srgbClr val="002060"/>
                </a:solidFill>
              </a:rPr>
              <a:t>Huancavelica (4.6</a:t>
            </a:r>
            <a:r>
              <a:rPr lang="es-PE" sz="1600" dirty="0" smtClean="0">
                <a:solidFill>
                  <a:srgbClr val="002060"/>
                </a:solidFill>
              </a:rPr>
              <a:t>%)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Se mantiene (±1%) en Ayacucho</a:t>
            </a:r>
            <a:r>
              <a:rPr lang="es-PE" sz="1600" dirty="0">
                <a:solidFill>
                  <a:srgbClr val="002060"/>
                </a:solidFill>
              </a:rPr>
              <a:t>, Lima </a:t>
            </a:r>
            <a:r>
              <a:rPr lang="es-PE" sz="1600" dirty="0" smtClean="0">
                <a:solidFill>
                  <a:srgbClr val="002060"/>
                </a:solidFill>
              </a:rPr>
              <a:t>región, Loreto, Piura, Puno, Tumbes</a:t>
            </a:r>
            <a:endParaRPr lang="es-PE" sz="1600" dirty="0" smtClean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-52535"/>
            <a:ext cx="2913530" cy="2741143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Muy alta ocupación </a:t>
            </a:r>
            <a:r>
              <a:rPr lang="es-PE" sz="3200" dirty="0" smtClean="0"/>
              <a:t>de camas UCI, saturación sigue pese a menor ocupación</a:t>
            </a:r>
            <a:endParaRPr lang="es-PE" sz="3200" dirty="0"/>
          </a:p>
        </p:txBody>
      </p:sp>
      <p:sp>
        <p:nvSpPr>
          <p:cNvPr id="9" name="Rectángulo 8"/>
          <p:cNvSpPr/>
          <p:nvPr/>
        </p:nvSpPr>
        <p:spPr>
          <a:xfrm>
            <a:off x="2101921" y="36717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38439" y="185492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236843" y="146326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01610" y="497863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8439" y="39183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453907" y="1463259"/>
            <a:ext cx="62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85855" y="3665013"/>
            <a:ext cx="384758" cy="66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250491" y="3886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265962" y="27793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0711" y="28125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29405"/>
            <a:ext cx="2874518" cy="1786000"/>
          </a:xfrm>
        </p:spPr>
        <p:txBody>
          <a:bodyPr>
            <a:normAutofit/>
          </a:bodyPr>
          <a:lstStyle/>
          <a:p>
            <a:pPr algn="ctr"/>
            <a:r>
              <a:rPr lang="es-PE" sz="3800" dirty="0" smtClean="0"/>
              <a:t>Ocupación de camas de no UCI cae </a:t>
            </a:r>
            <a:r>
              <a:rPr lang="es-PE" sz="3800" dirty="0" smtClean="0"/>
              <a:t>2.4%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Ocupación camas sube &gt;1% </a:t>
            </a:r>
            <a:r>
              <a:rPr lang="es-PE" b="1" dirty="0" smtClean="0">
                <a:solidFill>
                  <a:srgbClr val="FF0000"/>
                </a:solidFill>
              </a:rPr>
              <a:t>sólo en Huancavelica (4.6%) y San Martín (2.9%)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Se mantiene </a:t>
            </a:r>
            <a:r>
              <a:rPr lang="es-PE" b="1" dirty="0" smtClean="0">
                <a:solidFill>
                  <a:srgbClr val="FF0000"/>
                </a:solidFill>
              </a:rPr>
              <a:t>(±1%) </a:t>
            </a:r>
            <a:r>
              <a:rPr lang="es-PE" b="1" dirty="0" smtClean="0">
                <a:solidFill>
                  <a:srgbClr val="FF0000"/>
                </a:solidFill>
              </a:rPr>
              <a:t>en </a:t>
            </a:r>
            <a:r>
              <a:rPr lang="es-PE" b="1" dirty="0" smtClean="0">
                <a:solidFill>
                  <a:srgbClr val="FF0000"/>
                </a:solidFill>
              </a:rPr>
              <a:t>Ayacucho, Lambayeque, Lima, Loreto, Moquegua, Tacna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543641" y="1492538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359630" y="36818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9243" y="96185"/>
            <a:ext cx="7452681" cy="562721"/>
          </a:xfrm>
        </p:spPr>
        <p:txBody>
          <a:bodyPr>
            <a:noAutofit/>
          </a:bodyPr>
          <a:lstStyle/>
          <a:p>
            <a:r>
              <a:rPr lang="es-MX" sz="3800" dirty="0" smtClean="0"/>
              <a:t>Lima metropolitana baja claramente</a:t>
            </a:r>
            <a:endParaRPr lang="es-PE" sz="3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 smtClean="0">
                <a:solidFill>
                  <a:srgbClr val="FF0000"/>
                </a:solidFill>
              </a:rPr>
              <a:t>Lima metropolitana baja </a:t>
            </a:r>
            <a:r>
              <a:rPr lang="es-ES" sz="2200" b="1" dirty="0" smtClean="0">
                <a:solidFill>
                  <a:srgbClr val="FF0000"/>
                </a:solidFill>
              </a:rPr>
              <a:t>once </a:t>
            </a:r>
            <a:r>
              <a:rPr lang="es-ES" sz="2200" b="1" dirty="0" smtClean="0">
                <a:solidFill>
                  <a:srgbClr val="FF0000"/>
                </a:solidFill>
              </a:rPr>
              <a:t>semanas, </a:t>
            </a:r>
            <a:r>
              <a:rPr lang="es-ES" sz="2200" b="1" dirty="0" smtClean="0">
                <a:solidFill>
                  <a:srgbClr val="FF0000"/>
                </a:solidFill>
              </a:rPr>
              <a:t>26.0</a:t>
            </a:r>
            <a:r>
              <a:rPr lang="es-ES" sz="2200" b="1" dirty="0" smtClean="0">
                <a:solidFill>
                  <a:srgbClr val="FF0000"/>
                </a:solidFill>
              </a:rPr>
              <a:t>% esta semana</a:t>
            </a:r>
          </a:p>
          <a:p>
            <a:pPr lvl="1"/>
            <a:r>
              <a:rPr lang="es-ES" sz="1800" dirty="0" smtClean="0"/>
              <a:t>Suben </a:t>
            </a:r>
            <a:r>
              <a:rPr lang="es-ES" sz="1800" dirty="0" smtClean="0"/>
              <a:t>cuatro </a:t>
            </a:r>
            <a:r>
              <a:rPr lang="es-ES" sz="1800" dirty="0" smtClean="0"/>
              <a:t>distritos, también cuatro la semana previa</a:t>
            </a:r>
          </a:p>
          <a:p>
            <a:r>
              <a:rPr lang="es-ES" sz="2200" b="1" dirty="0" smtClean="0"/>
              <a:t>Lima región y Callao desacelerando</a:t>
            </a:r>
            <a:endParaRPr lang="es-ES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34626</TotalTime>
  <Words>1229</Words>
  <Application>Microsoft Office PowerPoint</Application>
  <PresentationFormat>Panorámica</PresentationFormat>
  <Paragraphs>237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19 de Junio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pese a menor ocupación</vt:lpstr>
      <vt:lpstr>Ocupación de camas de no UCI cae 2.4%</vt:lpstr>
      <vt:lpstr>Análisis macro-regional y regional</vt:lpstr>
      <vt:lpstr>Lima metropolitana baja claramente</vt:lpstr>
      <vt:lpstr>Costa Centro  Fallecidos bajan fuertemente. UCI saturadas, ligera bajada. Ocupación camas hospitalización baja</vt:lpstr>
      <vt:lpstr>Costa Sur Fallecidos suben sólo en Moquegua. Ocupación UCIs casi no en Arequipa, y No UCI se mantiene. Escenario mixto</vt:lpstr>
      <vt:lpstr>Sierra/Selva Sur Fallecidos bajan.  Ocupación UCI en patrón mixto, camas no UCI bajan</vt:lpstr>
      <vt:lpstr>Sierra/Selva Centro Fallecidos bajan. UCIs con patrón mixto. Ocupación camas no UCI baja principalmente</vt:lpstr>
      <vt:lpstr>Selva Baja  Fallecidos bajan. Ocupación camas UCI y no UCI se mantiene</vt:lpstr>
      <vt:lpstr>Sierra/Selva Norte Fallecidos bajan. Ocupación UCI y camas no UCI baja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Willy Lescano</cp:lastModifiedBy>
  <cp:revision>890</cp:revision>
  <dcterms:created xsi:type="dcterms:W3CDTF">2020-07-09T22:59:19Z</dcterms:created>
  <dcterms:modified xsi:type="dcterms:W3CDTF">2021-06-22T02:48:04Z</dcterms:modified>
</cp:coreProperties>
</file>