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9" r:id="rId2"/>
    <p:sldId id="317" r:id="rId3"/>
    <p:sldId id="314" r:id="rId4"/>
    <p:sldId id="316" r:id="rId5"/>
    <p:sldId id="288" r:id="rId6"/>
    <p:sldId id="329" r:id="rId7"/>
    <p:sldId id="330" r:id="rId8"/>
    <p:sldId id="293" r:id="rId9"/>
    <p:sldId id="268" r:id="rId10"/>
    <p:sldId id="270" r:id="rId11"/>
    <p:sldId id="282" r:id="rId12"/>
    <p:sldId id="284" r:id="rId13"/>
    <p:sldId id="283" r:id="rId14"/>
    <p:sldId id="285" r:id="rId15"/>
    <p:sldId id="262" r:id="rId16"/>
    <p:sldId id="286" r:id="rId17"/>
    <p:sldId id="290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9" autoAdjust="0"/>
    <p:restoredTop sz="74147" autoAdjust="0"/>
  </p:normalViewPr>
  <p:slideViewPr>
    <p:cSldViewPr snapToGrid="0">
      <p:cViewPr varScale="1">
        <p:scale>
          <a:sx n="51" d="100"/>
          <a:sy n="51" d="100"/>
        </p:scale>
        <p:origin x="67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9F336-340F-4BFD-A5CE-931478A80E05}" type="datetimeFigureOut">
              <a:rPr lang="es-PE" smtClean="0"/>
              <a:t>29/06/2021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785B5-42BD-4405-8333-17CEEDD359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265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/>
              <a:t>+&lt;0.1% +0.2% +0.2% +1.0% +1.9% +1.9% +2.4%</a:t>
            </a:r>
          </a:p>
          <a:p>
            <a:r>
              <a:rPr lang="es-MX" sz="1200" dirty="0"/>
              <a:t>   +0.1% +0.2% +0.2% +1.0% +2.5% +2.5%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785B5-42BD-4405-8333-17CEEDD35915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498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29/06/2021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320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29/06/2021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24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29/06/2021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180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29/06/2021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272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29/06/2021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370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29/06/2021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12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29/06/2021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055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29/06/2021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335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29/06/2021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652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29/06/2021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124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29/06/2021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529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6C34E-3B94-46CB-9B30-AF5EFC7D336D}" type="datetimeFigureOut">
              <a:rPr lang="es-PE" smtClean="0"/>
              <a:t>29/06/2021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498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Willy\Emerge-UPCH%20Dropbox\2.%20Jefatura\Projects\CoViD-19\MINSA\Informes\PNG\CALLAOsd.png" TargetMode="External"/><Relationship Id="rId13" Type="http://schemas.openxmlformats.org/officeDocument/2006/relationships/image" Target="file:///C:\Users\Willy\Emerge-UPCH%20Dropbox\2.%20Jefatura\Projects\CoViD-19\MINSA\Informes\PNG\costacentro2.png" TargetMode="External"/><Relationship Id="rId18" Type="http://schemas.openxmlformats.org/officeDocument/2006/relationships/image" Target="../media/image21.png"/><Relationship Id="rId3" Type="http://schemas.openxmlformats.org/officeDocument/2006/relationships/image" Target="file:///C:\Users\Willy\Emerge-UPCH%20Dropbox\2.%20Jefatura\Projects\CoViD-19\MINSA\Informes\PNG\LA%20LIBERTADsd.png" TargetMode="External"/><Relationship Id="rId21" Type="http://schemas.openxmlformats.org/officeDocument/2006/relationships/image" Target="file:///C:\Users\Willy\Emerge-UPCH%20Dropbox\2.%20Jefatura\Projects\CoViD-19\MINSA\Informes\PNG\antcostacentro.png" TargetMode="External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17" Type="http://schemas.openxmlformats.org/officeDocument/2006/relationships/image" Target="file:///C:\Users\Willy\Emerge-UPCH%20Dropbox\2.%20Jefatura\Projects\CoViD-19\MINSA\Informes\PNG\nucicostacentro.png" TargetMode="External"/><Relationship Id="rId2" Type="http://schemas.openxmlformats.org/officeDocument/2006/relationships/image" Target="../media/image12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file:///C:\Users\Willy\Emerge-UPCH%20Dropbox\2.%20Jefatura\Projects\CoViD-19\MINSA\Informes\PNG\ICAsd.png" TargetMode="External"/><Relationship Id="rId5" Type="http://schemas.openxmlformats.org/officeDocument/2006/relationships/image" Target="file:///C:\Users\Willy\Emerge-UPCH%20Dropbox\2.%20Jefatura\Projects\CoViD-19\MINSA\Informes\PNG\LIMAprovg.png" TargetMode="External"/><Relationship Id="rId15" Type="http://schemas.openxmlformats.org/officeDocument/2006/relationships/image" Target="file:///C:\Users\Willy\Emerge-UPCH%20Dropbox\2.%20Jefatura\Projects\CoViD-19\MINSA\Informes\PNG\ANCASHsd.png" TargetMode="External"/><Relationship Id="rId10" Type="http://schemas.openxmlformats.org/officeDocument/2006/relationships/image" Target="../media/image17.png"/><Relationship Id="rId19" Type="http://schemas.openxmlformats.org/officeDocument/2006/relationships/image" Target="file:///C:\Users\Willy\Emerge-UPCH%20Dropbox\2.%20Jefatura\Projects\CoViD-19\MINSA\Informes\PNG\ucicostacentro.png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6.jpe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file:///C:\Users\Willy\Emerge-UPCH%20Dropbox\2.%20Jefatura\Projects\CoViD-19\MINSA\Informes\PNG\ucicostasur.png" TargetMode="External"/><Relationship Id="rId3" Type="http://schemas.openxmlformats.org/officeDocument/2006/relationships/image" Target="file:///C:\Users\Willy\Emerge-UPCH%20Dropbox\2.%20Jefatura\Projects\CoViD-19\MINSA\Informes\PNG\AREQUIPAsd.png" TargetMode="External"/><Relationship Id="rId7" Type="http://schemas.openxmlformats.org/officeDocument/2006/relationships/image" Target="file:///C:\Users\Willy\Emerge-UPCH%20Dropbox\2.%20Jefatura\Projects\CoViD-19\MINSA\Informes\PNG\costasur2.png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file:///C:\Users\Willy\Emerge-UPCH%20Dropbox\2.%20Jefatura\Projects\CoViD-19\MINSA\Informes\PNG\nucicostasur.png" TargetMode="External"/><Relationship Id="rId5" Type="http://schemas.openxmlformats.org/officeDocument/2006/relationships/image" Target="file:///C:\Users\Willy\Emerge-UPCH%20Dropbox\2.%20Jefatura\Projects\CoViD-19\MINSA\Informes\PNG\TACNAsd.png" TargetMode="External"/><Relationship Id="rId15" Type="http://schemas.openxmlformats.org/officeDocument/2006/relationships/image" Target="file:///C:\Users\Willy\Emerge-UPCH%20Dropbox\2.%20Jefatura\Projects\CoViD-19\MINSA\Informes\PNG\antcostasur.png" TargetMode="External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file:///C:\Users\Willy\Emerge-UPCH%20Dropbox\2.%20Jefatura\Projects\CoViD-19\MINSA\Informes\PNG\MOQUEGUAsd.png" TargetMode="External"/><Relationship Id="rId1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file:///C:\Users\Willy\Emerge-UPCH%20Dropbox\2.%20Jefatura\Projects\CoViD-19\MINSA\Informes\PNG\AYACUCHOsd.png" TargetMode="External"/><Relationship Id="rId18" Type="http://schemas.openxmlformats.org/officeDocument/2006/relationships/image" Target="../media/image38.png"/><Relationship Id="rId3" Type="http://schemas.openxmlformats.org/officeDocument/2006/relationships/image" Target="file:///C:\Users\Willy\Emerge-UPCH%20Dropbox\2.%20Jefatura\Projects\CoViD-19\MINSA\Informes\PNG\PUNOsd.png" TargetMode="External"/><Relationship Id="rId21" Type="http://schemas.openxmlformats.org/officeDocument/2006/relationships/image" Target="file:///C:\Users\Willy\Emerge-UPCH%20Dropbox\2.%20Jefatura\Projects\CoViD-19\MINSA\Informes\PNG\sierraselvasur2.png" TargetMode="External"/><Relationship Id="rId7" Type="http://schemas.openxmlformats.org/officeDocument/2006/relationships/image" Target="file:///C:\Users\Willy\Emerge-UPCH%20Dropbox\2.%20Jefatura\Projects\CoViD-19\MINSA\Informes\PNG\APURIMACsd.png" TargetMode="External"/><Relationship Id="rId12" Type="http://schemas.openxmlformats.org/officeDocument/2006/relationships/image" Target="../media/image35.png"/><Relationship Id="rId17" Type="http://schemas.openxmlformats.org/officeDocument/2006/relationships/image" Target="file:///C:\Users\Willy\Emerge-UPCH%20Dropbox\2.%20Jefatura\Projects\CoViD-19\MINSA\Informes\PNG\nucisierrasur.png" TargetMode="External"/><Relationship Id="rId2" Type="http://schemas.openxmlformats.org/officeDocument/2006/relationships/image" Target="../media/image30.pn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file:///C:\Users\Willy\Emerge-UPCH%20Dropbox\2.%20Jefatura\Projects\CoViD-19\MINSA\Informes\PNG\MADRE%20DE%20DIOSsd.png" TargetMode="External"/><Relationship Id="rId5" Type="http://schemas.openxmlformats.org/officeDocument/2006/relationships/image" Target="file:///C:\Users\Willy\Emerge-UPCH%20Dropbox\2.%20Jefatura\Projects\CoViD-19\MINSA\Informes\PNG\Positividad_moleculares_macroregiones_SierraSelva%20Sur.jpg" TargetMode="External"/><Relationship Id="rId15" Type="http://schemas.openxmlformats.org/officeDocument/2006/relationships/image" Target="file:///C:\Users\Willy\Emerge-UPCH%20Dropbox\2.%20Jefatura\Projects\CoViD-19\MINSA\Informes\PNG\ucisierrasur.png" TargetMode="External"/><Relationship Id="rId10" Type="http://schemas.openxmlformats.org/officeDocument/2006/relationships/image" Target="../media/image34.png"/><Relationship Id="rId19" Type="http://schemas.openxmlformats.org/officeDocument/2006/relationships/image" Target="file:///C:\Users\Willy\Emerge-UPCH%20Dropbox\2.%20Jefatura\Projects\CoViD-19\MINSA\Informes\PNG\antsierraselvasur.png" TargetMode="External"/><Relationship Id="rId4" Type="http://schemas.openxmlformats.org/officeDocument/2006/relationships/image" Target="../media/image31.jpeg"/><Relationship Id="rId9" Type="http://schemas.openxmlformats.org/officeDocument/2006/relationships/image" Target="file:///C:\Users\Willy\Emerge-UPCH%20Dropbox\2.%20Jefatura\Projects\CoViD-19\MINSA\Informes\PNG\CUSCOsd.png" TargetMode="External"/><Relationship Id="rId1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file:///C:\Users\Willy\Emerge-UPCH%20Dropbox\2.%20Jefatura\Projects\CoViD-19\MINSA\Informes\PNG\nucisierracentro.png" TargetMode="External"/><Relationship Id="rId18" Type="http://schemas.openxmlformats.org/officeDocument/2006/relationships/image" Target="../media/image48.png"/><Relationship Id="rId3" Type="http://schemas.openxmlformats.org/officeDocument/2006/relationships/image" Target="file:///C:\Users\Willy\Emerge-UPCH%20Dropbox\2.%20Jefatura\Projects\CoViD-19\MINSA\Informes\PNG\HUANUCOsd.png" TargetMode="External"/><Relationship Id="rId7" Type="http://schemas.openxmlformats.org/officeDocument/2006/relationships/image" Target="file:///C:\Users\Willy\Emerge-UPCH%20Dropbox\2.%20Jefatura\Projects\CoViD-19\MINSA\Informes\PNG\JUNINsd.png" TargetMode="External"/><Relationship Id="rId12" Type="http://schemas.openxmlformats.org/officeDocument/2006/relationships/image" Target="../media/image45.png"/><Relationship Id="rId17" Type="http://schemas.openxmlformats.org/officeDocument/2006/relationships/image" Target="file:///C:\Users\Willy\Emerge-UPCH%20Dropbox\2.%20Jefatura\Projects\CoViD-19\MINSA\Informes\PNG\sierracentro2.png" TargetMode="External"/><Relationship Id="rId2" Type="http://schemas.openxmlformats.org/officeDocument/2006/relationships/image" Target="../media/image40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file:///C:\Users\Willy\Emerge-UPCH%20Dropbox\2.%20Jefatura\Projects\CoViD-19\MINSA\Informes\PNG\ucisierracentro.png" TargetMode="External"/><Relationship Id="rId5" Type="http://schemas.openxmlformats.org/officeDocument/2006/relationships/image" Target="file:///C:\Users\Willy\Emerge-UPCH%20Dropbox\2.%20Jefatura\Projects\CoViD-19\MINSA\Informes\PNG\Positividad_moleculares_macroregiones_Sierra%20Centro.jpg" TargetMode="External"/><Relationship Id="rId15" Type="http://schemas.openxmlformats.org/officeDocument/2006/relationships/image" Target="file:///C:\Users\Willy\Emerge-UPCH%20Dropbox\2.%20Jefatura\Projects\CoViD-19\MINSA\Informes\PNG\antsierraselvacentro.png" TargetMode="External"/><Relationship Id="rId10" Type="http://schemas.openxmlformats.org/officeDocument/2006/relationships/image" Target="../media/image44.png"/><Relationship Id="rId19" Type="http://schemas.openxmlformats.org/officeDocument/2006/relationships/image" Target="file:///C:\Users\Willy\Emerge-UPCH%20Dropbox\2.%20Jefatura\Projects\CoViD-19\MINSA\Informes\PNG\HUANCAVELICAsd.png" TargetMode="External"/><Relationship Id="rId4" Type="http://schemas.openxmlformats.org/officeDocument/2006/relationships/image" Target="../media/image41.jpeg"/><Relationship Id="rId9" Type="http://schemas.openxmlformats.org/officeDocument/2006/relationships/image" Target="file:///C:\Users\Willy\Emerge-UPCH%20Dropbox\2.%20Jefatura\Projects\CoViD-19\MINSA\Informes\PNG\PASCOsd.png" TargetMode="External"/><Relationship Id="rId1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file:///C:\Users\Willy\Emerge-UPCH%20Dropbox\2.%20Jefatura\Projects\CoViD-19\MINSA\Informes\PNG\nuciselvabaja.png" TargetMode="External"/><Relationship Id="rId3" Type="http://schemas.openxmlformats.org/officeDocument/2006/relationships/image" Target="file:///C:\Users\Willy\Emerge-UPCH%20Dropbox\2.%20Jefatura\Projects\CoViD-19\MINSA\Informes\PNG\antselvabaja.png" TargetMode="External"/><Relationship Id="rId7" Type="http://schemas.openxmlformats.org/officeDocument/2006/relationships/image" Target="file:///C:\Users\Willy\Emerge-UPCH%20Dropbox\2.%20Jefatura\Projects\CoViD-19\MINSA\Informes\PNG\LORETOsd.png" TargetMode="External"/><Relationship Id="rId12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file:///C:\Users\Willy\Emerge-UPCH%20Dropbox\2.%20Jefatura\Projects\CoViD-19\MINSA\Informes\PNG\uciselvabaja.png" TargetMode="External"/><Relationship Id="rId5" Type="http://schemas.openxmlformats.org/officeDocument/2006/relationships/image" Target="file:///C:\Users\Willy\Emerge-UPCH%20Dropbox\2.%20Jefatura\Projects\CoViD-19\MINSA\Informes\PNG\UCAYALIsd.png" TargetMode="External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image" Target="file:///C:\Users\Willy\Emerge-UPCH%20Dropbox\2.%20Jefatura\Projects\CoViD-19\MINSA\Informes\PNG\selvabaja2.png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file:///C:\Users\Willy\Emerge-UPCH%20Dropbox\2.%20Jefatura\Projects\CoViD-19\MINSA\Informes\PNG\nucisierraselvanorte.png" TargetMode="External"/><Relationship Id="rId3" Type="http://schemas.openxmlformats.org/officeDocument/2006/relationships/image" Target="file:///C:\Users\Willy\Emerge-UPCH%20Dropbox\2.%20Jefatura\Projects\CoViD-19\MINSA\Informes\PNG\CAJAMARCAsd.png" TargetMode="External"/><Relationship Id="rId7" Type="http://schemas.openxmlformats.org/officeDocument/2006/relationships/image" Target="file:///C:\Users\Willy\Emerge-UPCH%20Dropbox\2.%20Jefatura\Projects\CoViD-19\MINSA\Informes\PNG\SAN%20MARTINsd.png" TargetMode="External"/><Relationship Id="rId12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file:///C:\Users\Willy\Emerge-UPCH%20Dropbox\2.%20Jefatura\Projects\CoViD-19\MINSA\Informes\PNG\ucisierraselvanorte.png" TargetMode="External"/><Relationship Id="rId5" Type="http://schemas.openxmlformats.org/officeDocument/2006/relationships/image" Target="file:///C:\Users\Willy\Emerge-UPCH%20Dropbox\2.%20Jefatura\Projects\CoViD-19\MINSA\Informes\PNG\AMAZONASsd.png" TargetMode="External"/><Relationship Id="rId15" Type="http://schemas.openxmlformats.org/officeDocument/2006/relationships/image" Target="file:///C:\Users\Willy\Emerge-UPCH%20Dropbox\2.%20Jefatura\Projects\CoViD-19\MINSA\Informes\PNG\antsierraselvanorte.png" TargetMode="External"/><Relationship Id="rId10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openxmlformats.org/officeDocument/2006/relationships/image" Target="file:///C:\Users\Willy\Emerge-UPCH%20Dropbox\2.%20Jefatura\Projects\CoViD-19\MINSA\Informes\PNG\sierraselvanorte2.png" TargetMode="External"/><Relationship Id="rId1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file:///C:\Users\Willy\Emerge-UPCH%20Dropbox\2.%20Jefatura\Projects\CoViD-19\MINSA\Informes\PNG\costanorte2.png" TargetMode="External"/><Relationship Id="rId3" Type="http://schemas.openxmlformats.org/officeDocument/2006/relationships/image" Target="file:///C:\Users\Willy\Emerge-UPCH%20Dropbox\2.%20Jefatura\Projects\CoViD-19\MINSA\Informes\PNG\nucicostaorte.png" TargetMode="External"/><Relationship Id="rId7" Type="http://schemas.openxmlformats.org/officeDocument/2006/relationships/image" Target="file:///C:\Users\Willy\Emerge-UPCH%20Dropbox\2.%20Jefatura\Projects\CoViD-19\MINSA\Informes\PNG\LAMBAYEQUEsd.png" TargetMode="External"/><Relationship Id="rId12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file:///C:\Users\Willy\Emerge-UPCH%20Dropbox\2.%20Jefatura\Projects\CoViD-19\MINSA\Informes\PNG\PIURAsd.png" TargetMode="External"/><Relationship Id="rId5" Type="http://schemas.openxmlformats.org/officeDocument/2006/relationships/image" Target="file:///C:\Users\Willy\Emerge-UPCH%20Dropbox\2.%20Jefatura\Projects\CoViD-19\MINSA\Informes\PNG\ucicostaorte.png" TargetMode="External"/><Relationship Id="rId15" Type="http://schemas.openxmlformats.org/officeDocument/2006/relationships/image" Target="file:///C:\Users\Willy\Emerge-UPCH%20Dropbox\2.%20Jefatura\Projects\CoViD-19\MINSA\Informes\PNG\antcostanorte.png" TargetMode="External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image" Target="file:///C:\Users\Willy\Emerge-UPCH%20Dropbox\2.%20Jefatura\Projects\CoViD-19\MINSA\Informes\PNG\TUMBESsd.png" TargetMode="External"/><Relationship Id="rId1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combinado.png" TargetMode="Externa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C:\Users\Willy\Emerge-UPCH%20Dropbox\2.%20Jefatura\Projects\CoViD-19\MINSA\Informes\PNG\increg.png" TargetMode="Externa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perus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Willy\Emerge-UPCH%20Dropbox\2.%20Jefatura\Projects\CoViD-19\MINSA\Informes\PNG\hospocupperu.pn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C:\Users\Willy\Emerge-UPCH%20Dropbox\2.%20Jefatura\Projects\CoViD-19\MINSA\Informes\PNG\uciocupperu.png" TargetMode="External"/><Relationship Id="rId5" Type="http://schemas.openxmlformats.org/officeDocument/2006/relationships/image" Target="../media/image3.png"/><Relationship Id="rId10" Type="http://schemas.openxmlformats.org/officeDocument/2006/relationships/image" Target="file:///C:\Users\Willy\Emerge-UPCH%20Dropbox\2.%20Jefatura\Projects\CoViD-19\MINSA\Informes\PNG\UCI.png" TargetMode="External"/><Relationship Id="rId4" Type="http://schemas.openxmlformats.org/officeDocument/2006/relationships/image" Target="file:///C:\Users\Willy\Emerge-UPCH%20Dropbox\2.%20Jefatura\Projects\CoViD-19\MINSA\Informes\PNG\noUCI.png" TargetMode="Externa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tablasemanal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ocupuciregdia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ocuphosregdia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dirisinc.png" TargetMode="External"/><Relationship Id="rId7" Type="http://schemas.openxmlformats.org/officeDocument/2006/relationships/image" Target="file:///C:\Users\Willy\Emerge-UPCH%20Dropbox\2.%20Jefatura\Projects\CoViD-19\MINSA\Informes\PNG\LIMAincprov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file:///C:\Users\Willy\Emerge-UPCH%20Dropbox\2.%20Jefatura\Projects\CoViD-19\MINSA\Informes\PNG\LIMAsd.png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43753" y="315544"/>
            <a:ext cx="11107271" cy="1743462"/>
          </a:xfrm>
        </p:spPr>
        <p:txBody>
          <a:bodyPr>
            <a:normAutofit/>
          </a:bodyPr>
          <a:lstStyle/>
          <a:p>
            <a:r>
              <a:rPr lang="es-PE" b="1" dirty="0"/>
              <a:t>Situación Epidemiológica de la COVID-19 al 26 de Junio del 2021</a:t>
            </a:r>
            <a:endParaRPr lang="es-PE" sz="4400" b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82389" y="2470246"/>
            <a:ext cx="11627224" cy="4307875"/>
          </a:xfrm>
        </p:spPr>
        <p:txBody>
          <a:bodyPr>
            <a:normAutofit/>
          </a:bodyPr>
          <a:lstStyle/>
          <a:p>
            <a:r>
              <a:rPr lang="es-PE" dirty="0"/>
              <a:t>Tendencia semanal y variación diaria de fallecidos, hospitalización y positividad antigénica con los datos disponibles al acabar la semana epidemiológica 25 del 2021</a:t>
            </a:r>
          </a:p>
          <a:p>
            <a:endParaRPr lang="es-PE" dirty="0"/>
          </a:p>
          <a:p>
            <a:r>
              <a:rPr lang="es-PE" dirty="0"/>
              <a:t>Fuentes</a:t>
            </a:r>
          </a:p>
          <a:p>
            <a:r>
              <a:rPr lang="es-PE" b="1" u="sng" dirty="0"/>
              <a:t>Datos públicos</a:t>
            </a:r>
            <a:r>
              <a:rPr lang="es-PE" dirty="0"/>
              <a:t>: </a:t>
            </a:r>
            <a:r>
              <a:rPr lang="es-PE" dirty="0" err="1"/>
              <a:t>Sinadef</a:t>
            </a:r>
            <a:r>
              <a:rPr lang="es-PE" dirty="0"/>
              <a:t> y </a:t>
            </a:r>
            <a:r>
              <a:rPr lang="es-MX" dirty="0"/>
              <a:t>Ocupación de camas hospitalarias UCI y no UCI de </a:t>
            </a:r>
            <a:r>
              <a:rPr lang="es-MX" dirty="0" err="1"/>
              <a:t>Susalud</a:t>
            </a:r>
            <a:endParaRPr lang="es-MX" dirty="0"/>
          </a:p>
          <a:p>
            <a:r>
              <a:rPr lang="es-MX" b="1" dirty="0"/>
              <a:t>Desde la semana 17 no se dispone de datos de positividad antigénica de OGTI/MINSA</a:t>
            </a:r>
          </a:p>
          <a:p>
            <a:endParaRPr lang="es-ES" dirty="0"/>
          </a:p>
          <a:p>
            <a:r>
              <a:rPr lang="es-ES" dirty="0"/>
              <a:t>Documento elaborado por Cesar Cárcamo y Andrés G. (Willy) Lescano, ex miembros del Grupo Prospectiva, siguiendo pautas desarrolladas con otros miembros del grupo</a:t>
            </a:r>
          </a:p>
          <a:p>
            <a:r>
              <a:rPr lang="es-ES" dirty="0"/>
              <a:t>Para mayor información contactar a Willy Lescano al +94761-9799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686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98" y="-20978"/>
            <a:ext cx="3075214" cy="2237832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3112" y="2287961"/>
            <a:ext cx="3098785" cy="2254935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62" y="4604850"/>
            <a:ext cx="3047874" cy="2217889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7" r:link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3957" y="-27902"/>
            <a:ext cx="3058042" cy="22252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4197" y="27095"/>
            <a:ext cx="6152703" cy="1417574"/>
          </a:xfrm>
        </p:spPr>
        <p:txBody>
          <a:bodyPr>
            <a:noAutofit/>
          </a:bodyPr>
          <a:lstStyle/>
          <a:p>
            <a:pPr algn="ctr"/>
            <a:r>
              <a:rPr lang="es-MX" sz="3000" b="1" u="sng" dirty="0"/>
              <a:t>Costa Centro</a:t>
            </a:r>
            <a:r>
              <a:rPr lang="es-MX" sz="3000" dirty="0"/>
              <a:t> </a:t>
            </a:r>
            <a:br>
              <a:rPr lang="es-MX" sz="3000" dirty="0"/>
            </a:br>
            <a:r>
              <a:rPr lang="es-MX" sz="2200" dirty="0"/>
              <a:t>Fallecidos bajan fuertemente. UCI saturadas, ligera bajada. Ocupación camas hospitalización baja</a:t>
            </a:r>
            <a:endParaRPr lang="es-PE" sz="22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0555941" y="4784928"/>
            <a:ext cx="1622610" cy="13334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Fallecidos suben cuatro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Subida interrumpida de camas UCI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88651" y="246325"/>
            <a:ext cx="1245951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dirty="0">
                <a:solidFill>
                  <a:schemeClr val="bg1"/>
                </a:solidFill>
              </a:rPr>
              <a:t>Positividad sube siete semanas</a:t>
            </a:r>
          </a:p>
          <a:p>
            <a:r>
              <a:rPr lang="es-MX" sz="1400" dirty="0">
                <a:solidFill>
                  <a:schemeClr val="bg1"/>
                </a:solidFill>
              </a:rPr>
              <a:t>Valores altos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304570" y="2568721"/>
            <a:ext cx="1230032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dirty="0">
                <a:solidFill>
                  <a:schemeClr val="bg1"/>
                </a:solidFill>
              </a:rPr>
              <a:t>Fallecidos suben cuatro semanas</a:t>
            </a:r>
          </a:p>
          <a:p>
            <a:r>
              <a:rPr lang="es-MX" sz="1400" dirty="0">
                <a:solidFill>
                  <a:schemeClr val="bg1"/>
                </a:solidFill>
              </a:rPr>
              <a:t>Camas </a:t>
            </a:r>
          </a:p>
          <a:p>
            <a:r>
              <a:rPr lang="es-MX" sz="1400" dirty="0">
                <a:solidFill>
                  <a:schemeClr val="bg1"/>
                </a:solidFill>
              </a:rPr>
              <a:t>UCI </a:t>
            </a:r>
          </a:p>
          <a:p>
            <a:r>
              <a:rPr lang="es-MX" sz="1400" dirty="0">
                <a:solidFill>
                  <a:schemeClr val="bg1"/>
                </a:solidFill>
              </a:rPr>
              <a:t>suben </a:t>
            </a:r>
          </a:p>
          <a:p>
            <a:r>
              <a:rPr lang="es-MX" sz="1400" dirty="0">
                <a:solidFill>
                  <a:schemeClr val="bg1"/>
                </a:solidFill>
              </a:rPr>
              <a:t>siete</a:t>
            </a:r>
          </a:p>
          <a:p>
            <a:r>
              <a:rPr lang="es-MX" sz="1400" dirty="0">
                <a:solidFill>
                  <a:schemeClr val="bg1"/>
                </a:solidFill>
              </a:rPr>
              <a:t>semanas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5265" y="3990847"/>
            <a:ext cx="5161005" cy="2885679"/>
          </a:xfrm>
          <a:prstGeom prst="rect">
            <a:avLst/>
          </a:prstGeom>
        </p:spPr>
      </p:pic>
      <p:sp>
        <p:nvSpPr>
          <p:cNvPr id="19" name="Título 1"/>
          <p:cNvSpPr txBox="1">
            <a:spLocks/>
          </p:cNvSpPr>
          <p:nvPr/>
        </p:nvSpPr>
        <p:spPr>
          <a:xfrm>
            <a:off x="1411942" y="2532863"/>
            <a:ext cx="1633210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400" dirty="0">
                <a:solidFill>
                  <a:schemeClr val="bg1"/>
                </a:solidFill>
              </a:rPr>
              <a:t>Camas no UCI suben tres semanas</a:t>
            </a:r>
          </a:p>
          <a:p>
            <a:pPr algn="r"/>
            <a:r>
              <a:rPr lang="es-MX" sz="1400" dirty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9704058" y="3386884"/>
            <a:ext cx="1631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384507" y="4784928"/>
            <a:ext cx="13580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Camas no UCI suben 5 semanas</a:t>
            </a:r>
          </a:p>
          <a:p>
            <a:r>
              <a:rPr lang="es-MX" sz="1400" dirty="0">
                <a:solidFill>
                  <a:schemeClr val="bg1"/>
                </a:solidFill>
              </a:rPr>
              <a:t>Positividad sube siete semanas</a:t>
            </a: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9899767" y="164437"/>
            <a:ext cx="1837305" cy="4480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>
                <a:solidFill>
                  <a:srgbClr val="00B050"/>
                </a:solidFill>
              </a:rPr>
              <a:t>12% del pico, cayó 13%</a:t>
            </a: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6581" y="4633472"/>
            <a:ext cx="3028509" cy="220376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368842" y="3990846"/>
            <a:ext cx="5534526" cy="2846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6532" y="1414201"/>
            <a:ext cx="3008103" cy="2185494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62" y="2322275"/>
            <a:ext cx="3056462" cy="222413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0553" y="4695893"/>
            <a:ext cx="2951139" cy="214754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8" r:link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3426" y="4695893"/>
            <a:ext cx="2941177" cy="2140293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3593204" y="586498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5" name="Rectángulo 24"/>
          <p:cNvSpPr/>
          <p:nvPr/>
        </p:nvSpPr>
        <p:spPr>
          <a:xfrm>
            <a:off x="6513985" y="5906974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0" r:link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6553" y="2460506"/>
            <a:ext cx="2861607" cy="2082390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3398470" y="1619563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9" name="Rectángulo 28"/>
          <p:cNvSpPr/>
          <p:nvPr/>
        </p:nvSpPr>
        <p:spPr>
          <a:xfrm>
            <a:off x="6332698" y="2508714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4" name="Rectángulo 33"/>
          <p:cNvSpPr/>
          <p:nvPr/>
        </p:nvSpPr>
        <p:spPr>
          <a:xfrm>
            <a:off x="259012" y="2513524"/>
            <a:ext cx="2420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rgbClr val="00B050"/>
                </a:solidFill>
              </a:rPr>
              <a:t>15% del pico, cayó 21%</a:t>
            </a: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 </a:t>
            </a:r>
            <a:endParaRPr lang="es-PE" sz="1400" dirty="0"/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>
            <a:off x="9940711" y="2471884"/>
            <a:ext cx="1715860" cy="6183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b="1" dirty="0">
                <a:solidFill>
                  <a:srgbClr val="00B050"/>
                </a:solidFill>
              </a:rPr>
              <a:t>13% del pico, cayó 11%</a:t>
            </a:r>
          </a:p>
          <a:p>
            <a:pPr algn="ctr"/>
            <a:r>
              <a:rPr lang="es-MX" sz="1200" dirty="0">
                <a:solidFill>
                  <a:srgbClr val="FF0000"/>
                </a:solidFill>
              </a:rPr>
              <a:t>Seis distritos suben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156553" y="2460506"/>
            <a:ext cx="3003379" cy="2144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827677" y="127255"/>
            <a:ext cx="1814278" cy="7771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>
                <a:solidFill>
                  <a:srgbClr val="00B050"/>
                </a:solidFill>
              </a:rPr>
              <a:t>15% del pico, cayó 23%</a:t>
            </a: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Subió Trujillo</a:t>
            </a:r>
            <a:endParaRPr lang="es-PE" sz="1400" dirty="0"/>
          </a:p>
        </p:txBody>
      </p:sp>
      <p:sp>
        <p:nvSpPr>
          <p:cNvPr id="41" name="Rectángulo 40"/>
          <p:cNvSpPr/>
          <p:nvPr/>
        </p:nvSpPr>
        <p:spPr>
          <a:xfrm>
            <a:off x="452353" y="4754034"/>
            <a:ext cx="24203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rgbClr val="00B050"/>
                </a:solidFill>
              </a:rPr>
              <a:t>15% del pico, cayó 16%</a:t>
            </a:r>
            <a:endParaRPr lang="es-PE" sz="1400" dirty="0"/>
          </a:p>
        </p:txBody>
      </p:sp>
      <p:sp>
        <p:nvSpPr>
          <p:cNvPr id="42" name="Rectángulo 41"/>
          <p:cNvSpPr/>
          <p:nvPr/>
        </p:nvSpPr>
        <p:spPr>
          <a:xfrm>
            <a:off x="9767838" y="4718698"/>
            <a:ext cx="1919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rgbClr val="00B050"/>
                </a:solidFill>
              </a:rPr>
              <a:t>26% del pico, cae 31%</a:t>
            </a:r>
            <a:endParaRPr lang="es-MX" sz="1400" b="1" dirty="0">
              <a:solidFill>
                <a:srgbClr val="FF0000"/>
              </a:solidFill>
            </a:endParaRP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638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1" y="-11838"/>
            <a:ext cx="4081706" cy="297019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699" y="3809961"/>
            <a:ext cx="4090138" cy="2976327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411884" y="4192953"/>
            <a:ext cx="2072009" cy="15664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cinco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Camas no UCI suben cinco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Positividad tiene subida irregular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8464796" y="4104970"/>
            <a:ext cx="1866559" cy="192733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no bajan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Camas UCI y no suben 5/3 semanas. Positividad sube cuatro semanas</a:t>
            </a:r>
          </a:p>
          <a:p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583139" y="211476"/>
            <a:ext cx="2402807" cy="19526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>
                <a:solidFill>
                  <a:srgbClr val="FF0000"/>
                </a:solidFill>
              </a:rPr>
              <a:t>83% del pico, </a:t>
            </a:r>
            <a:r>
              <a:rPr lang="es-MX" sz="1600" b="1" dirty="0">
                <a:solidFill>
                  <a:srgbClr val="00B050"/>
                </a:solidFill>
              </a:rPr>
              <a:t>cae 8%.</a:t>
            </a:r>
          </a:p>
          <a:p>
            <a:pPr algn="ctr"/>
            <a:r>
              <a:rPr lang="es-MX" sz="1600" dirty="0" err="1">
                <a:solidFill>
                  <a:srgbClr val="FF0000"/>
                </a:solidFill>
              </a:rPr>
              <a:t>Islay</a:t>
            </a:r>
            <a:r>
              <a:rPr lang="es-MX" sz="1600" dirty="0">
                <a:solidFill>
                  <a:srgbClr val="FF0000"/>
                </a:solidFill>
              </a:rPr>
              <a:t> sube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8475" y="1620002"/>
            <a:ext cx="3554338" cy="25863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1" y="3809961"/>
            <a:ext cx="4090195" cy="297632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698" y="1842448"/>
            <a:ext cx="2626714" cy="191145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1917" y="-1"/>
            <a:ext cx="2643043" cy="1923341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11546164" y="1237223"/>
            <a:ext cx="658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19" name="Rectángulo 18"/>
          <p:cNvSpPr/>
          <p:nvPr/>
        </p:nvSpPr>
        <p:spPr>
          <a:xfrm>
            <a:off x="8625709" y="2981659"/>
            <a:ext cx="2064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8473" y="4233295"/>
            <a:ext cx="3563743" cy="2593334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6627689" y="1815553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5587148" y="4250241"/>
            <a:ext cx="2175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4173" y="-11437"/>
            <a:ext cx="5457744" cy="1699157"/>
          </a:xfrm>
        </p:spPr>
        <p:txBody>
          <a:bodyPr>
            <a:normAutofit/>
          </a:bodyPr>
          <a:lstStyle/>
          <a:p>
            <a:pPr algn="ctr"/>
            <a:r>
              <a:rPr lang="es-PE" sz="2800" u="sng" dirty="0"/>
              <a:t>Costa Sur</a:t>
            </a:r>
            <a:br>
              <a:rPr lang="es-PE" sz="2800" b="1" dirty="0"/>
            </a:br>
            <a:r>
              <a:rPr lang="es-PE" sz="2800" b="1" dirty="0"/>
              <a:t>Fallecidos bajan. Ocupación UCI y No UCI se mantiene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4116546" y="4254770"/>
            <a:ext cx="3655670" cy="2548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828801" y="4192952"/>
            <a:ext cx="2073440" cy="7475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>
                <a:solidFill>
                  <a:srgbClr val="00B050"/>
                </a:solidFill>
              </a:rPr>
              <a:t>24% del pico, cayó 45%</a:t>
            </a:r>
            <a:endParaRPr lang="es-MX" sz="1400" b="1" dirty="0">
              <a:solidFill>
                <a:srgbClr val="FF0000"/>
              </a:solidFill>
            </a:endParaRP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0126639" y="4073646"/>
            <a:ext cx="1982891" cy="4480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>
                <a:solidFill>
                  <a:srgbClr val="00B050"/>
                </a:solidFill>
              </a:rPr>
              <a:t>24% del pico, baja 45%</a:t>
            </a:r>
          </a:p>
          <a:p>
            <a:pPr algn="ctr"/>
            <a:r>
              <a:rPr lang="es-MX" sz="14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540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6" y="4632666"/>
            <a:ext cx="3029978" cy="220486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8376"/>
            <a:ext cx="9197906" cy="1565802"/>
          </a:xfrm>
        </p:spPr>
        <p:txBody>
          <a:bodyPr>
            <a:noAutofit/>
          </a:bodyPr>
          <a:lstStyle/>
          <a:p>
            <a:pPr algn="ctr"/>
            <a:r>
              <a:rPr lang="es-PE" sz="3400" u="sng" dirty="0"/>
              <a:t>Sierra/Selva Sur</a:t>
            </a:r>
            <a:br>
              <a:rPr lang="es-PE" sz="3400" b="1" dirty="0"/>
            </a:br>
            <a:r>
              <a:rPr lang="es-PE" sz="2800" b="1" dirty="0"/>
              <a:t>Fallecidos bajan, pero desacelera en Puno. Ocupación UCI sólo baja en Madre de Dios, camas no UCI se mantienen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9352999" y="299002"/>
            <a:ext cx="1811272" cy="16436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dos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Casi cero camas </a:t>
            </a:r>
          </a:p>
          <a:p>
            <a:r>
              <a:rPr lang="es-MX" sz="1600" dirty="0">
                <a:solidFill>
                  <a:schemeClr val="bg1"/>
                </a:solidFill>
              </a:rPr>
              <a:t>UCI y no UCI en subida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9389378" y="4873601"/>
            <a:ext cx="1583422" cy="12405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Camas UCI y no UCI  suben dos </a:t>
            </a:r>
          </a:p>
          <a:p>
            <a:r>
              <a:rPr lang="es-MX" sz="1600" dirty="0">
                <a:solidFill>
                  <a:schemeClr val="bg1"/>
                </a:solidFill>
              </a:rPr>
              <a:t>semanas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01443" y="4697186"/>
            <a:ext cx="2237042" cy="1113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302499" y="2212405"/>
            <a:ext cx="1553598" cy="19875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no bajan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Camas UCI y no UCI suben dos semanas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288650" y="2196140"/>
            <a:ext cx="1930115" cy="1004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/>
              <a:t>     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293133" y="4633547"/>
            <a:ext cx="2953537" cy="13605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cuatro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Supera valor histórico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Camas UCI y no </a:t>
            </a:r>
          </a:p>
          <a:p>
            <a:r>
              <a:rPr lang="es-MX" sz="1600" dirty="0">
                <a:solidFill>
                  <a:schemeClr val="bg1"/>
                </a:solidFill>
              </a:rPr>
              <a:t>UCI sube 2/5 </a:t>
            </a:r>
          </a:p>
          <a:p>
            <a:r>
              <a:rPr lang="es-MX" sz="1600" dirty="0">
                <a:solidFill>
                  <a:schemeClr val="bg1"/>
                </a:solidFill>
              </a:rPr>
              <a:t>semanas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9389377" y="299001"/>
            <a:ext cx="1583423" cy="9515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/>
              <a:t>  </a:t>
            </a: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10549719" y="2476571"/>
            <a:ext cx="1555841" cy="11291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Camas no UCI suben dos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dos semanas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9671" y="4146311"/>
            <a:ext cx="5282055" cy="2886500"/>
          </a:xfrm>
          <a:prstGeom prst="rect">
            <a:avLst/>
          </a:prstGeom>
        </p:spPr>
      </p:pic>
      <p:sp>
        <p:nvSpPr>
          <p:cNvPr id="26" name="Título 1"/>
          <p:cNvSpPr txBox="1">
            <a:spLocks/>
          </p:cNvSpPr>
          <p:nvPr/>
        </p:nvSpPr>
        <p:spPr>
          <a:xfrm>
            <a:off x="1856097" y="2187382"/>
            <a:ext cx="1407994" cy="19875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siete semanas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699842" y="471686"/>
            <a:ext cx="1446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904560" y="4873601"/>
            <a:ext cx="121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dirty="0">
                <a:solidFill>
                  <a:schemeClr val="bg1"/>
                </a:solidFill>
              </a:rPr>
              <a:t>Positividad en subida irregular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3368842" y="4199392"/>
            <a:ext cx="5534526" cy="2846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424819"/>
            <a:ext cx="3246670" cy="23625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7" y="35698"/>
            <a:ext cx="3057273" cy="222469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6" y="2348032"/>
            <a:ext cx="3057273" cy="222469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3" y="1937490"/>
            <a:ext cx="3264416" cy="237546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153" y="4711868"/>
            <a:ext cx="2888041" cy="210162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6794" y="4707206"/>
            <a:ext cx="2894446" cy="2106288"/>
          </a:xfrm>
          <a:prstGeom prst="rect">
            <a:avLst/>
          </a:prstGeom>
        </p:spPr>
      </p:pic>
      <p:sp>
        <p:nvSpPr>
          <p:cNvPr id="27" name="Rectángulo 26"/>
          <p:cNvSpPr/>
          <p:nvPr/>
        </p:nvSpPr>
        <p:spPr>
          <a:xfrm>
            <a:off x="3512522" y="4721989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8" name="Rectángulo 27"/>
          <p:cNvSpPr/>
          <p:nvPr/>
        </p:nvSpPr>
        <p:spPr>
          <a:xfrm>
            <a:off x="6245045" y="4683297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18" r:link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6794" y="2554503"/>
            <a:ext cx="2888904" cy="2102254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3549671" y="1752824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30" name="Rectángulo 29"/>
          <p:cNvSpPr/>
          <p:nvPr/>
        </p:nvSpPr>
        <p:spPr>
          <a:xfrm>
            <a:off x="6415831" y="2527930"/>
            <a:ext cx="2175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3" name="Rectángulo 32"/>
          <p:cNvSpPr/>
          <p:nvPr/>
        </p:nvSpPr>
        <p:spPr>
          <a:xfrm>
            <a:off x="10249469" y="4772239"/>
            <a:ext cx="19427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400" b="1" dirty="0">
                <a:solidFill>
                  <a:srgbClr val="FF0000"/>
                </a:solidFill>
              </a:rPr>
              <a:t>54% del pico</a:t>
            </a:r>
            <a:r>
              <a:rPr lang="es-MX" sz="1400" dirty="0">
                <a:solidFill>
                  <a:srgbClr val="FF0000"/>
                </a:solidFill>
              </a:rPr>
              <a:t>, </a:t>
            </a:r>
            <a:r>
              <a:rPr lang="es-MX" sz="1400" b="1" dirty="0">
                <a:solidFill>
                  <a:srgbClr val="00B050"/>
                </a:solidFill>
              </a:rPr>
              <a:t>bajó 4%</a:t>
            </a:r>
            <a:endParaRPr lang="es-MX" sz="1400" dirty="0">
              <a:solidFill>
                <a:srgbClr val="00B050"/>
              </a:solidFill>
            </a:endParaRPr>
          </a:p>
          <a:p>
            <a:pPr algn="r"/>
            <a:r>
              <a:rPr lang="es-MX" sz="1400" dirty="0">
                <a:solidFill>
                  <a:srgbClr val="FF0000"/>
                </a:solidFill>
              </a:rPr>
              <a:t>Suben Puno, Azángaro y Lampa, con records de pandemia </a:t>
            </a:r>
            <a:endParaRPr lang="es-PE" sz="1400" dirty="0"/>
          </a:p>
        </p:txBody>
      </p:sp>
      <p:sp>
        <p:nvSpPr>
          <p:cNvPr id="34" name="Rectángulo 33"/>
          <p:cNvSpPr/>
          <p:nvPr/>
        </p:nvSpPr>
        <p:spPr>
          <a:xfrm>
            <a:off x="274264" y="2094049"/>
            <a:ext cx="2414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18% del pico, baja 46%</a:t>
            </a: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6155504" y="2501450"/>
            <a:ext cx="2977132" cy="2144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0" r:link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2882" y="1571146"/>
            <a:ext cx="2902163" cy="2111827"/>
          </a:xfrm>
          <a:prstGeom prst="rect">
            <a:avLst/>
          </a:prstGeom>
        </p:spPr>
      </p:pic>
      <p:sp>
        <p:nvSpPr>
          <p:cNvPr id="35" name="Título 1"/>
          <p:cNvSpPr txBox="1">
            <a:spLocks/>
          </p:cNvSpPr>
          <p:nvPr/>
        </p:nvSpPr>
        <p:spPr>
          <a:xfrm>
            <a:off x="9552657" y="2515048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>
                <a:solidFill>
                  <a:srgbClr val="00B050"/>
                </a:solidFill>
              </a:rPr>
              <a:t>6% del pico, se mantiene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276536" y="4607516"/>
            <a:ext cx="2414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19% del pico</a:t>
            </a:r>
            <a:r>
              <a:rPr lang="es-MX" sz="1600" b="1" dirty="0">
                <a:solidFill>
                  <a:srgbClr val="FF0000"/>
                </a:solidFill>
              </a:rPr>
              <a:t>, subió 15%</a:t>
            </a: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9365971" y="185635"/>
            <a:ext cx="2414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32% del pico, bajó 15%</a:t>
            </a:r>
          </a:p>
          <a:p>
            <a:r>
              <a:rPr lang="es-MX" sz="1600" dirty="0">
                <a:solidFill>
                  <a:srgbClr val="FF0000"/>
                </a:solidFill>
              </a:rPr>
              <a:t> Sube </a:t>
            </a:r>
            <a:r>
              <a:rPr lang="es-MX" sz="1600" dirty="0" err="1">
                <a:solidFill>
                  <a:srgbClr val="FF0000"/>
                </a:solidFill>
              </a:rPr>
              <a:t>Quispicanchi</a:t>
            </a:r>
            <a:endParaRPr lang="es-MX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4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71" y="26896"/>
            <a:ext cx="3787198" cy="275588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8287" y="44117"/>
            <a:ext cx="4478669" cy="1883295"/>
          </a:xfrm>
        </p:spPr>
        <p:txBody>
          <a:bodyPr>
            <a:noAutofit/>
          </a:bodyPr>
          <a:lstStyle/>
          <a:p>
            <a:pPr algn="ctr"/>
            <a:r>
              <a:rPr lang="es-PE" sz="3400" b="1" dirty="0"/>
              <a:t>Sierra/Selva Centro</a:t>
            </a:r>
            <a:br>
              <a:rPr lang="es-PE" sz="3400" b="1" dirty="0"/>
            </a:br>
            <a:r>
              <a:rPr lang="es-PE" sz="2600" b="1" dirty="0"/>
              <a:t>Fallecidos bajan. </a:t>
            </a:r>
            <a:r>
              <a:rPr lang="es-PE" sz="2600" b="1" dirty="0" err="1"/>
              <a:t>UCIs</a:t>
            </a:r>
            <a:r>
              <a:rPr lang="es-PE" sz="2600" b="1" dirty="0"/>
              <a:t> con patrón mixto. Ocupación camas no UCI baja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48949" y="362480"/>
            <a:ext cx="1890840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56689" y="4490113"/>
            <a:ext cx="2168147" cy="11173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696420" y="302465"/>
            <a:ext cx="1785060" cy="15666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Ocupación camas UCI y no UCI sube 5/6 semanas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37428" y="4358060"/>
            <a:ext cx="1709736" cy="20563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Ocupación camas UCI y no UCI sube 7/3 semanas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0554" y="3920923"/>
            <a:ext cx="4353637" cy="3155166"/>
          </a:xfrm>
          <a:prstGeom prst="rect">
            <a:avLst/>
          </a:prstGeom>
        </p:spPr>
      </p:pic>
      <p:sp>
        <p:nvSpPr>
          <p:cNvPr id="21" name="Título 1"/>
          <p:cNvSpPr txBox="1">
            <a:spLocks/>
          </p:cNvSpPr>
          <p:nvPr/>
        </p:nvSpPr>
        <p:spPr>
          <a:xfrm>
            <a:off x="2163972" y="224729"/>
            <a:ext cx="1640008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/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0314543" y="293501"/>
            <a:ext cx="1785060" cy="15666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cinco semanas</a:t>
            </a:r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2100266" y="4319388"/>
            <a:ext cx="1709736" cy="20563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3850640" y="3990846"/>
            <a:ext cx="4481677" cy="3085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8069" y="16084"/>
            <a:ext cx="3983866" cy="28989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648167"/>
            <a:ext cx="3802514" cy="315566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856" y="5273930"/>
            <a:ext cx="2107752" cy="153381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296" y="5289259"/>
            <a:ext cx="2107752" cy="1533810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>
            <a:off x="4464689" y="527393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7" name="Rectángulo 26"/>
          <p:cNvSpPr/>
          <p:nvPr/>
        </p:nvSpPr>
        <p:spPr>
          <a:xfrm>
            <a:off x="6030522" y="6045116"/>
            <a:ext cx="1740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0238" y="3569344"/>
            <a:ext cx="2295749" cy="1670616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4041026" y="2069186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9" name="Rectángulo 28"/>
          <p:cNvSpPr/>
          <p:nvPr/>
        </p:nvSpPr>
        <p:spPr>
          <a:xfrm>
            <a:off x="6447308" y="3571857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0" name="Rectángulo 29"/>
          <p:cNvSpPr/>
          <p:nvPr/>
        </p:nvSpPr>
        <p:spPr>
          <a:xfrm>
            <a:off x="8501446" y="4218188"/>
            <a:ext cx="2949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</a:rPr>
              <a:t>78% del pico</a:t>
            </a:r>
            <a:endParaRPr lang="es-MX" sz="1600" b="1" u="sng" dirty="0">
              <a:solidFill>
                <a:srgbClr val="FF0000"/>
              </a:solidFill>
            </a:endParaRPr>
          </a:p>
          <a:p>
            <a:r>
              <a:rPr lang="es-MX" sz="1600" dirty="0">
                <a:solidFill>
                  <a:srgbClr val="FF0000"/>
                </a:solidFill>
              </a:rPr>
              <a:t>Suben </a:t>
            </a:r>
            <a:r>
              <a:rPr lang="es-MX" sz="1600" dirty="0" err="1">
                <a:solidFill>
                  <a:srgbClr val="FF0000"/>
                </a:solidFill>
              </a:rPr>
              <a:t>Angaraes</a:t>
            </a:r>
            <a:r>
              <a:rPr lang="es-MX" sz="1600" dirty="0">
                <a:solidFill>
                  <a:srgbClr val="FF0000"/>
                </a:solidFill>
              </a:rPr>
              <a:t> y </a:t>
            </a:r>
            <a:r>
              <a:rPr lang="es-MX" sz="1600" dirty="0" err="1">
                <a:solidFill>
                  <a:srgbClr val="FF0000"/>
                </a:solidFill>
              </a:rPr>
              <a:t>Tajacaja</a:t>
            </a:r>
            <a:endParaRPr lang="es-PE" sz="1600" dirty="0"/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8507765" y="268887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>
                <a:solidFill>
                  <a:srgbClr val="00B050"/>
                </a:solidFill>
              </a:rPr>
              <a:t>32% del pico, bajó 29%</a:t>
            </a: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5889408" y="3466531"/>
            <a:ext cx="2318186" cy="178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2516" y="1870640"/>
            <a:ext cx="2414090" cy="17566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8" r:link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9507" y="3920923"/>
            <a:ext cx="3983866" cy="2898954"/>
          </a:xfrm>
          <a:prstGeom prst="rect">
            <a:avLst/>
          </a:prstGeom>
        </p:spPr>
      </p:pic>
      <p:sp>
        <p:nvSpPr>
          <p:cNvPr id="33" name="Título 1"/>
          <p:cNvSpPr txBox="1">
            <a:spLocks/>
          </p:cNvSpPr>
          <p:nvPr/>
        </p:nvSpPr>
        <p:spPr>
          <a:xfrm>
            <a:off x="321238" y="3962267"/>
            <a:ext cx="2629889" cy="5677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>
                <a:solidFill>
                  <a:srgbClr val="00B050"/>
                </a:solidFill>
              </a:rPr>
              <a:t>18% del pico, bajó 12%</a:t>
            </a:r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8464622" y="4127996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>
                <a:solidFill>
                  <a:srgbClr val="00B050"/>
                </a:solidFill>
              </a:rPr>
              <a:t>9% del pico, bajó 33%</a:t>
            </a:r>
            <a:endParaRPr lang="es-MX" sz="1600" dirty="0">
              <a:solidFill>
                <a:srgbClr val="FF0000"/>
              </a:solidFill>
            </a:endParaRP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335009" y="284807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>
                <a:solidFill>
                  <a:srgbClr val="00B050"/>
                </a:solidFill>
              </a:rPr>
              <a:t>16% del pico, cayó 28%</a:t>
            </a: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210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85" y="31795"/>
            <a:ext cx="3624539" cy="263757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11" y="3939785"/>
            <a:ext cx="3973837" cy="28916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151" y="2692790"/>
            <a:ext cx="8203985" cy="1440529"/>
          </a:xfrm>
        </p:spPr>
        <p:txBody>
          <a:bodyPr>
            <a:normAutofit/>
          </a:bodyPr>
          <a:lstStyle/>
          <a:p>
            <a:pPr algn="ctr"/>
            <a:r>
              <a:rPr lang="es-PE" sz="3200" b="1" u="sng" dirty="0"/>
              <a:t>Selva Baja </a:t>
            </a:r>
            <a:br>
              <a:rPr lang="es-PE" sz="3200" b="1" dirty="0"/>
            </a:br>
            <a:r>
              <a:rPr lang="es-PE" sz="2900" b="1" dirty="0"/>
              <a:t>Fallecidos bajan en Loreto. Ocupación camas UCI y no UCI baja en Ucayali y se mantiene en Loreto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520670" y="322139"/>
            <a:ext cx="2431481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Camas UCI y no UCI mas ocupadas 4/3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cinco semanas</a:t>
            </a:r>
          </a:p>
          <a:p>
            <a:pPr algn="r"/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380129" y="3830689"/>
            <a:ext cx="2259101" cy="11716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060530" y="3845805"/>
            <a:ext cx="3181211" cy="1048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9668434" y="396595"/>
            <a:ext cx="2393573" cy="11816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03104" y="4260993"/>
            <a:ext cx="2250331" cy="12791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8060530" y="3845804"/>
            <a:ext cx="3181211" cy="12640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7957437" y="396595"/>
            <a:ext cx="2880892" cy="11816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14" y="0"/>
            <a:ext cx="3931159" cy="28606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1192" y="52744"/>
            <a:ext cx="3623421" cy="263666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570" y="4255641"/>
            <a:ext cx="3539703" cy="257584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86" y="4230809"/>
            <a:ext cx="3617850" cy="2632708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7699347" y="5934606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9179068" y="4293176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7242091" y="396594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2" name="Rectángulo 21"/>
          <p:cNvSpPr/>
          <p:nvPr/>
        </p:nvSpPr>
        <p:spPr>
          <a:xfrm>
            <a:off x="9504871" y="73343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4" name="Rectángulo 23"/>
          <p:cNvSpPr/>
          <p:nvPr/>
        </p:nvSpPr>
        <p:spPr>
          <a:xfrm>
            <a:off x="8549881" y="-109182"/>
            <a:ext cx="3606255" cy="299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242661" y="290695"/>
            <a:ext cx="2629889" cy="7055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>
                <a:solidFill>
                  <a:srgbClr val="00B050"/>
                </a:solidFill>
              </a:rPr>
              <a:t>8% del pico, bajó 15%</a:t>
            </a:r>
          </a:p>
          <a:p>
            <a:pPr algn="r"/>
            <a:r>
              <a:rPr lang="es-MX" sz="1600" dirty="0">
                <a:solidFill>
                  <a:srgbClr val="FF0000"/>
                </a:solidFill>
              </a:rPr>
              <a:t>Sube Alto Amazonas</a:t>
            </a: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1231285" y="4278122"/>
            <a:ext cx="2629889" cy="7241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>
                <a:solidFill>
                  <a:srgbClr val="00B050"/>
                </a:solidFill>
              </a:rPr>
              <a:t>12% del pico, se mantiene</a:t>
            </a:r>
            <a:endParaRPr lang="es-MX" sz="1600" b="1" dirty="0">
              <a:solidFill>
                <a:srgbClr val="FF0000"/>
              </a:solidFill>
            </a:endParaRPr>
          </a:p>
          <a:p>
            <a:pPr algn="r"/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891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75" y="4046843"/>
            <a:ext cx="3878550" cy="282235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11" y="-42517"/>
            <a:ext cx="3973837" cy="28916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9295" y="3064137"/>
            <a:ext cx="4432792" cy="1828447"/>
          </a:xfrm>
        </p:spPr>
        <p:txBody>
          <a:bodyPr>
            <a:normAutofit fontScale="90000"/>
          </a:bodyPr>
          <a:lstStyle/>
          <a:p>
            <a:pPr algn="ctr"/>
            <a:r>
              <a:rPr lang="es-MX" sz="2800" b="1" u="sng" dirty="0"/>
              <a:t>Sierra/Selva Norte</a:t>
            </a:r>
            <a:br>
              <a:rPr lang="es-MX" sz="2800" b="1" dirty="0"/>
            </a:br>
            <a:r>
              <a:rPr lang="es-MX" sz="2800" b="1" dirty="0"/>
              <a:t>Fallecidos bajan. Ocupación UCI en escenario mixto y camas no UCI bajan levemente</a:t>
            </a:r>
            <a:endParaRPr lang="es-PE" sz="2800" b="1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363509" y="4248359"/>
            <a:ext cx="1734232" cy="19238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Ocupación camas UCI y no UCI sube 5/3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Positividad sube cuatro semanas</a:t>
            </a: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0418243" y="329963"/>
            <a:ext cx="1674473" cy="20993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Fallecidos suben dos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cinco semanas</a:t>
            </a: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395161" y="336189"/>
            <a:ext cx="2119440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95489" y="300408"/>
            <a:ext cx="1446959" cy="15966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Camas UCI disponibles bajan</a:t>
            </a:r>
          </a:p>
          <a:p>
            <a:r>
              <a:rPr lang="es-MX" sz="1600" dirty="0">
                <a:solidFill>
                  <a:schemeClr val="bg1"/>
                </a:solidFill>
              </a:rPr>
              <a:t>Positividad sube dos semanas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8235" y="12075"/>
            <a:ext cx="4129122" cy="30046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656" y="14434"/>
            <a:ext cx="3266144" cy="23766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432" y="4922468"/>
            <a:ext cx="2596655" cy="18895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5344" y="4894344"/>
            <a:ext cx="2596655" cy="1889585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7221819" y="4984829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9337899" y="4854755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656" y="2464168"/>
            <a:ext cx="3266145" cy="2376772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4869322" y="261245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3" name="Rectángulo 22"/>
          <p:cNvSpPr/>
          <p:nvPr/>
        </p:nvSpPr>
        <p:spPr>
          <a:xfrm>
            <a:off x="4869322" y="2580605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8" name="Rectángulo 27"/>
          <p:cNvSpPr/>
          <p:nvPr/>
        </p:nvSpPr>
        <p:spPr>
          <a:xfrm>
            <a:off x="336180" y="4276137"/>
            <a:ext cx="2925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14% del pico, bajó 16%</a:t>
            </a:r>
          </a:p>
          <a:p>
            <a:r>
              <a:rPr lang="es-MX" sz="1600" dirty="0">
                <a:solidFill>
                  <a:srgbClr val="FF0000"/>
                </a:solidFill>
              </a:rPr>
              <a:t> Sube Chota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9632788" y="196403"/>
            <a:ext cx="2559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rgbClr val="00B050"/>
                </a:solidFill>
              </a:rPr>
              <a:t>12% del pico, bajó 42%</a:t>
            </a:r>
            <a:endParaRPr lang="es-MX" sz="1600" b="1" dirty="0">
              <a:solidFill>
                <a:srgbClr val="FF0000"/>
              </a:solidFill>
            </a:endParaRPr>
          </a:p>
          <a:p>
            <a:pPr algn="ctr"/>
            <a:r>
              <a:rPr lang="es-MX" sz="1600" dirty="0">
                <a:solidFill>
                  <a:srgbClr val="FF0000"/>
                </a:solidFill>
              </a:rPr>
              <a:t> Sube Rioja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437643" y="2472648"/>
            <a:ext cx="3408157" cy="2368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 28"/>
          <p:cNvSpPr/>
          <p:nvPr/>
        </p:nvSpPr>
        <p:spPr>
          <a:xfrm>
            <a:off x="1364775" y="215078"/>
            <a:ext cx="23747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rgbClr val="00B050"/>
                </a:solidFill>
              </a:rPr>
              <a:t>14% del pico, bajó 64%</a:t>
            </a:r>
          </a:p>
          <a:p>
            <a:pPr algn="ctr"/>
            <a:r>
              <a:rPr lang="es-MX" sz="1600" dirty="0">
                <a:solidFill>
                  <a:srgbClr val="FF0000"/>
                </a:solidFill>
              </a:rPr>
              <a:t> </a:t>
            </a:r>
            <a:endParaRPr lang="es-PE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102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5005" y="4808892"/>
            <a:ext cx="2771215" cy="20166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1119" y="4807945"/>
            <a:ext cx="2771215" cy="201661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7170" y="-27295"/>
            <a:ext cx="3838970" cy="279355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506269" y="2852886"/>
            <a:ext cx="46857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/>
              <a:t>Costa Norte</a:t>
            </a:r>
          </a:p>
          <a:p>
            <a:pPr algn="ctr"/>
            <a:r>
              <a:rPr lang="es-MX" sz="2400" dirty="0"/>
              <a:t>Fallecidos bajan. </a:t>
            </a:r>
            <a:r>
              <a:rPr lang="es-MX" sz="2400" dirty="0" err="1"/>
              <a:t>UCIs</a:t>
            </a:r>
            <a:r>
              <a:rPr lang="es-MX" sz="2400" dirty="0"/>
              <a:t> saturadas, bajan y Ocupación camas no UCI también baja</a:t>
            </a:r>
            <a:endParaRPr lang="es-MX" sz="2400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433016" y="4248476"/>
            <a:ext cx="2410062" cy="18293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400" dirty="0">
                <a:solidFill>
                  <a:schemeClr val="bg1"/>
                </a:solidFill>
              </a:rPr>
              <a:t>Fallecidos bajan algo</a:t>
            </a:r>
          </a:p>
          <a:p>
            <a:pPr algn="r"/>
            <a:r>
              <a:rPr lang="es-MX" sz="1400" dirty="0">
                <a:solidFill>
                  <a:schemeClr val="bg1"/>
                </a:solidFill>
              </a:rPr>
              <a:t>Camas UCI suben cuatro veces</a:t>
            </a:r>
          </a:p>
          <a:p>
            <a:pPr algn="r"/>
            <a:r>
              <a:rPr lang="es-MX" sz="1400" dirty="0">
                <a:solidFill>
                  <a:schemeClr val="bg1"/>
                </a:solidFill>
              </a:rPr>
              <a:t>Ocupación camas no UCI sube tres semanas</a:t>
            </a:r>
          </a:p>
          <a:p>
            <a:pPr algn="r"/>
            <a:r>
              <a:rPr lang="es-MX" sz="1400" dirty="0">
                <a:solidFill>
                  <a:schemeClr val="bg1"/>
                </a:solidFill>
              </a:rPr>
              <a:t>Positividad alta en subida leve, irregular</a:t>
            </a:r>
          </a:p>
          <a:p>
            <a:pPr algn="r"/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729398" y="258983"/>
            <a:ext cx="2139937" cy="15834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Casi cero camas UCI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Camas no UCI suben tres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Positividad en subida irregular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0" y="28615"/>
            <a:ext cx="3820386" cy="277999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0" y="4034118"/>
            <a:ext cx="3820386" cy="27799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4079" y="28615"/>
            <a:ext cx="3225960" cy="2347447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6631514" y="589320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10390579" y="4727244"/>
            <a:ext cx="1735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18" name="Rectángulo 17"/>
          <p:cNvSpPr/>
          <p:nvPr/>
        </p:nvSpPr>
        <p:spPr>
          <a:xfrm>
            <a:off x="9355156" y="296273"/>
            <a:ext cx="24110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rgbClr val="00B050"/>
                </a:solidFill>
              </a:rPr>
              <a:t>20% del pico, se mantiene</a:t>
            </a:r>
          </a:p>
          <a:p>
            <a:pPr algn="ctr"/>
            <a:r>
              <a:rPr lang="es-MX" sz="1600" dirty="0">
                <a:solidFill>
                  <a:srgbClr val="FF0000"/>
                </a:solidFill>
              </a:rPr>
              <a:t>Sube Lambayeque 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1973" y="2420527"/>
            <a:ext cx="3227654" cy="2348762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6363057" y="258983"/>
            <a:ext cx="1294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4773786" y="2580605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2" name="Rectángulo 21"/>
          <p:cNvSpPr/>
          <p:nvPr/>
        </p:nvSpPr>
        <p:spPr>
          <a:xfrm>
            <a:off x="4229791" y="2389148"/>
            <a:ext cx="3379836" cy="2380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1201717" y="290694"/>
            <a:ext cx="2629889" cy="5903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>
                <a:solidFill>
                  <a:srgbClr val="00B050"/>
                </a:solidFill>
              </a:rPr>
              <a:t>12% del pico, baja 40%</a:t>
            </a:r>
            <a:endParaRPr lang="es-MX" sz="1600" b="1" dirty="0">
              <a:solidFill>
                <a:srgbClr val="FF0000"/>
              </a:solidFill>
            </a:endParaRPr>
          </a:p>
          <a:p>
            <a:pPr algn="r"/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846873" y="4303150"/>
            <a:ext cx="2629889" cy="9026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>
                <a:solidFill>
                  <a:srgbClr val="00B050"/>
                </a:solidFill>
              </a:rPr>
              <a:t>15% del pico, cayó 25%</a:t>
            </a:r>
          </a:p>
          <a:p>
            <a:pPr algn="ctr"/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916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7454" y="149974"/>
            <a:ext cx="12219454" cy="791322"/>
          </a:xfrm>
        </p:spPr>
        <p:txBody>
          <a:bodyPr>
            <a:normAutofit/>
          </a:bodyPr>
          <a:lstStyle/>
          <a:p>
            <a:r>
              <a:rPr lang="es-PE" sz="3800" dirty="0"/>
              <a:t>Heterogeneidad epidemiológica macro-regional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608642" y="995081"/>
            <a:ext cx="5583358" cy="2080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600" dirty="0"/>
              <a:t>Costa sur sigue bajando, escenario mixto</a:t>
            </a:r>
          </a:p>
          <a:p>
            <a:r>
              <a:rPr lang="es-ES" sz="2600" dirty="0"/>
              <a:t>Costa centro desacelera un poco</a:t>
            </a:r>
          </a:p>
          <a:p>
            <a:r>
              <a:rPr lang="es-ES" sz="2600" dirty="0"/>
              <a:t>Mayoría de regiones ya en &lt;5 x millón</a:t>
            </a:r>
          </a:p>
        </p:txBody>
      </p:sp>
      <p:pic>
        <p:nvPicPr>
          <p:cNvPr id="8" name="Marcador de contenido 3"/>
          <p:cNvPicPr>
            <a:picLocks noGrp="1" noChangeAspect="1"/>
          </p:cNvPicPr>
          <p:nvPr>
            <p:ph idx="1"/>
          </p:nvPr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53" y="941295"/>
            <a:ext cx="6575589" cy="4784947"/>
          </a:xfr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4147" y="2874046"/>
            <a:ext cx="5457853" cy="39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02" y="258856"/>
            <a:ext cx="8639175" cy="6286500"/>
          </a:xfrm>
          <a:prstGeom prst="rect">
            <a:avLst/>
          </a:prstGeom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735183" y="1183742"/>
            <a:ext cx="3450951" cy="5701553"/>
          </a:xfrm>
        </p:spPr>
        <p:txBody>
          <a:bodyPr>
            <a:normAutofit fontScale="77500" lnSpcReduction="20000"/>
          </a:bodyPr>
          <a:lstStyle/>
          <a:p>
            <a:r>
              <a:rPr lang="es-PE" sz="2200" b="1" u="sng" dirty="0">
                <a:solidFill>
                  <a:srgbClr val="FF0000"/>
                </a:solidFill>
              </a:rPr>
              <a:t>Fallecidos semanales bajan -4252 (16.6%)</a:t>
            </a:r>
            <a:r>
              <a:rPr lang="es-PE" sz="2200" dirty="0"/>
              <a:t>. Decimoquinta mayor caída de la pandemia</a:t>
            </a:r>
          </a:p>
          <a:p>
            <a:endParaRPr lang="es-PE" sz="2200" dirty="0"/>
          </a:p>
          <a:p>
            <a:r>
              <a:rPr lang="es-PE" sz="2200" dirty="0"/>
              <a:t>Lima metropolitana cae 37,  (11.2%), 33% de la caída de la semana previa</a:t>
            </a:r>
          </a:p>
          <a:p>
            <a:endParaRPr lang="es-PE" sz="2200" dirty="0"/>
          </a:p>
          <a:p>
            <a:r>
              <a:rPr lang="es-MX" sz="2000" dirty="0"/>
              <a:t>Bajan 21 regiones, 19 &gt;10%, sólo 6 &gt;14 fallecidos, versus 17 la semana previa</a:t>
            </a:r>
            <a:endParaRPr lang="es-PE" sz="2200" dirty="0"/>
          </a:p>
          <a:p>
            <a:endParaRPr lang="es-PE" sz="2200" dirty="0"/>
          </a:p>
          <a:p>
            <a:r>
              <a:rPr lang="es-PE" sz="2200" dirty="0"/>
              <a:t>Sólo Apurímac sube, también tres provincias de Puno con records, seis distritos de Lima/Callao, entre otros</a:t>
            </a:r>
          </a:p>
          <a:p>
            <a:endParaRPr lang="es-PE" sz="2200" dirty="0"/>
          </a:p>
          <a:p>
            <a:r>
              <a:rPr lang="es-ES" sz="2200" dirty="0"/>
              <a:t>Ningún distrito de Lima y Callao baja &gt;10 vs cinco la semana previa</a:t>
            </a:r>
          </a:p>
          <a:p>
            <a:endParaRPr lang="es-PE" sz="2200" dirty="0"/>
          </a:p>
          <a:p>
            <a:r>
              <a:rPr lang="es-PE" sz="2200" dirty="0"/>
              <a:t>Ocupación camas UCI y no UCI baja 1.6% y 3.5%, ligeramente mayor que semana previa</a:t>
            </a:r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9060803" y="69291"/>
            <a:ext cx="3010173" cy="943717"/>
          </a:xfrm>
        </p:spPr>
        <p:txBody>
          <a:bodyPr>
            <a:normAutofit fontScale="90000"/>
          </a:bodyPr>
          <a:lstStyle/>
          <a:p>
            <a:pPr algn="ctr"/>
            <a:r>
              <a:rPr lang="es-MX" sz="3600" u="sng" dirty="0">
                <a:latin typeface="Arial" panose="020B0604020202020204" pitchFamily="34" charset="0"/>
                <a:cs typeface="Arial" panose="020B0604020202020204" pitchFamily="34" charset="0"/>
              </a:rPr>
              <a:t>La pandemia esta semana</a:t>
            </a:r>
            <a:endParaRPr lang="es-PE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315187" y="1555843"/>
            <a:ext cx="1149170" cy="2417937"/>
          </a:xfrm>
          <a:prstGeom prst="rect">
            <a:avLst/>
          </a:prstGeom>
          <a:noFill/>
          <a:ln w="952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433051" y="2197488"/>
            <a:ext cx="1084358" cy="204696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" name="Conector recto de flecha 4"/>
          <p:cNvCxnSpPr/>
          <p:nvPr/>
        </p:nvCxnSpPr>
        <p:spPr>
          <a:xfrm flipV="1">
            <a:off x="4415797" y="2674959"/>
            <a:ext cx="3229069" cy="2465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3825521" y="1665024"/>
            <a:ext cx="1415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Cae 77.6% en ocho semanas</a:t>
            </a:r>
            <a:endParaRPr lang="es-PE" sz="1600" dirty="0">
              <a:solidFill>
                <a:srgbClr val="00B05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198799" y="3973780"/>
            <a:ext cx="1415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Cae 74.6% en ocho semanas</a:t>
            </a:r>
            <a:endParaRPr lang="es-PE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1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r:link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26" y="3491896"/>
            <a:ext cx="4594274" cy="33432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 r:link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614" y="33656"/>
            <a:ext cx="4612294" cy="33563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 r:link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614" y="3434402"/>
            <a:ext cx="4612294" cy="33563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6090" y="26941"/>
            <a:ext cx="3061840" cy="1474314"/>
          </a:xfrm>
        </p:spPr>
        <p:txBody>
          <a:bodyPr>
            <a:noAutofit/>
          </a:bodyPr>
          <a:lstStyle/>
          <a:p>
            <a:pPr algn="ctr"/>
            <a:r>
              <a:rPr lang="es-MX" sz="3200" b="1" dirty="0"/>
              <a:t>Ocupación de camas UCI y hospitalización</a:t>
            </a:r>
            <a:endParaRPr lang="es-PE" sz="3200" b="1" u="sng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268611" y="425558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UCI</a:t>
            </a:r>
            <a:endParaRPr lang="es-PE" sz="2400" dirty="0"/>
          </a:p>
        </p:txBody>
      </p:sp>
      <p:sp>
        <p:nvSpPr>
          <p:cNvPr id="17" name="Rectángulo 16"/>
          <p:cNvSpPr/>
          <p:nvPr/>
        </p:nvSpPr>
        <p:spPr>
          <a:xfrm>
            <a:off x="9859229" y="3781921"/>
            <a:ext cx="21758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Hospitalización</a:t>
            </a:r>
            <a:endParaRPr lang="es-PE" sz="2400" dirty="0"/>
          </a:p>
        </p:txBody>
      </p:sp>
      <p:sp>
        <p:nvSpPr>
          <p:cNvPr id="18" name="Marcador de contenido 2"/>
          <p:cNvSpPr>
            <a:spLocks noGrp="1"/>
          </p:cNvSpPr>
          <p:nvPr>
            <p:ph idx="1"/>
          </p:nvPr>
        </p:nvSpPr>
        <p:spPr>
          <a:xfrm>
            <a:off x="4535146" y="1660000"/>
            <a:ext cx="3061840" cy="513076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2000"/>
              </a:spcBef>
            </a:pPr>
            <a:r>
              <a:rPr lang="es-PE" dirty="0"/>
              <a:t>Sube el # de camas de hospitalización operativas</a:t>
            </a:r>
          </a:p>
          <a:p>
            <a:pPr>
              <a:spcBef>
                <a:spcPts val="2000"/>
              </a:spcBef>
            </a:pPr>
            <a:r>
              <a:rPr lang="es-PE" b="1" u="sng" dirty="0" err="1">
                <a:solidFill>
                  <a:srgbClr val="FF0000"/>
                </a:solidFill>
              </a:rPr>
              <a:t>UCIs</a:t>
            </a:r>
            <a:r>
              <a:rPr lang="es-PE" b="1" u="sng" dirty="0">
                <a:solidFill>
                  <a:srgbClr val="FF0000"/>
                </a:solidFill>
              </a:rPr>
              <a:t> saturadas, ocupación de 88.1%</a:t>
            </a:r>
            <a:r>
              <a:rPr lang="es-PE" dirty="0"/>
              <a:t>, </a:t>
            </a:r>
          </a:p>
          <a:p>
            <a:pPr marL="450850" lvl="1">
              <a:spcBef>
                <a:spcPts val="2000"/>
              </a:spcBef>
            </a:pPr>
            <a:r>
              <a:rPr lang="es-PE" dirty="0"/>
              <a:t>Baja 1.6%, cae cinco semanas, mayor bajada a la fecha</a:t>
            </a:r>
          </a:p>
          <a:p>
            <a:pPr>
              <a:spcBef>
                <a:spcPts val="2000"/>
              </a:spcBef>
            </a:pPr>
            <a:r>
              <a:rPr lang="es-PE" dirty="0"/>
              <a:t>46.5% ocupación de camas de hospitalización, </a:t>
            </a:r>
            <a:r>
              <a:rPr lang="es-PE" b="1" u="sng" dirty="0">
                <a:solidFill>
                  <a:srgbClr val="FF0000"/>
                </a:solidFill>
              </a:rPr>
              <a:t>baja 3.5%</a:t>
            </a:r>
          </a:p>
          <a:p>
            <a:pPr marL="450850" lvl="1">
              <a:lnSpc>
                <a:spcPct val="110000"/>
              </a:lnSpc>
              <a:spcBef>
                <a:spcPts val="0"/>
              </a:spcBef>
            </a:pPr>
            <a:r>
              <a:rPr lang="es-PE" dirty="0"/>
              <a:t>Cae diez semanas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9" r:link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03" y="52976"/>
            <a:ext cx="4593296" cy="3342539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569838" y="1715970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UCI</a:t>
            </a:r>
            <a:endParaRPr lang="es-PE" sz="2400" dirty="0"/>
          </a:p>
        </p:txBody>
      </p:sp>
      <p:sp>
        <p:nvSpPr>
          <p:cNvPr id="13" name="Rectángulo 12"/>
          <p:cNvSpPr/>
          <p:nvPr/>
        </p:nvSpPr>
        <p:spPr>
          <a:xfrm>
            <a:off x="541240" y="4214879"/>
            <a:ext cx="2877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rgbClr val="FF0000"/>
                </a:solidFill>
              </a:rPr>
              <a:t>Hospitalización</a:t>
            </a:r>
            <a:endParaRPr lang="es-PE" sz="2000" dirty="0"/>
          </a:p>
        </p:txBody>
      </p:sp>
      <p:sp>
        <p:nvSpPr>
          <p:cNvPr id="14" name="Rectángulo 13"/>
          <p:cNvSpPr/>
          <p:nvPr/>
        </p:nvSpPr>
        <p:spPr>
          <a:xfrm>
            <a:off x="1883391" y="3768273"/>
            <a:ext cx="2292824" cy="227768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70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848501"/>
            <a:ext cx="9144000" cy="2387600"/>
          </a:xfrm>
        </p:spPr>
        <p:txBody>
          <a:bodyPr/>
          <a:lstStyle/>
          <a:p>
            <a:r>
              <a:rPr lang="es-MX" b="1" dirty="0"/>
              <a:t>Análisis regional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70172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118" y="-1"/>
            <a:ext cx="10515600" cy="794057"/>
          </a:xfrm>
        </p:spPr>
        <p:txBody>
          <a:bodyPr>
            <a:normAutofit/>
          </a:bodyPr>
          <a:lstStyle/>
          <a:p>
            <a:pPr algn="ctr"/>
            <a:r>
              <a:rPr lang="es-PE" dirty="0"/>
              <a:t>Fallecidos semanales por región*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6278904"/>
            <a:ext cx="8511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* Datos de la semana actual incompletos. Totales de fila incluyen semanas no mostradas</a:t>
            </a:r>
          </a:p>
          <a:p>
            <a:r>
              <a:rPr lang="es-ES" dirty="0"/>
              <a:t>Records semanales de pandemia (rojo) y 2a ola (amarillo)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417456" y="794056"/>
            <a:ext cx="3832413" cy="6117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rgbClr val="FF0000"/>
                </a:solidFill>
              </a:rPr>
              <a:t>Novena gran caída nacional seguida: -252, 16.6%</a:t>
            </a:r>
          </a:p>
          <a:p>
            <a:pPr lvl="1"/>
            <a:r>
              <a:rPr lang="es-ES" dirty="0"/>
              <a:t>Cae 75% en ese periodo</a:t>
            </a:r>
          </a:p>
          <a:p>
            <a:endParaRPr lang="es-ES" dirty="0"/>
          </a:p>
          <a:p>
            <a:pPr marL="228600" lvl="1">
              <a:spcBef>
                <a:spcPts val="1000"/>
              </a:spcBef>
            </a:pPr>
            <a:r>
              <a:rPr lang="es-ES" sz="2800" dirty="0"/>
              <a:t>21 regiones bajan, seis bajan &gt;14, fueron 11 la semana previa</a:t>
            </a:r>
          </a:p>
          <a:p>
            <a:pPr marL="228600" lvl="1">
              <a:spcBef>
                <a:spcPts val="1000"/>
              </a:spcBef>
            </a:pPr>
            <a:endParaRPr lang="es-ES" sz="2800" dirty="0"/>
          </a:p>
          <a:p>
            <a:pPr marL="228600" lvl="1">
              <a:spcBef>
                <a:spcPts val="1000"/>
              </a:spcBef>
            </a:pPr>
            <a:r>
              <a:rPr lang="es-ES" sz="2800" dirty="0"/>
              <a:t>Caen &gt;30%</a:t>
            </a:r>
          </a:p>
          <a:p>
            <a:pPr marL="450850" lvl="1"/>
            <a:r>
              <a:rPr lang="es-PE" dirty="0"/>
              <a:t>Tumbes, Amazonas y San Martín</a:t>
            </a:r>
          </a:p>
          <a:p>
            <a:pPr marL="450850" lvl="1"/>
            <a:r>
              <a:rPr lang="es-PE" dirty="0"/>
              <a:t>Huancavelica y Ayacucho</a:t>
            </a:r>
          </a:p>
          <a:p>
            <a:pPr marL="450850" lvl="1"/>
            <a:r>
              <a:rPr lang="es-PE" dirty="0"/>
              <a:t>Ica y Moquegua</a:t>
            </a:r>
          </a:p>
          <a:p>
            <a:endParaRPr lang="es-ES" dirty="0"/>
          </a:p>
          <a:p>
            <a:r>
              <a:rPr lang="es-ES" dirty="0"/>
              <a:t>Lima metropolitana cae sólo 335 de semana previa</a:t>
            </a:r>
          </a:p>
          <a:p>
            <a:pPr marL="450850" lvl="1"/>
            <a:r>
              <a:rPr lang="es-PE" dirty="0"/>
              <a:t>Seis distritos suben, más que 4-5 en las cuatro semanas previas</a:t>
            </a:r>
          </a:p>
          <a:p>
            <a:endParaRPr lang="es-ES" dirty="0"/>
          </a:p>
          <a:p>
            <a:r>
              <a:rPr lang="es-ES" dirty="0"/>
              <a:t>Sur sigue prendido</a:t>
            </a:r>
          </a:p>
          <a:p>
            <a:pPr marL="450850" lvl="1"/>
            <a:r>
              <a:rPr lang="es-ES" dirty="0"/>
              <a:t>Apurímac sube levemente, Arequipa y Puno están &gt;50% de pico de 2a ola</a:t>
            </a:r>
          </a:p>
          <a:p>
            <a:pPr marL="450850" lvl="1"/>
            <a:r>
              <a:rPr lang="es-ES" dirty="0"/>
              <a:t>Puno, Lampa y Azángaro suben, dos últimos con records de pandemia</a:t>
            </a:r>
          </a:p>
          <a:p>
            <a:pPr marL="450850" lvl="1"/>
            <a:r>
              <a:rPr lang="es-ES" dirty="0" err="1"/>
              <a:t>Islay</a:t>
            </a:r>
            <a:r>
              <a:rPr lang="es-ES" dirty="0"/>
              <a:t> sube semanal, </a:t>
            </a:r>
            <a:r>
              <a:rPr lang="es-ES" dirty="0" err="1"/>
              <a:t>Caylloma</a:t>
            </a:r>
            <a:r>
              <a:rPr lang="es-ES" dirty="0"/>
              <a:t> alcanza record diario de pandemia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8" y="650194"/>
            <a:ext cx="8439850" cy="562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1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9182934" y="2456590"/>
            <a:ext cx="3140994" cy="4189866"/>
          </a:xfrm>
        </p:spPr>
        <p:txBody>
          <a:bodyPr>
            <a:no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>
                <a:solidFill>
                  <a:srgbClr val="FF0000"/>
                </a:solidFill>
              </a:rPr>
              <a:t>A la fecha, nueve regiones tienen ≤5 camas disponibles*, diez la semana previa</a:t>
            </a:r>
          </a:p>
          <a:p>
            <a:pPr marL="0" lvl="1" indent="0">
              <a:spcBef>
                <a:spcPts val="1000"/>
              </a:spcBef>
              <a:buNone/>
            </a:pPr>
            <a:endParaRPr lang="es-PE" sz="1600" b="1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>
                <a:solidFill>
                  <a:srgbClr val="FF0000"/>
                </a:solidFill>
              </a:rPr>
              <a:t>94 camas UCI disponibles en Lima, 77, 69, 58 y 47 en semanas previas</a:t>
            </a:r>
          </a:p>
          <a:p>
            <a:pPr marL="0" lvl="1" indent="0">
              <a:spcBef>
                <a:spcPts val="1000"/>
              </a:spcBef>
              <a:buNone/>
            </a:pPr>
            <a:endParaRPr lang="es-PE" sz="1600" dirty="0">
              <a:solidFill>
                <a:srgbClr val="00206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dirty="0">
                <a:solidFill>
                  <a:srgbClr val="002060"/>
                </a:solidFill>
              </a:rPr>
              <a:t>Sube &gt;1% en Lima región (1.7%), Ica (1.1%), Junín (2.1%) y Ayacucho (1.2%): cuatro regiones la semana pasada</a:t>
            </a:r>
          </a:p>
          <a:p>
            <a:pPr marL="0" lvl="1" indent="0">
              <a:spcBef>
                <a:spcPts val="1000"/>
              </a:spcBef>
              <a:buNone/>
            </a:pPr>
            <a:endParaRPr lang="es-PE" sz="1600" dirty="0">
              <a:solidFill>
                <a:srgbClr val="00206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dirty="0">
                <a:solidFill>
                  <a:srgbClr val="002060"/>
                </a:solidFill>
              </a:rPr>
              <a:t>Se mantiene (±1%) en Tumbes, Ancash, Callao, Amazonas, Loreto, Huánuco, Cusco, Arequipa y Moquegua: seis la semana pasada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278470" y="56650"/>
            <a:ext cx="2913530" cy="2304416"/>
          </a:xfrm>
        </p:spPr>
        <p:txBody>
          <a:bodyPr>
            <a:noAutofit/>
          </a:bodyPr>
          <a:lstStyle/>
          <a:p>
            <a:pPr algn="ctr"/>
            <a:r>
              <a:rPr lang="es-PE" sz="3200" b="1" u="sng" dirty="0">
                <a:solidFill>
                  <a:srgbClr val="FF0000"/>
                </a:solidFill>
              </a:rPr>
              <a:t>Muy alta ocupación </a:t>
            </a:r>
            <a:r>
              <a:rPr lang="es-PE" sz="3200" dirty="0"/>
              <a:t>de camas UCI, saturación sigue pero cae 1.6%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C086590-1E86-4185-9B0D-C6D19688B6C1}"/>
              </a:ext>
            </a:extLst>
          </p:cNvPr>
          <p:cNvGrpSpPr/>
          <p:nvPr/>
        </p:nvGrpSpPr>
        <p:grpSpPr>
          <a:xfrm>
            <a:off x="53787" y="56650"/>
            <a:ext cx="9224683" cy="6712798"/>
            <a:chOff x="53787" y="69291"/>
            <a:chExt cx="9224683" cy="6712798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787" y="69291"/>
              <a:ext cx="9224683" cy="6712798"/>
            </a:xfrm>
            <a:prstGeom prst="rect">
              <a:avLst/>
            </a:prstGeom>
          </p:spPr>
        </p:pic>
        <p:sp>
          <p:nvSpPr>
            <p:cNvPr id="9" name="Rectángulo 8"/>
            <p:cNvSpPr/>
            <p:nvPr/>
          </p:nvSpPr>
          <p:spPr>
            <a:xfrm>
              <a:off x="2101921" y="3671759"/>
              <a:ext cx="4138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4838439" y="1854922"/>
              <a:ext cx="4138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6236843" y="1463260"/>
              <a:ext cx="4138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701610" y="4978632"/>
              <a:ext cx="4138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4838439" y="3918342"/>
              <a:ext cx="4138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685855" y="3665013"/>
              <a:ext cx="384758" cy="6672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6250491" y="388646"/>
              <a:ext cx="4138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6265962" y="2779359"/>
              <a:ext cx="4138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4840711" y="2812546"/>
              <a:ext cx="4138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53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80" y="15302"/>
            <a:ext cx="9384435" cy="6829049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326579" y="329405"/>
            <a:ext cx="2874518" cy="1786000"/>
          </a:xfrm>
        </p:spPr>
        <p:txBody>
          <a:bodyPr>
            <a:normAutofit/>
          </a:bodyPr>
          <a:lstStyle/>
          <a:p>
            <a:pPr algn="ctr"/>
            <a:r>
              <a:rPr lang="es-PE" sz="3800" dirty="0"/>
              <a:t>Ocupación de camas de no UCI cae 3.5%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9421582" y="2567944"/>
            <a:ext cx="2770417" cy="436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PE" b="1" dirty="0">
                <a:solidFill>
                  <a:srgbClr val="FF0000"/>
                </a:solidFill>
              </a:rPr>
              <a:t>Ocupación camas sube &gt;1% sólo en Moquegua (3.6%)</a:t>
            </a: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s-PE" b="1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b="1" dirty="0">
                <a:solidFill>
                  <a:srgbClr val="FF0000"/>
                </a:solidFill>
              </a:rPr>
              <a:t>Se mantiene (±1%) en Tumbes, Amazonas, Callao, Madre de Dios y Puno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695794" y="3681814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47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982971"/>
            <a:ext cx="9144000" cy="2387600"/>
          </a:xfrm>
        </p:spPr>
        <p:txBody>
          <a:bodyPr/>
          <a:lstStyle/>
          <a:p>
            <a:r>
              <a:rPr lang="es-MX" b="1" dirty="0"/>
              <a:t>Análisis macro-regional y regional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37347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10187" y="96185"/>
            <a:ext cx="7916706" cy="562721"/>
          </a:xfrm>
        </p:spPr>
        <p:txBody>
          <a:bodyPr>
            <a:noAutofit/>
          </a:bodyPr>
          <a:lstStyle/>
          <a:p>
            <a:r>
              <a:rPr lang="es-MX" sz="3600" dirty="0"/>
              <a:t>Lima metropolitana cae más desacelera</a:t>
            </a:r>
            <a:endParaRPr lang="es-PE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80681" y="5488884"/>
            <a:ext cx="7392295" cy="1392093"/>
          </a:xfrm>
        </p:spPr>
        <p:txBody>
          <a:bodyPr>
            <a:normAutofit/>
          </a:bodyPr>
          <a:lstStyle/>
          <a:p>
            <a:r>
              <a:rPr lang="es-ES" sz="2200" b="1" dirty="0">
                <a:solidFill>
                  <a:srgbClr val="FF0000"/>
                </a:solidFill>
              </a:rPr>
              <a:t>Lima metropolitana baja dice semanas, 16.6% esta semana</a:t>
            </a:r>
          </a:p>
          <a:p>
            <a:r>
              <a:rPr lang="es-ES" sz="2200" b="1" dirty="0"/>
              <a:t>Lima región y Callao desacelerando fuertemente</a:t>
            </a:r>
            <a:endParaRPr lang="es-ES" sz="2200" dirty="0"/>
          </a:p>
          <a:p>
            <a:pPr lvl="1"/>
            <a:r>
              <a:rPr lang="es-ES" sz="1800" dirty="0"/>
              <a:t>Suben seis distritos, 4-5 subieron las cuatro semanas previas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1614" y="23352"/>
            <a:ext cx="4680409" cy="340585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0938"/>
            <a:ext cx="7194176" cy="487296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1614" y="3452188"/>
            <a:ext cx="4680409" cy="340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18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34806</TotalTime>
  <Words>1362</Words>
  <Application>Microsoft Office PowerPoint</Application>
  <PresentationFormat>Panorámica</PresentationFormat>
  <Paragraphs>237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Situación Epidemiológica de la COVID-19 al 26 de Junio del 2021</vt:lpstr>
      <vt:lpstr>La pandemia esta semana</vt:lpstr>
      <vt:lpstr>Ocupación de camas UCI y hospitalización</vt:lpstr>
      <vt:lpstr>Análisis regional</vt:lpstr>
      <vt:lpstr>Fallecidos semanales por región*</vt:lpstr>
      <vt:lpstr>Muy alta ocupación de camas UCI, saturación sigue pero cae 1.6%</vt:lpstr>
      <vt:lpstr>Ocupación de camas de no UCI cae 3.5%</vt:lpstr>
      <vt:lpstr>Análisis macro-regional y regional</vt:lpstr>
      <vt:lpstr>Lima metropolitana cae más desacelera</vt:lpstr>
      <vt:lpstr>Costa Centro  Fallecidos bajan fuertemente. UCI saturadas, ligera bajada. Ocupación camas hospitalización baja</vt:lpstr>
      <vt:lpstr>Costa Sur Fallecidos bajan. Ocupación UCI y No UCI se mantiene</vt:lpstr>
      <vt:lpstr>Sierra/Selva Sur Fallecidos bajan, pero desacelera en Puno. Ocupación UCI sólo baja en Madre de Dios, camas no UCI se mantienen</vt:lpstr>
      <vt:lpstr>Sierra/Selva Centro Fallecidos bajan. UCIs con patrón mixto. Ocupación camas no UCI baja</vt:lpstr>
      <vt:lpstr>Selva Baja  Fallecidos bajan en Loreto. Ocupación camas UCI y no UCI baja en Ucayali y se mantiene en Loreto</vt:lpstr>
      <vt:lpstr>Sierra/Selva Norte Fallecidos bajan. Ocupación UCI en escenario mixto y camas no UCI bajan levemente</vt:lpstr>
      <vt:lpstr>Presentación de PowerPoint</vt:lpstr>
      <vt:lpstr>Heterogeneidad epidemiológica macro-regional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Willy Lescano</dc:creator>
  <cp:lastModifiedBy>Johar Cassa</cp:lastModifiedBy>
  <cp:revision>895</cp:revision>
  <dcterms:created xsi:type="dcterms:W3CDTF">2020-07-09T22:59:19Z</dcterms:created>
  <dcterms:modified xsi:type="dcterms:W3CDTF">2021-06-30T01:14:52Z</dcterms:modified>
</cp:coreProperties>
</file>