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70" d="100"/>
          <a:sy n="70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+&lt;0.1% +0.2% +0.2% +1.0% +1.9% +1.9% +2.4%</a:t>
            </a:r>
          </a:p>
          <a:p>
            <a:r>
              <a:rPr lang="es-MX" sz="1200" dirty="0" smtClean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05/07/2021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 smtClean="0"/>
              <a:t>Situación Epidemiológica de la COVID-19 al </a:t>
            </a:r>
            <a:r>
              <a:rPr lang="es-PE" b="1" dirty="0" smtClean="0"/>
              <a:t>03 </a:t>
            </a:r>
            <a:r>
              <a:rPr lang="es-PE" b="1" dirty="0" smtClean="0"/>
              <a:t>de Junio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 smtClean="0"/>
              <a:t>Tendencia semanal y variación diaria de fallecidos, hospitalización y positividad antigénica con los datos disponibles al acabar la semana epidemiológica </a:t>
            </a:r>
            <a:r>
              <a:rPr lang="es-PE" dirty="0" smtClean="0"/>
              <a:t>26 </a:t>
            </a:r>
            <a:r>
              <a:rPr lang="es-PE" dirty="0" smtClean="0"/>
              <a:t>del 2021</a:t>
            </a:r>
          </a:p>
          <a:p>
            <a:endParaRPr lang="es-PE" dirty="0" smtClean="0"/>
          </a:p>
          <a:p>
            <a:r>
              <a:rPr lang="es-PE" dirty="0" smtClean="0"/>
              <a:t>Fuentes</a:t>
            </a:r>
          </a:p>
          <a:p>
            <a:r>
              <a:rPr lang="es-PE" b="1" u="sng" dirty="0" smtClean="0"/>
              <a:t>Datos públicos</a:t>
            </a:r>
            <a:r>
              <a:rPr lang="es-PE" dirty="0" smtClean="0"/>
              <a:t>: </a:t>
            </a:r>
            <a:r>
              <a:rPr lang="es-PE" dirty="0" err="1" smtClean="0"/>
              <a:t>Sinadef</a:t>
            </a:r>
            <a:r>
              <a:rPr lang="es-PE" dirty="0" smtClean="0"/>
              <a:t> y </a:t>
            </a:r>
            <a:r>
              <a:rPr lang="es-MX" dirty="0" smtClean="0"/>
              <a:t>Ocupación </a:t>
            </a:r>
            <a:r>
              <a:rPr lang="es-MX" dirty="0"/>
              <a:t>de camas hospitalarias UCI y no UCI de </a:t>
            </a:r>
            <a:r>
              <a:rPr lang="es-MX" dirty="0" err="1" smtClean="0"/>
              <a:t>Susalud</a:t>
            </a:r>
            <a:endParaRPr lang="es-MX" dirty="0"/>
          </a:p>
          <a:p>
            <a:endParaRPr lang="es-ES" dirty="0" smtClean="0"/>
          </a:p>
          <a:p>
            <a:r>
              <a:rPr lang="es-ES" dirty="0" smtClean="0"/>
              <a:t>Documento </a:t>
            </a:r>
            <a:r>
              <a:rPr lang="es-ES" dirty="0"/>
              <a:t>elaborado por Cesar Cárcamo y Andrés G. (Willy) Lescano, ex miembros del Grupo Prospectiva, siguiendo pautas desarrolladas con otros miembros del </a:t>
            </a:r>
            <a:r>
              <a:rPr lang="es-ES" dirty="0" smtClean="0"/>
              <a:t>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 smtClean="0"/>
              <a:t>Costa Centro</a:t>
            </a:r>
            <a:r>
              <a:rPr lang="es-MX" sz="3000" dirty="0" smtClean="0"/>
              <a:t> </a:t>
            </a:r>
            <a:br>
              <a:rPr lang="es-MX" sz="3000" dirty="0" smtClean="0"/>
            </a:br>
            <a:r>
              <a:rPr lang="es-MX" sz="2200" dirty="0" smtClean="0"/>
              <a:t>Fallecidos bajan fuertemente. UCI saturadas, ligera </a:t>
            </a:r>
            <a:r>
              <a:rPr lang="es-MX" sz="2200" dirty="0" smtClean="0"/>
              <a:t>bajada, mixta. </a:t>
            </a:r>
            <a:r>
              <a:rPr lang="es-MX" sz="2200" dirty="0" smtClean="0"/>
              <a:t>Ocupación camas hospitalización baja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 smtClean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</a:t>
            </a:r>
            <a:r>
              <a:rPr lang="es-MX" sz="1400" dirty="0" smtClean="0">
                <a:solidFill>
                  <a:schemeClr val="bg1"/>
                </a:solidFill>
              </a:rPr>
              <a:t>uben 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</a:t>
            </a:r>
            <a:r>
              <a:rPr lang="es-MX" sz="1400" dirty="0" smtClean="0">
                <a:solidFill>
                  <a:schemeClr val="bg1"/>
                </a:solidFill>
              </a:rPr>
              <a:t>ocho semanas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99767" y="164437"/>
            <a:ext cx="1837305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7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42%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9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45%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940711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 smtClean="0">
                <a:solidFill>
                  <a:srgbClr val="00B050"/>
                </a:solidFill>
              </a:rPr>
              <a:t>10% </a:t>
            </a:r>
            <a:r>
              <a:rPr lang="es-MX" sz="12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200" b="1" dirty="0" smtClean="0">
                <a:solidFill>
                  <a:srgbClr val="00B050"/>
                </a:solidFill>
              </a:rPr>
              <a:t>20%</a:t>
            </a:r>
            <a:endParaRPr lang="es-MX" sz="12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200" dirty="0" smtClean="0">
                <a:solidFill>
                  <a:srgbClr val="FF0000"/>
                </a:solidFill>
              </a:rPr>
              <a:t>Dos </a:t>
            </a:r>
            <a:r>
              <a:rPr lang="es-MX" sz="1200" dirty="0" smtClean="0">
                <a:solidFill>
                  <a:srgbClr val="FF0000"/>
                </a:solidFill>
              </a:rPr>
              <a:t>distritos suben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8%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43</a:t>
            </a:r>
            <a:r>
              <a:rPr lang="es-MX" sz="1400" b="1" dirty="0" smtClean="0">
                <a:solidFill>
                  <a:srgbClr val="00B050"/>
                </a:solidFill>
              </a:rPr>
              <a:t>%</a:t>
            </a: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754034"/>
            <a:ext cx="2420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9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400" b="1" dirty="0" smtClean="0">
                <a:solidFill>
                  <a:srgbClr val="00B050"/>
                </a:solidFill>
              </a:rPr>
              <a:t>37</a:t>
            </a:r>
            <a:r>
              <a:rPr lang="es-MX" sz="1400" b="1" dirty="0" smtClean="0">
                <a:solidFill>
                  <a:srgbClr val="00B050"/>
                </a:solidFill>
              </a:rPr>
              <a:t>%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767838" y="4718698"/>
            <a:ext cx="1919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14</a:t>
            </a:r>
            <a:r>
              <a:rPr lang="es-MX" sz="1400" b="1" dirty="0" smtClean="0">
                <a:solidFill>
                  <a:srgbClr val="00B050"/>
                </a:solidFill>
              </a:rPr>
              <a:t>% </a:t>
            </a:r>
            <a:r>
              <a:rPr lang="es-MX" sz="1400" b="1" dirty="0" smtClean="0">
                <a:solidFill>
                  <a:srgbClr val="00B050"/>
                </a:solidFill>
              </a:rPr>
              <a:t>del pico, cae </a:t>
            </a:r>
            <a:r>
              <a:rPr lang="es-MX" sz="1400" b="1" dirty="0" smtClean="0">
                <a:solidFill>
                  <a:srgbClr val="00B050"/>
                </a:solidFill>
              </a:rPr>
              <a:t>46</a:t>
            </a:r>
            <a:r>
              <a:rPr lang="es-MX" sz="1400" b="1" dirty="0" smtClean="0">
                <a:solidFill>
                  <a:srgbClr val="00B050"/>
                </a:solidFill>
              </a:rPr>
              <a:t>%</a:t>
            </a:r>
            <a:endParaRPr lang="es-MX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s-MX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tiene subida irregular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FF0000"/>
                </a:solidFill>
              </a:rPr>
              <a:t>68% </a:t>
            </a:r>
            <a:r>
              <a:rPr lang="es-MX" sz="1600" b="1" dirty="0" smtClean="0">
                <a:solidFill>
                  <a:srgbClr val="FF000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cae </a:t>
            </a:r>
            <a:r>
              <a:rPr lang="es-MX" sz="1600" b="1" dirty="0" smtClean="0">
                <a:solidFill>
                  <a:srgbClr val="00B050"/>
                </a:solidFill>
              </a:rPr>
              <a:t>17</a:t>
            </a:r>
            <a:r>
              <a:rPr lang="es-MX" sz="1600" b="1" dirty="0" smtClean="0">
                <a:solidFill>
                  <a:srgbClr val="00B050"/>
                </a:solidFill>
              </a:rPr>
              <a:t>%.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600" dirty="0" err="1" smtClean="0">
                <a:solidFill>
                  <a:srgbClr val="FF0000"/>
                </a:solidFill>
              </a:rPr>
              <a:t>Islay</a:t>
            </a:r>
            <a:r>
              <a:rPr lang="es-MX" sz="1600" dirty="0" smtClean="0">
                <a:solidFill>
                  <a:srgbClr val="FF0000"/>
                </a:solidFill>
              </a:rPr>
              <a:t> sube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11437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b="1" u="sng" dirty="0" smtClean="0"/>
              <a:t>Costa Sur</a:t>
            </a:r>
            <a:r>
              <a:rPr lang="es-PE" sz="2800" b="1" dirty="0" smtClean="0"/>
              <a:t/>
            </a:r>
            <a:br>
              <a:rPr lang="es-PE" sz="2800" b="1" dirty="0" smtClean="0"/>
            </a:br>
            <a:r>
              <a:rPr lang="es-PE" sz="2800" b="1" dirty="0" smtClean="0"/>
              <a:t>Fallecidos, ocupación </a:t>
            </a:r>
            <a:r>
              <a:rPr lang="es-PE" sz="2800" b="1" dirty="0" smtClean="0"/>
              <a:t>UCI y </a:t>
            </a:r>
            <a:r>
              <a:rPr lang="es-PE" sz="2800" b="1" dirty="0" smtClean="0"/>
              <a:t>ocupación no </a:t>
            </a:r>
            <a:r>
              <a:rPr lang="es-PE" sz="2800" b="1" dirty="0"/>
              <a:t>UCI </a:t>
            </a:r>
            <a:r>
              <a:rPr lang="es-PE" sz="2800" b="1" dirty="0" smtClean="0"/>
              <a:t>baja excepto en Moquegua</a:t>
            </a:r>
            <a:endParaRPr lang="es-PE" sz="2800" b="1" dirty="0"/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40% </a:t>
            </a:r>
            <a:r>
              <a:rPr lang="es-MX" sz="1400" b="1" dirty="0">
                <a:solidFill>
                  <a:srgbClr val="00B050"/>
                </a:solidFill>
              </a:rPr>
              <a:t>del </a:t>
            </a:r>
            <a:r>
              <a:rPr lang="es-MX" sz="1400" b="1" dirty="0" smtClean="0">
                <a:solidFill>
                  <a:srgbClr val="00B050"/>
                </a:solidFill>
              </a:rPr>
              <a:t>pico, </a:t>
            </a:r>
            <a:r>
              <a:rPr lang="es-MX" sz="1400" b="1" dirty="0" smtClean="0">
                <a:solidFill>
                  <a:srgbClr val="00B050"/>
                </a:solidFill>
              </a:rPr>
              <a:t>subió 64%</a:t>
            </a:r>
            <a:endParaRPr lang="es-MX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smtClean="0">
                <a:solidFill>
                  <a:srgbClr val="FF0000"/>
                </a:solidFill>
              </a:rPr>
              <a:t>Sube Mariscal Nieto</a:t>
            </a:r>
            <a:endParaRPr lang="es-MX" sz="1400" dirty="0">
              <a:solidFill>
                <a:srgbClr val="FF0000"/>
              </a:solidFill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solidFill>
                  <a:srgbClr val="00B050"/>
                </a:solidFill>
              </a:rPr>
              <a:t>23% </a:t>
            </a:r>
            <a:r>
              <a:rPr lang="es-MX" sz="1400" b="1" dirty="0" smtClean="0">
                <a:solidFill>
                  <a:srgbClr val="00B050"/>
                </a:solidFill>
              </a:rPr>
              <a:t>del pico, </a:t>
            </a:r>
            <a:r>
              <a:rPr lang="es-MX" sz="1400" b="1" dirty="0" smtClean="0">
                <a:solidFill>
                  <a:srgbClr val="00B050"/>
                </a:solidFill>
              </a:rPr>
              <a:t>se mantiene</a:t>
            </a:r>
            <a:endParaRPr lang="es-MX" sz="14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endParaRPr lang="es-MX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r>
              <a:rPr lang="es-PE" sz="3400" b="1" dirty="0" smtClean="0"/>
              <a:t/>
            </a:r>
            <a:br>
              <a:rPr lang="es-PE" sz="3400" b="1" dirty="0" smtClean="0"/>
            </a:br>
            <a:r>
              <a:rPr lang="es-PE" sz="2800" b="1" dirty="0" smtClean="0"/>
              <a:t>Fallecidos </a:t>
            </a:r>
            <a:r>
              <a:rPr lang="es-PE" sz="2800" b="1" dirty="0" smtClean="0"/>
              <a:t>bajan excepto en Ayacucho. </a:t>
            </a:r>
            <a:r>
              <a:rPr lang="es-PE" sz="2800" b="1" dirty="0" smtClean="0"/>
              <a:t>Ocupación </a:t>
            </a:r>
            <a:r>
              <a:rPr lang="es-PE" sz="2800" b="1" dirty="0" smtClean="0"/>
              <a:t>camas UCI y no </a:t>
            </a:r>
            <a:r>
              <a:rPr lang="es-PE" sz="2800" b="1" dirty="0" smtClean="0"/>
              <a:t>UCI </a:t>
            </a:r>
            <a:r>
              <a:rPr lang="es-PE" sz="2800" b="1" dirty="0" smtClean="0"/>
              <a:t>principalmente se mantiene</a:t>
            </a:r>
            <a:endParaRPr lang="es-PE" sz="2800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</a:t>
            </a:r>
            <a:r>
              <a:rPr lang="es-MX" sz="1600" dirty="0" smtClean="0">
                <a:solidFill>
                  <a:schemeClr val="bg1"/>
                </a:solidFill>
              </a:rPr>
              <a:t>suben cuatro semanas</a:t>
            </a:r>
            <a:endParaRPr lang="es-MX" sz="1600" dirty="0">
              <a:solidFill>
                <a:schemeClr val="bg1"/>
              </a:solidFill>
            </a:endParaRPr>
          </a:p>
          <a:p>
            <a:r>
              <a:rPr lang="es-MX" sz="1600" dirty="0" smtClean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/>
              <a:t>  </a:t>
            </a:r>
            <a:endParaRPr lang="es-MX" sz="1600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</a:t>
            </a:r>
            <a:r>
              <a:rPr lang="es-MX" sz="1600" dirty="0" smtClean="0">
                <a:solidFill>
                  <a:schemeClr val="bg1"/>
                </a:solidFill>
              </a:rPr>
              <a:t>ocho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en subida </a:t>
            </a:r>
            <a:r>
              <a:rPr lang="es-MX" sz="1600" dirty="0">
                <a:solidFill>
                  <a:schemeClr val="bg1"/>
                </a:solidFill>
              </a:rPr>
              <a:t>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249469" y="4772239"/>
            <a:ext cx="194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 smtClean="0">
                <a:solidFill>
                  <a:srgbClr val="00B050"/>
                </a:solidFill>
              </a:rPr>
              <a:t>43% del pico, bajó 23%</a:t>
            </a:r>
            <a:endParaRPr lang="es-MX" sz="1400" dirty="0" smtClean="0">
              <a:solidFill>
                <a:srgbClr val="00B050"/>
              </a:solidFill>
            </a:endParaRPr>
          </a:p>
          <a:p>
            <a:pPr algn="r"/>
            <a:r>
              <a:rPr lang="es-MX" sz="1400" dirty="0" smtClean="0">
                <a:solidFill>
                  <a:srgbClr val="FF0000"/>
                </a:solidFill>
              </a:rPr>
              <a:t>Sube Melgar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29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</a:t>
            </a:r>
            <a:r>
              <a:rPr lang="es-MX" sz="1600" b="1" dirty="0" smtClean="0">
                <a:solidFill>
                  <a:srgbClr val="FF0000"/>
                </a:solidFill>
              </a:rPr>
              <a:t>, subió 57%</a:t>
            </a:r>
          </a:p>
          <a:p>
            <a:r>
              <a:rPr lang="es-MX" sz="1600" dirty="0" smtClean="0">
                <a:solidFill>
                  <a:srgbClr val="FF0000"/>
                </a:solidFill>
              </a:rPr>
              <a:t> Sube Huamanga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6% del pico, se mantiene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14% </a:t>
            </a:r>
            <a:r>
              <a:rPr lang="es-MX" sz="1600" b="1" dirty="0" smtClean="0">
                <a:solidFill>
                  <a:srgbClr val="00B050"/>
                </a:solidFill>
              </a:rPr>
              <a:t>del </a:t>
            </a:r>
            <a:r>
              <a:rPr lang="es-MX" sz="1600" b="1" dirty="0" smtClean="0">
                <a:solidFill>
                  <a:srgbClr val="00B050"/>
                </a:solidFill>
              </a:rPr>
              <a:t>pico, bajó 31%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2</a:t>
            </a:r>
            <a:r>
              <a:rPr lang="es-MX" sz="1600" b="1" dirty="0" smtClean="0">
                <a:solidFill>
                  <a:srgbClr val="00B050"/>
                </a:solidFill>
              </a:rPr>
              <a:t>2</a:t>
            </a:r>
            <a:r>
              <a:rPr lang="es-MX" sz="1600" b="1" dirty="0" smtClean="0">
                <a:solidFill>
                  <a:srgbClr val="00B050"/>
                </a:solidFill>
              </a:rPr>
              <a:t>% 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31%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 smtClean="0"/>
              <a:t>Sierra/Selva Centro</a:t>
            </a:r>
            <a:br>
              <a:rPr lang="es-PE" sz="3400" b="1" dirty="0" smtClean="0"/>
            </a:br>
            <a:r>
              <a:rPr lang="es-PE" sz="2600" b="1" dirty="0" smtClean="0"/>
              <a:t>Fallecidos </a:t>
            </a:r>
            <a:r>
              <a:rPr lang="es-PE" sz="2600" b="1" dirty="0" smtClean="0"/>
              <a:t>y ocupación camas UCI bajan. </a:t>
            </a:r>
            <a:r>
              <a:rPr lang="es-PE" sz="2600" b="1" dirty="0" smtClean="0"/>
              <a:t>Ocupación camas no UCI </a:t>
            </a:r>
            <a:r>
              <a:rPr lang="es-PE" sz="2600" b="1" dirty="0" smtClean="0"/>
              <a:t>tiene patrón mixto</a:t>
            </a:r>
            <a:endParaRPr lang="es-PE" sz="2600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4464689" y="52739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7" name="Rectángulo 26"/>
          <p:cNvSpPr/>
          <p:nvPr/>
        </p:nvSpPr>
        <p:spPr>
          <a:xfrm>
            <a:off x="6030522" y="604511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 smtClean="0">
                <a:solidFill>
                  <a:srgbClr val="FF0000"/>
                </a:solidFill>
              </a:rPr>
              <a:t>78% del pico</a:t>
            </a:r>
            <a:endParaRPr lang="es-MX" sz="1600" b="1" u="sng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Suben </a:t>
            </a:r>
            <a:r>
              <a:rPr lang="es-MX" sz="1600" dirty="0" err="1" smtClean="0">
                <a:solidFill>
                  <a:srgbClr val="FF0000"/>
                </a:solidFill>
              </a:rPr>
              <a:t>Angaraes</a:t>
            </a:r>
            <a:r>
              <a:rPr lang="es-MX" sz="1600" dirty="0" smtClean="0">
                <a:solidFill>
                  <a:srgbClr val="FF0000"/>
                </a:solidFill>
              </a:rPr>
              <a:t> y </a:t>
            </a:r>
            <a:r>
              <a:rPr lang="es-MX" sz="1600" dirty="0" err="1" smtClean="0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25%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2</a:t>
            </a:r>
            <a:r>
              <a:rPr lang="es-MX" sz="1600" b="1" dirty="0">
                <a:solidFill>
                  <a:srgbClr val="00B050"/>
                </a:solidFill>
              </a:rPr>
              <a:t>1</a:t>
            </a:r>
            <a:r>
              <a:rPr lang="es-MX" sz="1600" b="1" dirty="0" smtClean="0">
                <a:solidFill>
                  <a:srgbClr val="00B050"/>
                </a:solidFill>
              </a:rPr>
              <a:t>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321238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13%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bajó </a:t>
            </a:r>
            <a:r>
              <a:rPr lang="es-MX" sz="1600" b="1" dirty="0" smtClean="0">
                <a:solidFill>
                  <a:srgbClr val="00B050"/>
                </a:solidFill>
              </a:rPr>
              <a:t>29%</a:t>
            </a:r>
            <a:endParaRPr lang="es-MX" sz="1600" b="1" dirty="0" smtClean="0">
              <a:solidFill>
                <a:srgbClr val="00B050"/>
              </a:solidFill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11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dirty="0" smtClean="0">
              <a:solidFill>
                <a:srgbClr val="FF000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 smtClean="0">
                <a:solidFill>
                  <a:srgbClr val="00B050"/>
                </a:solidFill>
              </a:rPr>
              <a:t>16% 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 smtClean="0"/>
              <a:t>Selva Baja </a:t>
            </a:r>
            <a:r>
              <a:rPr lang="es-PE" sz="3200" b="1" dirty="0" smtClean="0"/>
              <a:t/>
            </a:r>
            <a:br>
              <a:rPr lang="es-PE" sz="3200" b="1" dirty="0" smtClean="0"/>
            </a:br>
            <a:r>
              <a:rPr lang="es-PE" sz="2900" b="1" dirty="0" smtClean="0"/>
              <a:t>Fallecidos </a:t>
            </a:r>
            <a:r>
              <a:rPr lang="es-PE" sz="2900" b="1" dirty="0" smtClean="0"/>
              <a:t>sube</a:t>
            </a:r>
            <a:r>
              <a:rPr lang="es-PE" sz="2900" b="1" dirty="0" smtClean="0"/>
              <a:t>n </a:t>
            </a:r>
            <a:r>
              <a:rPr lang="es-PE" sz="2900" b="1" dirty="0" smtClean="0"/>
              <a:t>en Loreto. Ocupación camas UCI y no UCI baja en Ucayali y se mantiene en Loreto</a:t>
            </a:r>
            <a:endParaRPr lang="es-PE" sz="29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</a:t>
            </a:r>
            <a:r>
              <a:rPr lang="es-MX" sz="1600" dirty="0" smtClean="0">
                <a:solidFill>
                  <a:schemeClr val="bg1"/>
                </a:solidFill>
              </a:rPr>
              <a:t>sube cinco semanas</a:t>
            </a:r>
            <a:endParaRPr lang="es-MX" sz="1600" dirty="0">
              <a:solidFill>
                <a:schemeClr val="bg1"/>
              </a:solidFill>
            </a:endParaRPr>
          </a:p>
          <a:p>
            <a:pPr algn="r"/>
            <a:endParaRPr lang="es-MX" sz="1600" dirty="0" smtClean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 smtClean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14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FF0000"/>
                </a:solidFill>
              </a:rPr>
              <a:t>subió 73%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Sube </a:t>
            </a:r>
            <a:r>
              <a:rPr lang="es-MX" sz="1600" dirty="0" err="1" smtClean="0">
                <a:solidFill>
                  <a:srgbClr val="FF0000"/>
                </a:solidFill>
              </a:rPr>
              <a:t>Maynas</a:t>
            </a:r>
            <a:endParaRPr lang="es-MX" sz="1600" dirty="0" smtClean="0">
              <a:solidFill>
                <a:srgbClr val="FF0000"/>
              </a:solidFill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3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bajó 70%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b="1" u="sng" dirty="0" smtClean="0"/>
              <a:t>Sierra/Selva Norte</a:t>
            </a:r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Fallecidos </a:t>
            </a:r>
            <a:r>
              <a:rPr lang="es-MX" sz="2800" b="1" dirty="0" smtClean="0"/>
              <a:t>bajan regionalmente con incrementos puntuales. </a:t>
            </a:r>
            <a:r>
              <a:rPr lang="es-MX" sz="2800" b="1" dirty="0" smtClean="0"/>
              <a:t>Ocupación </a:t>
            </a:r>
            <a:r>
              <a:rPr lang="es-MX" sz="2800" b="1" dirty="0"/>
              <a:t>camas UCI </a:t>
            </a:r>
            <a:r>
              <a:rPr lang="es-MX" sz="2800" b="1" dirty="0" smtClean="0"/>
              <a:t>y no </a:t>
            </a:r>
            <a:r>
              <a:rPr lang="es-MX" sz="2800" b="1" dirty="0" smtClean="0"/>
              <a:t>UCI </a:t>
            </a:r>
            <a:r>
              <a:rPr lang="es-MX" sz="2800" b="1" dirty="0" smtClean="0"/>
              <a:t>bajan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cuatro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 smtClean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smtClean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 smtClean="0">
                <a:solidFill>
                  <a:schemeClr val="bg1"/>
                </a:solidFill>
              </a:rPr>
              <a:t>Positividad sube dos semanas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16%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r>
              <a:rPr lang="es-MX" sz="1600" dirty="0" smtClean="0">
                <a:solidFill>
                  <a:srgbClr val="FF0000"/>
                </a:solidFill>
              </a:rPr>
              <a:t>Sube Jaén. Sábado inusualmente alto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632788" y="196403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12% del pico, </a:t>
            </a:r>
            <a:r>
              <a:rPr lang="es-MX" sz="1600" b="1" dirty="0" smtClean="0">
                <a:solidFill>
                  <a:srgbClr val="00B050"/>
                </a:solidFill>
              </a:rPr>
              <a:t>se mantiene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Sube </a:t>
            </a:r>
            <a:r>
              <a:rPr lang="es-MX" sz="1600" dirty="0" smtClean="0">
                <a:solidFill>
                  <a:srgbClr val="FF0000"/>
                </a:solidFill>
              </a:rPr>
              <a:t>San Martín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21%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FF0000"/>
                </a:solidFill>
              </a:rPr>
              <a:t>subió 50%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Chachapoyas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Costa Norte</a:t>
            </a:r>
          </a:p>
          <a:p>
            <a:pPr algn="ctr"/>
            <a:r>
              <a:rPr lang="es-MX" sz="2400" dirty="0" smtClean="0"/>
              <a:t>Fallecidos bajan. </a:t>
            </a:r>
            <a:r>
              <a:rPr lang="es-MX" sz="2400" dirty="0" err="1" smtClean="0"/>
              <a:t>UCIs</a:t>
            </a:r>
            <a:r>
              <a:rPr lang="es-MX" sz="2400" dirty="0" smtClean="0"/>
              <a:t> </a:t>
            </a:r>
            <a:r>
              <a:rPr lang="es-MX" sz="2400" dirty="0" smtClean="0"/>
              <a:t>saturadas. Ocupación camas UCI y no </a:t>
            </a:r>
            <a:r>
              <a:rPr lang="es-MX" sz="2400" dirty="0" smtClean="0"/>
              <a:t>UCI </a:t>
            </a:r>
            <a:r>
              <a:rPr lang="es-MX" sz="2400" dirty="0" smtClean="0"/>
              <a:t>se mantiene</a:t>
            </a:r>
            <a:endParaRPr lang="es-MX" sz="2400" dirty="0" smtClean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 smtClean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 smtClean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 smtClean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 smtClean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9355156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11</a:t>
            </a:r>
            <a:r>
              <a:rPr lang="es-MX" sz="1600" b="1" dirty="0" smtClean="0">
                <a:solidFill>
                  <a:srgbClr val="00B050"/>
                </a:solidFill>
              </a:rPr>
              <a:t>% </a:t>
            </a:r>
            <a:r>
              <a:rPr lang="es-MX" sz="1600" b="1" dirty="0" smtClean="0">
                <a:solidFill>
                  <a:srgbClr val="00B050"/>
                </a:solidFill>
              </a:rPr>
              <a:t>del pico, </a:t>
            </a:r>
            <a:r>
              <a:rPr lang="es-MX" sz="1600" b="1" dirty="0" smtClean="0">
                <a:solidFill>
                  <a:srgbClr val="00B050"/>
                </a:solidFill>
              </a:rPr>
              <a:t>baja 47%</a:t>
            </a:r>
            <a:endParaRPr lang="es-MX" sz="1600" b="1" dirty="0" smtClean="0">
              <a:solidFill>
                <a:srgbClr val="00B050"/>
              </a:solidFill>
            </a:endParaRP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Sube Lambayeque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 smtClean="0">
                <a:solidFill>
                  <a:srgbClr val="00B050"/>
                </a:solidFill>
              </a:rPr>
              <a:t>10% </a:t>
            </a:r>
            <a:r>
              <a:rPr lang="es-MX" sz="1600" b="1" dirty="0" smtClean="0">
                <a:solidFill>
                  <a:srgbClr val="00B050"/>
                </a:solidFill>
              </a:rPr>
              <a:t>del pico, baja </a:t>
            </a:r>
            <a:r>
              <a:rPr lang="es-MX" sz="1600" b="1" dirty="0" smtClean="0">
                <a:solidFill>
                  <a:srgbClr val="00B050"/>
                </a:solidFill>
              </a:rPr>
              <a:t>29%</a:t>
            </a:r>
            <a:endParaRPr lang="es-MX" sz="1600" b="1" dirty="0" smtClean="0">
              <a:solidFill>
                <a:srgbClr val="FF0000"/>
              </a:solidFill>
            </a:endParaRPr>
          </a:p>
          <a:p>
            <a:pPr algn="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 smtClean="0">
                <a:solidFill>
                  <a:srgbClr val="00B050"/>
                </a:solidFill>
              </a:rPr>
              <a:t>10% </a:t>
            </a:r>
            <a:r>
              <a:rPr lang="es-MX" sz="1600" b="1" dirty="0" smtClean="0">
                <a:solidFill>
                  <a:srgbClr val="00B050"/>
                </a:solidFill>
              </a:rPr>
              <a:t>del pico, cayó </a:t>
            </a:r>
            <a:r>
              <a:rPr lang="es-MX" sz="1600" b="1" dirty="0" smtClean="0">
                <a:solidFill>
                  <a:srgbClr val="00B050"/>
                </a:solidFill>
              </a:rPr>
              <a:t>35</a:t>
            </a:r>
            <a:r>
              <a:rPr lang="es-MX" sz="1600" b="1" dirty="0" smtClean="0">
                <a:solidFill>
                  <a:srgbClr val="00B050"/>
                </a:solidFill>
              </a:rPr>
              <a:t>%</a:t>
            </a:r>
          </a:p>
          <a:p>
            <a:pPr algn="ctr"/>
            <a:r>
              <a:rPr lang="es-MX" sz="16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 smtClean="0"/>
              <a:t>Heterogeneidad epidemiológica macro-regional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 smtClean="0"/>
              <a:t>Costa sur sigue bajando, escenario </a:t>
            </a:r>
            <a:r>
              <a:rPr lang="es-ES" sz="2600" dirty="0" smtClean="0"/>
              <a:t>mixto, sigue en nivel alto</a:t>
            </a:r>
            <a:endParaRPr lang="es-ES" sz="2600" dirty="0"/>
          </a:p>
          <a:p>
            <a:r>
              <a:rPr lang="es-ES" sz="2600" dirty="0" smtClean="0"/>
              <a:t>Costa centro desacelera un poco</a:t>
            </a:r>
          </a:p>
          <a:p>
            <a:r>
              <a:rPr lang="es-ES" sz="2600" dirty="0" smtClean="0"/>
              <a:t>Pocas macro-regiones y regiones &gt;5 fallecidos x </a:t>
            </a:r>
            <a:r>
              <a:rPr lang="es-ES" sz="2600" dirty="0" smtClean="0"/>
              <a:t>millón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183742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 smtClean="0">
                <a:solidFill>
                  <a:srgbClr val="FF0000"/>
                </a:solidFill>
              </a:rPr>
              <a:t>Fallecidos semanales bajan </a:t>
            </a:r>
            <a:r>
              <a:rPr lang="es-PE" sz="2200" b="1" u="sng" dirty="0" smtClean="0">
                <a:solidFill>
                  <a:srgbClr val="FF0000"/>
                </a:solidFill>
              </a:rPr>
              <a:t>286 (22.5%), mayor bajada porcentual (relativa) de toda la 2a ola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Lima metropolitana cae </a:t>
            </a:r>
            <a:r>
              <a:rPr lang="es-PE" sz="2200" dirty="0" smtClean="0"/>
              <a:t>59,  (20.1%), 80% más que </a:t>
            </a:r>
            <a:r>
              <a:rPr lang="es-PE" sz="2200" dirty="0" smtClean="0"/>
              <a:t>la caída de la </a:t>
            </a:r>
            <a:r>
              <a:rPr lang="es-PE" sz="2200" dirty="0"/>
              <a:t>semana </a:t>
            </a:r>
            <a:r>
              <a:rPr lang="es-PE" sz="2200" dirty="0" smtClean="0"/>
              <a:t>previa</a:t>
            </a:r>
          </a:p>
          <a:p>
            <a:endParaRPr lang="es-PE" sz="2200" dirty="0" smtClean="0"/>
          </a:p>
          <a:p>
            <a:r>
              <a:rPr lang="es-MX" sz="2000" dirty="0" smtClean="0"/>
              <a:t>Bajan </a:t>
            </a:r>
            <a:r>
              <a:rPr lang="es-MX" sz="2000" dirty="0" smtClean="0"/>
              <a:t>16 regiones vs 21 la semana previa, pero 10 regiones bajan &gt;</a:t>
            </a:r>
            <a:r>
              <a:rPr lang="es-MX" sz="2000" dirty="0" smtClean="0"/>
              <a:t>14 </a:t>
            </a:r>
            <a:r>
              <a:rPr lang="es-MX" sz="2000" dirty="0" smtClean="0"/>
              <a:t>fallecidos versus 6 la </a:t>
            </a:r>
            <a:r>
              <a:rPr lang="es-MX" sz="2000" dirty="0"/>
              <a:t>s</a:t>
            </a:r>
            <a:r>
              <a:rPr lang="es-MX" sz="2000" dirty="0" smtClean="0"/>
              <a:t>emana previa</a:t>
            </a:r>
            <a:endParaRPr lang="es-PE" sz="2200" dirty="0" smtClean="0"/>
          </a:p>
          <a:p>
            <a:endParaRPr lang="es-PE" sz="2200" dirty="0" smtClean="0"/>
          </a:p>
          <a:p>
            <a:r>
              <a:rPr lang="es-PE" sz="2200" dirty="0" smtClean="0"/>
              <a:t>Loreto, Amazonas, Ayacucho y Moquegua suben, seis regiones no bajan y dos bajan muy poco</a:t>
            </a:r>
            <a:endParaRPr lang="es-PE" sz="2200" dirty="0" smtClean="0"/>
          </a:p>
          <a:p>
            <a:endParaRPr lang="es-PE" sz="2200" dirty="0"/>
          </a:p>
          <a:p>
            <a:r>
              <a:rPr lang="es-ES" sz="2200" dirty="0" err="1" smtClean="0"/>
              <a:t>Maynas</a:t>
            </a:r>
            <a:r>
              <a:rPr lang="es-ES" sz="2200" dirty="0" smtClean="0"/>
              <a:t> sube a su mayor valor en 11 semanas</a:t>
            </a:r>
            <a:r>
              <a:rPr lang="es-ES" sz="2200" smtClean="0"/>
              <a:t>: azar, rebrote o </a:t>
            </a:r>
            <a:r>
              <a:rPr lang="es-ES" sz="2200" dirty="0" smtClean="0"/>
              <a:t>3a ola?</a:t>
            </a:r>
            <a:endParaRPr lang="es-ES" sz="2200" dirty="0" smtClean="0"/>
          </a:p>
          <a:p>
            <a:endParaRPr lang="es-PE" sz="2200" dirty="0" smtClean="0"/>
          </a:p>
          <a:p>
            <a:r>
              <a:rPr lang="es-PE" sz="2200" dirty="0"/>
              <a:t>Ocupación </a:t>
            </a:r>
            <a:r>
              <a:rPr lang="es-PE" sz="2200" dirty="0" smtClean="0"/>
              <a:t>camas </a:t>
            </a:r>
            <a:r>
              <a:rPr lang="es-PE" sz="2200" dirty="0"/>
              <a:t>UCI </a:t>
            </a:r>
            <a:r>
              <a:rPr lang="es-PE" sz="2200" dirty="0" smtClean="0"/>
              <a:t>y no UCI baja </a:t>
            </a:r>
            <a:r>
              <a:rPr lang="es-PE" sz="2200" dirty="0" smtClean="0"/>
              <a:t>2.7% </a:t>
            </a:r>
            <a:r>
              <a:rPr lang="es-PE" sz="2200" dirty="0" smtClean="0"/>
              <a:t>y </a:t>
            </a:r>
            <a:r>
              <a:rPr lang="es-PE" sz="2200" dirty="0" smtClean="0"/>
              <a:t>2.9%, similar a </a:t>
            </a:r>
            <a:r>
              <a:rPr lang="es-PE" sz="2200" dirty="0" smtClean="0"/>
              <a:t>semana previa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260594" y="1542195"/>
            <a:ext cx="1244239" cy="2581713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433051" y="2197487"/>
            <a:ext cx="1152597" cy="21288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53846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</a:t>
            </a:r>
            <a:r>
              <a:rPr lang="es-MX" sz="1600" b="1" dirty="0" smtClean="0">
                <a:solidFill>
                  <a:srgbClr val="00B050"/>
                </a:solidFill>
              </a:rPr>
              <a:t>82.0% </a:t>
            </a:r>
            <a:r>
              <a:rPr lang="es-MX" sz="1600" b="1" dirty="0" smtClean="0">
                <a:solidFill>
                  <a:srgbClr val="00B050"/>
                </a:solidFill>
              </a:rPr>
              <a:t>en </a:t>
            </a:r>
            <a:r>
              <a:rPr lang="es-MX" sz="1600" b="1" dirty="0" smtClean="0">
                <a:solidFill>
                  <a:srgbClr val="00B050"/>
                </a:solidFill>
              </a:rPr>
              <a:t>10 </a:t>
            </a:r>
            <a:r>
              <a:rPr lang="es-MX" sz="1600" b="1" dirty="0" smtClean="0">
                <a:solidFill>
                  <a:srgbClr val="00B050"/>
                </a:solidFill>
              </a:rPr>
              <a:t>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93828" y="408296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 smtClean="0">
                <a:solidFill>
                  <a:srgbClr val="00B050"/>
                </a:solidFill>
              </a:rPr>
              <a:t>Cae </a:t>
            </a:r>
            <a:r>
              <a:rPr lang="es-MX" sz="1600" b="1" dirty="0" smtClean="0">
                <a:solidFill>
                  <a:srgbClr val="00B050"/>
                </a:solidFill>
              </a:rPr>
              <a:t>80.1% </a:t>
            </a:r>
            <a:r>
              <a:rPr lang="es-MX" sz="1600" b="1" dirty="0" smtClean="0">
                <a:solidFill>
                  <a:srgbClr val="00B050"/>
                </a:solidFill>
              </a:rPr>
              <a:t>en </a:t>
            </a:r>
            <a:r>
              <a:rPr lang="es-MX" sz="1600" b="1" dirty="0" smtClean="0">
                <a:solidFill>
                  <a:srgbClr val="00B050"/>
                </a:solidFill>
              </a:rPr>
              <a:t>10 </a:t>
            </a:r>
            <a:r>
              <a:rPr lang="es-MX" sz="1600" b="1" dirty="0" smtClean="0">
                <a:solidFill>
                  <a:srgbClr val="00B050"/>
                </a:solidFill>
              </a:rPr>
              <a:t>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 smtClean="0"/>
              <a:t>Ocupación de </a:t>
            </a:r>
            <a:r>
              <a:rPr lang="es-MX" sz="3200" b="1" dirty="0"/>
              <a:t>camas </a:t>
            </a:r>
            <a:r>
              <a:rPr lang="es-MX" sz="3200" b="1" dirty="0" smtClean="0"/>
              <a:t>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60000"/>
            <a:ext cx="3061840" cy="513076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 smtClean="0"/>
              <a:t>Más </a:t>
            </a:r>
            <a:r>
              <a:rPr lang="es-PE" dirty="0" smtClean="0"/>
              <a:t>camas UCI </a:t>
            </a:r>
            <a:r>
              <a:rPr lang="es-PE" dirty="0"/>
              <a:t>y hospitalización  </a:t>
            </a:r>
            <a:r>
              <a:rPr lang="es-PE" dirty="0" smtClean="0"/>
              <a:t>disponibles, &gt;420 y &gt;10,700</a:t>
            </a:r>
            <a:endParaRPr lang="es-PE" dirty="0" smtClean="0"/>
          </a:p>
          <a:p>
            <a:pPr>
              <a:spcBef>
                <a:spcPts val="2000"/>
              </a:spcBef>
            </a:pPr>
            <a:r>
              <a:rPr lang="es-PE" b="1" u="sng" dirty="0" err="1" smtClean="0">
                <a:solidFill>
                  <a:srgbClr val="FF0000"/>
                </a:solidFill>
              </a:rPr>
              <a:t>UCIs</a:t>
            </a:r>
            <a:r>
              <a:rPr lang="es-PE" b="1" u="sng" dirty="0" smtClean="0">
                <a:solidFill>
                  <a:srgbClr val="FF0000"/>
                </a:solidFill>
              </a:rPr>
              <a:t> saturadas, ocupación de </a:t>
            </a:r>
            <a:r>
              <a:rPr lang="es-PE" b="1" u="sng" dirty="0" smtClean="0">
                <a:solidFill>
                  <a:srgbClr val="FF0000"/>
                </a:solidFill>
              </a:rPr>
              <a:t>85.4%</a:t>
            </a:r>
            <a:r>
              <a:rPr lang="es-PE" dirty="0" smtClean="0"/>
              <a:t> </a:t>
            </a:r>
            <a:endParaRPr lang="es-PE" dirty="0" smtClean="0"/>
          </a:p>
          <a:p>
            <a:pPr marL="450850" lvl="1">
              <a:spcBef>
                <a:spcPts val="2000"/>
              </a:spcBef>
            </a:pPr>
            <a:r>
              <a:rPr lang="es-PE" dirty="0" smtClean="0"/>
              <a:t>Baja </a:t>
            </a:r>
            <a:r>
              <a:rPr lang="es-PE" dirty="0" smtClean="0"/>
              <a:t>2.7%, </a:t>
            </a:r>
            <a:r>
              <a:rPr lang="es-PE" dirty="0" smtClean="0"/>
              <a:t>cae </a:t>
            </a:r>
            <a:r>
              <a:rPr lang="es-PE" dirty="0" smtClean="0"/>
              <a:t>seis </a:t>
            </a:r>
            <a:r>
              <a:rPr lang="es-PE" dirty="0" smtClean="0"/>
              <a:t>semanas, mayor bajada a la fecha</a:t>
            </a:r>
          </a:p>
          <a:p>
            <a:pPr>
              <a:spcBef>
                <a:spcPts val="2000"/>
              </a:spcBef>
            </a:pPr>
            <a:r>
              <a:rPr lang="es-PE" dirty="0" smtClean="0"/>
              <a:t>43.6% </a:t>
            </a:r>
            <a:r>
              <a:rPr lang="es-PE" dirty="0" smtClean="0"/>
              <a:t>ocupación </a:t>
            </a:r>
            <a:r>
              <a:rPr lang="es-PE" dirty="0" smtClean="0"/>
              <a:t>en </a:t>
            </a:r>
            <a:r>
              <a:rPr lang="es-PE" dirty="0" smtClean="0"/>
              <a:t>hospitalización, </a:t>
            </a:r>
            <a:r>
              <a:rPr lang="es-PE" b="1" u="sng" dirty="0" smtClean="0">
                <a:solidFill>
                  <a:srgbClr val="FF0000"/>
                </a:solidFill>
              </a:rPr>
              <a:t>baja </a:t>
            </a:r>
            <a:r>
              <a:rPr lang="es-PE" b="1" u="sng" dirty="0" smtClean="0">
                <a:solidFill>
                  <a:srgbClr val="FF0000"/>
                </a:solidFill>
              </a:rPr>
              <a:t>2.9%</a:t>
            </a:r>
            <a:endParaRPr lang="es-PE" b="1" u="sng" dirty="0" smtClean="0">
              <a:solidFill>
                <a:srgbClr val="FF0000"/>
              </a:solidFill>
            </a:endParaRP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 smtClean="0"/>
              <a:t>Cae 11 semanas, parece desacelerar</a:t>
            </a:r>
            <a:endParaRPr lang="es-PE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 smtClean="0"/>
              <a:t>Fallecidos semanales por región*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* Datos </a:t>
            </a:r>
            <a:r>
              <a:rPr lang="es-ES" dirty="0"/>
              <a:t>de </a:t>
            </a:r>
            <a:r>
              <a:rPr lang="es-ES" dirty="0" smtClean="0"/>
              <a:t>la semana actual incompletos. Totales </a:t>
            </a:r>
            <a:r>
              <a:rPr lang="es-ES" dirty="0"/>
              <a:t>de fila incluyen </a:t>
            </a:r>
            <a:r>
              <a:rPr lang="es-ES" dirty="0" smtClean="0"/>
              <a:t>semanas </a:t>
            </a:r>
            <a:r>
              <a:rPr lang="es-ES" dirty="0"/>
              <a:t>no </a:t>
            </a:r>
            <a:r>
              <a:rPr lang="es-ES" dirty="0" smtClean="0"/>
              <a:t>mostradas</a:t>
            </a:r>
          </a:p>
          <a:p>
            <a:r>
              <a:rPr lang="es-ES" dirty="0" smtClean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Décima </a:t>
            </a:r>
            <a:r>
              <a:rPr lang="es-ES" b="1" dirty="0" smtClean="0">
                <a:solidFill>
                  <a:srgbClr val="FF0000"/>
                </a:solidFill>
              </a:rPr>
              <a:t>gran caída nacional seguida: -</a:t>
            </a:r>
            <a:r>
              <a:rPr lang="es-ES" b="1" dirty="0" smtClean="0">
                <a:solidFill>
                  <a:srgbClr val="FF0000"/>
                </a:solidFill>
              </a:rPr>
              <a:t>286, 22.5%</a:t>
            </a:r>
            <a:endParaRPr lang="es-ES" b="1" dirty="0" smtClean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Cae </a:t>
            </a:r>
            <a:r>
              <a:rPr lang="es-ES" dirty="0" smtClean="0"/>
              <a:t>80% </a:t>
            </a:r>
            <a:r>
              <a:rPr lang="es-ES" dirty="0" smtClean="0"/>
              <a:t>en ese periodo</a:t>
            </a:r>
          </a:p>
          <a:p>
            <a:endParaRPr lang="es-ES" dirty="0" smtClean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16 </a:t>
            </a:r>
            <a:r>
              <a:rPr lang="es-ES" sz="2800" dirty="0"/>
              <a:t>regiones </a:t>
            </a:r>
            <a:r>
              <a:rPr lang="es-ES" sz="2800" dirty="0" smtClean="0"/>
              <a:t>bajan vs </a:t>
            </a:r>
            <a:r>
              <a:rPr lang="es-ES" sz="2800" dirty="0" smtClean="0"/>
              <a:t>21 </a:t>
            </a:r>
            <a:r>
              <a:rPr lang="es-ES" sz="2800" dirty="0"/>
              <a:t>la semana </a:t>
            </a:r>
            <a:r>
              <a:rPr lang="es-ES" sz="2800" dirty="0"/>
              <a:t>previa. </a:t>
            </a:r>
            <a:r>
              <a:rPr lang="es-ES" sz="2800" dirty="0" smtClean="0"/>
              <a:t>10 </a:t>
            </a:r>
            <a:r>
              <a:rPr lang="es-ES" sz="2800" dirty="0"/>
              <a:t>bajan &gt;14, </a:t>
            </a:r>
            <a:r>
              <a:rPr lang="es-ES" sz="2800" dirty="0" smtClean="0"/>
              <a:t>seis antes</a:t>
            </a:r>
            <a:endParaRPr lang="es-ES" sz="2800" dirty="0"/>
          </a:p>
          <a:p>
            <a:pPr marL="228600" lvl="1">
              <a:spcBef>
                <a:spcPts val="1000"/>
              </a:spcBef>
            </a:pPr>
            <a:endParaRPr lang="es-ES" sz="2800" dirty="0"/>
          </a:p>
          <a:p>
            <a:r>
              <a:rPr lang="es-ES" dirty="0"/>
              <a:t>Lima metropolitana cae 80% más que semana previa</a:t>
            </a:r>
            <a:endParaRPr lang="es-PE" dirty="0"/>
          </a:p>
          <a:p>
            <a:endParaRPr lang="es-ES" dirty="0"/>
          </a:p>
          <a:p>
            <a:pPr marL="228600" lvl="1">
              <a:spcBef>
                <a:spcPts val="1000"/>
              </a:spcBef>
            </a:pPr>
            <a:r>
              <a:rPr lang="es-ES" sz="2800" dirty="0" smtClean="0"/>
              <a:t>Incrementos en la Amazonía</a:t>
            </a:r>
            <a:endParaRPr lang="es-ES" sz="2800" dirty="0"/>
          </a:p>
          <a:p>
            <a:pPr marL="450850" lvl="1"/>
            <a:r>
              <a:rPr lang="es-PE" dirty="0" smtClean="0"/>
              <a:t>Loreto sube, Amazonas levemente</a:t>
            </a:r>
            <a:endParaRPr lang="es-PE" dirty="0"/>
          </a:p>
          <a:p>
            <a:pPr marL="450850" lvl="1"/>
            <a:r>
              <a:rPr lang="es-MX" dirty="0" err="1" smtClean="0"/>
              <a:t>Maynas</a:t>
            </a:r>
            <a:r>
              <a:rPr lang="es-MX" dirty="0" smtClean="0"/>
              <a:t>, </a:t>
            </a:r>
            <a:r>
              <a:rPr lang="es-MX" dirty="0" smtClean="0"/>
              <a:t>supera </a:t>
            </a:r>
            <a:r>
              <a:rPr lang="es-MX" dirty="0" smtClean="0"/>
              <a:t>máximo de 11 semanas</a:t>
            </a:r>
          </a:p>
          <a:p>
            <a:pPr marL="450850" lvl="1"/>
            <a:r>
              <a:rPr lang="es-MX" dirty="0" smtClean="0"/>
              <a:t>Chachapoyas, Jaén, San Martín, Huánuco y </a:t>
            </a:r>
            <a:r>
              <a:rPr lang="es-MX" dirty="0" err="1" smtClean="0"/>
              <a:t>Satipo</a:t>
            </a:r>
            <a:r>
              <a:rPr lang="es-MX" dirty="0" smtClean="0"/>
              <a:t> suben</a:t>
            </a:r>
            <a:endParaRPr lang="es-PE" dirty="0"/>
          </a:p>
          <a:p>
            <a:endParaRPr lang="es-ES" dirty="0"/>
          </a:p>
          <a:p>
            <a:r>
              <a:rPr lang="es-ES" dirty="0" smtClean="0"/>
              <a:t>El Sur </a:t>
            </a:r>
            <a:r>
              <a:rPr lang="es-ES" dirty="0" smtClean="0"/>
              <a:t>sigue prendido</a:t>
            </a:r>
          </a:p>
          <a:p>
            <a:pPr marL="450850" lvl="1"/>
            <a:r>
              <a:rPr lang="es-ES" dirty="0" smtClean="0"/>
              <a:t>Ayacucho (Huamanga) y Moquegua (Mariscal Nieto) y Melgar suben</a:t>
            </a:r>
          </a:p>
          <a:p>
            <a:pPr marL="450850" lvl="1"/>
            <a:r>
              <a:rPr lang="es-ES" dirty="0" err="1" smtClean="0"/>
              <a:t>Caylloma</a:t>
            </a:r>
            <a:r>
              <a:rPr lang="es-ES" dirty="0" smtClean="0"/>
              <a:t> </a:t>
            </a:r>
            <a:r>
              <a:rPr lang="es-ES" dirty="0"/>
              <a:t>alcanza record diario de </a:t>
            </a:r>
            <a:r>
              <a:rPr lang="es-ES" dirty="0" smtClean="0"/>
              <a:t>pandemia</a:t>
            </a: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87" y="69291"/>
            <a:ext cx="9224683" cy="67127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2292816"/>
            <a:ext cx="3140994" cy="4189866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A la fecha, </a:t>
            </a:r>
            <a:r>
              <a:rPr lang="es-PE" sz="1600" b="1" dirty="0" smtClean="0">
                <a:solidFill>
                  <a:srgbClr val="FF0000"/>
                </a:solidFill>
              </a:rPr>
              <a:t>seis </a:t>
            </a:r>
            <a:r>
              <a:rPr lang="es-PE" sz="1600" b="1" dirty="0">
                <a:solidFill>
                  <a:srgbClr val="FF0000"/>
                </a:solidFill>
              </a:rPr>
              <a:t>regiones </a:t>
            </a:r>
            <a:r>
              <a:rPr lang="es-PE" sz="1600" b="1" dirty="0" smtClean="0">
                <a:solidFill>
                  <a:srgbClr val="FF0000"/>
                </a:solidFill>
              </a:rPr>
              <a:t>tienen ≤5 camas disponibles</a:t>
            </a:r>
            <a:r>
              <a:rPr lang="es-PE" sz="1600" b="1" dirty="0" smtClean="0">
                <a:solidFill>
                  <a:srgbClr val="FF0000"/>
                </a:solidFill>
              </a:rPr>
              <a:t>*. Baja: nueve y diez las dos semanas previas</a:t>
            </a: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sz="1600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120 camas </a:t>
            </a:r>
            <a:r>
              <a:rPr lang="es-PE" sz="1600" b="1" dirty="0" smtClean="0">
                <a:solidFill>
                  <a:srgbClr val="FF0000"/>
                </a:solidFill>
              </a:rPr>
              <a:t>UCI </a:t>
            </a:r>
            <a:r>
              <a:rPr lang="es-PE" sz="1600" b="1" dirty="0">
                <a:solidFill>
                  <a:srgbClr val="FF0000"/>
                </a:solidFill>
              </a:rPr>
              <a:t>disponibles </a:t>
            </a:r>
            <a:r>
              <a:rPr lang="es-PE" sz="1600" b="1" dirty="0" smtClean="0">
                <a:solidFill>
                  <a:srgbClr val="FF0000"/>
                </a:solidFill>
              </a:rPr>
              <a:t>en </a:t>
            </a:r>
            <a:r>
              <a:rPr lang="es-PE" sz="1600" b="1" dirty="0" smtClean="0">
                <a:solidFill>
                  <a:srgbClr val="FF0000"/>
                </a:solidFill>
              </a:rPr>
              <a:t>Lima. Sube: </a:t>
            </a:r>
            <a:r>
              <a:rPr lang="es-PE" sz="1600" b="1" dirty="0" smtClean="0">
                <a:solidFill>
                  <a:srgbClr val="FF0000"/>
                </a:solidFill>
              </a:rPr>
              <a:t>94, </a:t>
            </a:r>
            <a:r>
              <a:rPr lang="es-PE" sz="1600" b="1" dirty="0">
                <a:solidFill>
                  <a:srgbClr val="FF0000"/>
                </a:solidFill>
              </a:rPr>
              <a:t>77</a:t>
            </a:r>
            <a:r>
              <a:rPr lang="es-PE" sz="1600" b="1" dirty="0" smtClean="0">
                <a:solidFill>
                  <a:srgbClr val="FF0000"/>
                </a:solidFill>
              </a:rPr>
              <a:t>, </a:t>
            </a:r>
            <a:r>
              <a:rPr lang="es-PE" sz="1600" b="1" dirty="0">
                <a:solidFill>
                  <a:srgbClr val="FF0000"/>
                </a:solidFill>
              </a:rPr>
              <a:t>69</a:t>
            </a:r>
            <a:r>
              <a:rPr lang="es-PE" sz="1600" b="1" dirty="0" smtClean="0">
                <a:solidFill>
                  <a:srgbClr val="FF0000"/>
                </a:solidFill>
              </a:rPr>
              <a:t>, 58 y 47 en semanas previas</a:t>
            </a:r>
          </a:p>
          <a:p>
            <a:pPr marL="0" lvl="1" indent="0">
              <a:spcBef>
                <a:spcPts val="1000"/>
              </a:spcBef>
              <a:buNone/>
            </a:pPr>
            <a:endParaRPr lang="es-PE" sz="1600" dirty="0" smtClean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 smtClean="0">
                <a:solidFill>
                  <a:srgbClr val="FF0000"/>
                </a:solidFill>
              </a:rPr>
              <a:t>Sube </a:t>
            </a:r>
            <a:r>
              <a:rPr lang="es-PE" sz="1600" b="1" dirty="0" smtClean="0">
                <a:solidFill>
                  <a:srgbClr val="FF0000"/>
                </a:solidFill>
              </a:rPr>
              <a:t>8% **</a:t>
            </a:r>
            <a:r>
              <a:rPr lang="es-PE" sz="1600" dirty="0" smtClean="0">
                <a:solidFill>
                  <a:srgbClr val="002060"/>
                </a:solidFill>
              </a:rPr>
              <a:t> sólo en Apurímac. Baja, </a:t>
            </a:r>
            <a:r>
              <a:rPr lang="es-PE" sz="1600" dirty="0" smtClean="0">
                <a:solidFill>
                  <a:srgbClr val="002060"/>
                </a:solidFill>
              </a:rPr>
              <a:t>4</a:t>
            </a:r>
            <a:r>
              <a:rPr lang="es-PE" sz="1600" dirty="0" smtClean="0">
                <a:solidFill>
                  <a:srgbClr val="002060"/>
                </a:solidFill>
              </a:rPr>
              <a:t> regiones las dos semanas previas</a:t>
            </a: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sz="1600" dirty="0">
              <a:solidFill>
                <a:srgbClr val="00206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 smtClean="0">
                <a:solidFill>
                  <a:srgbClr val="002060"/>
                </a:solidFill>
              </a:rPr>
              <a:t>Se mantiene (±1%) en </a:t>
            </a:r>
            <a:r>
              <a:rPr lang="es-PE" sz="1600" dirty="0" smtClean="0">
                <a:solidFill>
                  <a:srgbClr val="002060"/>
                </a:solidFill>
              </a:rPr>
              <a:t>Tumbes, Piura</a:t>
            </a:r>
            <a:r>
              <a:rPr lang="es-PE" sz="1600" dirty="0">
                <a:solidFill>
                  <a:srgbClr val="002060"/>
                </a:solidFill>
              </a:rPr>
              <a:t>, </a:t>
            </a:r>
            <a:r>
              <a:rPr lang="es-PE" sz="1600" dirty="0" smtClean="0">
                <a:solidFill>
                  <a:srgbClr val="002060"/>
                </a:solidFill>
              </a:rPr>
              <a:t>Ancash y </a:t>
            </a:r>
            <a:r>
              <a:rPr lang="es-PE" sz="1600" dirty="0">
                <a:solidFill>
                  <a:srgbClr val="002060"/>
                </a:solidFill>
              </a:rPr>
              <a:t>Lima región, </a:t>
            </a:r>
            <a:r>
              <a:rPr lang="es-PE" sz="1600" dirty="0" smtClean="0">
                <a:solidFill>
                  <a:srgbClr val="002060"/>
                </a:solidFill>
              </a:rPr>
              <a:t>Amazonas y Loreto, Junín y Huancavelica, y Arequipa</a:t>
            </a:r>
            <a:r>
              <a:rPr lang="es-PE" sz="1600" dirty="0">
                <a:solidFill>
                  <a:srgbClr val="002060"/>
                </a:solidFill>
              </a:rPr>
              <a:t>,</a:t>
            </a:r>
            <a:r>
              <a:rPr lang="es-PE" sz="1600" dirty="0" smtClean="0">
                <a:solidFill>
                  <a:srgbClr val="002060"/>
                </a:solidFill>
              </a:rPr>
              <a:t> Moquegua, Tacna. Baja</a:t>
            </a:r>
            <a:r>
              <a:rPr lang="es-PE" sz="1600" dirty="0" smtClean="0">
                <a:solidFill>
                  <a:srgbClr val="002060"/>
                </a:solidFill>
              </a:rPr>
              <a:t>: 9 y 6 regiones las semanas previas</a:t>
            </a:r>
            <a:endParaRPr lang="es-PE" sz="1600" dirty="0">
              <a:solidFill>
                <a:srgbClr val="002060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56650"/>
            <a:ext cx="2913530" cy="2304416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 smtClean="0">
                <a:solidFill>
                  <a:srgbClr val="FF0000"/>
                </a:solidFill>
              </a:rPr>
              <a:t>Muy alta ocupación </a:t>
            </a:r>
            <a:r>
              <a:rPr lang="es-PE" sz="3200" dirty="0" smtClean="0"/>
              <a:t>de camas UCI, saturación sigue pero cae </a:t>
            </a:r>
            <a:r>
              <a:rPr lang="es-PE" sz="3200" dirty="0" smtClean="0"/>
              <a:t>2.7%</a:t>
            </a:r>
            <a:endParaRPr lang="es-PE" sz="3200" dirty="0"/>
          </a:p>
        </p:txBody>
      </p:sp>
      <p:sp>
        <p:nvSpPr>
          <p:cNvPr id="11" name="Rectángulo 10"/>
          <p:cNvSpPr/>
          <p:nvPr/>
        </p:nvSpPr>
        <p:spPr>
          <a:xfrm>
            <a:off x="4838439" y="185492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01610" y="497863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85855" y="3665013"/>
            <a:ext cx="384758" cy="66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50491" y="3886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265962" y="277935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840711" y="281254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509560" y="854948"/>
            <a:ext cx="1171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56701"/>
            <a:ext cx="2874518" cy="1786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800" dirty="0" smtClean="0"/>
              <a:t>Ocupación de camas de no UCI cae </a:t>
            </a:r>
            <a:r>
              <a:rPr lang="es-PE" sz="3800" dirty="0" smtClean="0"/>
              <a:t>2.9%, bajó 3.5% la semana previa</a:t>
            </a:r>
            <a:endParaRPr lang="es-PE" sz="3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 smtClean="0">
                <a:solidFill>
                  <a:srgbClr val="FF0000"/>
                </a:solidFill>
              </a:rPr>
              <a:t>Ocupación camas sube &gt;1% sólo en Moquegua </a:t>
            </a:r>
            <a:r>
              <a:rPr lang="es-PE" b="1" dirty="0" smtClean="0">
                <a:solidFill>
                  <a:srgbClr val="FF0000"/>
                </a:solidFill>
              </a:rPr>
              <a:t>(8.0%), ya sube dos semanas</a:t>
            </a: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 smtClean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 smtClean="0">
                <a:solidFill>
                  <a:srgbClr val="FF0000"/>
                </a:solidFill>
              </a:rPr>
              <a:t>Se mantiene (±1%) en </a:t>
            </a:r>
            <a:r>
              <a:rPr lang="es-PE" b="1" dirty="0" smtClean="0">
                <a:solidFill>
                  <a:srgbClr val="FF0000"/>
                </a:solidFill>
              </a:rPr>
              <a:t>Amazonas y Loreto</a:t>
            </a:r>
            <a:r>
              <a:rPr lang="es-PE" b="1" dirty="0">
                <a:solidFill>
                  <a:srgbClr val="FF0000"/>
                </a:solidFill>
              </a:rPr>
              <a:t>, Pasco, </a:t>
            </a:r>
            <a:r>
              <a:rPr lang="es-PE" b="1" dirty="0" smtClean="0">
                <a:solidFill>
                  <a:srgbClr val="FF0000"/>
                </a:solidFill>
              </a:rPr>
              <a:t>  </a:t>
            </a:r>
            <a:r>
              <a:rPr lang="es-PE" b="1" dirty="0" smtClean="0">
                <a:solidFill>
                  <a:srgbClr val="FF0000"/>
                </a:solidFill>
              </a:rPr>
              <a:t>Arequipa y Puno. Cinco regiones también la semana previa</a:t>
            </a:r>
          </a:p>
          <a:p>
            <a:pPr marL="0" lvl="1" indent="0">
              <a:spcBef>
                <a:spcPts val="1000"/>
              </a:spcBef>
              <a:buNone/>
            </a:pPr>
            <a:endParaRPr lang="es-MX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PE" b="1" dirty="0" smtClean="0">
              <a:solidFill>
                <a:srgbClr val="FF000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95794" y="3681814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 smtClean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 dirty="0" smtClean="0"/>
              <a:t>Lima metropolitana cae más desacelera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/>
          </a:bodyPr>
          <a:lstStyle/>
          <a:p>
            <a:r>
              <a:rPr lang="es-ES" sz="2200" b="1" dirty="0" smtClean="0">
                <a:solidFill>
                  <a:srgbClr val="FF0000"/>
                </a:solidFill>
              </a:rPr>
              <a:t>Lima metropolitana baja </a:t>
            </a:r>
            <a:r>
              <a:rPr lang="es-ES" sz="2200" b="1" dirty="0" smtClean="0">
                <a:solidFill>
                  <a:srgbClr val="FF0000"/>
                </a:solidFill>
              </a:rPr>
              <a:t>once </a:t>
            </a:r>
            <a:r>
              <a:rPr lang="es-ES" sz="2200" b="1" dirty="0" smtClean="0">
                <a:solidFill>
                  <a:srgbClr val="FF0000"/>
                </a:solidFill>
              </a:rPr>
              <a:t>semanas, </a:t>
            </a:r>
            <a:r>
              <a:rPr lang="es-ES" sz="2200" b="1" dirty="0" smtClean="0">
                <a:solidFill>
                  <a:srgbClr val="FF0000"/>
                </a:solidFill>
              </a:rPr>
              <a:t>20.1% </a:t>
            </a:r>
            <a:r>
              <a:rPr lang="es-ES" sz="2200" b="1" dirty="0" smtClean="0">
                <a:solidFill>
                  <a:srgbClr val="FF0000"/>
                </a:solidFill>
              </a:rPr>
              <a:t>esta semana</a:t>
            </a:r>
          </a:p>
          <a:p>
            <a:r>
              <a:rPr lang="es-ES" sz="2200" b="1" dirty="0"/>
              <a:t>Lima </a:t>
            </a:r>
            <a:r>
              <a:rPr lang="es-ES" sz="2200" b="1" dirty="0" smtClean="0"/>
              <a:t>región, metro </a:t>
            </a:r>
            <a:r>
              <a:rPr lang="es-ES" sz="2200" b="1" dirty="0"/>
              <a:t>y Callao </a:t>
            </a:r>
            <a:r>
              <a:rPr lang="es-ES" sz="2200" b="1" dirty="0" smtClean="0"/>
              <a:t>caen rápidamente de nuevo</a:t>
            </a:r>
            <a:endParaRPr lang="es-ES" sz="2200" dirty="0"/>
          </a:p>
          <a:p>
            <a:pPr lvl="1"/>
            <a:r>
              <a:rPr lang="es-ES" sz="1800" dirty="0" smtClean="0"/>
              <a:t>Caen fuertemente cinco </a:t>
            </a:r>
            <a:r>
              <a:rPr lang="es-ES" sz="1800" dirty="0" smtClean="0"/>
              <a:t>distritos, </a:t>
            </a:r>
            <a:r>
              <a:rPr lang="es-ES" sz="1800" dirty="0" smtClean="0"/>
              <a:t>cero la semana previa</a:t>
            </a:r>
            <a:endParaRPr lang="es-ES" sz="1800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35019</TotalTime>
  <Words>1259</Words>
  <Application>Microsoft Office PowerPoint</Application>
  <PresentationFormat>Panorámica</PresentationFormat>
  <Paragraphs>232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03 de Junio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pero cae 2.7%</vt:lpstr>
      <vt:lpstr>Ocupación de camas de no UCI cae 2.9%, bajó 3.5% la semana previa</vt:lpstr>
      <vt:lpstr>Análisis macro-regional y regional</vt:lpstr>
      <vt:lpstr>Lima metropolitana cae más desacelera</vt:lpstr>
      <vt:lpstr>Costa Centro  Fallecidos bajan fuertemente. UCI saturadas, ligera bajada, mixta. Ocupación camas hospitalización baja</vt:lpstr>
      <vt:lpstr>Costa Sur Fallecidos, ocupación UCI y ocupación no UCI baja excepto en Moquegua</vt:lpstr>
      <vt:lpstr>Sierra/Selva Sur Fallecidos bajan excepto en Ayacucho. Ocupación camas UCI y no UCI principalmente se mantiene</vt:lpstr>
      <vt:lpstr>Sierra/Selva Centro Fallecidos y ocupación camas UCI bajan. Ocupación camas no UCI tiene patrón mixto</vt:lpstr>
      <vt:lpstr>Selva Baja  Fallecidos suben en Loreto. Ocupación camas UCI y no UCI baja en Ucayali y se mantiene en Loreto</vt:lpstr>
      <vt:lpstr>Sierra/Selva Norte Fallecidos bajan regionalmente con incrementos puntuales. Ocupación camas UCI y no UCI bajan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Willy Lescano</cp:lastModifiedBy>
  <cp:revision>910</cp:revision>
  <cp:lastPrinted>2021-07-05T19:20:30Z</cp:lastPrinted>
  <dcterms:created xsi:type="dcterms:W3CDTF">2020-07-09T22:59:19Z</dcterms:created>
  <dcterms:modified xsi:type="dcterms:W3CDTF">2021-07-05T20:11:22Z</dcterms:modified>
</cp:coreProperties>
</file>