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9" r:id="rId2"/>
    <p:sldId id="317" r:id="rId3"/>
    <p:sldId id="314" r:id="rId4"/>
    <p:sldId id="316" r:id="rId5"/>
    <p:sldId id="288" r:id="rId6"/>
    <p:sldId id="329" r:id="rId7"/>
    <p:sldId id="330" r:id="rId8"/>
    <p:sldId id="293" r:id="rId9"/>
    <p:sldId id="268" r:id="rId10"/>
    <p:sldId id="270" r:id="rId11"/>
    <p:sldId id="282" r:id="rId12"/>
    <p:sldId id="284" r:id="rId13"/>
    <p:sldId id="283" r:id="rId14"/>
    <p:sldId id="285" r:id="rId15"/>
    <p:sldId id="262" r:id="rId16"/>
    <p:sldId id="286" r:id="rId17"/>
    <p:sldId id="290" r:id="rId1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9" autoAdjust="0"/>
    <p:restoredTop sz="74147" autoAdjust="0"/>
  </p:normalViewPr>
  <p:slideViewPr>
    <p:cSldViewPr snapToGrid="0">
      <p:cViewPr varScale="1">
        <p:scale>
          <a:sx n="86" d="100"/>
          <a:sy n="86" d="100"/>
        </p:scale>
        <p:origin x="8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9F336-340F-4BFD-A5CE-931478A80E05}" type="datetimeFigureOut">
              <a:rPr lang="es-PE" smtClean="0"/>
              <a:t>3/08/2021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785B5-42BD-4405-8333-17CEEDD3591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2658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/>
              <a:t>+&lt;0.1% +0.2% +0.2% +1.0% +1.9% +1.9% +2.4%</a:t>
            </a:r>
          </a:p>
          <a:p>
            <a:r>
              <a:rPr lang="es-MX" sz="1200" dirty="0"/>
              <a:t>   +0.1% +0.2% +0.2% +1.0% +2.5% +2.5%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785B5-42BD-4405-8333-17CEEDD35915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498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3/08/2021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320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3/08/2021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924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3/08/2021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180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3/08/2021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272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3/08/2021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370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3/08/2021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128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3/08/2021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055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3/08/2021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335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3/08/2021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652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3/08/2021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124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C34E-3B94-46CB-9B30-AF5EFC7D336D}" type="datetimeFigureOut">
              <a:rPr lang="es-PE" smtClean="0"/>
              <a:t>3/08/2021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529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6C34E-3B94-46CB-9B30-AF5EFC7D336D}" type="datetimeFigureOut">
              <a:rPr lang="es-PE" smtClean="0"/>
              <a:t>3/08/2021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52D75-959B-4C8E-B105-FE8476CD9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498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Willy\Emerge-UPCH%20Dropbox\2.%20Jefatura\Projects\CoViD-19\MINSA\Informes\PNG\CALLAOsd.png" TargetMode="External"/><Relationship Id="rId13" Type="http://schemas.openxmlformats.org/officeDocument/2006/relationships/image" Target="file:///C:\Users\Willy\Emerge-UPCH%20Dropbox\2.%20Jefatura\Projects\CoViD-19\MINSA\Informes\PNG\costacentro2.png" TargetMode="External"/><Relationship Id="rId18" Type="http://schemas.openxmlformats.org/officeDocument/2006/relationships/image" Target="../media/image21.png"/><Relationship Id="rId3" Type="http://schemas.openxmlformats.org/officeDocument/2006/relationships/image" Target="file:///C:\Users\Willy\Emerge-UPCH%20Dropbox\2.%20Jefatura\Projects\CoViD-19\MINSA\Informes\PNG\LA%20LIBERTADsd.png" TargetMode="External"/><Relationship Id="rId21" Type="http://schemas.openxmlformats.org/officeDocument/2006/relationships/image" Target="file:///C:\Users\Willy\Emerge-UPCH%20Dropbox\2.%20Jefatura\Projects\CoViD-19\MINSA\Informes\PNG\antcostacentro.png" TargetMode="External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17" Type="http://schemas.openxmlformats.org/officeDocument/2006/relationships/image" Target="file:///C:\Users\Willy\Emerge-UPCH%20Dropbox\2.%20Jefatura\Projects\CoViD-19\MINSA\Informes\PNG\nucicostacentro.png" TargetMode="External"/><Relationship Id="rId2" Type="http://schemas.openxmlformats.org/officeDocument/2006/relationships/image" Target="../media/image12.png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file:///C:\Users\Willy\Emerge-UPCH%20Dropbox\2.%20Jefatura\Projects\CoViD-19\MINSA\Informes\PNG\ICAsd.png" TargetMode="External"/><Relationship Id="rId5" Type="http://schemas.openxmlformats.org/officeDocument/2006/relationships/image" Target="file:///C:\Users\Willy\Emerge-UPCH%20Dropbox\2.%20Jefatura\Projects\CoViD-19\MINSA\Informes\PNG\LIMAprovg.png" TargetMode="External"/><Relationship Id="rId15" Type="http://schemas.openxmlformats.org/officeDocument/2006/relationships/image" Target="file:///C:\Users\Willy\Emerge-UPCH%20Dropbox\2.%20Jefatura\Projects\CoViD-19\MINSA\Informes\PNG\ANCASHsd.png" TargetMode="External"/><Relationship Id="rId10" Type="http://schemas.openxmlformats.org/officeDocument/2006/relationships/image" Target="../media/image17.png"/><Relationship Id="rId19" Type="http://schemas.openxmlformats.org/officeDocument/2006/relationships/image" Target="file:///C:\Users\Willy\Emerge-UPCH%20Dropbox\2.%20Jefatura\Projects\CoViD-19\MINSA\Informes\PNG\ucicostacentro.png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6.jpe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file:///C:\Users\Willy\Emerge-UPCH%20Dropbox\2.%20Jefatura\Projects\CoViD-19\MINSA\Informes\PNG\ucicostasur.png" TargetMode="External"/><Relationship Id="rId3" Type="http://schemas.openxmlformats.org/officeDocument/2006/relationships/image" Target="file:///C:\Users\Willy\Emerge-UPCH%20Dropbox\2.%20Jefatura\Projects\CoViD-19\MINSA\Informes\PNG\AREQUIPAsd.png" TargetMode="External"/><Relationship Id="rId7" Type="http://schemas.openxmlformats.org/officeDocument/2006/relationships/image" Target="file:///C:\Users\Willy\Emerge-UPCH%20Dropbox\2.%20Jefatura\Projects\CoViD-19\MINSA\Informes\PNG\costasur2.png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file:///C:\Users\Willy\Emerge-UPCH%20Dropbox\2.%20Jefatura\Projects\CoViD-19\MINSA\Informes\PNG\nucicostasur.png" TargetMode="External"/><Relationship Id="rId5" Type="http://schemas.openxmlformats.org/officeDocument/2006/relationships/image" Target="file:///C:\Users\Willy\Emerge-UPCH%20Dropbox\2.%20Jefatura\Projects\CoViD-19\MINSA\Informes\PNG\TACNAsd.png" TargetMode="External"/><Relationship Id="rId15" Type="http://schemas.openxmlformats.org/officeDocument/2006/relationships/image" Target="file:///C:\Users\Willy\Emerge-UPCH%20Dropbox\2.%20Jefatura\Projects\CoViD-19\MINSA\Informes\PNG\antcostasur.png" TargetMode="External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file:///C:\Users\Willy\Emerge-UPCH%20Dropbox\2.%20Jefatura\Projects\CoViD-19\MINSA\Informes\PNG\MOQUEGUAsd.png" TargetMode="External"/><Relationship Id="rId1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file:///C:\Users\Willy\Emerge-UPCH%20Dropbox\2.%20Jefatura\Projects\CoViD-19\MINSA\Informes\PNG\AYACUCHOsd.png" TargetMode="External"/><Relationship Id="rId18" Type="http://schemas.openxmlformats.org/officeDocument/2006/relationships/image" Target="../media/image38.png"/><Relationship Id="rId3" Type="http://schemas.openxmlformats.org/officeDocument/2006/relationships/image" Target="file:///C:\Users\Willy\Emerge-UPCH%20Dropbox\2.%20Jefatura\Projects\CoViD-19\MINSA\Informes\PNG\PUNOsd.png" TargetMode="External"/><Relationship Id="rId21" Type="http://schemas.openxmlformats.org/officeDocument/2006/relationships/image" Target="file:///C:\Users\Willy\Emerge-UPCH%20Dropbox\2.%20Jefatura\Projects\CoViD-19\MINSA\Informes\PNG\sierraselvasur2.png" TargetMode="External"/><Relationship Id="rId7" Type="http://schemas.openxmlformats.org/officeDocument/2006/relationships/image" Target="file:///C:\Users\Willy\Emerge-UPCH%20Dropbox\2.%20Jefatura\Projects\CoViD-19\MINSA\Informes\PNG\APURIMACsd.png" TargetMode="External"/><Relationship Id="rId12" Type="http://schemas.openxmlformats.org/officeDocument/2006/relationships/image" Target="../media/image35.png"/><Relationship Id="rId17" Type="http://schemas.openxmlformats.org/officeDocument/2006/relationships/image" Target="file:///C:\Users\Willy\Emerge-UPCH%20Dropbox\2.%20Jefatura\Projects\CoViD-19\MINSA\Informes\PNG\nucisierrasur.png" TargetMode="External"/><Relationship Id="rId2" Type="http://schemas.openxmlformats.org/officeDocument/2006/relationships/image" Target="../media/image30.png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file:///C:\Users\Willy\Emerge-UPCH%20Dropbox\2.%20Jefatura\Projects\CoViD-19\MINSA\Informes\PNG\MADRE%20DE%20DIOSsd.png" TargetMode="External"/><Relationship Id="rId5" Type="http://schemas.openxmlformats.org/officeDocument/2006/relationships/image" Target="file:///C:\Users\Willy\Emerge-UPCH%20Dropbox\2.%20Jefatura\Projects\CoViD-19\MINSA\Informes\PNG\Positividad_moleculares_macroregiones_SierraSelva%20Sur.jpg" TargetMode="External"/><Relationship Id="rId15" Type="http://schemas.openxmlformats.org/officeDocument/2006/relationships/image" Target="file:///C:\Users\Willy\Emerge-UPCH%20Dropbox\2.%20Jefatura\Projects\CoViD-19\MINSA\Informes\PNG\ucisierrasur.png" TargetMode="External"/><Relationship Id="rId10" Type="http://schemas.openxmlformats.org/officeDocument/2006/relationships/image" Target="../media/image34.png"/><Relationship Id="rId19" Type="http://schemas.openxmlformats.org/officeDocument/2006/relationships/image" Target="file:///C:\Users\Willy\Emerge-UPCH%20Dropbox\2.%20Jefatura\Projects\CoViD-19\MINSA\Informes\PNG\antsierraselvasur.png" TargetMode="External"/><Relationship Id="rId4" Type="http://schemas.openxmlformats.org/officeDocument/2006/relationships/image" Target="../media/image31.jpeg"/><Relationship Id="rId9" Type="http://schemas.openxmlformats.org/officeDocument/2006/relationships/image" Target="file:///C:\Users\Willy\Emerge-UPCH%20Dropbox\2.%20Jefatura\Projects\CoViD-19\MINSA\Informes\PNG\CUSCOsd.png" TargetMode="External"/><Relationship Id="rId1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file:///C:\Users\Willy\Emerge-UPCH%20Dropbox\2.%20Jefatura\Projects\CoViD-19\MINSA\Informes\PNG\nucisierracentro.png" TargetMode="External"/><Relationship Id="rId18" Type="http://schemas.openxmlformats.org/officeDocument/2006/relationships/image" Target="../media/image48.png"/><Relationship Id="rId3" Type="http://schemas.openxmlformats.org/officeDocument/2006/relationships/image" Target="file:///C:\Users\Willy\Emerge-UPCH%20Dropbox\2.%20Jefatura\Projects\CoViD-19\MINSA\Informes\PNG\HUANUCOsd.png" TargetMode="External"/><Relationship Id="rId7" Type="http://schemas.openxmlformats.org/officeDocument/2006/relationships/image" Target="file:///C:\Users\Willy\Emerge-UPCH%20Dropbox\2.%20Jefatura\Projects\CoViD-19\MINSA\Informes\PNG\JUNINsd.png" TargetMode="External"/><Relationship Id="rId12" Type="http://schemas.openxmlformats.org/officeDocument/2006/relationships/image" Target="../media/image45.png"/><Relationship Id="rId17" Type="http://schemas.openxmlformats.org/officeDocument/2006/relationships/image" Target="file:///C:\Users\Willy\Emerge-UPCH%20Dropbox\2.%20Jefatura\Projects\CoViD-19\MINSA\Informes\PNG\sierracentro2.png" TargetMode="External"/><Relationship Id="rId2" Type="http://schemas.openxmlformats.org/officeDocument/2006/relationships/image" Target="../media/image40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file:///C:\Users\Willy\Emerge-UPCH%20Dropbox\2.%20Jefatura\Projects\CoViD-19\MINSA\Informes\PNG\ucisierracentro.png" TargetMode="External"/><Relationship Id="rId5" Type="http://schemas.openxmlformats.org/officeDocument/2006/relationships/image" Target="file:///C:\Users\Willy\Emerge-UPCH%20Dropbox\2.%20Jefatura\Projects\CoViD-19\MINSA\Informes\PNG\Positividad_moleculares_macroregiones_Sierra%20Centro.jpg" TargetMode="External"/><Relationship Id="rId15" Type="http://schemas.openxmlformats.org/officeDocument/2006/relationships/image" Target="file:///C:\Users\Willy\Emerge-UPCH%20Dropbox\2.%20Jefatura\Projects\CoViD-19\MINSA\Informes\PNG\antsierraselvacentro.png" TargetMode="External"/><Relationship Id="rId10" Type="http://schemas.openxmlformats.org/officeDocument/2006/relationships/image" Target="../media/image44.png"/><Relationship Id="rId19" Type="http://schemas.openxmlformats.org/officeDocument/2006/relationships/image" Target="file:///C:\Users\Willy\Emerge-UPCH%20Dropbox\2.%20Jefatura\Projects\CoViD-19\MINSA\Informes\PNG\HUANCAVELICAsd.png" TargetMode="External"/><Relationship Id="rId4" Type="http://schemas.openxmlformats.org/officeDocument/2006/relationships/image" Target="../media/image41.jpeg"/><Relationship Id="rId9" Type="http://schemas.openxmlformats.org/officeDocument/2006/relationships/image" Target="file:///C:\Users\Willy\Emerge-UPCH%20Dropbox\2.%20Jefatura\Projects\CoViD-19\MINSA\Informes\PNG\PASCOsd.png" TargetMode="External"/><Relationship Id="rId1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file:///C:\Users\Willy\Emerge-UPCH%20Dropbox\2.%20Jefatura\Projects\CoViD-19\MINSA\Informes\PNG\nuciselvabaja.png" TargetMode="External"/><Relationship Id="rId3" Type="http://schemas.openxmlformats.org/officeDocument/2006/relationships/image" Target="file:///C:\Users\Willy\Emerge-UPCH%20Dropbox\2.%20Jefatura\Projects\CoViD-19\MINSA\Informes\PNG\antselvabaja.png" TargetMode="External"/><Relationship Id="rId7" Type="http://schemas.openxmlformats.org/officeDocument/2006/relationships/image" Target="file:///C:\Users\Willy\Emerge-UPCH%20Dropbox\2.%20Jefatura\Projects\CoViD-19\MINSA\Informes\PNG\LORETOsd.png" TargetMode="External"/><Relationship Id="rId12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file:///C:\Users\Willy\Emerge-UPCH%20Dropbox\2.%20Jefatura\Projects\CoViD-19\MINSA\Informes\PNG\uciselvabaja.png" TargetMode="External"/><Relationship Id="rId5" Type="http://schemas.openxmlformats.org/officeDocument/2006/relationships/image" Target="file:///C:\Users\Willy\Emerge-UPCH%20Dropbox\2.%20Jefatura\Projects\CoViD-19\MINSA\Informes\PNG\UCAYALIsd.png" TargetMode="External"/><Relationship Id="rId10" Type="http://schemas.openxmlformats.org/officeDocument/2006/relationships/image" Target="../media/image53.png"/><Relationship Id="rId4" Type="http://schemas.openxmlformats.org/officeDocument/2006/relationships/image" Target="../media/image50.png"/><Relationship Id="rId9" Type="http://schemas.openxmlformats.org/officeDocument/2006/relationships/image" Target="file:///C:\Users\Willy\Emerge-UPCH%20Dropbox\2.%20Jefatura\Projects\CoViD-19\MINSA\Informes\PNG\selvabaja2.png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file:///C:\Users\Willy\Emerge-UPCH%20Dropbox\2.%20Jefatura\Projects\CoViD-19\MINSA\Informes\PNG\nucisierraselvanorte.png" TargetMode="External"/><Relationship Id="rId3" Type="http://schemas.openxmlformats.org/officeDocument/2006/relationships/image" Target="file:///C:\Users\Willy\Emerge-UPCH%20Dropbox\2.%20Jefatura\Projects\CoViD-19\MINSA\Informes\PNG\CAJAMARCAsd.png" TargetMode="External"/><Relationship Id="rId7" Type="http://schemas.openxmlformats.org/officeDocument/2006/relationships/image" Target="file:///C:\Users\Willy\Emerge-UPCH%20Dropbox\2.%20Jefatura\Projects\CoViD-19\MINSA\Informes\PNG\SAN%20MARTINsd.png" TargetMode="External"/><Relationship Id="rId12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file:///C:\Users\Willy\Emerge-UPCH%20Dropbox\2.%20Jefatura\Projects\CoViD-19\MINSA\Informes\PNG\ucisierraselvanorte.png" TargetMode="External"/><Relationship Id="rId5" Type="http://schemas.openxmlformats.org/officeDocument/2006/relationships/image" Target="file:///C:\Users\Willy\Emerge-UPCH%20Dropbox\2.%20Jefatura\Projects\CoViD-19\MINSA\Informes\PNG\AMAZONASsd.png" TargetMode="External"/><Relationship Id="rId15" Type="http://schemas.openxmlformats.org/officeDocument/2006/relationships/image" Target="file:///C:\Users\Willy\Emerge-UPCH%20Dropbox\2.%20Jefatura\Projects\CoViD-19\MINSA\Informes\PNG\antsierraselvanorte.png" TargetMode="External"/><Relationship Id="rId10" Type="http://schemas.openxmlformats.org/officeDocument/2006/relationships/image" Target="../media/image59.png"/><Relationship Id="rId4" Type="http://schemas.openxmlformats.org/officeDocument/2006/relationships/image" Target="../media/image56.png"/><Relationship Id="rId9" Type="http://schemas.openxmlformats.org/officeDocument/2006/relationships/image" Target="file:///C:\Users\Willy\Emerge-UPCH%20Dropbox\2.%20Jefatura\Projects\CoViD-19\MINSA\Informes\PNG\sierraselvanorte2.png" TargetMode="External"/><Relationship Id="rId1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file:///C:\Users\Willy\Emerge-UPCH%20Dropbox\2.%20Jefatura\Projects\CoViD-19\MINSA\Informes\PNG\costanorte2.png" TargetMode="External"/><Relationship Id="rId3" Type="http://schemas.openxmlformats.org/officeDocument/2006/relationships/image" Target="file:///C:\Users\Willy\Emerge-UPCH%20Dropbox\2.%20Jefatura\Projects\CoViD-19\MINSA\Informes\PNG\nucicostaorte.png" TargetMode="External"/><Relationship Id="rId7" Type="http://schemas.openxmlformats.org/officeDocument/2006/relationships/image" Target="file:///C:\Users\Willy\Emerge-UPCH%20Dropbox\2.%20Jefatura\Projects\CoViD-19\MINSA\Informes\PNG\LAMBAYEQUEsd.png" TargetMode="External"/><Relationship Id="rId12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file:///C:\Users\Willy\Emerge-UPCH%20Dropbox\2.%20Jefatura\Projects\CoViD-19\MINSA\Informes\PNG\PIURAsd.png" TargetMode="External"/><Relationship Id="rId5" Type="http://schemas.openxmlformats.org/officeDocument/2006/relationships/image" Target="file:///C:\Users\Willy\Emerge-UPCH%20Dropbox\2.%20Jefatura\Projects\CoViD-19\MINSA\Informes\PNG\ucicostaorte.png" TargetMode="External"/><Relationship Id="rId15" Type="http://schemas.openxmlformats.org/officeDocument/2006/relationships/image" Target="file:///C:\Users\Willy\Emerge-UPCH%20Dropbox\2.%20Jefatura\Projects\CoViD-19\MINSA\Informes\PNG\antcostanorte.png" TargetMode="External"/><Relationship Id="rId10" Type="http://schemas.openxmlformats.org/officeDocument/2006/relationships/image" Target="../media/image66.png"/><Relationship Id="rId4" Type="http://schemas.openxmlformats.org/officeDocument/2006/relationships/image" Target="../media/image63.png"/><Relationship Id="rId9" Type="http://schemas.openxmlformats.org/officeDocument/2006/relationships/image" Target="file:///C:\Users\Willy\Emerge-UPCH%20Dropbox\2.%20Jefatura\Projects\CoViD-19\MINSA\Informes\PNG\TUMBESsd.png" TargetMode="External"/><Relationship Id="rId14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combinado.png" TargetMode="External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file:///C:\Users\Willy\Emerge-UPCH%20Dropbox\2.%20Jefatura\Projects\CoViD-19\MINSA\Informes\PNG\increg.png" TargetMode="Externa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perusd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Willy\Emerge-UPCH%20Dropbox\2.%20Jefatura\Projects\CoViD-19\MINSA\Informes\PNG\hospocupperu.png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file:///C:\Users\Willy\Emerge-UPCH%20Dropbox\2.%20Jefatura\Projects\CoViD-19\MINSA\Informes\PNG\uciocupperu.png" TargetMode="External"/><Relationship Id="rId5" Type="http://schemas.openxmlformats.org/officeDocument/2006/relationships/image" Target="../media/image3.png"/><Relationship Id="rId10" Type="http://schemas.openxmlformats.org/officeDocument/2006/relationships/image" Target="file:///C:\Users\Willy\Emerge-UPCH%20Dropbox\2.%20Jefatura\Projects\CoViD-19\MINSA\Informes\PNG\UCI.png" TargetMode="External"/><Relationship Id="rId4" Type="http://schemas.openxmlformats.org/officeDocument/2006/relationships/image" Target="file:///C:\Users\Willy\Emerge-UPCH%20Dropbox\2.%20Jefatura\Projects\CoViD-19\MINSA\Informes\PNG\noUCI.png" TargetMode="Externa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tablasemanal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ocupuciregdia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ocuphosregdia.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illy\Emerge-UPCH%20Dropbox\2.%20Jefatura\Projects\CoViD-19\MINSA\Informes\PNG\dirisinc.png" TargetMode="External"/><Relationship Id="rId7" Type="http://schemas.openxmlformats.org/officeDocument/2006/relationships/image" Target="file:///C:\Users\Willy\Emerge-UPCH%20Dropbox\2.%20Jefatura\Projects\CoViD-19\MINSA\Informes\PNG\LIMAincprov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file:///C:\Users\Willy\Emerge-UPCH%20Dropbox\2.%20Jefatura\Projects\CoViD-19\MINSA\Informes\PNG\LIMAsd.png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43753" y="315544"/>
            <a:ext cx="11107271" cy="1743462"/>
          </a:xfrm>
        </p:spPr>
        <p:txBody>
          <a:bodyPr>
            <a:normAutofit/>
          </a:bodyPr>
          <a:lstStyle/>
          <a:p>
            <a:r>
              <a:rPr lang="es-PE" b="1" dirty="0"/>
              <a:t>Situación Epidemiológica de la COVID-19 al 31 de Julio del 2021</a:t>
            </a:r>
            <a:endParaRPr lang="es-PE" sz="4400" b="1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282389" y="2470246"/>
            <a:ext cx="11627224" cy="4307875"/>
          </a:xfrm>
        </p:spPr>
        <p:txBody>
          <a:bodyPr>
            <a:normAutofit/>
          </a:bodyPr>
          <a:lstStyle/>
          <a:p>
            <a:r>
              <a:rPr lang="es-PE" dirty="0"/>
              <a:t>Tendencia semanal y variación diaria de fallecidos, hospitalización y positividad antigénica con los datos disponibles al acabar la semana epidemiológica 30 del 2021</a:t>
            </a:r>
          </a:p>
          <a:p>
            <a:endParaRPr lang="es-PE" dirty="0"/>
          </a:p>
          <a:p>
            <a:r>
              <a:rPr lang="es-PE" dirty="0"/>
              <a:t>Fuentes</a:t>
            </a:r>
          </a:p>
          <a:p>
            <a:r>
              <a:rPr lang="es-PE" b="1" u="sng" dirty="0"/>
              <a:t>Datos públicos</a:t>
            </a:r>
            <a:r>
              <a:rPr lang="es-PE" dirty="0"/>
              <a:t>: </a:t>
            </a:r>
            <a:r>
              <a:rPr lang="es-PE" dirty="0" err="1"/>
              <a:t>Sinadef</a:t>
            </a:r>
            <a:r>
              <a:rPr lang="es-PE" dirty="0"/>
              <a:t> y </a:t>
            </a:r>
            <a:r>
              <a:rPr lang="es-MX" dirty="0"/>
              <a:t>Ocupación de camas hospitalarias UCI y no UCI de </a:t>
            </a:r>
            <a:r>
              <a:rPr lang="es-MX" dirty="0" err="1"/>
              <a:t>Susalud</a:t>
            </a:r>
            <a:endParaRPr lang="es-MX" dirty="0"/>
          </a:p>
          <a:p>
            <a:endParaRPr lang="es-ES" dirty="0"/>
          </a:p>
          <a:p>
            <a:r>
              <a:rPr lang="es-ES" dirty="0"/>
              <a:t>Documento elaborado por Cesar Cárcamo y Andrés G. (Willy) Lescano, ex miembros del Grupo Prospectiva, siguiendo pautas desarrolladas con otros miembros del grupo</a:t>
            </a:r>
          </a:p>
          <a:p>
            <a:r>
              <a:rPr lang="es-ES" dirty="0"/>
              <a:t>Para mayor información contactar a Willy Lescano al +94761-9799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6686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98" y="-20978"/>
            <a:ext cx="3075214" cy="2237832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3112" y="2287961"/>
            <a:ext cx="3098785" cy="2254935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62" y="4604850"/>
            <a:ext cx="3047874" cy="2217889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7" r:link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3957" y="-27902"/>
            <a:ext cx="3058042" cy="22252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4197" y="27095"/>
            <a:ext cx="6152703" cy="1417574"/>
          </a:xfrm>
        </p:spPr>
        <p:txBody>
          <a:bodyPr>
            <a:noAutofit/>
          </a:bodyPr>
          <a:lstStyle/>
          <a:p>
            <a:pPr algn="ctr"/>
            <a:r>
              <a:rPr lang="es-MX" sz="3000" b="1" u="sng" dirty="0"/>
              <a:t>Costa Centro</a:t>
            </a:r>
            <a:r>
              <a:rPr lang="es-MX" sz="3000" dirty="0"/>
              <a:t> </a:t>
            </a:r>
            <a:br>
              <a:rPr lang="es-MX" sz="3000" dirty="0"/>
            </a:br>
            <a:r>
              <a:rPr lang="es-MX" sz="2200" dirty="0"/>
              <a:t>Fallecidos y ocupación UCI bajan. Ocupación camas hospitalización baja y no suben</a:t>
            </a:r>
            <a:endParaRPr lang="es-PE" sz="22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0555941" y="4784928"/>
            <a:ext cx="1622610" cy="13334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Fallecidos suben cuatro semanas</a:t>
            </a:r>
          </a:p>
          <a:p>
            <a:pPr algn="r"/>
            <a:r>
              <a:rPr lang="es-MX" sz="1600" dirty="0">
                <a:solidFill>
                  <a:schemeClr val="bg1"/>
                </a:solidFill>
              </a:rPr>
              <a:t>Subida interrumpida de camas UCI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88651" y="246325"/>
            <a:ext cx="1245951" cy="18722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dirty="0">
                <a:solidFill>
                  <a:schemeClr val="bg1"/>
                </a:solidFill>
              </a:rPr>
              <a:t>Positividad sube siete semanas</a:t>
            </a:r>
          </a:p>
          <a:p>
            <a:r>
              <a:rPr lang="es-MX" sz="1400" dirty="0">
                <a:solidFill>
                  <a:schemeClr val="bg1"/>
                </a:solidFill>
              </a:rPr>
              <a:t>Valores altos</a:t>
            </a: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304570" y="2568721"/>
            <a:ext cx="1230032" cy="18722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dirty="0">
                <a:solidFill>
                  <a:schemeClr val="bg1"/>
                </a:solidFill>
              </a:rPr>
              <a:t>Fallecidos suben cuatro semanas</a:t>
            </a:r>
          </a:p>
          <a:p>
            <a:r>
              <a:rPr lang="es-MX" sz="1400" dirty="0">
                <a:solidFill>
                  <a:schemeClr val="bg1"/>
                </a:solidFill>
              </a:rPr>
              <a:t>Camas </a:t>
            </a:r>
          </a:p>
          <a:p>
            <a:r>
              <a:rPr lang="es-MX" sz="1400" dirty="0">
                <a:solidFill>
                  <a:schemeClr val="bg1"/>
                </a:solidFill>
              </a:rPr>
              <a:t>UCI </a:t>
            </a:r>
          </a:p>
          <a:p>
            <a:r>
              <a:rPr lang="es-MX" sz="1400" dirty="0">
                <a:solidFill>
                  <a:schemeClr val="bg1"/>
                </a:solidFill>
              </a:rPr>
              <a:t>suben </a:t>
            </a:r>
          </a:p>
          <a:p>
            <a:r>
              <a:rPr lang="es-MX" sz="1400" dirty="0">
                <a:solidFill>
                  <a:schemeClr val="bg1"/>
                </a:solidFill>
              </a:rPr>
              <a:t>siete</a:t>
            </a:r>
          </a:p>
          <a:p>
            <a:r>
              <a:rPr lang="es-MX" sz="1400" dirty="0">
                <a:solidFill>
                  <a:schemeClr val="bg1"/>
                </a:solidFill>
              </a:rPr>
              <a:t>semanas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5265" y="3990847"/>
            <a:ext cx="5161005" cy="2885679"/>
          </a:xfrm>
          <a:prstGeom prst="rect">
            <a:avLst/>
          </a:prstGeom>
        </p:spPr>
      </p:pic>
      <p:sp>
        <p:nvSpPr>
          <p:cNvPr id="19" name="Título 1"/>
          <p:cNvSpPr txBox="1">
            <a:spLocks/>
          </p:cNvSpPr>
          <p:nvPr/>
        </p:nvSpPr>
        <p:spPr>
          <a:xfrm>
            <a:off x="1411942" y="2532863"/>
            <a:ext cx="1633210" cy="18722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400" dirty="0">
                <a:solidFill>
                  <a:schemeClr val="bg1"/>
                </a:solidFill>
              </a:rPr>
              <a:t>Camas no UCI suben tres semanas</a:t>
            </a:r>
          </a:p>
          <a:p>
            <a:pPr algn="r"/>
            <a:r>
              <a:rPr lang="es-MX" sz="1400" dirty="0">
                <a:solidFill>
                  <a:schemeClr val="bg1"/>
                </a:solidFill>
              </a:rPr>
              <a:t>Positividad sube ocho semanas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9704058" y="3386884"/>
            <a:ext cx="16318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Positividad sube ocho semanas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9384507" y="4784928"/>
            <a:ext cx="13580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Camas no UCI suben 5 semanas</a:t>
            </a:r>
          </a:p>
          <a:p>
            <a:r>
              <a:rPr lang="es-MX" sz="1400" dirty="0">
                <a:solidFill>
                  <a:schemeClr val="bg1"/>
                </a:solidFill>
              </a:rPr>
              <a:t>Positividad sube siete semanas</a:t>
            </a:r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9817879" y="164436"/>
            <a:ext cx="1837305" cy="7399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>
                <a:solidFill>
                  <a:srgbClr val="00B050"/>
                </a:solidFill>
              </a:rPr>
              <a:t>4% del pico, subió 20%</a:t>
            </a:r>
            <a:endParaRPr lang="es-MX" sz="1400" b="1" dirty="0">
              <a:solidFill>
                <a:srgbClr val="FF0000"/>
              </a:solidFill>
            </a:endParaRPr>
          </a:p>
          <a:p>
            <a:pPr algn="ctr"/>
            <a:r>
              <a:rPr lang="es-MX" sz="1400" dirty="0">
                <a:solidFill>
                  <a:srgbClr val="FF0000"/>
                </a:solidFill>
              </a:rPr>
              <a:t> Sube Ventanilla</a:t>
            </a:r>
            <a:endParaRPr lang="es-PE" sz="1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6581" y="4633472"/>
            <a:ext cx="3028509" cy="2203766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3368842" y="3990846"/>
            <a:ext cx="5534526" cy="2846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6532" y="1414201"/>
            <a:ext cx="3008103" cy="2185494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62" y="2322275"/>
            <a:ext cx="3056462" cy="2224138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16" r:link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0553" y="4695893"/>
            <a:ext cx="2951139" cy="2147542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8" r:link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3426" y="4695893"/>
            <a:ext cx="2941177" cy="2140293"/>
          </a:xfrm>
          <a:prstGeom prst="rect">
            <a:avLst/>
          </a:prstGeom>
        </p:spPr>
      </p:pic>
      <p:sp>
        <p:nvSpPr>
          <p:cNvPr id="24" name="Rectángulo 23"/>
          <p:cNvSpPr/>
          <p:nvPr/>
        </p:nvSpPr>
        <p:spPr>
          <a:xfrm>
            <a:off x="3593204" y="5864984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5" name="Rectángulo 24"/>
          <p:cNvSpPr/>
          <p:nvPr/>
        </p:nvSpPr>
        <p:spPr>
          <a:xfrm>
            <a:off x="6513985" y="5906974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0" r:link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6553" y="2460506"/>
            <a:ext cx="2861607" cy="2082390"/>
          </a:xfrm>
          <a:prstGeom prst="rect">
            <a:avLst/>
          </a:prstGeom>
        </p:spPr>
      </p:pic>
      <p:sp>
        <p:nvSpPr>
          <p:cNvPr id="28" name="Rectángulo 27"/>
          <p:cNvSpPr/>
          <p:nvPr/>
        </p:nvSpPr>
        <p:spPr>
          <a:xfrm>
            <a:off x="3398470" y="1619563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9" name="Rectángulo 28"/>
          <p:cNvSpPr/>
          <p:nvPr/>
        </p:nvSpPr>
        <p:spPr>
          <a:xfrm>
            <a:off x="6332698" y="2508714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34" name="Rectángulo 33"/>
          <p:cNvSpPr/>
          <p:nvPr/>
        </p:nvSpPr>
        <p:spPr>
          <a:xfrm>
            <a:off x="259012" y="2513524"/>
            <a:ext cx="2420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rgbClr val="00B050"/>
                </a:solidFill>
              </a:rPr>
              <a:t>5% del pico, bajó 28%</a:t>
            </a:r>
            <a:endParaRPr lang="es-MX" sz="1400" b="1" dirty="0">
              <a:solidFill>
                <a:srgbClr val="FF0000"/>
              </a:solidFill>
            </a:endParaRPr>
          </a:p>
          <a:p>
            <a:pPr algn="ctr"/>
            <a:r>
              <a:rPr lang="es-MX" sz="1400" dirty="0">
                <a:solidFill>
                  <a:srgbClr val="FF0000"/>
                </a:solidFill>
              </a:rPr>
              <a:t> </a:t>
            </a:r>
            <a:endParaRPr lang="es-PE" sz="1400" dirty="0"/>
          </a:p>
        </p:txBody>
      </p:sp>
      <p:sp>
        <p:nvSpPr>
          <p:cNvPr id="36" name="Título 1"/>
          <p:cNvSpPr txBox="1">
            <a:spLocks/>
          </p:cNvSpPr>
          <p:nvPr/>
        </p:nvSpPr>
        <p:spPr>
          <a:xfrm>
            <a:off x="9517629" y="2471884"/>
            <a:ext cx="1715860" cy="6183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200" b="1" dirty="0">
                <a:solidFill>
                  <a:srgbClr val="00B050"/>
                </a:solidFill>
              </a:rPr>
              <a:t>3.9% del pico, cayó 29%</a:t>
            </a:r>
          </a:p>
          <a:p>
            <a:pPr algn="ctr"/>
            <a:r>
              <a:rPr lang="es-MX" sz="1200" dirty="0">
                <a:solidFill>
                  <a:srgbClr val="FF0000"/>
                </a:solidFill>
              </a:rPr>
              <a:t>Subió Puente Piedra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6156553" y="2460506"/>
            <a:ext cx="3003379" cy="2144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827677" y="127255"/>
            <a:ext cx="1814278" cy="7771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>
                <a:solidFill>
                  <a:srgbClr val="00B050"/>
                </a:solidFill>
              </a:rPr>
              <a:t>4% del pico, bajó 40%</a:t>
            </a:r>
            <a:endParaRPr lang="es-MX" sz="1400" b="1" dirty="0">
              <a:solidFill>
                <a:srgbClr val="FF0000"/>
              </a:solidFill>
            </a:endParaRPr>
          </a:p>
          <a:p>
            <a:pPr algn="ctr"/>
            <a:r>
              <a:rPr lang="es-MX" sz="1400" dirty="0">
                <a:solidFill>
                  <a:srgbClr val="FF0000"/>
                </a:solidFill>
              </a:rPr>
              <a:t> </a:t>
            </a:r>
            <a:endParaRPr lang="es-PE" sz="1400" dirty="0"/>
          </a:p>
        </p:txBody>
      </p:sp>
      <p:sp>
        <p:nvSpPr>
          <p:cNvPr id="41" name="Rectángulo 40"/>
          <p:cNvSpPr/>
          <p:nvPr/>
        </p:nvSpPr>
        <p:spPr>
          <a:xfrm>
            <a:off x="452353" y="4658498"/>
            <a:ext cx="2420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rgbClr val="00B050"/>
                </a:solidFill>
              </a:rPr>
              <a:t>7% del pico, </a:t>
            </a:r>
            <a:r>
              <a:rPr lang="es-MX" sz="1400" b="1" dirty="0">
                <a:solidFill>
                  <a:srgbClr val="FF0000"/>
                </a:solidFill>
              </a:rPr>
              <a:t>subió 27%</a:t>
            </a:r>
          </a:p>
          <a:p>
            <a:pPr algn="ctr"/>
            <a:r>
              <a:rPr lang="es-MX" sz="1400" dirty="0">
                <a:solidFill>
                  <a:srgbClr val="FF0000"/>
                </a:solidFill>
              </a:rPr>
              <a:t> Sube </a:t>
            </a:r>
            <a:r>
              <a:rPr lang="es-MX" sz="1400" dirty="0" err="1">
                <a:solidFill>
                  <a:srgbClr val="FF0000"/>
                </a:solidFill>
              </a:rPr>
              <a:t>Huaura</a:t>
            </a:r>
            <a:endParaRPr lang="es-PE" sz="1400" dirty="0"/>
          </a:p>
        </p:txBody>
      </p:sp>
      <p:sp>
        <p:nvSpPr>
          <p:cNvPr id="42" name="Rectángulo 41"/>
          <p:cNvSpPr/>
          <p:nvPr/>
        </p:nvSpPr>
        <p:spPr>
          <a:xfrm>
            <a:off x="9549470" y="4718698"/>
            <a:ext cx="2139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rgbClr val="00B050"/>
                </a:solidFill>
              </a:rPr>
              <a:t>6% del pico, bajó 41%</a:t>
            </a:r>
            <a:endParaRPr lang="es-MX" sz="1400" b="1" dirty="0">
              <a:solidFill>
                <a:srgbClr val="FF0000"/>
              </a:solidFill>
            </a:endParaRPr>
          </a:p>
          <a:p>
            <a:pPr algn="ctr"/>
            <a:r>
              <a:rPr lang="es-MX" sz="14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638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51" y="-11838"/>
            <a:ext cx="4081706" cy="297019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699" y="3809961"/>
            <a:ext cx="4090138" cy="2976327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411884" y="4192953"/>
            <a:ext cx="2072009" cy="15664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suben cinco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Camas no UCI suben cinco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Positividad tiene subida irregular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8464796" y="4104970"/>
            <a:ext cx="1866559" cy="192733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no bajan</a:t>
            </a:r>
          </a:p>
          <a:p>
            <a:r>
              <a:rPr lang="es-MX" sz="1600" dirty="0">
                <a:solidFill>
                  <a:schemeClr val="bg1"/>
                </a:solidFill>
              </a:rPr>
              <a:t>Camas UCI y no suben 5/3 semanas. Positividad sube cuatro semanas</a:t>
            </a:r>
          </a:p>
          <a:p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583139" y="211476"/>
            <a:ext cx="2402807" cy="19526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b="1" dirty="0">
                <a:solidFill>
                  <a:srgbClr val="00B050"/>
                </a:solidFill>
              </a:rPr>
              <a:t>14% del pico, cayó 34%.</a:t>
            </a:r>
          </a:p>
          <a:p>
            <a:pPr algn="ctr"/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8475" y="1620002"/>
            <a:ext cx="3554338" cy="258639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51" y="3809961"/>
            <a:ext cx="4090195" cy="2976327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698" y="1842448"/>
            <a:ext cx="2626714" cy="1911459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1917" y="-1"/>
            <a:ext cx="2643043" cy="1923341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11546164" y="1237223"/>
            <a:ext cx="658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19" name="Rectángulo 18"/>
          <p:cNvSpPr/>
          <p:nvPr/>
        </p:nvSpPr>
        <p:spPr>
          <a:xfrm>
            <a:off x="8625709" y="2981659"/>
            <a:ext cx="2064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8473" y="4233295"/>
            <a:ext cx="3563743" cy="2593334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6627689" y="1815553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1" name="Rectángulo 20"/>
          <p:cNvSpPr/>
          <p:nvPr/>
        </p:nvSpPr>
        <p:spPr>
          <a:xfrm>
            <a:off x="5587148" y="4250241"/>
            <a:ext cx="2175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04173" y="-11437"/>
            <a:ext cx="5457744" cy="1699157"/>
          </a:xfrm>
        </p:spPr>
        <p:txBody>
          <a:bodyPr>
            <a:normAutofit/>
          </a:bodyPr>
          <a:lstStyle/>
          <a:p>
            <a:pPr algn="ctr"/>
            <a:r>
              <a:rPr lang="es-PE" sz="2800" b="1" u="sng" dirty="0"/>
              <a:t>Costa Sur</a:t>
            </a:r>
            <a:br>
              <a:rPr lang="es-PE" sz="2800" b="1" dirty="0"/>
            </a:br>
            <a:r>
              <a:rPr lang="es-PE" sz="2800" b="1" dirty="0"/>
              <a:t>Fallecidos suben en Moquegua. Ocupación UCI sólo baja en Tacna. Ocupación no UCI baja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4116546" y="4254770"/>
            <a:ext cx="3655670" cy="2548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828801" y="4192952"/>
            <a:ext cx="2073440" cy="7475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>
                <a:solidFill>
                  <a:srgbClr val="FF0000"/>
                </a:solidFill>
              </a:rPr>
              <a:t>27% del pico, subió 50%</a:t>
            </a:r>
          </a:p>
          <a:p>
            <a:pPr algn="ctr"/>
            <a:r>
              <a:rPr lang="es-MX" sz="1400" dirty="0">
                <a:solidFill>
                  <a:srgbClr val="FF0000"/>
                </a:solidFill>
              </a:rPr>
              <a:t> Subió Mariscal Nieto</a:t>
            </a:r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10126639" y="4073646"/>
            <a:ext cx="1982891" cy="4480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>
                <a:solidFill>
                  <a:srgbClr val="00B050"/>
                </a:solidFill>
              </a:rPr>
              <a:t>8% del pico, bajó 42%</a:t>
            </a:r>
          </a:p>
          <a:p>
            <a:pPr algn="ctr"/>
            <a:r>
              <a:rPr lang="es-MX" sz="1400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5401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726" y="4632666"/>
            <a:ext cx="3029978" cy="220486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2024"/>
            <a:ext cx="9197906" cy="1565802"/>
          </a:xfrm>
        </p:spPr>
        <p:txBody>
          <a:bodyPr>
            <a:noAutofit/>
          </a:bodyPr>
          <a:lstStyle/>
          <a:p>
            <a:pPr algn="ctr"/>
            <a:r>
              <a:rPr lang="es-PE" sz="3400" u="sng" dirty="0"/>
              <a:t>Sierra/Selva Sur</a:t>
            </a:r>
            <a:br>
              <a:rPr lang="es-PE" sz="3400" b="1" dirty="0"/>
            </a:br>
            <a:r>
              <a:rPr lang="es-PE" sz="2800" b="1" dirty="0"/>
              <a:t>Fallecidos bajan, excepto Puno. Ocupación camas UCI sube en Cusco y se mantiene en Madre de Dios. Ocupación no UCI baja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9352999" y="299002"/>
            <a:ext cx="1811272" cy="16436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suben dos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Casi cero camas </a:t>
            </a:r>
          </a:p>
          <a:p>
            <a:r>
              <a:rPr lang="es-MX" sz="1600" dirty="0">
                <a:solidFill>
                  <a:schemeClr val="bg1"/>
                </a:solidFill>
              </a:rPr>
              <a:t>UCI y no UCI en subida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9389378" y="4873601"/>
            <a:ext cx="1583422" cy="124059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Camas UCI y no UCI  suben dos </a:t>
            </a:r>
          </a:p>
          <a:p>
            <a:r>
              <a:rPr lang="es-MX" sz="1600" dirty="0">
                <a:solidFill>
                  <a:schemeClr val="bg1"/>
                </a:solidFill>
              </a:rPr>
              <a:t>semanas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01443" y="4697186"/>
            <a:ext cx="2237042" cy="1113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/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302499" y="2212405"/>
            <a:ext cx="1553598" cy="19875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no bajan</a:t>
            </a:r>
          </a:p>
          <a:p>
            <a:r>
              <a:rPr lang="es-MX" sz="1600" dirty="0">
                <a:solidFill>
                  <a:schemeClr val="bg1"/>
                </a:solidFill>
              </a:rPr>
              <a:t>Camas UCI y no UCI suben dos semanas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288650" y="2196140"/>
            <a:ext cx="1930115" cy="10041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/>
              <a:t>     </a:t>
            </a: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293133" y="4633547"/>
            <a:ext cx="2953537" cy="13605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suben cuatro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Supera valor histórico</a:t>
            </a:r>
          </a:p>
          <a:p>
            <a:r>
              <a:rPr lang="es-MX" sz="1600" dirty="0">
                <a:solidFill>
                  <a:schemeClr val="bg1"/>
                </a:solidFill>
              </a:rPr>
              <a:t>Camas UCI y no </a:t>
            </a:r>
          </a:p>
          <a:p>
            <a:r>
              <a:rPr lang="es-MX" sz="1600" dirty="0">
                <a:solidFill>
                  <a:schemeClr val="bg1"/>
                </a:solidFill>
              </a:rPr>
              <a:t>UCI sube 2/5 </a:t>
            </a:r>
          </a:p>
          <a:p>
            <a:r>
              <a:rPr lang="es-MX" sz="1600" dirty="0">
                <a:solidFill>
                  <a:schemeClr val="bg1"/>
                </a:solidFill>
              </a:rPr>
              <a:t>semanas</a:t>
            </a: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9389377" y="299001"/>
            <a:ext cx="1583423" cy="9515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/>
              <a:t>  </a:t>
            </a:r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10549719" y="2476571"/>
            <a:ext cx="1555841" cy="11291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Camas no UCI suben dos semanas</a:t>
            </a:r>
          </a:p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dos semanas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9671" y="4146311"/>
            <a:ext cx="5282055" cy="2886500"/>
          </a:xfrm>
          <a:prstGeom prst="rect">
            <a:avLst/>
          </a:prstGeom>
        </p:spPr>
      </p:pic>
      <p:sp>
        <p:nvSpPr>
          <p:cNvPr id="26" name="Título 1"/>
          <p:cNvSpPr txBox="1">
            <a:spLocks/>
          </p:cNvSpPr>
          <p:nvPr/>
        </p:nvSpPr>
        <p:spPr>
          <a:xfrm>
            <a:off x="1856097" y="2187382"/>
            <a:ext cx="1407994" cy="19875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siete semanas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699842" y="471686"/>
            <a:ext cx="14465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ocho semanas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904560" y="4873601"/>
            <a:ext cx="121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600" dirty="0">
                <a:solidFill>
                  <a:schemeClr val="bg1"/>
                </a:solidFill>
              </a:rPr>
              <a:t>Positividad en subida irregular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3368842" y="4199392"/>
            <a:ext cx="5534526" cy="2846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4424819"/>
            <a:ext cx="3246670" cy="236251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727" y="35698"/>
            <a:ext cx="3057273" cy="222469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726" y="2348032"/>
            <a:ext cx="3057273" cy="2224697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03" y="1937490"/>
            <a:ext cx="3264416" cy="2375462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4153" y="4711868"/>
            <a:ext cx="2888041" cy="2101626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6" r:link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6794" y="4707206"/>
            <a:ext cx="2894446" cy="2106288"/>
          </a:xfrm>
          <a:prstGeom prst="rect">
            <a:avLst/>
          </a:prstGeom>
        </p:spPr>
      </p:pic>
      <p:sp>
        <p:nvSpPr>
          <p:cNvPr id="27" name="Rectángulo 26"/>
          <p:cNvSpPr/>
          <p:nvPr/>
        </p:nvSpPr>
        <p:spPr>
          <a:xfrm>
            <a:off x="3512522" y="4721989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8" name="Rectángulo 27"/>
          <p:cNvSpPr/>
          <p:nvPr/>
        </p:nvSpPr>
        <p:spPr>
          <a:xfrm>
            <a:off x="6245045" y="4683297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18" r:link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6794" y="2554503"/>
            <a:ext cx="2888904" cy="2102254"/>
          </a:xfrm>
          <a:prstGeom prst="rect">
            <a:avLst/>
          </a:prstGeom>
        </p:spPr>
      </p:pic>
      <p:sp>
        <p:nvSpPr>
          <p:cNvPr id="29" name="Rectángulo 28"/>
          <p:cNvSpPr/>
          <p:nvPr/>
        </p:nvSpPr>
        <p:spPr>
          <a:xfrm>
            <a:off x="3549671" y="1752824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30" name="Rectángulo 29"/>
          <p:cNvSpPr/>
          <p:nvPr/>
        </p:nvSpPr>
        <p:spPr>
          <a:xfrm>
            <a:off x="6415831" y="2527930"/>
            <a:ext cx="2175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33" name="Rectángulo 32"/>
          <p:cNvSpPr/>
          <p:nvPr/>
        </p:nvSpPr>
        <p:spPr>
          <a:xfrm>
            <a:off x="10099343" y="4772239"/>
            <a:ext cx="2065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400" b="1" dirty="0">
                <a:solidFill>
                  <a:srgbClr val="FF0000"/>
                </a:solidFill>
              </a:rPr>
              <a:t>30% del pico, subió 5.6%</a:t>
            </a:r>
            <a:endParaRPr lang="es-MX" sz="1400" dirty="0">
              <a:solidFill>
                <a:srgbClr val="FF0000"/>
              </a:solidFill>
            </a:endParaRPr>
          </a:p>
          <a:p>
            <a:pPr algn="r"/>
            <a:r>
              <a:rPr lang="es-MX" sz="1400" dirty="0">
                <a:solidFill>
                  <a:srgbClr val="FF0000"/>
                </a:solidFill>
              </a:rPr>
              <a:t> </a:t>
            </a:r>
            <a:endParaRPr lang="es-PE" sz="1400" dirty="0"/>
          </a:p>
        </p:txBody>
      </p:sp>
      <p:sp>
        <p:nvSpPr>
          <p:cNvPr id="34" name="Rectángulo 33"/>
          <p:cNvSpPr/>
          <p:nvPr/>
        </p:nvSpPr>
        <p:spPr>
          <a:xfrm>
            <a:off x="274264" y="2094049"/>
            <a:ext cx="24143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00B050"/>
                </a:solidFill>
              </a:rPr>
              <a:t>2% del pico, bajó 41%</a:t>
            </a:r>
            <a:endParaRPr lang="es-MX" sz="1600" b="1" dirty="0">
              <a:solidFill>
                <a:srgbClr val="FF0000"/>
              </a:solidFill>
            </a:endParaRPr>
          </a:p>
          <a:p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6155504" y="2501450"/>
            <a:ext cx="2977132" cy="2144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0" r:link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2882" y="1571146"/>
            <a:ext cx="2902163" cy="2111827"/>
          </a:xfrm>
          <a:prstGeom prst="rect">
            <a:avLst/>
          </a:prstGeom>
        </p:spPr>
      </p:pic>
      <p:sp>
        <p:nvSpPr>
          <p:cNvPr id="35" name="Título 1"/>
          <p:cNvSpPr txBox="1">
            <a:spLocks/>
          </p:cNvSpPr>
          <p:nvPr/>
        </p:nvSpPr>
        <p:spPr>
          <a:xfrm>
            <a:off x="9552657" y="2515048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>
                <a:solidFill>
                  <a:srgbClr val="00B050"/>
                </a:solidFill>
              </a:rPr>
              <a:t>9% del pico, se mantiene</a:t>
            </a:r>
            <a:endParaRPr lang="es-MX" sz="1600" dirty="0">
              <a:solidFill>
                <a:srgbClr val="FF0000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276536" y="4607516"/>
            <a:ext cx="24143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00B050"/>
                </a:solidFill>
              </a:rPr>
              <a:t>8% del pico, bajó 25%</a:t>
            </a:r>
            <a:endParaRPr lang="es-MX" sz="1600" b="1" dirty="0">
              <a:solidFill>
                <a:srgbClr val="FF0000"/>
              </a:solidFill>
            </a:endParaRPr>
          </a:p>
          <a:p>
            <a:r>
              <a:rPr lang="es-MX" sz="1600" dirty="0">
                <a:solidFill>
                  <a:srgbClr val="FF0000"/>
                </a:solidFill>
              </a:rPr>
              <a:t> Sube </a:t>
            </a:r>
            <a:r>
              <a:rPr lang="es-MX" sz="1600" dirty="0" err="1">
                <a:solidFill>
                  <a:srgbClr val="FF0000"/>
                </a:solidFill>
              </a:rPr>
              <a:t>Angaraes</a:t>
            </a:r>
            <a:endParaRPr lang="es-MX" sz="1600" dirty="0">
              <a:solidFill>
                <a:srgbClr val="FF0000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9365971" y="185635"/>
            <a:ext cx="24143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00B050"/>
                </a:solidFill>
              </a:rPr>
              <a:t>15% del pico, subió 77%</a:t>
            </a:r>
          </a:p>
          <a:p>
            <a:r>
              <a:rPr lang="es-MX" sz="1600" dirty="0">
                <a:solidFill>
                  <a:srgbClr val="FF0000"/>
                </a:solidFill>
              </a:rPr>
              <a:t> Cusco subió</a:t>
            </a:r>
          </a:p>
        </p:txBody>
      </p:sp>
    </p:spTree>
    <p:extLst>
      <p:ext uri="{BB962C8B-B14F-4D97-AF65-F5344CB8AC3E}">
        <p14:creationId xmlns:p14="http://schemas.microsoft.com/office/powerpoint/2010/main" val="2092140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71" y="26896"/>
            <a:ext cx="3787198" cy="275588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38287" y="44117"/>
            <a:ext cx="4478669" cy="1883295"/>
          </a:xfrm>
        </p:spPr>
        <p:txBody>
          <a:bodyPr>
            <a:noAutofit/>
          </a:bodyPr>
          <a:lstStyle/>
          <a:p>
            <a:pPr algn="ctr"/>
            <a:r>
              <a:rPr lang="es-PE" sz="3400" b="1" dirty="0"/>
              <a:t>Sierra/Selva Centro</a:t>
            </a:r>
            <a:br>
              <a:rPr lang="es-PE" sz="3400" b="1" dirty="0"/>
            </a:br>
            <a:r>
              <a:rPr lang="es-PE" sz="2200" b="1" dirty="0"/>
              <a:t>Fallecidos suben solo en Junín. Ocupación camas UCI sube en Huánuco y Junín. Ocupación camas no UCI sube en Huancavelica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48949" y="362480"/>
            <a:ext cx="1890840" cy="11059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56689" y="4490113"/>
            <a:ext cx="2168147" cy="11173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8696420" y="302465"/>
            <a:ext cx="1785060" cy="15666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Ocupación camas UCI y no UCI sube 5/6 semanas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37428" y="4358060"/>
            <a:ext cx="1709736" cy="20563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Ocupación camas UCI y no UCI sube 7/3 semanas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0554" y="3920923"/>
            <a:ext cx="4353637" cy="3155166"/>
          </a:xfrm>
          <a:prstGeom prst="rect">
            <a:avLst/>
          </a:prstGeom>
        </p:spPr>
      </p:pic>
      <p:sp>
        <p:nvSpPr>
          <p:cNvPr id="21" name="Título 1"/>
          <p:cNvSpPr txBox="1">
            <a:spLocks/>
          </p:cNvSpPr>
          <p:nvPr/>
        </p:nvSpPr>
        <p:spPr>
          <a:xfrm>
            <a:off x="2163972" y="224729"/>
            <a:ext cx="1640008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/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10314543" y="293501"/>
            <a:ext cx="1785060" cy="15666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cinco semanas</a:t>
            </a:r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2100266" y="4319388"/>
            <a:ext cx="1709736" cy="20563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ocho semanas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3850640" y="3990846"/>
            <a:ext cx="4481677" cy="3085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8069" y="16084"/>
            <a:ext cx="3983866" cy="28989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3648167"/>
            <a:ext cx="3802514" cy="315566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2856" y="5273930"/>
            <a:ext cx="2107752" cy="153381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2296" y="5289259"/>
            <a:ext cx="2107752" cy="153381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0238" y="3569344"/>
            <a:ext cx="2295749" cy="1670616"/>
          </a:xfrm>
          <a:prstGeom prst="rect">
            <a:avLst/>
          </a:prstGeom>
        </p:spPr>
      </p:pic>
      <p:sp>
        <p:nvSpPr>
          <p:cNvPr id="28" name="Rectángulo 27"/>
          <p:cNvSpPr/>
          <p:nvPr/>
        </p:nvSpPr>
        <p:spPr>
          <a:xfrm>
            <a:off x="4041026" y="2069186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9" name="Rectángulo 28"/>
          <p:cNvSpPr/>
          <p:nvPr/>
        </p:nvSpPr>
        <p:spPr>
          <a:xfrm>
            <a:off x="6447308" y="3571857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30" name="Rectángulo 29"/>
          <p:cNvSpPr/>
          <p:nvPr/>
        </p:nvSpPr>
        <p:spPr>
          <a:xfrm>
            <a:off x="8501446" y="4218188"/>
            <a:ext cx="2949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rgbClr val="FF0000"/>
                </a:solidFill>
              </a:rPr>
              <a:t>78% del pico</a:t>
            </a:r>
            <a:endParaRPr lang="es-MX" sz="1600" b="1" u="sng" dirty="0">
              <a:solidFill>
                <a:srgbClr val="FF0000"/>
              </a:solidFill>
            </a:endParaRPr>
          </a:p>
          <a:p>
            <a:r>
              <a:rPr lang="es-MX" sz="1600" dirty="0">
                <a:solidFill>
                  <a:srgbClr val="FF0000"/>
                </a:solidFill>
              </a:rPr>
              <a:t>Suben </a:t>
            </a:r>
            <a:r>
              <a:rPr lang="es-MX" sz="1600" dirty="0" err="1">
                <a:solidFill>
                  <a:srgbClr val="FF0000"/>
                </a:solidFill>
              </a:rPr>
              <a:t>Angaraes</a:t>
            </a:r>
            <a:r>
              <a:rPr lang="es-MX" sz="1600" dirty="0">
                <a:solidFill>
                  <a:srgbClr val="FF0000"/>
                </a:solidFill>
              </a:rPr>
              <a:t> y </a:t>
            </a:r>
            <a:r>
              <a:rPr lang="es-MX" sz="1600" dirty="0" err="1">
                <a:solidFill>
                  <a:srgbClr val="FF0000"/>
                </a:solidFill>
              </a:rPr>
              <a:t>Tajacaja</a:t>
            </a:r>
            <a:endParaRPr lang="es-PE" sz="1600" dirty="0"/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8507765" y="268887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>
                <a:solidFill>
                  <a:srgbClr val="00B050"/>
                </a:solidFill>
              </a:rPr>
              <a:t>9% del pico, </a:t>
            </a:r>
            <a:r>
              <a:rPr lang="es-MX" sz="1600" b="1" dirty="0">
                <a:solidFill>
                  <a:srgbClr val="FF0000"/>
                </a:solidFill>
              </a:rPr>
              <a:t>subió 33%</a:t>
            </a:r>
          </a:p>
          <a:p>
            <a:r>
              <a:rPr lang="es-MX" sz="1600" dirty="0">
                <a:solidFill>
                  <a:srgbClr val="FF0000"/>
                </a:solidFill>
              </a:rPr>
              <a:t>Huancayo y Tarma suben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5889408" y="3466531"/>
            <a:ext cx="2318186" cy="1782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16" r:link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2516" y="1870640"/>
            <a:ext cx="2414090" cy="17566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8" r:link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9507" y="3920923"/>
            <a:ext cx="3983866" cy="2898954"/>
          </a:xfrm>
          <a:prstGeom prst="rect">
            <a:avLst/>
          </a:prstGeom>
        </p:spPr>
      </p:pic>
      <p:sp>
        <p:nvSpPr>
          <p:cNvPr id="33" name="Título 1"/>
          <p:cNvSpPr txBox="1">
            <a:spLocks/>
          </p:cNvSpPr>
          <p:nvPr/>
        </p:nvSpPr>
        <p:spPr>
          <a:xfrm>
            <a:off x="293942" y="3962267"/>
            <a:ext cx="2629889" cy="56773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>
                <a:solidFill>
                  <a:srgbClr val="00B050"/>
                </a:solidFill>
              </a:rPr>
              <a:t>5% del pico, bajó 78%</a:t>
            </a:r>
            <a:endParaRPr lang="es-MX" sz="1600" b="1" dirty="0">
              <a:solidFill>
                <a:srgbClr val="FF0000"/>
              </a:solidFill>
            </a:endParaRPr>
          </a:p>
          <a:p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4" name="Título 1"/>
          <p:cNvSpPr txBox="1">
            <a:spLocks/>
          </p:cNvSpPr>
          <p:nvPr/>
        </p:nvSpPr>
        <p:spPr>
          <a:xfrm>
            <a:off x="8464622" y="4127996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>
                <a:solidFill>
                  <a:srgbClr val="00B050"/>
                </a:solidFill>
              </a:rPr>
              <a:t>0% del pico, bajó 100%</a:t>
            </a:r>
            <a:endParaRPr lang="es-MX" sz="1600" dirty="0">
              <a:solidFill>
                <a:srgbClr val="FF0000"/>
              </a:solidFill>
            </a:endParaRPr>
          </a:p>
          <a:p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5" name="Título 1"/>
          <p:cNvSpPr txBox="1">
            <a:spLocks/>
          </p:cNvSpPr>
          <p:nvPr/>
        </p:nvSpPr>
        <p:spPr>
          <a:xfrm>
            <a:off x="335009" y="284807"/>
            <a:ext cx="2629889" cy="16854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b="1" dirty="0">
                <a:solidFill>
                  <a:srgbClr val="00B050"/>
                </a:solidFill>
              </a:rPr>
              <a:t>5% del pico, bajó 36%</a:t>
            </a:r>
          </a:p>
          <a:p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6030522" y="4912346"/>
            <a:ext cx="1740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sp>
        <p:nvSpPr>
          <p:cNvPr id="26" name="Rectángulo 25"/>
          <p:cNvSpPr/>
          <p:nvPr/>
        </p:nvSpPr>
        <p:spPr>
          <a:xfrm>
            <a:off x="4560225" y="4932732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02102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8285" y="31795"/>
            <a:ext cx="3624539" cy="2637575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11" y="3939785"/>
            <a:ext cx="3973837" cy="2891696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1520670" y="322139"/>
            <a:ext cx="2431481" cy="11059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Camas UCI y no UCI mas ocupadas 4/3 semanas</a:t>
            </a:r>
          </a:p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cinco semanas</a:t>
            </a:r>
          </a:p>
          <a:p>
            <a:pPr algn="r"/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380129" y="3830689"/>
            <a:ext cx="2259101" cy="117161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8060530" y="3845805"/>
            <a:ext cx="3181211" cy="10489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9668434" y="396595"/>
            <a:ext cx="2393573" cy="11816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703104" y="4260993"/>
            <a:ext cx="2250331" cy="12791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1600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8060530" y="3845804"/>
            <a:ext cx="3181211" cy="126407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7957437" y="396595"/>
            <a:ext cx="2880892" cy="11816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14" y="0"/>
            <a:ext cx="3931159" cy="28606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1192" y="52744"/>
            <a:ext cx="3623421" cy="263666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3570" y="4255641"/>
            <a:ext cx="3539703" cy="257584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8286" y="4230809"/>
            <a:ext cx="3617850" cy="2632708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7699347" y="5934606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9179068" y="4293176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sp>
        <p:nvSpPr>
          <p:cNvPr id="21" name="Rectángulo 20"/>
          <p:cNvSpPr/>
          <p:nvPr/>
        </p:nvSpPr>
        <p:spPr>
          <a:xfrm>
            <a:off x="7242091" y="396594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2" name="Rectángulo 21"/>
          <p:cNvSpPr/>
          <p:nvPr/>
        </p:nvSpPr>
        <p:spPr>
          <a:xfrm>
            <a:off x="9504871" y="73343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4" name="Rectángulo 23"/>
          <p:cNvSpPr/>
          <p:nvPr/>
        </p:nvSpPr>
        <p:spPr>
          <a:xfrm>
            <a:off x="8549881" y="-109182"/>
            <a:ext cx="3606255" cy="299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1242661" y="290695"/>
            <a:ext cx="2629889" cy="7055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>
                <a:solidFill>
                  <a:srgbClr val="00B050"/>
                </a:solidFill>
              </a:rPr>
              <a:t>8% del pico, bajó 61%</a:t>
            </a:r>
            <a:endParaRPr lang="es-MX" sz="1600" b="1" dirty="0">
              <a:solidFill>
                <a:srgbClr val="FF0000"/>
              </a:solidFill>
            </a:endParaRPr>
          </a:p>
          <a:p>
            <a:pPr algn="r"/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1231285" y="4278122"/>
            <a:ext cx="2629889" cy="72418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>
                <a:solidFill>
                  <a:srgbClr val="00B050"/>
                </a:solidFill>
              </a:rPr>
              <a:t>4% del pico, bajó 33%</a:t>
            </a:r>
            <a:endParaRPr lang="es-MX" sz="1600" dirty="0">
              <a:solidFill>
                <a:srgbClr val="FF00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151" y="2692790"/>
            <a:ext cx="8203985" cy="1440529"/>
          </a:xfrm>
        </p:spPr>
        <p:txBody>
          <a:bodyPr>
            <a:normAutofit/>
          </a:bodyPr>
          <a:lstStyle/>
          <a:p>
            <a:pPr algn="ctr"/>
            <a:r>
              <a:rPr lang="es-PE" sz="3200" b="1" u="sng" dirty="0"/>
              <a:t>Selva Baja </a:t>
            </a:r>
            <a:br>
              <a:rPr lang="es-PE" sz="3200" b="1" dirty="0"/>
            </a:br>
            <a:r>
              <a:rPr lang="es-PE" sz="2900" b="1" dirty="0"/>
              <a:t>Fallecidos bajan. Alta ocupación camas UCI en Loreto. Ocupación no UCI sube dos semanas en Ucayali</a:t>
            </a:r>
          </a:p>
        </p:txBody>
      </p:sp>
    </p:spTree>
    <p:extLst>
      <p:ext uri="{BB962C8B-B14F-4D97-AF65-F5344CB8AC3E}">
        <p14:creationId xmlns:p14="http://schemas.microsoft.com/office/powerpoint/2010/main" val="2469891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75" y="4046843"/>
            <a:ext cx="3878550" cy="282235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11" y="-42517"/>
            <a:ext cx="3973837" cy="289169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99295" y="3064137"/>
            <a:ext cx="4432792" cy="1828447"/>
          </a:xfrm>
        </p:spPr>
        <p:txBody>
          <a:bodyPr>
            <a:normAutofit/>
          </a:bodyPr>
          <a:lstStyle/>
          <a:p>
            <a:pPr algn="ctr"/>
            <a:r>
              <a:rPr lang="es-MX" sz="2800" b="1" u="sng" dirty="0"/>
              <a:t>Sierra/Selva Norte</a:t>
            </a:r>
            <a:br>
              <a:rPr lang="es-MX" sz="2800" b="1" dirty="0"/>
            </a:br>
            <a:r>
              <a:rPr lang="es-MX" sz="2800" b="1" dirty="0"/>
              <a:t>Fallecidos suben en Cajamarca. Ocupación camas UCI y no UCI baja </a:t>
            </a:r>
            <a:endParaRPr lang="es-PE" sz="2800" b="1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363509" y="4248359"/>
            <a:ext cx="1734232" cy="19238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Fallecidos suben tres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Ocupación camas UCI y no UCI sube 5/3 semanas</a:t>
            </a:r>
          </a:p>
          <a:p>
            <a:r>
              <a:rPr lang="es-MX" sz="1600" dirty="0">
                <a:solidFill>
                  <a:schemeClr val="bg1"/>
                </a:solidFill>
              </a:rPr>
              <a:t>Positividad sube cuatro semanas</a:t>
            </a:r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10418243" y="329963"/>
            <a:ext cx="1674473" cy="209933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Fallecidos suben dos semanas</a:t>
            </a:r>
          </a:p>
          <a:p>
            <a:pPr algn="r"/>
            <a:r>
              <a:rPr lang="es-MX" sz="1600" dirty="0">
                <a:solidFill>
                  <a:schemeClr val="bg1"/>
                </a:solidFill>
              </a:rPr>
              <a:t>Positividad sube cinco semanas</a:t>
            </a:r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395161" y="336189"/>
            <a:ext cx="2119440" cy="11059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1600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95489" y="300408"/>
            <a:ext cx="1446959" cy="15966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>
                <a:solidFill>
                  <a:schemeClr val="bg1"/>
                </a:solidFill>
              </a:rPr>
              <a:t>Camas UCI disponibles bajan</a:t>
            </a:r>
          </a:p>
          <a:p>
            <a:r>
              <a:rPr lang="es-MX" sz="1600" dirty="0">
                <a:solidFill>
                  <a:schemeClr val="bg1"/>
                </a:solidFill>
              </a:rPr>
              <a:t>Positividad sube dos semanas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8235" y="12075"/>
            <a:ext cx="4129122" cy="300465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9656" y="14434"/>
            <a:ext cx="3266144" cy="237668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8432" y="4922468"/>
            <a:ext cx="2596655" cy="188958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5344" y="4894344"/>
            <a:ext cx="2596655" cy="1889585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7221819" y="4984829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9337899" y="4854755"/>
            <a:ext cx="2877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9656" y="2464168"/>
            <a:ext cx="3266145" cy="2376772"/>
          </a:xfrm>
          <a:prstGeom prst="rect">
            <a:avLst/>
          </a:prstGeom>
        </p:spPr>
      </p:pic>
      <p:sp>
        <p:nvSpPr>
          <p:cNvPr id="21" name="Rectángulo 20"/>
          <p:cNvSpPr/>
          <p:nvPr/>
        </p:nvSpPr>
        <p:spPr>
          <a:xfrm>
            <a:off x="4869322" y="261245"/>
            <a:ext cx="17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3" name="Rectángulo 22"/>
          <p:cNvSpPr/>
          <p:nvPr/>
        </p:nvSpPr>
        <p:spPr>
          <a:xfrm>
            <a:off x="4869322" y="2580605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8" name="Rectángulo 27"/>
          <p:cNvSpPr/>
          <p:nvPr/>
        </p:nvSpPr>
        <p:spPr>
          <a:xfrm>
            <a:off x="336180" y="4276137"/>
            <a:ext cx="29802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00B050"/>
                </a:solidFill>
              </a:rPr>
              <a:t>5% del pico, </a:t>
            </a:r>
            <a:r>
              <a:rPr lang="es-MX" sz="1600" b="1" dirty="0">
                <a:solidFill>
                  <a:srgbClr val="FF0000"/>
                </a:solidFill>
              </a:rPr>
              <a:t>subió 29%</a:t>
            </a:r>
          </a:p>
          <a:p>
            <a:r>
              <a:rPr lang="es-MX" sz="1600" dirty="0">
                <a:solidFill>
                  <a:srgbClr val="FF0000"/>
                </a:solidFill>
              </a:rPr>
              <a:t> </a:t>
            </a:r>
            <a:endParaRPr lang="es-PE" sz="1600" dirty="0">
              <a:solidFill>
                <a:srgbClr val="FF0000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9564548" y="291939"/>
            <a:ext cx="25592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600" b="1" dirty="0">
                <a:solidFill>
                  <a:srgbClr val="00B050"/>
                </a:solidFill>
              </a:rPr>
              <a:t>11% del pico, bajó 41%, </a:t>
            </a:r>
          </a:p>
          <a:p>
            <a:pPr algn="r"/>
            <a:r>
              <a:rPr lang="es-MX" sz="1600" dirty="0">
                <a:solidFill>
                  <a:srgbClr val="FF0000"/>
                </a:solidFill>
              </a:rPr>
              <a:t> </a:t>
            </a:r>
            <a:endParaRPr lang="es-PE" sz="1600" dirty="0">
              <a:solidFill>
                <a:srgbClr val="FF0000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4437643" y="2472648"/>
            <a:ext cx="3408157" cy="2368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Rectángulo 28"/>
          <p:cNvSpPr/>
          <p:nvPr/>
        </p:nvSpPr>
        <p:spPr>
          <a:xfrm>
            <a:off x="1364775" y="215078"/>
            <a:ext cx="23747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b="1" dirty="0">
                <a:solidFill>
                  <a:srgbClr val="00B050"/>
                </a:solidFill>
              </a:rPr>
              <a:t>7% del pico, bajó 71%</a:t>
            </a:r>
            <a:endParaRPr lang="es-MX" sz="1600" b="1" dirty="0">
              <a:solidFill>
                <a:srgbClr val="FF0000"/>
              </a:solidFill>
            </a:endParaRPr>
          </a:p>
          <a:p>
            <a:pPr algn="ctr"/>
            <a:r>
              <a:rPr lang="es-MX" sz="1600" dirty="0">
                <a:solidFill>
                  <a:srgbClr val="FF0000"/>
                </a:solidFill>
              </a:rPr>
              <a:t> </a:t>
            </a:r>
            <a:endParaRPr lang="es-PE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102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5005" y="4808892"/>
            <a:ext cx="2771215" cy="201661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1119" y="4807945"/>
            <a:ext cx="2771215" cy="201661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7170" y="-27295"/>
            <a:ext cx="3838970" cy="279355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506269" y="2852886"/>
            <a:ext cx="468573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/>
              <a:t>Costa Norte</a:t>
            </a:r>
          </a:p>
          <a:p>
            <a:pPr algn="ctr"/>
            <a:r>
              <a:rPr lang="es-MX" sz="2400" dirty="0"/>
              <a:t>Fallecidos suben en Piura. </a:t>
            </a:r>
            <a:r>
              <a:rPr lang="es-MX" sz="2400" dirty="0" err="1"/>
              <a:t>UCIs</a:t>
            </a:r>
            <a:r>
              <a:rPr lang="es-MX" sz="2400" dirty="0"/>
              <a:t> saturadas pero ocupación cae. Ocupación camas no UCI baja</a:t>
            </a:r>
            <a:endParaRPr lang="es-MX" sz="2400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433016" y="4248476"/>
            <a:ext cx="2410062" cy="18293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400" dirty="0">
                <a:solidFill>
                  <a:schemeClr val="bg1"/>
                </a:solidFill>
              </a:rPr>
              <a:t>Fallecidos bajan algo</a:t>
            </a:r>
          </a:p>
          <a:p>
            <a:pPr algn="r"/>
            <a:r>
              <a:rPr lang="es-MX" sz="1400" dirty="0">
                <a:solidFill>
                  <a:schemeClr val="bg1"/>
                </a:solidFill>
              </a:rPr>
              <a:t>Camas UCI suben cuatro veces</a:t>
            </a:r>
          </a:p>
          <a:p>
            <a:pPr algn="r"/>
            <a:r>
              <a:rPr lang="es-MX" sz="1400" dirty="0">
                <a:solidFill>
                  <a:schemeClr val="bg1"/>
                </a:solidFill>
              </a:rPr>
              <a:t>Ocupación camas no UCI sube tres semanas</a:t>
            </a:r>
          </a:p>
          <a:p>
            <a:pPr algn="r"/>
            <a:r>
              <a:rPr lang="es-MX" sz="1400" dirty="0">
                <a:solidFill>
                  <a:schemeClr val="bg1"/>
                </a:solidFill>
              </a:rPr>
              <a:t>Positividad alta en subida leve, irregular</a:t>
            </a:r>
          </a:p>
          <a:p>
            <a:pPr algn="r"/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729398" y="258983"/>
            <a:ext cx="2139937" cy="158346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dirty="0">
                <a:solidFill>
                  <a:schemeClr val="bg1"/>
                </a:solidFill>
              </a:rPr>
              <a:t>Casi cero camas UCI</a:t>
            </a:r>
          </a:p>
          <a:p>
            <a:pPr algn="r"/>
            <a:r>
              <a:rPr lang="es-MX" sz="1600" dirty="0">
                <a:solidFill>
                  <a:schemeClr val="bg1"/>
                </a:solidFill>
              </a:rPr>
              <a:t>Camas no UCI suben tres semanas</a:t>
            </a:r>
          </a:p>
          <a:p>
            <a:pPr algn="r"/>
            <a:r>
              <a:rPr lang="es-MX" sz="1600" dirty="0">
                <a:solidFill>
                  <a:schemeClr val="bg1"/>
                </a:solidFill>
              </a:rPr>
              <a:t>Positividad en subida irregular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8" r:link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90" y="28615"/>
            <a:ext cx="3820386" cy="277999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10" r:link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90" y="4034118"/>
            <a:ext cx="3820386" cy="277999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2" r:link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4079" y="28615"/>
            <a:ext cx="3225960" cy="2347447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6631514" y="5893204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UCI</a:t>
            </a:r>
            <a:endParaRPr lang="es-PE" dirty="0"/>
          </a:p>
        </p:txBody>
      </p:sp>
      <p:sp>
        <p:nvSpPr>
          <p:cNvPr id="16" name="Rectángulo 15"/>
          <p:cNvSpPr/>
          <p:nvPr/>
        </p:nvSpPr>
        <p:spPr>
          <a:xfrm>
            <a:off x="10390579" y="4727244"/>
            <a:ext cx="1735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b="1" dirty="0">
                <a:solidFill>
                  <a:srgbClr val="FF0000"/>
                </a:solidFill>
              </a:rPr>
              <a:t>Hospitalización</a:t>
            </a:r>
            <a:endParaRPr lang="es-PE" dirty="0"/>
          </a:p>
        </p:txBody>
      </p:sp>
      <p:sp>
        <p:nvSpPr>
          <p:cNvPr id="18" name="Rectángulo 17"/>
          <p:cNvSpPr/>
          <p:nvPr/>
        </p:nvSpPr>
        <p:spPr>
          <a:xfrm>
            <a:off x="8822891" y="296273"/>
            <a:ext cx="24110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b="1" dirty="0">
                <a:solidFill>
                  <a:srgbClr val="00B050"/>
                </a:solidFill>
              </a:rPr>
              <a:t>4% del pico, subió 40%</a:t>
            </a:r>
            <a:endParaRPr lang="es-MX" sz="1600" b="1" dirty="0">
              <a:solidFill>
                <a:srgbClr val="FF0000"/>
              </a:solidFill>
            </a:endParaRPr>
          </a:p>
          <a:p>
            <a:pPr algn="ctr"/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1973" y="2420527"/>
            <a:ext cx="3227654" cy="2348762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6363057" y="258983"/>
            <a:ext cx="1294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Fallecidos</a:t>
            </a:r>
            <a:endParaRPr lang="es-PE" dirty="0"/>
          </a:p>
        </p:txBody>
      </p:sp>
      <p:sp>
        <p:nvSpPr>
          <p:cNvPr id="20" name="Rectángulo 19"/>
          <p:cNvSpPr/>
          <p:nvPr/>
        </p:nvSpPr>
        <p:spPr>
          <a:xfrm>
            <a:off x="4773786" y="2580605"/>
            <a:ext cx="1294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Positividad antígeno</a:t>
            </a:r>
            <a:endParaRPr lang="es-PE" dirty="0"/>
          </a:p>
        </p:txBody>
      </p:sp>
      <p:sp>
        <p:nvSpPr>
          <p:cNvPr id="22" name="Rectángulo 21"/>
          <p:cNvSpPr/>
          <p:nvPr/>
        </p:nvSpPr>
        <p:spPr>
          <a:xfrm>
            <a:off x="4229791" y="2389148"/>
            <a:ext cx="3379836" cy="2380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Título 1"/>
          <p:cNvSpPr txBox="1">
            <a:spLocks/>
          </p:cNvSpPr>
          <p:nvPr/>
        </p:nvSpPr>
        <p:spPr>
          <a:xfrm>
            <a:off x="1201717" y="290694"/>
            <a:ext cx="2629889" cy="5903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600" b="1" dirty="0">
                <a:solidFill>
                  <a:srgbClr val="00B050"/>
                </a:solidFill>
              </a:rPr>
              <a:t>4% del pico, baja 33%</a:t>
            </a:r>
            <a:endParaRPr lang="es-MX" sz="1600" b="1" dirty="0">
              <a:solidFill>
                <a:srgbClr val="FF0000"/>
              </a:solidFill>
            </a:endParaRPr>
          </a:p>
          <a:p>
            <a:pPr algn="r"/>
            <a:r>
              <a:rPr lang="es-MX" sz="1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4" name="Título 1"/>
          <p:cNvSpPr txBox="1">
            <a:spLocks/>
          </p:cNvSpPr>
          <p:nvPr/>
        </p:nvSpPr>
        <p:spPr>
          <a:xfrm>
            <a:off x="846873" y="4303150"/>
            <a:ext cx="2629889" cy="9026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b="1" dirty="0">
                <a:solidFill>
                  <a:srgbClr val="00B050"/>
                </a:solidFill>
              </a:rPr>
              <a:t>7% del pico, </a:t>
            </a:r>
            <a:r>
              <a:rPr lang="es-MX" sz="1600" b="1" dirty="0">
                <a:solidFill>
                  <a:srgbClr val="FF0000"/>
                </a:solidFill>
              </a:rPr>
              <a:t>subió 50%</a:t>
            </a:r>
          </a:p>
          <a:p>
            <a:pPr algn="ctr"/>
            <a:r>
              <a:rPr lang="es-MX" sz="1600" dirty="0">
                <a:solidFill>
                  <a:srgbClr val="FF0000"/>
                </a:solidFill>
              </a:rPr>
              <a:t> Subieron Sullana, </a:t>
            </a:r>
            <a:r>
              <a:rPr lang="es-MX" sz="1600" dirty="0" err="1">
                <a:solidFill>
                  <a:srgbClr val="FF0000"/>
                </a:solidFill>
              </a:rPr>
              <a:t>Sechura</a:t>
            </a:r>
            <a:r>
              <a:rPr lang="es-MX" sz="1600" dirty="0">
                <a:solidFill>
                  <a:srgbClr val="FF0000"/>
                </a:solidFill>
              </a:rPr>
              <a:t> y </a:t>
            </a:r>
            <a:r>
              <a:rPr lang="es-MX" sz="1600" dirty="0" err="1">
                <a:solidFill>
                  <a:srgbClr val="FF0000"/>
                </a:solidFill>
              </a:rPr>
              <a:t>Morropón</a:t>
            </a:r>
            <a:endParaRPr lang="es-MX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916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7454" y="149974"/>
            <a:ext cx="12219454" cy="791322"/>
          </a:xfrm>
        </p:spPr>
        <p:txBody>
          <a:bodyPr>
            <a:normAutofit/>
          </a:bodyPr>
          <a:lstStyle/>
          <a:p>
            <a:r>
              <a:rPr lang="es-PE" sz="3800" dirty="0"/>
              <a:t>Heterogeneidad epidemiológica macro-regional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608642" y="995081"/>
            <a:ext cx="5583358" cy="20806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600" dirty="0"/>
              <a:t>Costa sur sigue bajando</a:t>
            </a:r>
          </a:p>
          <a:p>
            <a:r>
              <a:rPr lang="es-ES" sz="2600" dirty="0"/>
              <a:t>Puno y Moquegua en alza leve</a:t>
            </a:r>
          </a:p>
          <a:p>
            <a:r>
              <a:rPr lang="es-ES" sz="2600" dirty="0"/>
              <a:t>Costa norte se desacelera: Lambayeque</a:t>
            </a:r>
          </a:p>
          <a:p>
            <a:r>
              <a:rPr lang="es-ES" sz="2600" dirty="0"/>
              <a:t>Muy pocas macro-regiones y regiones &gt;5 fallecidos x millón</a:t>
            </a:r>
          </a:p>
        </p:txBody>
      </p:sp>
      <p:pic>
        <p:nvPicPr>
          <p:cNvPr id="8" name="Marcador de contenido 3"/>
          <p:cNvPicPr>
            <a:picLocks noGrp="1" noChangeAspect="1"/>
          </p:cNvPicPr>
          <p:nvPr>
            <p:ph idx="1"/>
          </p:nvPr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53" y="941295"/>
            <a:ext cx="6575589" cy="4784947"/>
          </a:xfr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4147" y="2874046"/>
            <a:ext cx="5457853" cy="397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802" y="258856"/>
            <a:ext cx="8639175" cy="6286500"/>
          </a:xfrm>
          <a:prstGeom prst="rect">
            <a:avLst/>
          </a:prstGeom>
        </p:spPr>
      </p:pic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8735183" y="1211038"/>
            <a:ext cx="3450951" cy="5701553"/>
          </a:xfrm>
        </p:spPr>
        <p:txBody>
          <a:bodyPr>
            <a:normAutofit fontScale="77500" lnSpcReduction="20000"/>
          </a:bodyPr>
          <a:lstStyle/>
          <a:p>
            <a:r>
              <a:rPr lang="es-PE" sz="2200" b="1" u="sng" dirty="0">
                <a:solidFill>
                  <a:srgbClr val="FF0000"/>
                </a:solidFill>
              </a:rPr>
              <a:t>Fallecidos semanales bajan 112 (21%), gran bajada</a:t>
            </a:r>
            <a:endParaRPr lang="es-PE" sz="2200" dirty="0"/>
          </a:p>
          <a:p>
            <a:endParaRPr lang="es-PE" sz="2200" dirty="0"/>
          </a:p>
          <a:p>
            <a:r>
              <a:rPr lang="es-PE" sz="2200" dirty="0"/>
              <a:t>Lima metropolitana cae 29%, seis veces la caída de la semana previa. Resto del país baja 19%</a:t>
            </a:r>
          </a:p>
          <a:p>
            <a:endParaRPr lang="es-PE" sz="2200" dirty="0"/>
          </a:p>
          <a:p>
            <a:r>
              <a:rPr lang="es-MX" sz="2000" dirty="0"/>
              <a:t>Sólo tres regiones bajan ≥14 fallecidos</a:t>
            </a:r>
            <a:endParaRPr lang="es-PE" sz="2200" dirty="0"/>
          </a:p>
          <a:p>
            <a:endParaRPr lang="es-PE" sz="2200" dirty="0"/>
          </a:p>
          <a:p>
            <a:r>
              <a:rPr lang="es-PE" sz="2200" dirty="0"/>
              <a:t>Ocho regiones sube 3-10 versus nueve la semana previa. Monitorear:</a:t>
            </a:r>
          </a:p>
          <a:p>
            <a:pPr marL="450850" lvl="1"/>
            <a:r>
              <a:rPr lang="es-ES" sz="1800" dirty="0"/>
              <a:t>Puno y Moquegua suben luego de estancamientos o subidas previas</a:t>
            </a:r>
          </a:p>
          <a:p>
            <a:pPr marL="450850" lvl="1"/>
            <a:r>
              <a:rPr lang="es-ES" sz="1800" dirty="0"/>
              <a:t>Tres provincias suben en Piura suben</a:t>
            </a:r>
          </a:p>
          <a:p>
            <a:pPr marL="450850" lvl="1"/>
            <a:r>
              <a:rPr lang="es-ES" sz="1800" dirty="0"/>
              <a:t>El sur sigue en valores altos</a:t>
            </a:r>
          </a:p>
          <a:p>
            <a:endParaRPr lang="es-PE" sz="2200" dirty="0"/>
          </a:p>
          <a:p>
            <a:r>
              <a:rPr lang="es-PE" sz="2200" dirty="0"/>
              <a:t>Ocupación camas UCI y no UCI bajan 3.9% y 5.3%, caídas grandes comparadas a semanas previas</a:t>
            </a:r>
          </a:p>
        </p:txBody>
      </p:sp>
      <p:sp>
        <p:nvSpPr>
          <p:cNvPr id="22" name="Título 1"/>
          <p:cNvSpPr>
            <a:spLocks noGrp="1"/>
          </p:cNvSpPr>
          <p:nvPr>
            <p:ph type="title"/>
          </p:nvPr>
        </p:nvSpPr>
        <p:spPr>
          <a:xfrm>
            <a:off x="9060803" y="69291"/>
            <a:ext cx="3010173" cy="943717"/>
          </a:xfrm>
        </p:spPr>
        <p:txBody>
          <a:bodyPr>
            <a:normAutofit fontScale="90000"/>
          </a:bodyPr>
          <a:lstStyle/>
          <a:p>
            <a:pPr algn="ctr"/>
            <a:r>
              <a:rPr lang="es-MX" sz="3600" u="sng" dirty="0">
                <a:latin typeface="Arial" panose="020B0604020202020204" pitchFamily="34" charset="0"/>
                <a:cs typeface="Arial" panose="020B0604020202020204" pitchFamily="34" charset="0"/>
              </a:rPr>
              <a:t>La pandemia esta semana</a:t>
            </a:r>
            <a:endParaRPr lang="es-PE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905745" y="1501251"/>
            <a:ext cx="1544964" cy="3002510"/>
          </a:xfrm>
          <a:prstGeom prst="rect">
            <a:avLst/>
          </a:prstGeom>
          <a:noFill/>
          <a:ln w="952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3255626" y="2197487"/>
            <a:ext cx="1369772" cy="229262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4681181" y="2702257"/>
            <a:ext cx="2238212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3825521" y="1665024"/>
            <a:ext cx="14152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00B050"/>
                </a:solidFill>
              </a:rPr>
              <a:t>Cayó 86.5% en 14 semanas</a:t>
            </a:r>
            <a:endParaRPr lang="es-PE" sz="1600" dirty="0">
              <a:solidFill>
                <a:srgbClr val="00B05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803012" y="4314979"/>
            <a:ext cx="14152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00B050"/>
                </a:solidFill>
              </a:rPr>
              <a:t>Cayó 91.4% en 14 semanas</a:t>
            </a:r>
            <a:endParaRPr lang="es-PE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81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 r:link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26" y="3491896"/>
            <a:ext cx="4594274" cy="334325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 r:link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614" y="33656"/>
            <a:ext cx="4612294" cy="335636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 r:link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614" y="3434402"/>
            <a:ext cx="4612294" cy="335636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6090" y="26941"/>
            <a:ext cx="3061840" cy="1474314"/>
          </a:xfrm>
        </p:spPr>
        <p:txBody>
          <a:bodyPr>
            <a:noAutofit/>
          </a:bodyPr>
          <a:lstStyle/>
          <a:p>
            <a:pPr algn="ctr"/>
            <a:r>
              <a:rPr lang="es-MX" sz="3200" b="1" dirty="0"/>
              <a:t>Ocupación de camas UCI y hospitalización</a:t>
            </a:r>
            <a:endParaRPr lang="es-PE" sz="3200" b="1" u="sng" dirty="0">
              <a:solidFill>
                <a:srgbClr val="FF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1268611" y="425558"/>
            <a:ext cx="63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</a:rPr>
              <a:t>UCI</a:t>
            </a:r>
            <a:endParaRPr lang="es-PE" sz="2400" dirty="0"/>
          </a:p>
        </p:txBody>
      </p:sp>
      <p:sp>
        <p:nvSpPr>
          <p:cNvPr id="17" name="Rectángulo 16"/>
          <p:cNvSpPr/>
          <p:nvPr/>
        </p:nvSpPr>
        <p:spPr>
          <a:xfrm>
            <a:off x="9859229" y="3781921"/>
            <a:ext cx="21758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</a:rPr>
              <a:t>Hospitalización</a:t>
            </a:r>
            <a:endParaRPr lang="es-PE" sz="2400" dirty="0"/>
          </a:p>
        </p:txBody>
      </p:sp>
      <p:sp>
        <p:nvSpPr>
          <p:cNvPr id="18" name="Marcador de contenido 2"/>
          <p:cNvSpPr>
            <a:spLocks noGrp="1"/>
          </p:cNvSpPr>
          <p:nvPr>
            <p:ph idx="1"/>
          </p:nvPr>
        </p:nvSpPr>
        <p:spPr>
          <a:xfrm>
            <a:off x="4535146" y="1646352"/>
            <a:ext cx="3061840" cy="519800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2000"/>
              </a:spcBef>
            </a:pPr>
            <a:r>
              <a:rPr lang="es-PE" dirty="0"/>
              <a:t>Más camas UCI y hospitalización  disponibles, &gt;590 y &gt;12,000, respectivamente</a:t>
            </a:r>
          </a:p>
          <a:p>
            <a:pPr>
              <a:spcBef>
                <a:spcPts val="2000"/>
              </a:spcBef>
            </a:pPr>
            <a:r>
              <a:rPr lang="es-PE" dirty="0"/>
              <a:t>Camas UCI y no UCI operativas siguen bajando</a:t>
            </a:r>
          </a:p>
          <a:p>
            <a:pPr>
              <a:spcBef>
                <a:spcPts val="2000"/>
              </a:spcBef>
            </a:pPr>
            <a:r>
              <a:rPr lang="es-PE" b="1" u="sng" dirty="0" err="1">
                <a:solidFill>
                  <a:srgbClr val="FF0000"/>
                </a:solidFill>
              </a:rPr>
              <a:t>UCIs</a:t>
            </a:r>
            <a:r>
              <a:rPr lang="es-PE" b="1" u="sng" dirty="0">
                <a:solidFill>
                  <a:srgbClr val="FF0000"/>
                </a:solidFill>
              </a:rPr>
              <a:t> saturadas, ocupación de 73.9%</a:t>
            </a:r>
            <a:r>
              <a:rPr lang="es-PE" dirty="0"/>
              <a:t> </a:t>
            </a:r>
          </a:p>
          <a:p>
            <a:pPr marL="450850" lvl="1">
              <a:spcBef>
                <a:spcPts val="2000"/>
              </a:spcBef>
            </a:pPr>
            <a:r>
              <a:rPr lang="es-PE" dirty="0"/>
              <a:t>Baja 3.9%, mayor caída de 2a ola</a:t>
            </a:r>
          </a:p>
          <a:p>
            <a:pPr>
              <a:spcBef>
                <a:spcPts val="2000"/>
              </a:spcBef>
            </a:pPr>
            <a:r>
              <a:rPr lang="es-PE" dirty="0"/>
              <a:t>29.9% ocupación en hospitalización, </a:t>
            </a:r>
            <a:r>
              <a:rPr lang="es-PE" b="1" u="sng" dirty="0">
                <a:solidFill>
                  <a:srgbClr val="FF0000"/>
                </a:solidFill>
              </a:rPr>
              <a:t>baja 5.3%</a:t>
            </a:r>
            <a:r>
              <a:rPr lang="es-PE" u="sng" dirty="0"/>
              <a:t>, casi mayor caída</a:t>
            </a:r>
          </a:p>
          <a:p>
            <a:pPr marL="450850" lvl="1">
              <a:lnSpc>
                <a:spcPct val="110000"/>
              </a:lnSpc>
              <a:spcBef>
                <a:spcPts val="0"/>
              </a:spcBef>
            </a:pPr>
            <a:r>
              <a:rPr lang="es-PE" dirty="0"/>
              <a:t>Ligeramente menos que la semana previa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9" r:link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03" y="52976"/>
            <a:ext cx="4593296" cy="3342539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569838" y="1715970"/>
            <a:ext cx="630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</a:rPr>
              <a:t>UCI</a:t>
            </a:r>
            <a:endParaRPr lang="es-PE" sz="2400" dirty="0"/>
          </a:p>
        </p:txBody>
      </p:sp>
      <p:sp>
        <p:nvSpPr>
          <p:cNvPr id="13" name="Rectángulo 12"/>
          <p:cNvSpPr/>
          <p:nvPr/>
        </p:nvSpPr>
        <p:spPr>
          <a:xfrm>
            <a:off x="541240" y="4214879"/>
            <a:ext cx="28776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rgbClr val="FF0000"/>
                </a:solidFill>
              </a:rPr>
              <a:t>Hospitalización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16470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24000" y="1848501"/>
            <a:ext cx="9144000" cy="2387600"/>
          </a:xfrm>
        </p:spPr>
        <p:txBody>
          <a:bodyPr/>
          <a:lstStyle/>
          <a:p>
            <a:r>
              <a:rPr lang="es-MX" b="1" dirty="0"/>
              <a:t>Análisis regional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70172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6118" y="-1"/>
            <a:ext cx="10515600" cy="794057"/>
          </a:xfrm>
        </p:spPr>
        <p:txBody>
          <a:bodyPr>
            <a:normAutofit/>
          </a:bodyPr>
          <a:lstStyle/>
          <a:p>
            <a:pPr algn="ctr"/>
            <a:r>
              <a:rPr lang="es-PE" dirty="0"/>
              <a:t>Fallecidos semanales por región*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6278904"/>
            <a:ext cx="85119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* Datos de la semana actual incompletos. Totales de fila incluyen semanas no mostradas</a:t>
            </a:r>
          </a:p>
          <a:p>
            <a:r>
              <a:rPr lang="es-ES" dirty="0"/>
              <a:t>Records semanales de pandemia (rojo) y 2a ola (amarillo)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8417456" y="794056"/>
            <a:ext cx="3832413" cy="61173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solidFill>
                  <a:srgbClr val="FF0000"/>
                </a:solidFill>
              </a:rPr>
              <a:t>Caída nacional de 21%, mayor que caída de la semana previa</a:t>
            </a:r>
          </a:p>
          <a:p>
            <a:pPr marL="355600" lvl="1" indent="-133350"/>
            <a:r>
              <a:rPr lang="es-ES" dirty="0"/>
              <a:t>Arequipa, Lima metropolitana y Loreto suman 50% de la caída</a:t>
            </a:r>
          </a:p>
          <a:p>
            <a:pPr marL="355600" lvl="1" indent="-133350"/>
            <a:r>
              <a:rPr lang="es-ES" dirty="0"/>
              <a:t>Lima metropolitana cae muy fuertemente, 29%</a:t>
            </a:r>
          </a:p>
          <a:p>
            <a:endParaRPr lang="es-ES" dirty="0"/>
          </a:p>
          <a:p>
            <a:r>
              <a:rPr lang="es-ES" dirty="0"/>
              <a:t>Ocho regiones suben</a:t>
            </a:r>
          </a:p>
          <a:p>
            <a:pPr marL="450850" lvl="1"/>
            <a:r>
              <a:rPr lang="es-ES" dirty="0"/>
              <a:t>Puno sube por segunda semana, provincias vienen subiendo</a:t>
            </a:r>
          </a:p>
          <a:p>
            <a:pPr marL="450850" lvl="1"/>
            <a:r>
              <a:rPr lang="es-ES" dirty="0"/>
              <a:t>Moquegua estaba estancada y sube. No bajó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38" y="650194"/>
            <a:ext cx="8439850" cy="562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1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9182934" y="2374715"/>
            <a:ext cx="3140994" cy="4421022"/>
          </a:xfrm>
        </p:spPr>
        <p:txBody>
          <a:bodyPr>
            <a:no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s-PE" sz="1600" b="1" dirty="0">
                <a:solidFill>
                  <a:srgbClr val="FF0000"/>
                </a:solidFill>
              </a:rPr>
              <a:t>A la fecha, cinco regiones tienen ≤5 camas disponibles,* todas tuvieron ≤5 la semana previa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b="1" dirty="0">
                <a:solidFill>
                  <a:srgbClr val="FF0000"/>
                </a:solidFill>
              </a:rPr>
              <a:t>174 camas UCI disponibles en Lima. Sube comparado a 115, 131 y 120 en semanas previas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b="1" dirty="0">
                <a:solidFill>
                  <a:srgbClr val="FF0000"/>
                </a:solidFill>
              </a:rPr>
              <a:t>Sube ** </a:t>
            </a:r>
            <a:r>
              <a:rPr lang="es-PE" sz="1600" dirty="0">
                <a:solidFill>
                  <a:srgbClr val="002060"/>
                </a:solidFill>
              </a:rPr>
              <a:t>en Cusco (1.4%), Huánuco (1.8%), Junín (3.6%) y Tumbes (3.9%). Huánuco sube dos semanas. Las tres últimas semanas hubieron cinco regiones al alza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s-PE" sz="1600" dirty="0">
                <a:solidFill>
                  <a:srgbClr val="002060"/>
                </a:solidFill>
              </a:rPr>
              <a:t>Se mantiene (±1%) en Amazonas, Ica, Lambayeque, Madre de Dios y  Moquegua. Las cuatro últimas semanas hay seis regiones que se mantienen. 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9278470" y="56650"/>
            <a:ext cx="2913530" cy="2304416"/>
          </a:xfrm>
        </p:spPr>
        <p:txBody>
          <a:bodyPr>
            <a:noAutofit/>
          </a:bodyPr>
          <a:lstStyle/>
          <a:p>
            <a:pPr algn="ctr"/>
            <a:r>
              <a:rPr lang="es-PE" sz="3200" b="1" u="sng" dirty="0">
                <a:solidFill>
                  <a:srgbClr val="FF0000"/>
                </a:solidFill>
              </a:rPr>
              <a:t>Muy alta ocupación </a:t>
            </a:r>
            <a:r>
              <a:rPr lang="es-PE" sz="3200" dirty="0"/>
              <a:t>de camas UCI, saturación sigue pero cae 3.9%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701610" y="5087816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D5928C3-444A-4F26-9435-DE0D4E883ECF}"/>
              </a:ext>
            </a:extLst>
          </p:cNvPr>
          <p:cNvGrpSpPr/>
          <p:nvPr/>
        </p:nvGrpSpPr>
        <p:grpSpPr>
          <a:xfrm>
            <a:off x="53787" y="0"/>
            <a:ext cx="9224683" cy="6712798"/>
            <a:chOff x="26491" y="69291"/>
            <a:chExt cx="9224683" cy="6712798"/>
          </a:xfrm>
        </p:grpSpPr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2" r:link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491" y="69291"/>
              <a:ext cx="9224683" cy="6712798"/>
            </a:xfrm>
            <a:prstGeom prst="rect">
              <a:avLst/>
            </a:prstGeom>
          </p:spPr>
        </p:pic>
        <p:sp>
          <p:nvSpPr>
            <p:cNvPr id="20" name="Rectángulo 19"/>
            <p:cNvSpPr/>
            <p:nvPr/>
          </p:nvSpPr>
          <p:spPr>
            <a:xfrm>
              <a:off x="685855" y="3665013"/>
              <a:ext cx="384758" cy="6672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6250491" y="388646"/>
              <a:ext cx="4138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6265962" y="2779359"/>
              <a:ext cx="4138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4874337" y="1945484"/>
              <a:ext cx="11716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701296" y="5310191"/>
              <a:ext cx="11716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7644837" y="1928702"/>
              <a:ext cx="11716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2112936" y="1955868"/>
              <a:ext cx="117162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2093849" y="3680933"/>
              <a:ext cx="384758" cy="6672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E" sz="3600" b="1" dirty="0">
                  <a:solidFill>
                    <a:srgbClr val="FF0000"/>
                  </a:solidFill>
                </a:rPr>
                <a:t>*</a:t>
              </a:r>
              <a:endParaRPr lang="es-PE" sz="3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153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80" y="15302"/>
            <a:ext cx="9384435" cy="6829049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9326579" y="356701"/>
            <a:ext cx="2874518" cy="1786000"/>
          </a:xfrm>
        </p:spPr>
        <p:txBody>
          <a:bodyPr>
            <a:normAutofit fontScale="90000"/>
          </a:bodyPr>
          <a:lstStyle/>
          <a:p>
            <a:pPr algn="ctr"/>
            <a:r>
              <a:rPr lang="es-PE" sz="3800" dirty="0"/>
              <a:t>Ocupación de camas de no UCI cae 5.3%, bajó 5.6% la semana previa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9421582" y="2567944"/>
            <a:ext cx="2770417" cy="43619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PE" b="1" dirty="0">
                <a:solidFill>
                  <a:srgbClr val="FF0000"/>
                </a:solidFill>
              </a:rPr>
              <a:t>Ocupación camas sube &gt;1%* en Huancavelica (1.8%), Lambayeque (8.3%) y Ucayali (2.0%). Cinco regiones la semana previa. Lambayeque y Ucayali repiten**</a:t>
            </a:r>
          </a:p>
          <a:p>
            <a:pPr marL="0" lvl="1" indent="0">
              <a:spcBef>
                <a:spcPts val="1000"/>
              </a:spcBef>
              <a:buFont typeface="Arial" panose="020B0604020202020204" pitchFamily="34" charset="0"/>
              <a:buNone/>
            </a:pPr>
            <a:endParaRPr lang="es-PE" b="1" dirty="0">
              <a:solidFill>
                <a:srgbClr val="FF000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PE" b="1" dirty="0">
                <a:solidFill>
                  <a:srgbClr val="FF0000"/>
                </a:solidFill>
              </a:rPr>
              <a:t>Se mantiene (±1%) en nueve regiones, seis regiones la semana previa. 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3545894" y="2069089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142448" y="2821997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142443" y="5278599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142449" y="3067661"/>
            <a:ext cx="658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**</a:t>
            </a:r>
            <a:endParaRPr lang="es-PE" sz="3600" dirty="0">
              <a:solidFill>
                <a:srgbClr val="FF000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2144721" y="5540179"/>
            <a:ext cx="658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**</a:t>
            </a:r>
            <a:endParaRPr lang="es-P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47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24000" y="1982971"/>
            <a:ext cx="9144000" cy="2387600"/>
          </a:xfrm>
        </p:spPr>
        <p:txBody>
          <a:bodyPr/>
          <a:lstStyle/>
          <a:p>
            <a:r>
              <a:rPr lang="es-MX" b="1" dirty="0"/>
              <a:t>Análisis macro-regional y regional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37347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10187" y="96185"/>
            <a:ext cx="7916706" cy="562721"/>
          </a:xfrm>
        </p:spPr>
        <p:txBody>
          <a:bodyPr>
            <a:noAutofit/>
          </a:bodyPr>
          <a:lstStyle/>
          <a:p>
            <a:r>
              <a:rPr lang="es-MX" sz="3600" dirty="0"/>
              <a:t>Lima metropolitana cae fuerte de nuevo</a:t>
            </a:r>
            <a:endParaRPr lang="es-PE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-80681" y="5488884"/>
            <a:ext cx="7392295" cy="1392093"/>
          </a:xfrm>
        </p:spPr>
        <p:txBody>
          <a:bodyPr>
            <a:normAutofit lnSpcReduction="10000"/>
          </a:bodyPr>
          <a:lstStyle/>
          <a:p>
            <a:r>
              <a:rPr lang="es-ES" sz="2200" b="1" dirty="0">
                <a:solidFill>
                  <a:srgbClr val="FF0000"/>
                </a:solidFill>
              </a:rPr>
              <a:t>Callao y Lima provincias suben</a:t>
            </a:r>
          </a:p>
          <a:p>
            <a:pPr lvl="1"/>
            <a:r>
              <a:rPr lang="es-ES" sz="1800" b="1" dirty="0"/>
              <a:t>Están por debajo de nivel más bajo de fin de 1a ola</a:t>
            </a:r>
          </a:p>
          <a:p>
            <a:r>
              <a:rPr lang="es-ES" sz="2200" b="1" dirty="0">
                <a:solidFill>
                  <a:srgbClr val="FF0000"/>
                </a:solidFill>
              </a:rPr>
              <a:t>Suben dos distritos contiguos en Lima metropolitana y Callao: Puente Piedra y Ventanilla (norte)</a:t>
            </a:r>
            <a:endParaRPr lang="es-ES" sz="2200" dirty="0">
              <a:solidFill>
                <a:srgbClr val="FF0000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1614" y="23352"/>
            <a:ext cx="4680409" cy="340585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r:link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0938"/>
            <a:ext cx="7194176" cy="487296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 r:link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1614" y="3452188"/>
            <a:ext cx="4680409" cy="340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18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35497</TotalTime>
  <Words>1358</Words>
  <Application>Microsoft Office PowerPoint</Application>
  <PresentationFormat>Panorámica</PresentationFormat>
  <Paragraphs>231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Situación Epidemiológica de la COVID-19 al 31 de Julio del 2021</vt:lpstr>
      <vt:lpstr>La pandemia esta semana</vt:lpstr>
      <vt:lpstr>Ocupación de camas UCI y hospitalización</vt:lpstr>
      <vt:lpstr>Análisis regional</vt:lpstr>
      <vt:lpstr>Fallecidos semanales por región*</vt:lpstr>
      <vt:lpstr>Muy alta ocupación de camas UCI, saturación sigue pero cae 3.9%</vt:lpstr>
      <vt:lpstr>Ocupación de camas de no UCI cae 5.3%, bajó 5.6% la semana previa</vt:lpstr>
      <vt:lpstr>Análisis macro-regional y regional</vt:lpstr>
      <vt:lpstr>Lima metropolitana cae fuerte de nuevo</vt:lpstr>
      <vt:lpstr>Costa Centro  Fallecidos y ocupación UCI bajan. Ocupación camas hospitalización baja y no suben</vt:lpstr>
      <vt:lpstr>Costa Sur Fallecidos suben en Moquegua. Ocupación UCI sólo baja en Tacna. Ocupación no UCI baja</vt:lpstr>
      <vt:lpstr>Sierra/Selva Sur Fallecidos bajan, excepto Puno. Ocupación camas UCI sube en Cusco y se mantiene en Madre de Dios. Ocupación no UCI baja</vt:lpstr>
      <vt:lpstr>Sierra/Selva Centro Fallecidos suben solo en Junín. Ocupación camas UCI sube en Huánuco y Junín. Ocupación camas no UCI sube en Huancavelica</vt:lpstr>
      <vt:lpstr>Selva Baja  Fallecidos bajan. Alta ocupación camas UCI en Loreto. Ocupación no UCI sube dos semanas en Ucayali</vt:lpstr>
      <vt:lpstr>Sierra/Selva Norte Fallecidos suben en Cajamarca. Ocupación camas UCI y no UCI baja </vt:lpstr>
      <vt:lpstr>Presentación de PowerPoint</vt:lpstr>
      <vt:lpstr>Heterogeneidad epidemiológica macro-regional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Willy Lescano</dc:creator>
  <cp:lastModifiedBy>Johar Cassa</cp:lastModifiedBy>
  <cp:revision>960</cp:revision>
  <cp:lastPrinted>2021-07-05T19:20:30Z</cp:lastPrinted>
  <dcterms:created xsi:type="dcterms:W3CDTF">2020-07-09T22:59:19Z</dcterms:created>
  <dcterms:modified xsi:type="dcterms:W3CDTF">2021-08-03T10:04:08Z</dcterms:modified>
</cp:coreProperties>
</file>