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9" r:id="rId2"/>
    <p:sldId id="317" r:id="rId3"/>
    <p:sldId id="314" r:id="rId4"/>
    <p:sldId id="316" r:id="rId5"/>
    <p:sldId id="288" r:id="rId6"/>
    <p:sldId id="329" r:id="rId7"/>
    <p:sldId id="330" r:id="rId8"/>
    <p:sldId id="293" r:id="rId9"/>
    <p:sldId id="268" r:id="rId10"/>
    <p:sldId id="270" r:id="rId11"/>
    <p:sldId id="282" r:id="rId12"/>
    <p:sldId id="284" r:id="rId13"/>
    <p:sldId id="283" r:id="rId14"/>
    <p:sldId id="285" r:id="rId15"/>
    <p:sldId id="262" r:id="rId16"/>
    <p:sldId id="286" r:id="rId17"/>
    <p:sldId id="290" r:id="rId1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9" autoAdjust="0"/>
    <p:restoredTop sz="74147" autoAdjust="0"/>
  </p:normalViewPr>
  <p:slideViewPr>
    <p:cSldViewPr snapToGrid="0">
      <p:cViewPr varScale="1">
        <p:scale>
          <a:sx n="51" d="100"/>
          <a:sy n="51" d="100"/>
        </p:scale>
        <p:origin x="38" y="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9F336-340F-4BFD-A5CE-931478A80E05}" type="datetimeFigureOut">
              <a:rPr lang="es-PE" smtClean="0"/>
              <a:t>17/08/2021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E785B5-42BD-4405-8333-17CEEDD3591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82658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/>
              <a:t>+&lt;0.1% +0.2% +0.2% +1.0% +1.9% +1.9% +2.4%</a:t>
            </a:r>
          </a:p>
          <a:p>
            <a:r>
              <a:rPr lang="es-MX" sz="1200" dirty="0"/>
              <a:t>   +0.1% +0.2% +0.2% +1.0% +2.5% +2.5%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785B5-42BD-4405-8333-17CEEDD35915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24983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17/08/2021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83205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17/08/2021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924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17/08/2021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1804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17/08/2021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92723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17/08/2021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3706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17/08/2021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7128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17/08/2021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80558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17/08/2021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23359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17/08/2021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06529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17/08/2021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21240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17/08/2021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55295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6C34E-3B94-46CB-9B30-AF5EFC7D336D}" type="datetimeFigureOut">
              <a:rPr lang="es-PE" smtClean="0"/>
              <a:t>17/08/2021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2498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file:///C:\Users\Willy\Emerge-UPCH%20Dropbox\2.%20Jefatura\Projects\CoViD-19\MINSA\Informes\PNG\CALLAOsd.png" TargetMode="External"/><Relationship Id="rId13" Type="http://schemas.openxmlformats.org/officeDocument/2006/relationships/image" Target="file:///C:\Users\Willy\Emerge-UPCH%20Dropbox\2.%20Jefatura\Projects\CoViD-19\MINSA\Informes\PNG\costacentro2.png" TargetMode="External"/><Relationship Id="rId18" Type="http://schemas.openxmlformats.org/officeDocument/2006/relationships/image" Target="../media/image21.png"/><Relationship Id="rId3" Type="http://schemas.openxmlformats.org/officeDocument/2006/relationships/image" Target="file:///C:\Users\Willy\Emerge-UPCH%20Dropbox\2.%20Jefatura\Projects\CoViD-19\MINSA\Informes\PNG\LA%20LIBERTADsd.png" TargetMode="External"/><Relationship Id="rId21" Type="http://schemas.openxmlformats.org/officeDocument/2006/relationships/image" Target="file:///C:\Users\Willy\Emerge-UPCH%20Dropbox\2.%20Jefatura\Projects\CoViD-19\MINSA\Informes\PNG\antcostacentro.png" TargetMode="External"/><Relationship Id="rId7" Type="http://schemas.openxmlformats.org/officeDocument/2006/relationships/image" Target="../media/image15.png"/><Relationship Id="rId12" Type="http://schemas.openxmlformats.org/officeDocument/2006/relationships/image" Target="../media/image18.png"/><Relationship Id="rId17" Type="http://schemas.openxmlformats.org/officeDocument/2006/relationships/image" Target="file:///C:\Users\Willy\Emerge-UPCH%20Dropbox\2.%20Jefatura\Projects\CoViD-19\MINSA\Informes\PNG\nucicostacentro.png" TargetMode="External"/><Relationship Id="rId2" Type="http://schemas.openxmlformats.org/officeDocument/2006/relationships/image" Target="../media/image12.png"/><Relationship Id="rId16" Type="http://schemas.openxmlformats.org/officeDocument/2006/relationships/image" Target="../media/image20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file:///C:\Users\Willy\Emerge-UPCH%20Dropbox\2.%20Jefatura\Projects\CoViD-19\MINSA\Informes\PNG\ICAsd.png" TargetMode="External"/><Relationship Id="rId5" Type="http://schemas.openxmlformats.org/officeDocument/2006/relationships/image" Target="file:///C:\Users\Willy\Emerge-UPCH%20Dropbox\2.%20Jefatura\Projects\CoViD-19\MINSA\Informes\PNG\LIMAprovg.png" TargetMode="External"/><Relationship Id="rId15" Type="http://schemas.openxmlformats.org/officeDocument/2006/relationships/image" Target="file:///C:\Users\Willy\Emerge-UPCH%20Dropbox\2.%20Jefatura\Projects\CoViD-19\MINSA\Informes\PNG\ANCASHsd.png" TargetMode="External"/><Relationship Id="rId10" Type="http://schemas.openxmlformats.org/officeDocument/2006/relationships/image" Target="../media/image17.png"/><Relationship Id="rId19" Type="http://schemas.openxmlformats.org/officeDocument/2006/relationships/image" Target="file:///C:\Users\Willy\Emerge-UPCH%20Dropbox\2.%20Jefatura\Projects\CoViD-19\MINSA\Informes\PNG\ucicostacentro.png" TargetMode="External"/><Relationship Id="rId4" Type="http://schemas.openxmlformats.org/officeDocument/2006/relationships/image" Target="../media/image13.png"/><Relationship Id="rId9" Type="http://schemas.openxmlformats.org/officeDocument/2006/relationships/image" Target="../media/image16.jpeg"/><Relationship Id="rId1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file:///C:\Users\Willy\Emerge-UPCH%20Dropbox\2.%20Jefatura\Projects\CoViD-19\MINSA\Informes\PNG\ucicostasur.png" TargetMode="External"/><Relationship Id="rId3" Type="http://schemas.openxmlformats.org/officeDocument/2006/relationships/image" Target="file:///C:\Users\Willy\Emerge-UPCH%20Dropbox\2.%20Jefatura\Projects\CoViD-19\MINSA\Informes\PNG\AREQUIPAsd.png" TargetMode="External"/><Relationship Id="rId7" Type="http://schemas.openxmlformats.org/officeDocument/2006/relationships/image" Target="file:///C:\Users\Willy\Emerge-UPCH%20Dropbox\2.%20Jefatura\Projects\CoViD-19\MINSA\Informes\PNG\costasur2.png" TargetMode="External"/><Relationship Id="rId12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file:///C:\Users\Willy\Emerge-UPCH%20Dropbox\2.%20Jefatura\Projects\CoViD-19\MINSA\Informes\PNG\nucicostasur.png" TargetMode="External"/><Relationship Id="rId5" Type="http://schemas.openxmlformats.org/officeDocument/2006/relationships/image" Target="file:///C:\Users\Willy\Emerge-UPCH%20Dropbox\2.%20Jefatura\Projects\CoViD-19\MINSA\Informes\PNG\TACNAsd.png" TargetMode="External"/><Relationship Id="rId15" Type="http://schemas.openxmlformats.org/officeDocument/2006/relationships/image" Target="file:///C:\Users\Willy\Emerge-UPCH%20Dropbox\2.%20Jefatura\Projects\CoViD-19\MINSA\Informes\PNG\antcostasur.png" TargetMode="External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image" Target="file:///C:\Users\Willy\Emerge-UPCH%20Dropbox\2.%20Jefatura\Projects\CoViD-19\MINSA\Informes\PNG\MOQUEGUAsd.png" TargetMode="External"/><Relationship Id="rId1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file:///C:\Users\Willy\Emerge-UPCH%20Dropbox\2.%20Jefatura\Projects\CoViD-19\MINSA\Informes\PNG\AYACUCHOsd.png" TargetMode="External"/><Relationship Id="rId18" Type="http://schemas.openxmlformats.org/officeDocument/2006/relationships/image" Target="../media/image38.png"/><Relationship Id="rId3" Type="http://schemas.openxmlformats.org/officeDocument/2006/relationships/image" Target="file:///C:\Users\Willy\Emerge-UPCH%20Dropbox\2.%20Jefatura\Projects\CoViD-19\MINSA\Informes\PNG\PUNOsd.png" TargetMode="External"/><Relationship Id="rId21" Type="http://schemas.openxmlformats.org/officeDocument/2006/relationships/image" Target="file:///C:\Users\Willy\Emerge-UPCH%20Dropbox\2.%20Jefatura\Projects\CoViD-19\MINSA\Informes\PNG\sierraselvasur2.png" TargetMode="External"/><Relationship Id="rId7" Type="http://schemas.openxmlformats.org/officeDocument/2006/relationships/image" Target="file:///C:\Users\Willy\Emerge-UPCH%20Dropbox\2.%20Jefatura\Projects\CoViD-19\MINSA\Informes\PNG\APURIMACsd.png" TargetMode="External"/><Relationship Id="rId12" Type="http://schemas.openxmlformats.org/officeDocument/2006/relationships/image" Target="../media/image35.png"/><Relationship Id="rId17" Type="http://schemas.openxmlformats.org/officeDocument/2006/relationships/image" Target="file:///C:\Users\Willy\Emerge-UPCH%20Dropbox\2.%20Jefatura\Projects\CoViD-19\MINSA\Informes\PNG\nucisierrasur.png" TargetMode="External"/><Relationship Id="rId2" Type="http://schemas.openxmlformats.org/officeDocument/2006/relationships/image" Target="../media/image30.png"/><Relationship Id="rId16" Type="http://schemas.openxmlformats.org/officeDocument/2006/relationships/image" Target="../media/image37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file:///C:\Users\Willy\Emerge-UPCH%20Dropbox\2.%20Jefatura\Projects\CoViD-19\MINSA\Informes\PNG\MADRE%20DE%20DIOSsd.png" TargetMode="External"/><Relationship Id="rId5" Type="http://schemas.openxmlformats.org/officeDocument/2006/relationships/image" Target="file:///C:\Users\Willy\Emerge-UPCH%20Dropbox\2.%20Jefatura\Projects\CoViD-19\MINSA\Informes\PNG\Positividad_moleculares_macroregiones_SierraSelva%20Sur.jpg" TargetMode="External"/><Relationship Id="rId15" Type="http://schemas.openxmlformats.org/officeDocument/2006/relationships/image" Target="file:///C:\Users\Willy\Emerge-UPCH%20Dropbox\2.%20Jefatura\Projects\CoViD-19\MINSA\Informes\PNG\ucisierrasur.png" TargetMode="External"/><Relationship Id="rId10" Type="http://schemas.openxmlformats.org/officeDocument/2006/relationships/image" Target="../media/image34.png"/><Relationship Id="rId19" Type="http://schemas.openxmlformats.org/officeDocument/2006/relationships/image" Target="file:///C:\Users\Willy\Emerge-UPCH%20Dropbox\2.%20Jefatura\Projects\CoViD-19\MINSA\Informes\PNG\antsierraselvasur.png" TargetMode="External"/><Relationship Id="rId4" Type="http://schemas.openxmlformats.org/officeDocument/2006/relationships/image" Target="../media/image31.jpeg"/><Relationship Id="rId9" Type="http://schemas.openxmlformats.org/officeDocument/2006/relationships/image" Target="file:///C:\Users\Willy\Emerge-UPCH%20Dropbox\2.%20Jefatura\Projects\CoViD-19\MINSA\Informes\PNG\CUSCOsd.png" TargetMode="External"/><Relationship Id="rId1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file:///C:\Users\Willy\Emerge-UPCH%20Dropbox\2.%20Jefatura\Projects\CoViD-19\MINSA\Informes\PNG\nucisierracentro.png" TargetMode="External"/><Relationship Id="rId18" Type="http://schemas.openxmlformats.org/officeDocument/2006/relationships/image" Target="../media/image48.png"/><Relationship Id="rId3" Type="http://schemas.openxmlformats.org/officeDocument/2006/relationships/image" Target="file:///C:\Users\Willy\Emerge-UPCH%20Dropbox\2.%20Jefatura\Projects\CoViD-19\MINSA\Informes\PNG\HUANUCOsd.png" TargetMode="External"/><Relationship Id="rId7" Type="http://schemas.openxmlformats.org/officeDocument/2006/relationships/image" Target="file:///C:\Users\Willy\Emerge-UPCH%20Dropbox\2.%20Jefatura\Projects\CoViD-19\MINSA\Informes\PNG\JUNINsd.png" TargetMode="External"/><Relationship Id="rId12" Type="http://schemas.openxmlformats.org/officeDocument/2006/relationships/image" Target="../media/image45.png"/><Relationship Id="rId17" Type="http://schemas.openxmlformats.org/officeDocument/2006/relationships/image" Target="file:///C:\Users\Willy\Emerge-UPCH%20Dropbox\2.%20Jefatura\Projects\CoViD-19\MINSA\Informes\PNG\sierracentro2.png" TargetMode="External"/><Relationship Id="rId2" Type="http://schemas.openxmlformats.org/officeDocument/2006/relationships/image" Target="../media/image40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file:///C:\Users\Willy\Emerge-UPCH%20Dropbox\2.%20Jefatura\Projects\CoViD-19\MINSA\Informes\PNG\ucisierracentro.png" TargetMode="External"/><Relationship Id="rId5" Type="http://schemas.openxmlformats.org/officeDocument/2006/relationships/image" Target="file:///C:\Users\Willy\Emerge-UPCH%20Dropbox\2.%20Jefatura\Projects\CoViD-19\MINSA\Informes\PNG\Positividad_moleculares_macroregiones_Sierra%20Centro.jpg" TargetMode="External"/><Relationship Id="rId15" Type="http://schemas.openxmlformats.org/officeDocument/2006/relationships/image" Target="file:///C:\Users\Willy\Emerge-UPCH%20Dropbox\2.%20Jefatura\Projects\CoViD-19\MINSA\Informes\PNG\antsierraselvacentro.png" TargetMode="External"/><Relationship Id="rId10" Type="http://schemas.openxmlformats.org/officeDocument/2006/relationships/image" Target="../media/image44.png"/><Relationship Id="rId19" Type="http://schemas.openxmlformats.org/officeDocument/2006/relationships/image" Target="file:///C:\Users\Willy\Emerge-UPCH%20Dropbox\2.%20Jefatura\Projects\CoViD-19\MINSA\Informes\PNG\HUANCAVELICAsd.png" TargetMode="External"/><Relationship Id="rId4" Type="http://schemas.openxmlformats.org/officeDocument/2006/relationships/image" Target="../media/image41.jpeg"/><Relationship Id="rId9" Type="http://schemas.openxmlformats.org/officeDocument/2006/relationships/image" Target="file:///C:\Users\Willy\Emerge-UPCH%20Dropbox\2.%20Jefatura\Projects\CoViD-19\MINSA\Informes\PNG\PASCOsd.png" TargetMode="External"/><Relationship Id="rId1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file:///C:\Users\Willy\Emerge-UPCH%20Dropbox\2.%20Jefatura\Projects\CoViD-19\MINSA\Informes\PNG\nuciselvabaja.png" TargetMode="External"/><Relationship Id="rId3" Type="http://schemas.openxmlformats.org/officeDocument/2006/relationships/image" Target="file:///C:\Users\Willy\Emerge-UPCH%20Dropbox\2.%20Jefatura\Projects\CoViD-19\MINSA\Informes\PNG\antselvabaja.png" TargetMode="External"/><Relationship Id="rId7" Type="http://schemas.openxmlformats.org/officeDocument/2006/relationships/image" Target="file:///C:\Users\Willy\Emerge-UPCH%20Dropbox\2.%20Jefatura\Projects\CoViD-19\MINSA\Informes\PNG\LORETOsd.png" TargetMode="External"/><Relationship Id="rId12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file:///C:\Users\Willy\Emerge-UPCH%20Dropbox\2.%20Jefatura\Projects\CoViD-19\MINSA\Informes\PNG\uciselvabaja.png" TargetMode="External"/><Relationship Id="rId5" Type="http://schemas.openxmlformats.org/officeDocument/2006/relationships/image" Target="file:///C:\Users\Willy\Emerge-UPCH%20Dropbox\2.%20Jefatura\Projects\CoViD-19\MINSA\Informes\PNG\UCAYALIsd.png" TargetMode="External"/><Relationship Id="rId10" Type="http://schemas.openxmlformats.org/officeDocument/2006/relationships/image" Target="../media/image53.png"/><Relationship Id="rId4" Type="http://schemas.openxmlformats.org/officeDocument/2006/relationships/image" Target="../media/image50.png"/><Relationship Id="rId9" Type="http://schemas.openxmlformats.org/officeDocument/2006/relationships/image" Target="file:///C:\Users\Willy\Emerge-UPCH%20Dropbox\2.%20Jefatura\Projects\CoViD-19\MINSA\Informes\PNG\selvabaja2.png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file:///C:\Users\Willy\Emerge-UPCH%20Dropbox\2.%20Jefatura\Projects\CoViD-19\MINSA\Informes\PNG\nucisierraselvanorte.png" TargetMode="External"/><Relationship Id="rId3" Type="http://schemas.openxmlformats.org/officeDocument/2006/relationships/image" Target="file:///C:\Users\Willy\Emerge-UPCH%20Dropbox\2.%20Jefatura\Projects\CoViD-19\MINSA\Informes\PNG\CAJAMARCAsd.png" TargetMode="External"/><Relationship Id="rId7" Type="http://schemas.openxmlformats.org/officeDocument/2006/relationships/image" Target="file:///C:\Users\Willy\Emerge-UPCH%20Dropbox\2.%20Jefatura\Projects\CoViD-19\MINSA\Informes\PNG\SAN%20MARTINsd.png" TargetMode="External"/><Relationship Id="rId12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file:///C:\Users\Willy\Emerge-UPCH%20Dropbox\2.%20Jefatura\Projects\CoViD-19\MINSA\Informes\PNG\ucisierraselvanorte.png" TargetMode="External"/><Relationship Id="rId5" Type="http://schemas.openxmlformats.org/officeDocument/2006/relationships/image" Target="file:///C:\Users\Willy\Emerge-UPCH%20Dropbox\2.%20Jefatura\Projects\CoViD-19\MINSA\Informes\PNG\AMAZONASsd.png" TargetMode="External"/><Relationship Id="rId15" Type="http://schemas.openxmlformats.org/officeDocument/2006/relationships/image" Target="file:///C:\Users\Willy\Emerge-UPCH%20Dropbox\2.%20Jefatura\Projects\CoViD-19\MINSA\Informes\PNG\antsierraselvanorte.png" TargetMode="External"/><Relationship Id="rId10" Type="http://schemas.openxmlformats.org/officeDocument/2006/relationships/image" Target="../media/image59.png"/><Relationship Id="rId4" Type="http://schemas.openxmlformats.org/officeDocument/2006/relationships/image" Target="../media/image56.png"/><Relationship Id="rId9" Type="http://schemas.openxmlformats.org/officeDocument/2006/relationships/image" Target="file:///C:\Users\Willy\Emerge-UPCH%20Dropbox\2.%20Jefatura\Projects\CoViD-19\MINSA\Informes\PNG\sierraselvanorte2.png" TargetMode="External"/><Relationship Id="rId14" Type="http://schemas.openxmlformats.org/officeDocument/2006/relationships/image" Target="../media/image6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file:///C:\Users\Willy\Emerge-UPCH%20Dropbox\2.%20Jefatura\Projects\CoViD-19\MINSA\Informes\PNG\costanorte2.png" TargetMode="External"/><Relationship Id="rId3" Type="http://schemas.openxmlformats.org/officeDocument/2006/relationships/image" Target="file:///C:\Users\Willy\Emerge-UPCH%20Dropbox\2.%20Jefatura\Projects\CoViD-19\MINSA\Informes\PNG\nucicostaorte.png" TargetMode="External"/><Relationship Id="rId7" Type="http://schemas.openxmlformats.org/officeDocument/2006/relationships/image" Target="file:///C:\Users\Willy\Emerge-UPCH%20Dropbox\2.%20Jefatura\Projects\CoViD-19\MINSA\Informes\PNG\LAMBAYEQUEsd.png" TargetMode="External"/><Relationship Id="rId12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file:///C:\Users\Willy\Emerge-UPCH%20Dropbox\2.%20Jefatura\Projects\CoViD-19\MINSA\Informes\PNG\PIURAsd.png" TargetMode="External"/><Relationship Id="rId5" Type="http://schemas.openxmlformats.org/officeDocument/2006/relationships/image" Target="file:///C:\Users\Willy\Emerge-UPCH%20Dropbox\2.%20Jefatura\Projects\CoViD-19\MINSA\Informes\PNG\ucicostaorte.png" TargetMode="External"/><Relationship Id="rId15" Type="http://schemas.openxmlformats.org/officeDocument/2006/relationships/image" Target="file:///C:\Users\Willy\Emerge-UPCH%20Dropbox\2.%20Jefatura\Projects\CoViD-19\MINSA\Informes\PNG\antcostanorte.png" TargetMode="External"/><Relationship Id="rId10" Type="http://schemas.openxmlformats.org/officeDocument/2006/relationships/image" Target="../media/image66.png"/><Relationship Id="rId4" Type="http://schemas.openxmlformats.org/officeDocument/2006/relationships/image" Target="../media/image63.png"/><Relationship Id="rId9" Type="http://schemas.openxmlformats.org/officeDocument/2006/relationships/image" Target="file:///C:\Users\Willy\Emerge-UPCH%20Dropbox\2.%20Jefatura\Projects\CoViD-19\MINSA\Informes\PNG\TUMBESsd.png" TargetMode="External"/><Relationship Id="rId14" Type="http://schemas.openxmlformats.org/officeDocument/2006/relationships/image" Target="../media/image6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Willy\Emerge-UPCH%20Dropbox\2.%20Jefatura\Projects\CoViD-19\MINSA\Informes\PNG\combinado.png" TargetMode="External"/><Relationship Id="rId7" Type="http://schemas.openxmlformats.org/officeDocument/2006/relationships/image" Target="file:///C:\Users\Willy\Emerge-UPCH%20Dropbox\2.%20Jefatura\Projects\CoViD-19\MINSA\Informes\PNG\MAPAsd.png" TargetMode="External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file:///C:\Users\Willy\Emerge-UPCH%20Dropbox\2.%20Jefatura\Projects\CoViD-19\MINSA\Informes\PNG\increg.png" TargetMode="External"/><Relationship Id="rId4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Willy\Emerge-UPCH%20Dropbox\2.%20Jefatura\Projects\CoViD-19\MINSA\Informes\PNG\perusd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file:///C:\Users\Willy\Emerge-UPCH%20Dropbox\2.%20Jefatura\Projects\CoViD-19\MINSA\Informes\PNG\hospocupperu.png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file:///C:\Users\Willy\Emerge-UPCH%20Dropbox\2.%20Jefatura\Projects\CoViD-19\MINSA\Informes\PNG\uciocupperu.png" TargetMode="External"/><Relationship Id="rId5" Type="http://schemas.openxmlformats.org/officeDocument/2006/relationships/image" Target="../media/image3.png"/><Relationship Id="rId10" Type="http://schemas.openxmlformats.org/officeDocument/2006/relationships/image" Target="file:///C:\Users\Willy\Emerge-UPCH%20Dropbox\2.%20Jefatura\Projects\CoViD-19\MINSA\Informes\PNG\UCI.png" TargetMode="External"/><Relationship Id="rId4" Type="http://schemas.openxmlformats.org/officeDocument/2006/relationships/image" Target="file:///C:\Users\Willy\Emerge-UPCH%20Dropbox\2.%20Jefatura\Projects\CoViD-19\MINSA\Informes\PNG\noUCI.png" TargetMode="Externa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Willy\Emerge-UPCH%20Dropbox\2.%20Jefatura\Projects\CoViD-19\MINSA\Informes\PNG\tablasemanal.pn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Willy\Emerge-UPCH%20Dropbox\2.%20Jefatura\Projects\CoViD-19\MINSA\Informes\PNG\ocupuciregdia.pn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Willy\Emerge-UPCH%20Dropbox\2.%20Jefatura\Projects\CoViD-19\MINSA\Informes\PNG\ocuphosregdia.pn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Willy\Emerge-UPCH%20Dropbox\2.%20Jefatura\Projects\CoViD-19\MINSA\Informes\PNG\dirisinc.png" TargetMode="External"/><Relationship Id="rId7" Type="http://schemas.openxmlformats.org/officeDocument/2006/relationships/image" Target="file:///C:\Users\Willy\Emerge-UPCH%20Dropbox\2.%20Jefatura\Projects\CoViD-19\MINSA\Informes\PNG\LIMAincprov.pn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file:///C:\Users\Willy\Emerge-UPCH%20Dropbox\2.%20Jefatura\Projects\CoViD-19\MINSA\Informes\PNG\LIMAsd.png" TargetMode="Externa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443753" y="315544"/>
            <a:ext cx="11107271" cy="1743462"/>
          </a:xfrm>
        </p:spPr>
        <p:txBody>
          <a:bodyPr>
            <a:normAutofit/>
          </a:bodyPr>
          <a:lstStyle/>
          <a:p>
            <a:r>
              <a:rPr lang="es-PE" b="1" dirty="0"/>
              <a:t>Situación Epidemiológica de la COVID-19 al 14 de Agosto del 2021</a:t>
            </a:r>
            <a:endParaRPr lang="es-PE" sz="4400" b="1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282389" y="2470246"/>
            <a:ext cx="11627224" cy="4307875"/>
          </a:xfrm>
        </p:spPr>
        <p:txBody>
          <a:bodyPr>
            <a:normAutofit/>
          </a:bodyPr>
          <a:lstStyle/>
          <a:p>
            <a:r>
              <a:rPr lang="es-PE" dirty="0"/>
              <a:t>Tendencia semanal y variación diaria de fallecidos, hospitalización y positividad antigénica con los datos disponibles al acabar la semana epidemiológica 32 del 2021</a:t>
            </a:r>
          </a:p>
          <a:p>
            <a:endParaRPr lang="es-PE" dirty="0"/>
          </a:p>
          <a:p>
            <a:r>
              <a:rPr lang="es-PE" dirty="0"/>
              <a:t>Fuentes</a:t>
            </a:r>
          </a:p>
          <a:p>
            <a:r>
              <a:rPr lang="es-PE" b="1" u="sng" dirty="0"/>
              <a:t>Datos públicos</a:t>
            </a:r>
            <a:r>
              <a:rPr lang="es-PE" dirty="0"/>
              <a:t>: </a:t>
            </a:r>
            <a:r>
              <a:rPr lang="es-PE" dirty="0" err="1"/>
              <a:t>Sinadef</a:t>
            </a:r>
            <a:r>
              <a:rPr lang="es-PE" dirty="0"/>
              <a:t> y </a:t>
            </a:r>
            <a:r>
              <a:rPr lang="es-MX" dirty="0"/>
              <a:t>Ocupación de camas hospitalarias UCI y no UCI de </a:t>
            </a:r>
            <a:r>
              <a:rPr lang="es-MX" dirty="0" err="1"/>
              <a:t>Susalud</a:t>
            </a:r>
            <a:endParaRPr lang="es-MX" dirty="0"/>
          </a:p>
          <a:p>
            <a:endParaRPr lang="es-ES" dirty="0"/>
          </a:p>
          <a:p>
            <a:r>
              <a:rPr lang="es-ES" dirty="0"/>
              <a:t>Documento elaborado por Cesar Cárcamo y Andrés G. (Willy) Lescano, ex miembros del Grupo Prospectiva, siguiendo pautas desarrolladas con otros miembros del grupo</a:t>
            </a:r>
          </a:p>
          <a:p>
            <a:r>
              <a:rPr lang="es-ES" dirty="0"/>
              <a:t>Para mayor información contactar a Willy Lescano al +94761-9799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66863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098" y="-20978"/>
            <a:ext cx="3075214" cy="2237832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3112" y="2287961"/>
            <a:ext cx="3098785" cy="2254935"/>
          </a:xfrm>
          <a:prstGeom prst="rect">
            <a:avLst/>
          </a:prstGeom>
        </p:spPr>
      </p:pic>
      <p:pic>
        <p:nvPicPr>
          <p:cNvPr id="32" name="Imagen 31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962" y="4604850"/>
            <a:ext cx="3047874" cy="2217889"/>
          </a:xfrm>
          <a:prstGeom prst="rect">
            <a:avLst/>
          </a:prstGeom>
        </p:spPr>
      </p:pic>
      <p:pic>
        <p:nvPicPr>
          <p:cNvPr id="33" name="Imagen 32"/>
          <p:cNvPicPr>
            <a:picLocks noChangeAspect="1"/>
          </p:cNvPicPr>
          <p:nvPr/>
        </p:nvPicPr>
        <p:blipFill>
          <a:blip r:embed="rId7" r:link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3957" y="-27902"/>
            <a:ext cx="3058042" cy="222528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4197" y="27095"/>
            <a:ext cx="6152703" cy="1417574"/>
          </a:xfrm>
        </p:spPr>
        <p:txBody>
          <a:bodyPr>
            <a:noAutofit/>
          </a:bodyPr>
          <a:lstStyle/>
          <a:p>
            <a:pPr algn="ctr"/>
            <a:r>
              <a:rPr lang="es-MX" sz="3000" b="1" u="sng" dirty="0"/>
              <a:t>Costa Centro</a:t>
            </a:r>
            <a:r>
              <a:rPr lang="es-MX" sz="3000" dirty="0"/>
              <a:t> </a:t>
            </a:r>
            <a:br>
              <a:rPr lang="es-MX" sz="3000" dirty="0"/>
            </a:br>
            <a:r>
              <a:rPr lang="es-MX" sz="2200" dirty="0"/>
              <a:t>Fallecidos suben en Ica. Ocupación UCI alta y sube en Callao y Lima región. Ocupación camas no UCI sube dos semanas en Lima metropolitana y Callao</a:t>
            </a:r>
            <a:endParaRPr lang="es-PE" sz="2200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10555941" y="4784928"/>
            <a:ext cx="1622610" cy="13334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dirty="0">
                <a:solidFill>
                  <a:schemeClr val="bg1"/>
                </a:solidFill>
              </a:rPr>
              <a:t>Fallecidos suben cuatro semanas</a:t>
            </a:r>
          </a:p>
          <a:p>
            <a:pPr algn="r"/>
            <a:r>
              <a:rPr lang="es-MX" sz="1600" dirty="0">
                <a:solidFill>
                  <a:schemeClr val="bg1"/>
                </a:solidFill>
              </a:rPr>
              <a:t>Subida interrumpida de camas UCI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288651" y="246325"/>
            <a:ext cx="1245951" cy="187227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400" dirty="0">
                <a:solidFill>
                  <a:schemeClr val="bg1"/>
                </a:solidFill>
              </a:rPr>
              <a:t>Positividad sube siete semanas</a:t>
            </a:r>
          </a:p>
          <a:p>
            <a:r>
              <a:rPr lang="es-MX" sz="1400" dirty="0">
                <a:solidFill>
                  <a:schemeClr val="bg1"/>
                </a:solidFill>
              </a:rPr>
              <a:t>Valores altos</a:t>
            </a:r>
          </a:p>
        </p:txBody>
      </p:sp>
      <p:sp>
        <p:nvSpPr>
          <p:cNvPr id="17" name="Título 1"/>
          <p:cNvSpPr txBox="1">
            <a:spLocks/>
          </p:cNvSpPr>
          <p:nvPr/>
        </p:nvSpPr>
        <p:spPr>
          <a:xfrm>
            <a:off x="304570" y="2568721"/>
            <a:ext cx="1230032" cy="187227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400" dirty="0">
                <a:solidFill>
                  <a:schemeClr val="bg1"/>
                </a:solidFill>
              </a:rPr>
              <a:t>Fallecidos suben cuatro semanas</a:t>
            </a:r>
          </a:p>
          <a:p>
            <a:r>
              <a:rPr lang="es-MX" sz="1400" dirty="0">
                <a:solidFill>
                  <a:schemeClr val="bg1"/>
                </a:solidFill>
              </a:rPr>
              <a:t>Camas </a:t>
            </a:r>
          </a:p>
          <a:p>
            <a:r>
              <a:rPr lang="es-MX" sz="1400" dirty="0">
                <a:solidFill>
                  <a:schemeClr val="bg1"/>
                </a:solidFill>
              </a:rPr>
              <a:t>UCI </a:t>
            </a:r>
          </a:p>
          <a:p>
            <a:r>
              <a:rPr lang="es-MX" sz="1400" dirty="0">
                <a:solidFill>
                  <a:schemeClr val="bg1"/>
                </a:solidFill>
              </a:rPr>
              <a:t>suben </a:t>
            </a:r>
          </a:p>
          <a:p>
            <a:r>
              <a:rPr lang="es-MX" sz="1400" dirty="0">
                <a:solidFill>
                  <a:schemeClr val="bg1"/>
                </a:solidFill>
              </a:rPr>
              <a:t>siete</a:t>
            </a:r>
          </a:p>
          <a:p>
            <a:r>
              <a:rPr lang="es-MX" sz="1400" dirty="0">
                <a:solidFill>
                  <a:schemeClr val="bg1"/>
                </a:solidFill>
              </a:rPr>
              <a:t>semanas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45265" y="3990847"/>
            <a:ext cx="5161005" cy="2885679"/>
          </a:xfrm>
          <a:prstGeom prst="rect">
            <a:avLst/>
          </a:prstGeom>
        </p:spPr>
      </p:pic>
      <p:sp>
        <p:nvSpPr>
          <p:cNvPr id="19" name="Título 1"/>
          <p:cNvSpPr txBox="1">
            <a:spLocks/>
          </p:cNvSpPr>
          <p:nvPr/>
        </p:nvSpPr>
        <p:spPr>
          <a:xfrm>
            <a:off x="1411942" y="2532863"/>
            <a:ext cx="1633210" cy="187227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400" dirty="0">
                <a:solidFill>
                  <a:schemeClr val="bg1"/>
                </a:solidFill>
              </a:rPr>
              <a:t>Camas no UCI suben tres semanas</a:t>
            </a:r>
          </a:p>
          <a:p>
            <a:pPr algn="r"/>
            <a:r>
              <a:rPr lang="es-MX" sz="1400" dirty="0">
                <a:solidFill>
                  <a:schemeClr val="bg1"/>
                </a:solidFill>
              </a:rPr>
              <a:t>Positividad sube ocho semanas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9704058" y="3386884"/>
            <a:ext cx="16318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400" dirty="0">
                <a:solidFill>
                  <a:schemeClr val="bg1"/>
                </a:solidFill>
              </a:rPr>
              <a:t>Positividad sube ocho semanas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9384507" y="4784928"/>
            <a:ext cx="13580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Camas no UCI suben 5 semanas</a:t>
            </a:r>
          </a:p>
          <a:p>
            <a:r>
              <a:rPr lang="es-MX" sz="1400" dirty="0">
                <a:solidFill>
                  <a:schemeClr val="bg1"/>
                </a:solidFill>
              </a:rPr>
              <a:t>Positividad sube siete semanas</a:t>
            </a:r>
          </a:p>
        </p:txBody>
      </p:sp>
      <p:sp>
        <p:nvSpPr>
          <p:cNvPr id="21" name="Título 1"/>
          <p:cNvSpPr txBox="1">
            <a:spLocks/>
          </p:cNvSpPr>
          <p:nvPr/>
        </p:nvSpPr>
        <p:spPr>
          <a:xfrm>
            <a:off x="9817879" y="164436"/>
            <a:ext cx="1837305" cy="73994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400" b="1" dirty="0">
                <a:solidFill>
                  <a:srgbClr val="00B050"/>
                </a:solidFill>
              </a:rPr>
              <a:t>3% del pico, bajó 50%</a:t>
            </a:r>
            <a:endParaRPr lang="es-MX" sz="1400" b="1" dirty="0">
              <a:solidFill>
                <a:srgbClr val="FF0000"/>
              </a:solidFill>
            </a:endParaRPr>
          </a:p>
          <a:p>
            <a:pPr algn="ctr"/>
            <a:r>
              <a:rPr lang="es-MX" sz="1400" dirty="0">
                <a:solidFill>
                  <a:srgbClr val="FF0000"/>
                </a:solidFill>
              </a:rPr>
              <a:t> </a:t>
            </a:r>
            <a:endParaRPr lang="es-PE" sz="14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10" r:link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26581" y="4633472"/>
            <a:ext cx="3028509" cy="2203766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3368842" y="3990846"/>
            <a:ext cx="5534526" cy="28463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37" name="Imagen 36"/>
          <p:cNvPicPr>
            <a:picLocks noChangeAspect="1"/>
          </p:cNvPicPr>
          <p:nvPr/>
        </p:nvPicPr>
        <p:blipFill>
          <a:blip r:embed="rId12" r:link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6532" y="1414201"/>
            <a:ext cx="3008103" cy="2185494"/>
          </a:xfrm>
          <a:prstGeom prst="rect">
            <a:avLst/>
          </a:prstGeom>
        </p:spPr>
      </p:pic>
      <p:pic>
        <p:nvPicPr>
          <p:cNvPr id="35" name="Imagen 34"/>
          <p:cNvPicPr>
            <a:picLocks noChangeAspect="1"/>
          </p:cNvPicPr>
          <p:nvPr/>
        </p:nvPicPr>
        <p:blipFill>
          <a:blip r:embed="rId14" r:link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962" y="2322275"/>
            <a:ext cx="3056462" cy="2224138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16" r:link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0553" y="4695893"/>
            <a:ext cx="2951139" cy="2147542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18" r:link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3426" y="4695893"/>
            <a:ext cx="2941177" cy="2140293"/>
          </a:xfrm>
          <a:prstGeom prst="rect">
            <a:avLst/>
          </a:prstGeom>
        </p:spPr>
      </p:pic>
      <p:sp>
        <p:nvSpPr>
          <p:cNvPr id="24" name="Rectángulo 23"/>
          <p:cNvSpPr/>
          <p:nvPr/>
        </p:nvSpPr>
        <p:spPr>
          <a:xfrm>
            <a:off x="3593204" y="5864984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UCI</a:t>
            </a:r>
            <a:endParaRPr lang="es-PE" dirty="0"/>
          </a:p>
        </p:txBody>
      </p:sp>
      <p:sp>
        <p:nvSpPr>
          <p:cNvPr id="25" name="Rectángulo 24"/>
          <p:cNvSpPr/>
          <p:nvPr/>
        </p:nvSpPr>
        <p:spPr>
          <a:xfrm>
            <a:off x="6513985" y="5906974"/>
            <a:ext cx="2877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Hospitalización</a:t>
            </a:r>
            <a:endParaRPr lang="es-PE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0" r:link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6553" y="2460506"/>
            <a:ext cx="2861607" cy="2082390"/>
          </a:xfrm>
          <a:prstGeom prst="rect">
            <a:avLst/>
          </a:prstGeom>
        </p:spPr>
      </p:pic>
      <p:sp>
        <p:nvSpPr>
          <p:cNvPr id="28" name="Rectángulo 27"/>
          <p:cNvSpPr/>
          <p:nvPr/>
        </p:nvSpPr>
        <p:spPr>
          <a:xfrm>
            <a:off x="3398470" y="1619563"/>
            <a:ext cx="1711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Fallecidos</a:t>
            </a:r>
            <a:endParaRPr lang="es-PE" dirty="0"/>
          </a:p>
        </p:txBody>
      </p:sp>
      <p:sp>
        <p:nvSpPr>
          <p:cNvPr id="29" name="Rectángulo 28"/>
          <p:cNvSpPr/>
          <p:nvPr/>
        </p:nvSpPr>
        <p:spPr>
          <a:xfrm>
            <a:off x="6332698" y="2508714"/>
            <a:ext cx="2877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Positividad antígeno</a:t>
            </a:r>
            <a:endParaRPr lang="es-PE" dirty="0"/>
          </a:p>
        </p:txBody>
      </p:sp>
      <p:sp>
        <p:nvSpPr>
          <p:cNvPr id="34" name="Rectángulo 33"/>
          <p:cNvSpPr/>
          <p:nvPr/>
        </p:nvSpPr>
        <p:spPr>
          <a:xfrm>
            <a:off x="259012" y="2513524"/>
            <a:ext cx="24203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400" b="1" dirty="0">
                <a:solidFill>
                  <a:srgbClr val="00B050"/>
                </a:solidFill>
              </a:rPr>
              <a:t>3% del pico, bajó 17%</a:t>
            </a:r>
            <a:endParaRPr lang="es-MX" sz="1400" b="1" dirty="0">
              <a:solidFill>
                <a:srgbClr val="FF0000"/>
              </a:solidFill>
            </a:endParaRPr>
          </a:p>
          <a:p>
            <a:pPr algn="ctr"/>
            <a:r>
              <a:rPr lang="es-MX" sz="1400" dirty="0">
                <a:solidFill>
                  <a:srgbClr val="FF0000"/>
                </a:solidFill>
              </a:rPr>
              <a:t> Huaraz subió</a:t>
            </a:r>
            <a:endParaRPr lang="es-PE" sz="1400" dirty="0"/>
          </a:p>
        </p:txBody>
      </p:sp>
      <p:sp>
        <p:nvSpPr>
          <p:cNvPr id="36" name="Título 1"/>
          <p:cNvSpPr txBox="1">
            <a:spLocks/>
          </p:cNvSpPr>
          <p:nvPr/>
        </p:nvSpPr>
        <p:spPr>
          <a:xfrm>
            <a:off x="9517628" y="2471884"/>
            <a:ext cx="2170889" cy="6183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200" b="1" dirty="0">
                <a:solidFill>
                  <a:srgbClr val="00B050"/>
                </a:solidFill>
              </a:rPr>
              <a:t>3.4% del pico, se mantiene</a:t>
            </a:r>
          </a:p>
          <a:p>
            <a:pPr algn="ctr"/>
            <a:r>
              <a:rPr lang="es-MX" sz="1200" dirty="0">
                <a:solidFill>
                  <a:srgbClr val="FF0000"/>
                </a:solidFill>
              </a:rPr>
              <a:t> Cinco distritos suben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6156553" y="2460506"/>
            <a:ext cx="3003379" cy="2144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0" name="Título 1"/>
          <p:cNvSpPr txBox="1">
            <a:spLocks/>
          </p:cNvSpPr>
          <p:nvPr/>
        </p:nvSpPr>
        <p:spPr>
          <a:xfrm>
            <a:off x="827677" y="127255"/>
            <a:ext cx="1814278" cy="77712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400" b="1" dirty="0">
                <a:solidFill>
                  <a:srgbClr val="00B050"/>
                </a:solidFill>
              </a:rPr>
              <a:t>2% del pico, bajó 22%</a:t>
            </a:r>
            <a:endParaRPr lang="es-MX" sz="1400" b="1" dirty="0">
              <a:solidFill>
                <a:srgbClr val="FF0000"/>
              </a:solidFill>
            </a:endParaRPr>
          </a:p>
          <a:p>
            <a:pPr algn="ctr"/>
            <a:r>
              <a:rPr lang="es-MX" sz="1400" dirty="0">
                <a:solidFill>
                  <a:srgbClr val="FF0000"/>
                </a:solidFill>
              </a:rPr>
              <a:t> </a:t>
            </a:r>
            <a:endParaRPr lang="es-PE" sz="1400" dirty="0"/>
          </a:p>
        </p:txBody>
      </p:sp>
      <p:sp>
        <p:nvSpPr>
          <p:cNvPr id="41" name="Rectángulo 40"/>
          <p:cNvSpPr/>
          <p:nvPr/>
        </p:nvSpPr>
        <p:spPr>
          <a:xfrm>
            <a:off x="452353" y="4658498"/>
            <a:ext cx="24203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400" b="1" dirty="0">
                <a:solidFill>
                  <a:srgbClr val="00B050"/>
                </a:solidFill>
              </a:rPr>
              <a:t>4% del pico, bajó 35%</a:t>
            </a:r>
            <a:endParaRPr lang="es-MX" sz="1400" b="1" dirty="0">
              <a:solidFill>
                <a:srgbClr val="FF0000"/>
              </a:solidFill>
            </a:endParaRPr>
          </a:p>
          <a:p>
            <a:pPr algn="ctr"/>
            <a:r>
              <a:rPr lang="es-MX" sz="1400" dirty="0">
                <a:solidFill>
                  <a:srgbClr val="FF0000"/>
                </a:solidFill>
              </a:rPr>
              <a:t> Subió Cañete</a:t>
            </a:r>
            <a:endParaRPr lang="es-PE" sz="1400" dirty="0"/>
          </a:p>
        </p:txBody>
      </p:sp>
      <p:sp>
        <p:nvSpPr>
          <p:cNvPr id="42" name="Rectángulo 41"/>
          <p:cNvSpPr/>
          <p:nvPr/>
        </p:nvSpPr>
        <p:spPr>
          <a:xfrm>
            <a:off x="9549470" y="4691402"/>
            <a:ext cx="21390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400" b="1" dirty="0">
                <a:solidFill>
                  <a:srgbClr val="00B050"/>
                </a:solidFill>
              </a:rPr>
              <a:t>9% del pico, </a:t>
            </a:r>
            <a:r>
              <a:rPr lang="es-MX" sz="1400" b="1" dirty="0">
                <a:solidFill>
                  <a:srgbClr val="FF0000"/>
                </a:solidFill>
              </a:rPr>
              <a:t>subió 50%</a:t>
            </a:r>
          </a:p>
          <a:p>
            <a:pPr algn="ctr"/>
            <a:r>
              <a:rPr lang="es-MX" sz="1400" dirty="0">
                <a:solidFill>
                  <a:srgbClr val="FF0000"/>
                </a:solidFill>
              </a:rPr>
              <a:t> Subió Ica y Pisco</a:t>
            </a:r>
          </a:p>
        </p:txBody>
      </p:sp>
    </p:spTree>
    <p:extLst>
      <p:ext uri="{BB962C8B-B14F-4D97-AF65-F5344CB8AC3E}">
        <p14:creationId xmlns:p14="http://schemas.microsoft.com/office/powerpoint/2010/main" val="1946388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51" y="-11838"/>
            <a:ext cx="4081706" cy="2970191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3699" y="3809961"/>
            <a:ext cx="4090138" cy="2976327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411884" y="4192953"/>
            <a:ext cx="2072009" cy="156640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>
                <a:solidFill>
                  <a:schemeClr val="bg1"/>
                </a:solidFill>
              </a:rPr>
              <a:t>Fallecidos suben cinco semanas</a:t>
            </a:r>
          </a:p>
          <a:p>
            <a:r>
              <a:rPr lang="es-MX" sz="1600" dirty="0">
                <a:solidFill>
                  <a:schemeClr val="bg1"/>
                </a:solidFill>
              </a:rPr>
              <a:t>Camas no UCI suben cinco semanas</a:t>
            </a:r>
          </a:p>
          <a:p>
            <a:r>
              <a:rPr lang="es-MX" sz="1600" dirty="0">
                <a:solidFill>
                  <a:schemeClr val="bg1"/>
                </a:solidFill>
              </a:rPr>
              <a:t>Positividad tiene subida irregular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8464796" y="4104970"/>
            <a:ext cx="1866559" cy="192733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>
                <a:solidFill>
                  <a:schemeClr val="bg1"/>
                </a:solidFill>
              </a:rPr>
              <a:t>Fallecidos no bajan</a:t>
            </a:r>
          </a:p>
          <a:p>
            <a:r>
              <a:rPr lang="es-MX" sz="1600" dirty="0">
                <a:solidFill>
                  <a:schemeClr val="bg1"/>
                </a:solidFill>
              </a:rPr>
              <a:t>Camas UCI y no suben 5/3 semanas. Positividad sube cuatro semanas</a:t>
            </a:r>
          </a:p>
          <a:p>
            <a:endParaRPr lang="es-MX" sz="1600" dirty="0">
              <a:solidFill>
                <a:schemeClr val="bg1"/>
              </a:solidFill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1583139" y="211476"/>
            <a:ext cx="2402807" cy="195269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600" b="1" dirty="0">
                <a:solidFill>
                  <a:srgbClr val="00B050"/>
                </a:solidFill>
              </a:rPr>
              <a:t>9% del pico, cayó 18%.</a:t>
            </a:r>
          </a:p>
          <a:p>
            <a:pPr algn="ctr"/>
            <a:r>
              <a:rPr lang="es-MX" sz="1600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6" r:link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08475" y="1620002"/>
            <a:ext cx="3554338" cy="258639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8" r:link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51" y="3809961"/>
            <a:ext cx="4090195" cy="2976327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0" r:link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3698" y="1842448"/>
            <a:ext cx="2626714" cy="1911459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12" r:link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1917" y="-1"/>
            <a:ext cx="2643043" cy="1923341"/>
          </a:xfrm>
          <a:prstGeom prst="rect">
            <a:avLst/>
          </a:prstGeom>
        </p:spPr>
      </p:pic>
      <p:sp>
        <p:nvSpPr>
          <p:cNvPr id="18" name="Rectángulo 17"/>
          <p:cNvSpPr/>
          <p:nvPr/>
        </p:nvSpPr>
        <p:spPr>
          <a:xfrm>
            <a:off x="11546164" y="1237223"/>
            <a:ext cx="6587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UCI</a:t>
            </a:r>
            <a:endParaRPr lang="es-PE" dirty="0"/>
          </a:p>
        </p:txBody>
      </p:sp>
      <p:sp>
        <p:nvSpPr>
          <p:cNvPr id="19" name="Rectángulo 18"/>
          <p:cNvSpPr/>
          <p:nvPr/>
        </p:nvSpPr>
        <p:spPr>
          <a:xfrm>
            <a:off x="8625709" y="2981659"/>
            <a:ext cx="20647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b="1" dirty="0">
                <a:solidFill>
                  <a:srgbClr val="FF0000"/>
                </a:solidFill>
              </a:rPr>
              <a:t>Hospitalización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4" r:link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08473" y="4233295"/>
            <a:ext cx="3563743" cy="2593334"/>
          </a:xfrm>
          <a:prstGeom prst="rect">
            <a:avLst/>
          </a:prstGeom>
        </p:spPr>
      </p:pic>
      <p:sp>
        <p:nvSpPr>
          <p:cNvPr id="20" name="Rectángulo 19"/>
          <p:cNvSpPr/>
          <p:nvPr/>
        </p:nvSpPr>
        <p:spPr>
          <a:xfrm>
            <a:off x="6627689" y="1815553"/>
            <a:ext cx="1711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Fallecidos</a:t>
            </a:r>
            <a:endParaRPr lang="es-PE" dirty="0"/>
          </a:p>
        </p:txBody>
      </p:sp>
      <p:sp>
        <p:nvSpPr>
          <p:cNvPr id="21" name="Rectángulo 20"/>
          <p:cNvSpPr/>
          <p:nvPr/>
        </p:nvSpPr>
        <p:spPr>
          <a:xfrm>
            <a:off x="5587148" y="4250241"/>
            <a:ext cx="21756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Positividad antígeno</a:t>
            </a:r>
            <a:endParaRPr lang="es-PE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04173" y="-25085"/>
            <a:ext cx="5457744" cy="1699157"/>
          </a:xfrm>
        </p:spPr>
        <p:txBody>
          <a:bodyPr>
            <a:normAutofit fontScale="90000"/>
          </a:bodyPr>
          <a:lstStyle/>
          <a:p>
            <a:pPr algn="ctr"/>
            <a:r>
              <a:rPr lang="es-PE" sz="2800" b="1" u="sng" dirty="0"/>
              <a:t>Costa Sur</a:t>
            </a:r>
            <a:br>
              <a:rPr lang="es-PE" sz="2800" b="1" dirty="0"/>
            </a:br>
            <a:r>
              <a:rPr lang="es-PE" sz="2800" b="1" dirty="0"/>
              <a:t>Fallecidos suben en Moquegua. Ocupación camas UCI sube en Arequipa. Ocupación camas no UCI baja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4116546" y="4254770"/>
            <a:ext cx="3655670" cy="2548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1828801" y="4192952"/>
            <a:ext cx="2073440" cy="74753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400" b="1" dirty="0">
                <a:solidFill>
                  <a:srgbClr val="FF0000"/>
                </a:solidFill>
              </a:rPr>
              <a:t>22% del pico, subió 150%</a:t>
            </a:r>
          </a:p>
          <a:p>
            <a:pPr algn="ctr"/>
            <a:r>
              <a:rPr lang="es-MX" sz="1400" dirty="0">
                <a:solidFill>
                  <a:srgbClr val="FF0000"/>
                </a:solidFill>
              </a:rPr>
              <a:t>Suben </a:t>
            </a:r>
            <a:r>
              <a:rPr lang="es-MX" sz="1400" dirty="0" err="1">
                <a:solidFill>
                  <a:srgbClr val="FF0000"/>
                </a:solidFill>
              </a:rPr>
              <a:t>Ilo</a:t>
            </a:r>
            <a:r>
              <a:rPr lang="es-MX" sz="1400" dirty="0">
                <a:solidFill>
                  <a:srgbClr val="FF0000"/>
                </a:solidFill>
              </a:rPr>
              <a:t> y Mariscal Nieto</a:t>
            </a:r>
          </a:p>
        </p:txBody>
      </p:sp>
      <p:sp>
        <p:nvSpPr>
          <p:cNvPr id="26" name="Título 1"/>
          <p:cNvSpPr txBox="1">
            <a:spLocks/>
          </p:cNvSpPr>
          <p:nvPr/>
        </p:nvSpPr>
        <p:spPr>
          <a:xfrm>
            <a:off x="10126639" y="4073646"/>
            <a:ext cx="1982891" cy="4480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400" b="1" dirty="0">
                <a:solidFill>
                  <a:srgbClr val="00B050"/>
                </a:solidFill>
              </a:rPr>
              <a:t>3% del pico, se mantiene</a:t>
            </a:r>
          </a:p>
          <a:p>
            <a:pPr algn="ctr"/>
            <a:r>
              <a:rPr lang="es-MX" sz="1400" b="1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5401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n 23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4726" y="4632666"/>
            <a:ext cx="3029978" cy="220486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2024"/>
            <a:ext cx="9197906" cy="1565802"/>
          </a:xfrm>
        </p:spPr>
        <p:txBody>
          <a:bodyPr>
            <a:noAutofit/>
          </a:bodyPr>
          <a:lstStyle/>
          <a:p>
            <a:pPr algn="ctr"/>
            <a:r>
              <a:rPr lang="es-PE" sz="3400" u="sng" dirty="0"/>
              <a:t>Sierra/Selva Sur</a:t>
            </a:r>
            <a:br>
              <a:rPr lang="es-PE" sz="3400" b="1" dirty="0"/>
            </a:br>
            <a:r>
              <a:rPr lang="es-PE" sz="2800" b="1" dirty="0"/>
              <a:t>Fallecidos bajan. Pocas camas UCI en Ayacucho, ocupación sube en Madre de Dios. Ocupación no UCI sube en Cusco	</a:t>
            </a: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9352999" y="299002"/>
            <a:ext cx="1811272" cy="164367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>
                <a:solidFill>
                  <a:schemeClr val="bg1"/>
                </a:solidFill>
              </a:rPr>
              <a:t>Fallecidos suben dos semanas</a:t>
            </a:r>
          </a:p>
          <a:p>
            <a:r>
              <a:rPr lang="es-MX" sz="1600" dirty="0">
                <a:solidFill>
                  <a:schemeClr val="bg1"/>
                </a:solidFill>
              </a:rPr>
              <a:t>Casi cero camas </a:t>
            </a:r>
          </a:p>
          <a:p>
            <a:r>
              <a:rPr lang="es-MX" sz="1600" dirty="0">
                <a:solidFill>
                  <a:schemeClr val="bg1"/>
                </a:solidFill>
              </a:rPr>
              <a:t>UCI y no UCI en subida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9389378" y="4873601"/>
            <a:ext cx="1583422" cy="124059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>
                <a:solidFill>
                  <a:schemeClr val="bg1"/>
                </a:solidFill>
              </a:rPr>
              <a:t>Fallecidos suben tres semanas</a:t>
            </a:r>
          </a:p>
          <a:p>
            <a:r>
              <a:rPr lang="es-MX" sz="1600" dirty="0">
                <a:solidFill>
                  <a:schemeClr val="bg1"/>
                </a:solidFill>
              </a:rPr>
              <a:t>Camas UCI y no UCI  suben dos </a:t>
            </a:r>
          </a:p>
          <a:p>
            <a:r>
              <a:rPr lang="es-MX" sz="1600" dirty="0">
                <a:solidFill>
                  <a:schemeClr val="bg1"/>
                </a:solidFill>
              </a:rPr>
              <a:t>semanas</a:t>
            </a: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301443" y="4697186"/>
            <a:ext cx="2237042" cy="1113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" dirty="0"/>
          </a:p>
        </p:txBody>
      </p:sp>
      <p:sp>
        <p:nvSpPr>
          <p:cNvPr id="19" name="Título 1"/>
          <p:cNvSpPr txBox="1">
            <a:spLocks/>
          </p:cNvSpPr>
          <p:nvPr/>
        </p:nvSpPr>
        <p:spPr>
          <a:xfrm>
            <a:off x="302499" y="2212405"/>
            <a:ext cx="1553598" cy="198754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>
                <a:solidFill>
                  <a:schemeClr val="bg1"/>
                </a:solidFill>
              </a:rPr>
              <a:t>Fallecidos no bajan</a:t>
            </a:r>
          </a:p>
          <a:p>
            <a:r>
              <a:rPr lang="es-MX" sz="1600" dirty="0">
                <a:solidFill>
                  <a:schemeClr val="bg1"/>
                </a:solidFill>
              </a:rPr>
              <a:t>Camas UCI y no UCI suben dos semanas</a:t>
            </a: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288650" y="2196140"/>
            <a:ext cx="1930115" cy="10041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/>
              <a:t>     </a:t>
            </a:r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293133" y="4633547"/>
            <a:ext cx="2953537" cy="136056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>
                <a:solidFill>
                  <a:schemeClr val="bg1"/>
                </a:solidFill>
              </a:rPr>
              <a:t>Fallecidos suben cuatro semanas</a:t>
            </a:r>
          </a:p>
          <a:p>
            <a:r>
              <a:rPr lang="es-MX" sz="1600" dirty="0">
                <a:solidFill>
                  <a:schemeClr val="bg1"/>
                </a:solidFill>
              </a:rPr>
              <a:t>Supera valor histórico</a:t>
            </a:r>
          </a:p>
          <a:p>
            <a:r>
              <a:rPr lang="es-MX" sz="1600" dirty="0">
                <a:solidFill>
                  <a:schemeClr val="bg1"/>
                </a:solidFill>
              </a:rPr>
              <a:t>Camas UCI y no </a:t>
            </a:r>
          </a:p>
          <a:p>
            <a:r>
              <a:rPr lang="es-MX" sz="1600" dirty="0">
                <a:solidFill>
                  <a:schemeClr val="bg1"/>
                </a:solidFill>
              </a:rPr>
              <a:t>UCI sube 2/5 </a:t>
            </a:r>
          </a:p>
          <a:p>
            <a:r>
              <a:rPr lang="es-MX" sz="1600" dirty="0">
                <a:solidFill>
                  <a:schemeClr val="bg1"/>
                </a:solidFill>
              </a:rPr>
              <a:t>semanas</a:t>
            </a:r>
          </a:p>
        </p:txBody>
      </p:sp>
      <p:sp>
        <p:nvSpPr>
          <p:cNvPr id="17" name="Título 1"/>
          <p:cNvSpPr txBox="1">
            <a:spLocks/>
          </p:cNvSpPr>
          <p:nvPr/>
        </p:nvSpPr>
        <p:spPr>
          <a:xfrm>
            <a:off x="9389377" y="299001"/>
            <a:ext cx="1583423" cy="95151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/>
              <a:t>  </a:t>
            </a:r>
          </a:p>
        </p:txBody>
      </p:sp>
      <p:sp>
        <p:nvSpPr>
          <p:cNvPr id="18" name="Título 1"/>
          <p:cNvSpPr txBox="1">
            <a:spLocks/>
          </p:cNvSpPr>
          <p:nvPr/>
        </p:nvSpPr>
        <p:spPr>
          <a:xfrm>
            <a:off x="10549719" y="2476571"/>
            <a:ext cx="1555841" cy="11291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dirty="0">
                <a:solidFill>
                  <a:schemeClr val="bg1"/>
                </a:solidFill>
              </a:rPr>
              <a:t>Camas no UCI suben dos semanas</a:t>
            </a:r>
          </a:p>
          <a:p>
            <a:pPr algn="r"/>
            <a:r>
              <a:rPr lang="es-MX" sz="1600" dirty="0">
                <a:solidFill>
                  <a:schemeClr val="bg1"/>
                </a:solidFill>
              </a:rPr>
              <a:t>Positividad sube dos semanas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49671" y="4146311"/>
            <a:ext cx="5282055" cy="2886500"/>
          </a:xfrm>
          <a:prstGeom prst="rect">
            <a:avLst/>
          </a:prstGeom>
        </p:spPr>
      </p:pic>
      <p:sp>
        <p:nvSpPr>
          <p:cNvPr id="26" name="Título 1"/>
          <p:cNvSpPr txBox="1">
            <a:spLocks/>
          </p:cNvSpPr>
          <p:nvPr/>
        </p:nvSpPr>
        <p:spPr>
          <a:xfrm>
            <a:off x="1856097" y="2187382"/>
            <a:ext cx="1407994" cy="198754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dirty="0">
                <a:solidFill>
                  <a:schemeClr val="bg1"/>
                </a:solidFill>
              </a:rPr>
              <a:t>Positividad sube siete semanas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0699842" y="471686"/>
            <a:ext cx="14465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1600" dirty="0">
                <a:solidFill>
                  <a:schemeClr val="bg1"/>
                </a:solidFill>
              </a:rPr>
              <a:t>Positividad sube ocho semanas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0904560" y="4873601"/>
            <a:ext cx="121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1600" dirty="0">
                <a:solidFill>
                  <a:schemeClr val="bg1"/>
                </a:solidFill>
              </a:rPr>
              <a:t>Positividad en subida irregular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3368842" y="4199392"/>
            <a:ext cx="5534526" cy="28463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6" r:link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4424819"/>
            <a:ext cx="3246670" cy="236251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8" r:link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4727" y="35698"/>
            <a:ext cx="3057273" cy="222469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10" r:link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4726" y="2348032"/>
            <a:ext cx="3057273" cy="2224697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12" r:link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703" y="1937490"/>
            <a:ext cx="3264416" cy="2375462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14" r:link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84153" y="4711868"/>
            <a:ext cx="2888041" cy="2101626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16" r:link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16794" y="4707206"/>
            <a:ext cx="2894446" cy="2106288"/>
          </a:xfrm>
          <a:prstGeom prst="rect">
            <a:avLst/>
          </a:prstGeom>
        </p:spPr>
      </p:pic>
      <p:sp>
        <p:nvSpPr>
          <p:cNvPr id="27" name="Rectángulo 26"/>
          <p:cNvSpPr/>
          <p:nvPr/>
        </p:nvSpPr>
        <p:spPr>
          <a:xfrm>
            <a:off x="3512522" y="4721989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UCI</a:t>
            </a:r>
            <a:endParaRPr lang="es-PE" dirty="0"/>
          </a:p>
        </p:txBody>
      </p:sp>
      <p:sp>
        <p:nvSpPr>
          <p:cNvPr id="28" name="Rectángulo 27"/>
          <p:cNvSpPr/>
          <p:nvPr/>
        </p:nvSpPr>
        <p:spPr>
          <a:xfrm>
            <a:off x="6245045" y="4683297"/>
            <a:ext cx="2877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b="1" dirty="0">
                <a:solidFill>
                  <a:srgbClr val="FF0000"/>
                </a:solidFill>
              </a:rPr>
              <a:t>Hospitalización</a:t>
            </a:r>
            <a:endParaRPr lang="es-PE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18" r:link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16794" y="2554503"/>
            <a:ext cx="2888904" cy="2102254"/>
          </a:xfrm>
          <a:prstGeom prst="rect">
            <a:avLst/>
          </a:prstGeom>
        </p:spPr>
      </p:pic>
      <p:sp>
        <p:nvSpPr>
          <p:cNvPr id="29" name="Rectángulo 28"/>
          <p:cNvSpPr/>
          <p:nvPr/>
        </p:nvSpPr>
        <p:spPr>
          <a:xfrm>
            <a:off x="3549671" y="1752824"/>
            <a:ext cx="1711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Fallecidos</a:t>
            </a:r>
            <a:endParaRPr lang="es-PE" dirty="0"/>
          </a:p>
        </p:txBody>
      </p:sp>
      <p:sp>
        <p:nvSpPr>
          <p:cNvPr id="30" name="Rectángulo 29"/>
          <p:cNvSpPr/>
          <p:nvPr/>
        </p:nvSpPr>
        <p:spPr>
          <a:xfrm>
            <a:off x="6415831" y="2527930"/>
            <a:ext cx="21756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Positividad antígeno</a:t>
            </a:r>
            <a:endParaRPr lang="es-PE" dirty="0"/>
          </a:p>
        </p:txBody>
      </p:sp>
      <p:sp>
        <p:nvSpPr>
          <p:cNvPr id="33" name="Rectángulo 32"/>
          <p:cNvSpPr/>
          <p:nvPr/>
        </p:nvSpPr>
        <p:spPr>
          <a:xfrm>
            <a:off x="10099343" y="4772239"/>
            <a:ext cx="20656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1400" b="1" dirty="0">
                <a:solidFill>
                  <a:srgbClr val="FF0000"/>
                </a:solidFill>
              </a:rPr>
              <a:t>17% del pico</a:t>
            </a:r>
            <a:r>
              <a:rPr lang="es-MX" sz="1400" b="1" dirty="0">
                <a:solidFill>
                  <a:srgbClr val="00B050"/>
                </a:solidFill>
              </a:rPr>
              <a:t>, bajó 12%</a:t>
            </a:r>
            <a:endParaRPr lang="es-MX" sz="1400" dirty="0">
              <a:solidFill>
                <a:srgbClr val="00B050"/>
              </a:solidFill>
            </a:endParaRPr>
          </a:p>
          <a:p>
            <a:pPr algn="r"/>
            <a:r>
              <a:rPr lang="es-MX" sz="1400" dirty="0">
                <a:solidFill>
                  <a:srgbClr val="FF0000"/>
                </a:solidFill>
              </a:rPr>
              <a:t>San Román subió </a:t>
            </a:r>
            <a:endParaRPr lang="es-PE" sz="1400" dirty="0"/>
          </a:p>
        </p:txBody>
      </p:sp>
      <p:sp>
        <p:nvSpPr>
          <p:cNvPr id="34" name="Rectángulo 33"/>
          <p:cNvSpPr/>
          <p:nvPr/>
        </p:nvSpPr>
        <p:spPr>
          <a:xfrm>
            <a:off x="274264" y="2094049"/>
            <a:ext cx="24143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b="1" dirty="0">
                <a:solidFill>
                  <a:srgbClr val="00B050"/>
                </a:solidFill>
              </a:rPr>
              <a:t>7% del pico, bajó 37%</a:t>
            </a:r>
            <a:endParaRPr lang="es-MX" sz="1600" b="1" dirty="0">
              <a:solidFill>
                <a:srgbClr val="FF0000"/>
              </a:solidFill>
            </a:endParaRPr>
          </a:p>
          <a:p>
            <a:r>
              <a:rPr lang="es-MX" sz="16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6155504" y="2501450"/>
            <a:ext cx="2977132" cy="2144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0" r:link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2882" y="1571146"/>
            <a:ext cx="2902163" cy="2111827"/>
          </a:xfrm>
          <a:prstGeom prst="rect">
            <a:avLst/>
          </a:prstGeom>
        </p:spPr>
      </p:pic>
      <p:sp>
        <p:nvSpPr>
          <p:cNvPr id="35" name="Título 1"/>
          <p:cNvSpPr txBox="1">
            <a:spLocks/>
          </p:cNvSpPr>
          <p:nvPr/>
        </p:nvSpPr>
        <p:spPr>
          <a:xfrm>
            <a:off x="9552657" y="2515048"/>
            <a:ext cx="2629889" cy="16854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b="1" dirty="0">
                <a:solidFill>
                  <a:srgbClr val="00B050"/>
                </a:solidFill>
              </a:rPr>
              <a:t>9% del pico, se mantiene</a:t>
            </a:r>
            <a:endParaRPr lang="es-MX" sz="1600" dirty="0">
              <a:solidFill>
                <a:srgbClr val="FF0000"/>
              </a:solidFill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276536" y="4607516"/>
            <a:ext cx="24143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b="1" dirty="0">
                <a:solidFill>
                  <a:srgbClr val="00B050"/>
                </a:solidFill>
              </a:rPr>
              <a:t>8% del pico</a:t>
            </a:r>
            <a:r>
              <a:rPr lang="es-MX" sz="1600" b="1">
                <a:solidFill>
                  <a:srgbClr val="00B050"/>
                </a:solidFill>
              </a:rPr>
              <a:t>, se mantiene</a:t>
            </a:r>
            <a:endParaRPr lang="es-MX" sz="1600" b="1" dirty="0">
              <a:solidFill>
                <a:srgbClr val="FF0000"/>
              </a:solidFill>
            </a:endParaRPr>
          </a:p>
          <a:p>
            <a:endParaRPr lang="es-MX" sz="1600" dirty="0">
              <a:solidFill>
                <a:srgbClr val="FF0000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9365971" y="185635"/>
            <a:ext cx="24143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b="1" dirty="0">
                <a:solidFill>
                  <a:srgbClr val="00B050"/>
                </a:solidFill>
              </a:rPr>
              <a:t>9% del pico, bajó 30%</a:t>
            </a:r>
          </a:p>
          <a:p>
            <a:r>
              <a:rPr lang="es-MX" sz="1600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2140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971" y="26896"/>
            <a:ext cx="3787198" cy="275588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38287" y="44117"/>
            <a:ext cx="4478669" cy="1883295"/>
          </a:xfrm>
        </p:spPr>
        <p:txBody>
          <a:bodyPr>
            <a:noAutofit/>
          </a:bodyPr>
          <a:lstStyle/>
          <a:p>
            <a:pPr algn="ctr"/>
            <a:r>
              <a:rPr lang="es-PE" sz="3400" b="1" dirty="0"/>
              <a:t>Sierra/Selva Centro</a:t>
            </a:r>
            <a:br>
              <a:rPr lang="es-PE" sz="3400" b="1" dirty="0"/>
            </a:br>
            <a:r>
              <a:rPr lang="es-PE" sz="2200" b="1" dirty="0"/>
              <a:t>Fallecidos se mantienen. Ocupación UCI baja. Pocas camas UCI en Pasco. Ocupación camas no UCI sube en Pasco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448949" y="362480"/>
            <a:ext cx="1890840" cy="11059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56689" y="4490113"/>
            <a:ext cx="2168147" cy="111730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" dirty="0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8696420" y="302465"/>
            <a:ext cx="1785060" cy="156667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>
                <a:solidFill>
                  <a:schemeClr val="bg1"/>
                </a:solidFill>
              </a:rPr>
              <a:t>Fallecidos suben tres semanas</a:t>
            </a:r>
          </a:p>
          <a:p>
            <a:r>
              <a:rPr lang="es-MX" sz="1600" dirty="0">
                <a:solidFill>
                  <a:schemeClr val="bg1"/>
                </a:solidFill>
              </a:rPr>
              <a:t>Ocupación camas UCI y no UCI sube 5/6 semanas</a:t>
            </a: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337428" y="4358060"/>
            <a:ext cx="1709736" cy="205638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>
                <a:solidFill>
                  <a:schemeClr val="bg1"/>
                </a:solidFill>
              </a:rPr>
              <a:t>Fallecidos suben tres semanas</a:t>
            </a:r>
          </a:p>
          <a:p>
            <a:r>
              <a:rPr lang="es-MX" sz="1600" dirty="0">
                <a:solidFill>
                  <a:schemeClr val="bg1"/>
                </a:solidFill>
              </a:rPr>
              <a:t>Ocupación camas UCI y no UCI sube 7/3 semanas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0554" y="3920923"/>
            <a:ext cx="4353637" cy="3155166"/>
          </a:xfrm>
          <a:prstGeom prst="rect">
            <a:avLst/>
          </a:prstGeom>
        </p:spPr>
      </p:pic>
      <p:sp>
        <p:nvSpPr>
          <p:cNvPr id="21" name="Título 1"/>
          <p:cNvSpPr txBox="1">
            <a:spLocks/>
          </p:cNvSpPr>
          <p:nvPr/>
        </p:nvSpPr>
        <p:spPr>
          <a:xfrm>
            <a:off x="2163972" y="224729"/>
            <a:ext cx="1640008" cy="16854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s-MX" sz="1600" dirty="0"/>
          </a:p>
        </p:txBody>
      </p:sp>
      <p:sp>
        <p:nvSpPr>
          <p:cNvPr id="22" name="Título 1"/>
          <p:cNvSpPr txBox="1">
            <a:spLocks/>
          </p:cNvSpPr>
          <p:nvPr/>
        </p:nvSpPr>
        <p:spPr>
          <a:xfrm>
            <a:off x="10314543" y="293501"/>
            <a:ext cx="1785060" cy="156667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dirty="0">
                <a:solidFill>
                  <a:schemeClr val="bg1"/>
                </a:solidFill>
              </a:rPr>
              <a:t>Positividad sube cinco semanas</a:t>
            </a:r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2100266" y="4319388"/>
            <a:ext cx="1709736" cy="205638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dirty="0">
                <a:solidFill>
                  <a:schemeClr val="bg1"/>
                </a:solidFill>
              </a:rPr>
              <a:t>Positividad sube ocho semanas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3850640" y="3990846"/>
            <a:ext cx="4481677" cy="30852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6" r:link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8069" y="16084"/>
            <a:ext cx="3983866" cy="289895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8" r:link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3648167"/>
            <a:ext cx="3802514" cy="3155668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0" r:link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2856" y="5273930"/>
            <a:ext cx="2107752" cy="1533810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12" r:link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2296" y="5289259"/>
            <a:ext cx="2107752" cy="153381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14" r:link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0238" y="3569344"/>
            <a:ext cx="2295749" cy="1670616"/>
          </a:xfrm>
          <a:prstGeom prst="rect">
            <a:avLst/>
          </a:prstGeom>
        </p:spPr>
      </p:pic>
      <p:sp>
        <p:nvSpPr>
          <p:cNvPr id="28" name="Rectángulo 27"/>
          <p:cNvSpPr/>
          <p:nvPr/>
        </p:nvSpPr>
        <p:spPr>
          <a:xfrm>
            <a:off x="4041026" y="2069186"/>
            <a:ext cx="1711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Fallecidos</a:t>
            </a:r>
            <a:endParaRPr lang="es-PE" dirty="0"/>
          </a:p>
        </p:txBody>
      </p:sp>
      <p:sp>
        <p:nvSpPr>
          <p:cNvPr id="29" name="Rectángulo 28"/>
          <p:cNvSpPr/>
          <p:nvPr/>
        </p:nvSpPr>
        <p:spPr>
          <a:xfrm>
            <a:off x="6447308" y="3571857"/>
            <a:ext cx="12949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rgbClr val="FF0000"/>
                </a:solidFill>
              </a:rPr>
              <a:t>Positividad antígeno</a:t>
            </a:r>
            <a:endParaRPr lang="es-PE" dirty="0"/>
          </a:p>
        </p:txBody>
      </p:sp>
      <p:sp>
        <p:nvSpPr>
          <p:cNvPr id="30" name="Rectángulo 29"/>
          <p:cNvSpPr/>
          <p:nvPr/>
        </p:nvSpPr>
        <p:spPr>
          <a:xfrm>
            <a:off x="8501446" y="4218188"/>
            <a:ext cx="29494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dirty="0">
                <a:solidFill>
                  <a:srgbClr val="FF0000"/>
                </a:solidFill>
              </a:rPr>
              <a:t>78% del pico</a:t>
            </a:r>
            <a:endParaRPr lang="es-MX" sz="1600" b="1" u="sng" dirty="0">
              <a:solidFill>
                <a:srgbClr val="FF0000"/>
              </a:solidFill>
            </a:endParaRPr>
          </a:p>
          <a:p>
            <a:r>
              <a:rPr lang="es-MX" sz="1600" dirty="0">
                <a:solidFill>
                  <a:srgbClr val="FF0000"/>
                </a:solidFill>
              </a:rPr>
              <a:t>Suben </a:t>
            </a:r>
            <a:r>
              <a:rPr lang="es-MX" sz="1600" dirty="0" err="1">
                <a:solidFill>
                  <a:srgbClr val="FF0000"/>
                </a:solidFill>
              </a:rPr>
              <a:t>Angaraes</a:t>
            </a:r>
            <a:r>
              <a:rPr lang="es-MX" sz="1600" dirty="0">
                <a:solidFill>
                  <a:srgbClr val="FF0000"/>
                </a:solidFill>
              </a:rPr>
              <a:t> y </a:t>
            </a:r>
            <a:r>
              <a:rPr lang="es-MX" sz="1600" dirty="0" err="1">
                <a:solidFill>
                  <a:srgbClr val="FF0000"/>
                </a:solidFill>
              </a:rPr>
              <a:t>Tajacaja</a:t>
            </a:r>
            <a:endParaRPr lang="es-PE" sz="1600" dirty="0"/>
          </a:p>
        </p:txBody>
      </p:sp>
      <p:sp>
        <p:nvSpPr>
          <p:cNvPr id="31" name="Título 1"/>
          <p:cNvSpPr txBox="1">
            <a:spLocks/>
          </p:cNvSpPr>
          <p:nvPr/>
        </p:nvSpPr>
        <p:spPr>
          <a:xfrm>
            <a:off x="8507765" y="268887"/>
            <a:ext cx="2629889" cy="16854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b="1" dirty="0">
                <a:solidFill>
                  <a:srgbClr val="00B050"/>
                </a:solidFill>
              </a:rPr>
              <a:t>8% del pico, bajó 10%</a:t>
            </a:r>
            <a:endParaRPr lang="es-MX" sz="1600" b="1" dirty="0">
              <a:solidFill>
                <a:srgbClr val="FF0000"/>
              </a:solidFill>
            </a:endParaRPr>
          </a:p>
          <a:p>
            <a:r>
              <a:rPr lang="es-MX" sz="16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5889408" y="3466531"/>
            <a:ext cx="2318186" cy="1782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16" r:link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2516" y="1870640"/>
            <a:ext cx="2414090" cy="175667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18" r:link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9507" y="3920923"/>
            <a:ext cx="3983866" cy="2898954"/>
          </a:xfrm>
          <a:prstGeom prst="rect">
            <a:avLst/>
          </a:prstGeom>
        </p:spPr>
      </p:pic>
      <p:sp>
        <p:nvSpPr>
          <p:cNvPr id="33" name="Título 1"/>
          <p:cNvSpPr txBox="1">
            <a:spLocks/>
          </p:cNvSpPr>
          <p:nvPr/>
        </p:nvSpPr>
        <p:spPr>
          <a:xfrm>
            <a:off x="293942" y="3962267"/>
            <a:ext cx="2629889" cy="56773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b="1" dirty="0">
                <a:solidFill>
                  <a:srgbClr val="00B050"/>
                </a:solidFill>
              </a:rPr>
              <a:t>5% del pico</a:t>
            </a:r>
            <a:r>
              <a:rPr lang="es-MX" sz="1600" b="1">
                <a:solidFill>
                  <a:srgbClr val="00B050"/>
                </a:solidFill>
              </a:rPr>
              <a:t>, se mantiene</a:t>
            </a:r>
            <a:endParaRPr lang="es-MX" sz="1600" b="1" dirty="0">
              <a:solidFill>
                <a:srgbClr val="FF0000"/>
              </a:solidFill>
            </a:endParaRPr>
          </a:p>
          <a:p>
            <a:r>
              <a:rPr lang="es-MX" sz="16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4" name="Título 1"/>
          <p:cNvSpPr txBox="1">
            <a:spLocks/>
          </p:cNvSpPr>
          <p:nvPr/>
        </p:nvSpPr>
        <p:spPr>
          <a:xfrm>
            <a:off x="8464622" y="4127996"/>
            <a:ext cx="2629889" cy="16854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b="1" dirty="0">
                <a:solidFill>
                  <a:srgbClr val="00B050"/>
                </a:solidFill>
              </a:rPr>
              <a:t>8% del pico, se mantiene</a:t>
            </a:r>
            <a:endParaRPr lang="es-MX" sz="1600" dirty="0">
              <a:solidFill>
                <a:srgbClr val="FF0000"/>
              </a:solidFill>
            </a:endParaRPr>
          </a:p>
          <a:p>
            <a:r>
              <a:rPr lang="es-MX" sz="1600" dirty="0">
                <a:solidFill>
                  <a:srgbClr val="FF0000"/>
                </a:solidFill>
              </a:rPr>
              <a:t>Subió </a:t>
            </a:r>
            <a:r>
              <a:rPr lang="es-MX" sz="1600" dirty="0" err="1">
                <a:solidFill>
                  <a:srgbClr val="FF0000"/>
                </a:solidFill>
              </a:rPr>
              <a:t>Huaytará</a:t>
            </a:r>
            <a:endParaRPr lang="es-MX" sz="1600" dirty="0">
              <a:solidFill>
                <a:srgbClr val="FF0000"/>
              </a:solidFill>
            </a:endParaRPr>
          </a:p>
        </p:txBody>
      </p:sp>
      <p:sp>
        <p:nvSpPr>
          <p:cNvPr id="35" name="Título 1"/>
          <p:cNvSpPr txBox="1">
            <a:spLocks/>
          </p:cNvSpPr>
          <p:nvPr/>
        </p:nvSpPr>
        <p:spPr>
          <a:xfrm>
            <a:off x="335009" y="284807"/>
            <a:ext cx="2629889" cy="16854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b="1" dirty="0">
                <a:solidFill>
                  <a:srgbClr val="00B050"/>
                </a:solidFill>
              </a:rPr>
              <a:t>4% del pico, se mantiene</a:t>
            </a:r>
          </a:p>
          <a:p>
            <a:r>
              <a:rPr lang="es-MX" sz="16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7" name="Rectángulo 26"/>
          <p:cNvSpPr/>
          <p:nvPr/>
        </p:nvSpPr>
        <p:spPr>
          <a:xfrm>
            <a:off x="6030522" y="4912346"/>
            <a:ext cx="1740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b="1" dirty="0">
                <a:solidFill>
                  <a:srgbClr val="FF0000"/>
                </a:solidFill>
              </a:rPr>
              <a:t>Hospitalización</a:t>
            </a:r>
            <a:endParaRPr lang="es-PE" dirty="0"/>
          </a:p>
        </p:txBody>
      </p:sp>
      <p:sp>
        <p:nvSpPr>
          <p:cNvPr id="26" name="Rectángulo 25"/>
          <p:cNvSpPr/>
          <p:nvPr/>
        </p:nvSpPr>
        <p:spPr>
          <a:xfrm>
            <a:off x="4560225" y="4932732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UCI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02102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8285" y="31795"/>
            <a:ext cx="3624539" cy="2637575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11" y="3939785"/>
            <a:ext cx="3973837" cy="2891696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1520670" y="322139"/>
            <a:ext cx="2431481" cy="11059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dirty="0">
                <a:solidFill>
                  <a:schemeClr val="bg1"/>
                </a:solidFill>
              </a:rPr>
              <a:t>Camas UCI y no UCI mas ocupadas 4/3 semanas</a:t>
            </a:r>
          </a:p>
          <a:p>
            <a:pPr algn="r"/>
            <a:r>
              <a:rPr lang="es-MX" sz="1600" dirty="0">
                <a:solidFill>
                  <a:schemeClr val="bg1"/>
                </a:solidFill>
              </a:rPr>
              <a:t>Positividad sube cinco semanas</a:t>
            </a:r>
          </a:p>
          <a:p>
            <a:pPr algn="r"/>
            <a:endParaRPr lang="es-MX" sz="1600" dirty="0">
              <a:solidFill>
                <a:schemeClr val="bg1"/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2380129" y="3830689"/>
            <a:ext cx="2259101" cy="117161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s-MX" sz="1600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8060530" y="3845805"/>
            <a:ext cx="3181211" cy="104892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" dirty="0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9668434" y="396595"/>
            <a:ext cx="2393573" cy="11816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s-MX" sz="1600" dirty="0"/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1703104" y="4260993"/>
            <a:ext cx="2250331" cy="12791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s-MX" sz="1600" dirty="0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8060530" y="3845804"/>
            <a:ext cx="3181211" cy="126407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" dirty="0"/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7957437" y="396595"/>
            <a:ext cx="2880892" cy="11816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6" r:link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14" y="0"/>
            <a:ext cx="3931159" cy="286060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8" r:link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1192" y="52744"/>
            <a:ext cx="3623421" cy="263666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0" r:link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3570" y="4255641"/>
            <a:ext cx="3539703" cy="257584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12" r:link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8286" y="4230809"/>
            <a:ext cx="3617850" cy="2632708"/>
          </a:xfrm>
          <a:prstGeom prst="rect">
            <a:avLst/>
          </a:prstGeom>
        </p:spPr>
      </p:pic>
      <p:sp>
        <p:nvSpPr>
          <p:cNvPr id="19" name="Rectángulo 18"/>
          <p:cNvSpPr/>
          <p:nvPr/>
        </p:nvSpPr>
        <p:spPr>
          <a:xfrm>
            <a:off x="7699347" y="5934606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UCI</a:t>
            </a:r>
            <a:endParaRPr lang="es-PE" dirty="0"/>
          </a:p>
        </p:txBody>
      </p:sp>
      <p:sp>
        <p:nvSpPr>
          <p:cNvPr id="20" name="Rectángulo 19"/>
          <p:cNvSpPr/>
          <p:nvPr/>
        </p:nvSpPr>
        <p:spPr>
          <a:xfrm>
            <a:off x="9179068" y="4293176"/>
            <a:ext cx="2877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b="1" dirty="0">
                <a:solidFill>
                  <a:srgbClr val="FF0000"/>
                </a:solidFill>
              </a:rPr>
              <a:t>Hospitalización</a:t>
            </a:r>
            <a:endParaRPr lang="es-PE" dirty="0"/>
          </a:p>
        </p:txBody>
      </p:sp>
      <p:sp>
        <p:nvSpPr>
          <p:cNvPr id="21" name="Rectángulo 20"/>
          <p:cNvSpPr/>
          <p:nvPr/>
        </p:nvSpPr>
        <p:spPr>
          <a:xfrm>
            <a:off x="7242091" y="396594"/>
            <a:ext cx="1711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Fallecidos</a:t>
            </a:r>
            <a:endParaRPr lang="es-PE" dirty="0"/>
          </a:p>
        </p:txBody>
      </p:sp>
      <p:sp>
        <p:nvSpPr>
          <p:cNvPr id="22" name="Rectángulo 21"/>
          <p:cNvSpPr/>
          <p:nvPr/>
        </p:nvSpPr>
        <p:spPr>
          <a:xfrm>
            <a:off x="9504871" y="73343"/>
            <a:ext cx="12949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rgbClr val="FF0000"/>
                </a:solidFill>
              </a:rPr>
              <a:t>Positividad antígeno</a:t>
            </a:r>
            <a:endParaRPr lang="es-PE" dirty="0"/>
          </a:p>
        </p:txBody>
      </p:sp>
      <p:sp>
        <p:nvSpPr>
          <p:cNvPr id="24" name="Rectángulo 23"/>
          <p:cNvSpPr/>
          <p:nvPr/>
        </p:nvSpPr>
        <p:spPr>
          <a:xfrm>
            <a:off x="8549881" y="-109182"/>
            <a:ext cx="3606255" cy="2996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1242661" y="290695"/>
            <a:ext cx="2629889" cy="7055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b="1" dirty="0">
                <a:solidFill>
                  <a:srgbClr val="00B050"/>
                </a:solidFill>
              </a:rPr>
              <a:t>4% del pico, bajó 25%</a:t>
            </a:r>
            <a:endParaRPr lang="es-MX" sz="1600" b="1" dirty="0">
              <a:solidFill>
                <a:srgbClr val="FF0000"/>
              </a:solidFill>
            </a:endParaRPr>
          </a:p>
          <a:p>
            <a:pPr algn="r"/>
            <a:r>
              <a:rPr lang="es-MX" sz="16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1231285" y="4278122"/>
            <a:ext cx="2629889" cy="72418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b="1" dirty="0">
                <a:solidFill>
                  <a:srgbClr val="00B050"/>
                </a:solidFill>
              </a:rPr>
              <a:t>6% del pico, </a:t>
            </a:r>
            <a:r>
              <a:rPr lang="es-MX" sz="1600" b="1" dirty="0">
                <a:solidFill>
                  <a:srgbClr val="FF0000"/>
                </a:solidFill>
              </a:rPr>
              <a:t>subió 133%</a:t>
            </a:r>
          </a:p>
          <a:p>
            <a:pPr algn="r"/>
            <a:r>
              <a:rPr lang="es-MX" sz="1600" b="1" dirty="0">
                <a:solidFill>
                  <a:srgbClr val="FF0000"/>
                </a:solidFill>
              </a:rPr>
              <a:t>Sube Coronel Portillo</a:t>
            </a:r>
            <a:endParaRPr lang="es-MX" sz="1600" dirty="0">
              <a:solidFill>
                <a:srgbClr val="FF0000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2151" y="2692790"/>
            <a:ext cx="8203985" cy="1440529"/>
          </a:xfrm>
        </p:spPr>
        <p:txBody>
          <a:bodyPr>
            <a:normAutofit/>
          </a:bodyPr>
          <a:lstStyle/>
          <a:p>
            <a:pPr algn="ctr"/>
            <a:r>
              <a:rPr lang="es-PE" sz="3200" b="1" u="sng" dirty="0"/>
              <a:t>Selva Baja </a:t>
            </a:r>
            <a:br>
              <a:rPr lang="es-PE" sz="3200" b="1" dirty="0"/>
            </a:br>
            <a:r>
              <a:rPr lang="es-PE" sz="2900" b="1" dirty="0"/>
              <a:t>Fallecidos suben en Ucayali. Ocupación camas UCI y no UCI baja</a:t>
            </a:r>
          </a:p>
        </p:txBody>
      </p:sp>
    </p:spTree>
    <p:extLst>
      <p:ext uri="{BB962C8B-B14F-4D97-AF65-F5344CB8AC3E}">
        <p14:creationId xmlns:p14="http://schemas.microsoft.com/office/powerpoint/2010/main" val="2469891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975" y="4046843"/>
            <a:ext cx="3878550" cy="2822358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11" y="-42517"/>
            <a:ext cx="3973837" cy="289169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99295" y="3064137"/>
            <a:ext cx="4432792" cy="1828447"/>
          </a:xfrm>
        </p:spPr>
        <p:txBody>
          <a:bodyPr>
            <a:normAutofit fontScale="90000"/>
          </a:bodyPr>
          <a:lstStyle/>
          <a:p>
            <a:pPr algn="ctr"/>
            <a:r>
              <a:rPr lang="es-MX" sz="2800" b="1" u="sng" dirty="0"/>
              <a:t>Sierra/Selva Norte</a:t>
            </a:r>
            <a:br>
              <a:rPr lang="es-MX" sz="2800" b="1" dirty="0"/>
            </a:br>
            <a:r>
              <a:rPr lang="es-MX" sz="2800" b="1" dirty="0"/>
              <a:t>Fallecidos suben en Amazonas y Cajamarca. Ocupación camas UCI subió en Cajamarca y ocupación no UCI baja </a:t>
            </a:r>
            <a:endParaRPr lang="es-PE" sz="2800" b="1" dirty="0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363509" y="4248359"/>
            <a:ext cx="1734232" cy="192384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>
                <a:solidFill>
                  <a:schemeClr val="bg1"/>
                </a:solidFill>
              </a:rPr>
              <a:t>Fallecidos suben tres semanas</a:t>
            </a:r>
          </a:p>
          <a:p>
            <a:r>
              <a:rPr lang="es-MX" sz="1600" dirty="0">
                <a:solidFill>
                  <a:schemeClr val="bg1"/>
                </a:solidFill>
              </a:rPr>
              <a:t>Ocupación camas UCI y no UCI sube 5/3 semanas</a:t>
            </a:r>
          </a:p>
          <a:p>
            <a:r>
              <a:rPr lang="es-MX" sz="1600" dirty="0">
                <a:solidFill>
                  <a:schemeClr val="bg1"/>
                </a:solidFill>
              </a:rPr>
              <a:t>Positividad sube cuatro semanas</a:t>
            </a:r>
          </a:p>
        </p:txBody>
      </p:sp>
      <p:sp>
        <p:nvSpPr>
          <p:cNvPr id="22" name="Título 1"/>
          <p:cNvSpPr txBox="1">
            <a:spLocks/>
          </p:cNvSpPr>
          <p:nvPr/>
        </p:nvSpPr>
        <p:spPr>
          <a:xfrm>
            <a:off x="10418243" y="329963"/>
            <a:ext cx="1674473" cy="209933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dirty="0">
                <a:solidFill>
                  <a:schemeClr val="bg1"/>
                </a:solidFill>
              </a:rPr>
              <a:t>Fallecidos suben dos semanas</a:t>
            </a:r>
          </a:p>
          <a:p>
            <a:pPr algn="r"/>
            <a:r>
              <a:rPr lang="es-MX" sz="1600" dirty="0">
                <a:solidFill>
                  <a:schemeClr val="bg1"/>
                </a:solidFill>
              </a:rPr>
              <a:t>Positividad sube cinco semanas</a:t>
            </a:r>
          </a:p>
        </p:txBody>
      </p:sp>
      <p:sp>
        <p:nvSpPr>
          <p:cNvPr id="19" name="Título 1"/>
          <p:cNvSpPr txBox="1">
            <a:spLocks/>
          </p:cNvSpPr>
          <p:nvPr/>
        </p:nvSpPr>
        <p:spPr>
          <a:xfrm>
            <a:off x="395161" y="336189"/>
            <a:ext cx="2119440" cy="11059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" dirty="0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395489" y="300408"/>
            <a:ext cx="1446959" cy="159663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>
                <a:solidFill>
                  <a:schemeClr val="bg1"/>
                </a:solidFill>
              </a:rPr>
              <a:t>Camas UCI disponibles bajan</a:t>
            </a:r>
          </a:p>
          <a:p>
            <a:r>
              <a:rPr lang="es-MX" sz="1600" dirty="0">
                <a:solidFill>
                  <a:schemeClr val="bg1"/>
                </a:solidFill>
              </a:rPr>
              <a:t>Positividad sube dos semanas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6" r:link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8235" y="12075"/>
            <a:ext cx="4129122" cy="300465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8" r:link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9656" y="14434"/>
            <a:ext cx="3266144" cy="237668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10" r:link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8432" y="4922468"/>
            <a:ext cx="2596655" cy="188958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12" r:link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95344" y="4894344"/>
            <a:ext cx="2596655" cy="1889585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7153579" y="6049350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UCI</a:t>
            </a:r>
            <a:endParaRPr lang="es-PE" dirty="0"/>
          </a:p>
        </p:txBody>
      </p:sp>
      <p:sp>
        <p:nvSpPr>
          <p:cNvPr id="20" name="Rectángulo 19"/>
          <p:cNvSpPr/>
          <p:nvPr/>
        </p:nvSpPr>
        <p:spPr>
          <a:xfrm>
            <a:off x="9337899" y="4854755"/>
            <a:ext cx="2877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b="1" dirty="0">
                <a:solidFill>
                  <a:srgbClr val="FF0000"/>
                </a:solidFill>
              </a:rPr>
              <a:t>Hospitalización</a:t>
            </a:r>
            <a:endParaRPr lang="es-PE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14" r:link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9656" y="2464168"/>
            <a:ext cx="3266145" cy="2376772"/>
          </a:xfrm>
          <a:prstGeom prst="rect">
            <a:avLst/>
          </a:prstGeom>
        </p:spPr>
      </p:pic>
      <p:sp>
        <p:nvSpPr>
          <p:cNvPr id="21" name="Rectángulo 20"/>
          <p:cNvSpPr/>
          <p:nvPr/>
        </p:nvSpPr>
        <p:spPr>
          <a:xfrm>
            <a:off x="4869322" y="261245"/>
            <a:ext cx="1711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Fallecidos</a:t>
            </a:r>
            <a:endParaRPr lang="es-PE" dirty="0"/>
          </a:p>
        </p:txBody>
      </p:sp>
      <p:sp>
        <p:nvSpPr>
          <p:cNvPr id="23" name="Rectángulo 22"/>
          <p:cNvSpPr/>
          <p:nvPr/>
        </p:nvSpPr>
        <p:spPr>
          <a:xfrm>
            <a:off x="4869322" y="2580605"/>
            <a:ext cx="12949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rgbClr val="FF0000"/>
                </a:solidFill>
              </a:rPr>
              <a:t>Positividad antígeno</a:t>
            </a:r>
            <a:endParaRPr lang="es-PE" dirty="0"/>
          </a:p>
        </p:txBody>
      </p:sp>
      <p:sp>
        <p:nvSpPr>
          <p:cNvPr id="28" name="Rectángulo 27"/>
          <p:cNvSpPr/>
          <p:nvPr/>
        </p:nvSpPr>
        <p:spPr>
          <a:xfrm>
            <a:off x="336180" y="4276137"/>
            <a:ext cx="29802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b="1" dirty="0">
                <a:solidFill>
                  <a:srgbClr val="00B050"/>
                </a:solidFill>
              </a:rPr>
              <a:t>9% del pico, </a:t>
            </a:r>
            <a:r>
              <a:rPr lang="es-MX" sz="1600" b="1" dirty="0">
                <a:solidFill>
                  <a:srgbClr val="FF0000"/>
                </a:solidFill>
              </a:rPr>
              <a:t>subió 14%</a:t>
            </a:r>
          </a:p>
          <a:p>
            <a:r>
              <a:rPr lang="es-MX" sz="1600" dirty="0">
                <a:solidFill>
                  <a:srgbClr val="FF0000"/>
                </a:solidFill>
              </a:rPr>
              <a:t> </a:t>
            </a:r>
            <a:endParaRPr lang="es-PE" sz="1600" dirty="0">
              <a:solidFill>
                <a:srgbClr val="FF0000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9564548" y="291939"/>
            <a:ext cx="25592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1600" b="1" dirty="0">
                <a:solidFill>
                  <a:srgbClr val="00B050"/>
                </a:solidFill>
              </a:rPr>
              <a:t>13% del pico, bajó 14%</a:t>
            </a:r>
            <a:endParaRPr lang="es-MX" sz="1600" b="1" dirty="0">
              <a:solidFill>
                <a:srgbClr val="FF0000"/>
              </a:solidFill>
            </a:endParaRPr>
          </a:p>
          <a:p>
            <a:pPr algn="r"/>
            <a:r>
              <a:rPr lang="es-MX" sz="1600" dirty="0">
                <a:solidFill>
                  <a:srgbClr val="FF0000"/>
                </a:solidFill>
              </a:rPr>
              <a:t>Mariscal Cáceres subió </a:t>
            </a:r>
            <a:endParaRPr lang="es-PE" sz="1600" dirty="0">
              <a:solidFill>
                <a:srgbClr val="FF0000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4437643" y="2472648"/>
            <a:ext cx="3408157" cy="2368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Rectángulo 28"/>
          <p:cNvSpPr/>
          <p:nvPr/>
        </p:nvSpPr>
        <p:spPr>
          <a:xfrm>
            <a:off x="1364775" y="215078"/>
            <a:ext cx="23747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600" b="1" dirty="0">
                <a:solidFill>
                  <a:srgbClr val="00B050"/>
                </a:solidFill>
              </a:rPr>
              <a:t>14% del pico, </a:t>
            </a:r>
            <a:r>
              <a:rPr lang="es-MX" sz="1600" b="1" dirty="0">
                <a:solidFill>
                  <a:srgbClr val="FF0000"/>
                </a:solidFill>
              </a:rPr>
              <a:t>subió 300%</a:t>
            </a:r>
          </a:p>
          <a:p>
            <a:pPr algn="ctr"/>
            <a:r>
              <a:rPr lang="es-MX" sz="1600" dirty="0">
                <a:solidFill>
                  <a:srgbClr val="FF0000"/>
                </a:solidFill>
              </a:rPr>
              <a:t> </a:t>
            </a:r>
            <a:endParaRPr lang="es-PE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102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75005" y="4808892"/>
            <a:ext cx="2771215" cy="201661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11119" y="4807945"/>
            <a:ext cx="2771215" cy="2016612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6" r:link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7170" y="-27295"/>
            <a:ext cx="3838970" cy="2793555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7506269" y="2852886"/>
            <a:ext cx="479491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800" dirty="0"/>
              <a:t>Costa Norte</a:t>
            </a:r>
          </a:p>
          <a:p>
            <a:pPr algn="ctr"/>
            <a:r>
              <a:rPr lang="es-MX" sz="2400" dirty="0"/>
              <a:t>Fallecidos suben en Lambayeque. Ocupación camas UCI y no UCI baja. Pocas camas UCI en Tumbes</a:t>
            </a:r>
            <a:endParaRPr lang="es-MX" sz="2400" dirty="0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433016" y="4248476"/>
            <a:ext cx="2410062" cy="182939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400" dirty="0">
                <a:solidFill>
                  <a:schemeClr val="bg1"/>
                </a:solidFill>
              </a:rPr>
              <a:t>Fallecidos bajan algo</a:t>
            </a:r>
          </a:p>
          <a:p>
            <a:pPr algn="r"/>
            <a:r>
              <a:rPr lang="es-MX" sz="1400" dirty="0">
                <a:solidFill>
                  <a:schemeClr val="bg1"/>
                </a:solidFill>
              </a:rPr>
              <a:t>Camas UCI suben cuatro veces</a:t>
            </a:r>
          </a:p>
          <a:p>
            <a:pPr algn="r"/>
            <a:r>
              <a:rPr lang="es-MX" sz="1400" dirty="0">
                <a:solidFill>
                  <a:schemeClr val="bg1"/>
                </a:solidFill>
              </a:rPr>
              <a:t>Ocupación camas no UCI sube tres semanas</a:t>
            </a:r>
          </a:p>
          <a:p>
            <a:pPr algn="r"/>
            <a:r>
              <a:rPr lang="es-MX" sz="1400" dirty="0">
                <a:solidFill>
                  <a:schemeClr val="bg1"/>
                </a:solidFill>
              </a:rPr>
              <a:t>Positividad alta en subida leve, irregular</a:t>
            </a:r>
          </a:p>
          <a:p>
            <a:pPr algn="r"/>
            <a:endParaRPr lang="es-MX" sz="1400" dirty="0">
              <a:solidFill>
                <a:schemeClr val="bg1"/>
              </a:solidFill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1729398" y="258983"/>
            <a:ext cx="2139937" cy="158346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dirty="0">
                <a:solidFill>
                  <a:schemeClr val="bg1"/>
                </a:solidFill>
              </a:rPr>
              <a:t>Casi cero camas UCI</a:t>
            </a:r>
          </a:p>
          <a:p>
            <a:pPr algn="r"/>
            <a:r>
              <a:rPr lang="es-MX" sz="1600" dirty="0">
                <a:solidFill>
                  <a:schemeClr val="bg1"/>
                </a:solidFill>
              </a:rPr>
              <a:t>Camas no UCI suben tres semanas</a:t>
            </a:r>
          </a:p>
          <a:p>
            <a:pPr algn="r"/>
            <a:r>
              <a:rPr lang="es-MX" sz="1600" dirty="0">
                <a:solidFill>
                  <a:schemeClr val="bg1"/>
                </a:solidFill>
              </a:rPr>
              <a:t>Positividad en subida irregular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8" r:link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90" y="28615"/>
            <a:ext cx="3820386" cy="277999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10" r:link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90" y="4034118"/>
            <a:ext cx="3820386" cy="277999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12" r:link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4079" y="28615"/>
            <a:ext cx="3225960" cy="2347447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6631514" y="5893204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UCI</a:t>
            </a:r>
            <a:endParaRPr lang="es-PE" dirty="0"/>
          </a:p>
        </p:txBody>
      </p:sp>
      <p:sp>
        <p:nvSpPr>
          <p:cNvPr id="16" name="Rectángulo 15"/>
          <p:cNvSpPr/>
          <p:nvPr/>
        </p:nvSpPr>
        <p:spPr>
          <a:xfrm>
            <a:off x="10390579" y="4727244"/>
            <a:ext cx="17358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b="1" dirty="0">
                <a:solidFill>
                  <a:srgbClr val="FF0000"/>
                </a:solidFill>
              </a:rPr>
              <a:t>Hospitalización</a:t>
            </a:r>
            <a:endParaRPr lang="es-PE" dirty="0"/>
          </a:p>
        </p:txBody>
      </p:sp>
      <p:sp>
        <p:nvSpPr>
          <p:cNvPr id="18" name="Rectángulo 17"/>
          <p:cNvSpPr/>
          <p:nvPr/>
        </p:nvSpPr>
        <p:spPr>
          <a:xfrm>
            <a:off x="8822891" y="296273"/>
            <a:ext cx="24110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600" b="1" dirty="0">
                <a:solidFill>
                  <a:srgbClr val="00B050"/>
                </a:solidFill>
              </a:rPr>
              <a:t>4% del pico, </a:t>
            </a:r>
            <a:r>
              <a:rPr lang="es-MX" sz="1600" b="1" dirty="0">
                <a:solidFill>
                  <a:srgbClr val="FF0000"/>
                </a:solidFill>
              </a:rPr>
              <a:t>subió 67%</a:t>
            </a:r>
          </a:p>
          <a:p>
            <a:pPr algn="ctr"/>
            <a:r>
              <a:rPr lang="es-MX" sz="1600" dirty="0">
                <a:solidFill>
                  <a:srgbClr val="FF0000"/>
                </a:solidFill>
              </a:rPr>
              <a:t>Sube Lambayeque 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14" r:link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1973" y="2420527"/>
            <a:ext cx="3227654" cy="2348762"/>
          </a:xfrm>
          <a:prstGeom prst="rect">
            <a:avLst/>
          </a:prstGeom>
        </p:spPr>
      </p:pic>
      <p:sp>
        <p:nvSpPr>
          <p:cNvPr id="19" name="Rectángulo 18"/>
          <p:cNvSpPr/>
          <p:nvPr/>
        </p:nvSpPr>
        <p:spPr>
          <a:xfrm>
            <a:off x="6363057" y="258983"/>
            <a:ext cx="1294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Fallecidos</a:t>
            </a:r>
            <a:endParaRPr lang="es-PE" dirty="0"/>
          </a:p>
        </p:txBody>
      </p:sp>
      <p:sp>
        <p:nvSpPr>
          <p:cNvPr id="20" name="Rectángulo 19"/>
          <p:cNvSpPr/>
          <p:nvPr/>
        </p:nvSpPr>
        <p:spPr>
          <a:xfrm>
            <a:off x="4773786" y="2580605"/>
            <a:ext cx="12949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rgbClr val="FF0000"/>
                </a:solidFill>
              </a:rPr>
              <a:t>Positividad antígeno</a:t>
            </a:r>
            <a:endParaRPr lang="es-PE" dirty="0"/>
          </a:p>
        </p:txBody>
      </p:sp>
      <p:sp>
        <p:nvSpPr>
          <p:cNvPr id="22" name="Rectángulo 21"/>
          <p:cNvSpPr/>
          <p:nvPr/>
        </p:nvSpPr>
        <p:spPr>
          <a:xfrm>
            <a:off x="4229791" y="2389148"/>
            <a:ext cx="3379836" cy="2380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Título 1"/>
          <p:cNvSpPr txBox="1">
            <a:spLocks/>
          </p:cNvSpPr>
          <p:nvPr/>
        </p:nvSpPr>
        <p:spPr>
          <a:xfrm>
            <a:off x="1201717" y="290694"/>
            <a:ext cx="2629889" cy="5903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b="1" dirty="0">
                <a:solidFill>
                  <a:srgbClr val="00B050"/>
                </a:solidFill>
              </a:rPr>
              <a:t>0% del pico, baja 67%</a:t>
            </a:r>
            <a:endParaRPr lang="es-MX" sz="1600" b="1" dirty="0">
              <a:solidFill>
                <a:srgbClr val="FF0000"/>
              </a:solidFill>
            </a:endParaRPr>
          </a:p>
          <a:p>
            <a:pPr algn="r"/>
            <a:r>
              <a:rPr lang="es-MX" sz="16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4" name="Título 1"/>
          <p:cNvSpPr txBox="1">
            <a:spLocks/>
          </p:cNvSpPr>
          <p:nvPr/>
        </p:nvSpPr>
        <p:spPr>
          <a:xfrm>
            <a:off x="846873" y="4303150"/>
            <a:ext cx="2629889" cy="90260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600" b="1" dirty="0">
                <a:solidFill>
                  <a:srgbClr val="00B050"/>
                </a:solidFill>
              </a:rPr>
              <a:t>6% del pico, bajó 17%</a:t>
            </a:r>
            <a:endParaRPr lang="es-MX" sz="1600" b="1" dirty="0">
              <a:solidFill>
                <a:srgbClr val="FF0000"/>
              </a:solidFill>
            </a:endParaRPr>
          </a:p>
          <a:p>
            <a:pPr algn="ctr"/>
            <a:r>
              <a:rPr lang="es-MX" sz="1600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7916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03761" y="149973"/>
            <a:ext cx="7688239" cy="845107"/>
          </a:xfrm>
        </p:spPr>
        <p:txBody>
          <a:bodyPr>
            <a:normAutofit fontScale="90000"/>
          </a:bodyPr>
          <a:lstStyle/>
          <a:p>
            <a:r>
              <a:rPr lang="es-PE" sz="3800"/>
              <a:t>Tasa de mortalidad baja pero sigue alta aún en el centro-sur</a:t>
            </a:r>
            <a:endParaRPr lang="es-PE" sz="3800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4503760" y="995081"/>
            <a:ext cx="7627869" cy="2635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600" dirty="0"/>
              <a:t>Moquegua tiene nuevamente &gt;5 fallecidos x millón</a:t>
            </a:r>
          </a:p>
          <a:p>
            <a:r>
              <a:rPr lang="es-ES" sz="2600" dirty="0"/>
              <a:t>El sur tiene los valores mas altos: Moquegua (7.4), Ica (3.1) y Arequipa (3.0)</a:t>
            </a:r>
          </a:p>
        </p:txBody>
      </p:sp>
      <p:pic>
        <p:nvPicPr>
          <p:cNvPr id="8" name="Marcador de contenido 3"/>
          <p:cNvPicPr>
            <a:picLocks noGrp="1" noChangeAspect="1"/>
          </p:cNvPicPr>
          <p:nvPr>
            <p:ph idx="1"/>
          </p:nvPr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"/>
            <a:ext cx="4503760" cy="3277311"/>
          </a:xfr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7453" y="3332336"/>
            <a:ext cx="4845113" cy="352566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6" r:link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93624" y="1891378"/>
            <a:ext cx="3438006" cy="496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6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802" y="258856"/>
            <a:ext cx="8639175" cy="6286500"/>
          </a:xfrm>
          <a:prstGeom prst="rect">
            <a:avLst/>
          </a:prstGeom>
        </p:spPr>
      </p:pic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8707887" y="1132768"/>
            <a:ext cx="3561450" cy="5663819"/>
          </a:xfrm>
        </p:spPr>
        <p:txBody>
          <a:bodyPr>
            <a:normAutofit fontScale="85000" lnSpcReduction="20000"/>
          </a:bodyPr>
          <a:lstStyle/>
          <a:p>
            <a:r>
              <a:rPr lang="es-PE" sz="2200" b="1" u="sng" dirty="0">
                <a:solidFill>
                  <a:srgbClr val="FF0000"/>
                </a:solidFill>
              </a:rPr>
              <a:t>Fallecidos semanales bajan sólo 19 (6.5%), menor caída de 2a ola</a:t>
            </a:r>
            <a:endParaRPr lang="es-PE" sz="2200" dirty="0"/>
          </a:p>
          <a:p>
            <a:endParaRPr lang="es-PE" sz="2200" dirty="0"/>
          </a:p>
          <a:p>
            <a:r>
              <a:rPr lang="es-PE" sz="2200" dirty="0"/>
              <a:t>Lima metropolitana no cae por primera vez</a:t>
            </a:r>
          </a:p>
          <a:p>
            <a:endParaRPr lang="es-PE" sz="2200" dirty="0"/>
          </a:p>
          <a:p>
            <a:r>
              <a:rPr lang="es-MX" sz="2200" dirty="0"/>
              <a:t>Más provincias suben que en cinco semanas</a:t>
            </a:r>
            <a:endParaRPr lang="es-PE" sz="2200" dirty="0"/>
          </a:p>
          <a:p>
            <a:endParaRPr lang="es-PE" sz="2200" dirty="0"/>
          </a:p>
          <a:p>
            <a:r>
              <a:rPr lang="es-MX" sz="2400" dirty="0"/>
              <a:t>Cajamarca sube levemente, pero por cuatro semanas</a:t>
            </a:r>
            <a:endParaRPr lang="es-PE" sz="2000" dirty="0"/>
          </a:p>
          <a:p>
            <a:endParaRPr lang="es-PE" sz="2200" dirty="0"/>
          </a:p>
          <a:p>
            <a:r>
              <a:rPr lang="es-ES" sz="2200" dirty="0"/>
              <a:t>Ica sube después de dos semanas de estancamiento</a:t>
            </a:r>
          </a:p>
          <a:p>
            <a:endParaRPr lang="es-PE" sz="2200" dirty="0"/>
          </a:p>
          <a:p>
            <a:r>
              <a:rPr lang="es-PE" sz="2200" dirty="0"/>
              <a:t>Ocupación camas UCI baja 3.1% pero no UCI </a:t>
            </a:r>
            <a:r>
              <a:rPr lang="es-PE" sz="2200" b="1" u="sng" dirty="0"/>
              <a:t>sólo</a:t>
            </a:r>
            <a:r>
              <a:rPr lang="es-PE" sz="2200" dirty="0"/>
              <a:t> baja 0.6%</a:t>
            </a:r>
            <a:r>
              <a:rPr lang="es-ES" sz="2200" dirty="0"/>
              <a:t> y camas disponibles disminuyen</a:t>
            </a:r>
            <a:endParaRPr lang="es-PE" sz="2200" dirty="0"/>
          </a:p>
        </p:txBody>
      </p:sp>
      <p:sp>
        <p:nvSpPr>
          <p:cNvPr id="22" name="Título 1"/>
          <p:cNvSpPr>
            <a:spLocks noGrp="1"/>
          </p:cNvSpPr>
          <p:nvPr>
            <p:ph type="title"/>
          </p:nvPr>
        </p:nvSpPr>
        <p:spPr>
          <a:xfrm>
            <a:off x="9060803" y="69291"/>
            <a:ext cx="3010173" cy="943717"/>
          </a:xfrm>
        </p:spPr>
        <p:txBody>
          <a:bodyPr>
            <a:normAutofit fontScale="90000"/>
          </a:bodyPr>
          <a:lstStyle/>
          <a:p>
            <a:pPr algn="ctr"/>
            <a:r>
              <a:rPr lang="es-MX" sz="3600" u="sng" dirty="0">
                <a:latin typeface="Arial" panose="020B0604020202020204" pitchFamily="34" charset="0"/>
                <a:cs typeface="Arial" panose="020B0604020202020204" pitchFamily="34" charset="0"/>
              </a:rPr>
              <a:t>La pandemia esta semana</a:t>
            </a:r>
            <a:endParaRPr lang="es-PE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6823857" y="1501251"/>
            <a:ext cx="1613930" cy="3125340"/>
          </a:xfrm>
          <a:prstGeom prst="rect">
            <a:avLst/>
          </a:prstGeom>
          <a:noFill/>
          <a:ln w="952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3214682" y="2197487"/>
            <a:ext cx="1589330" cy="229262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5" name="Conector recto de flecha 4"/>
          <p:cNvCxnSpPr/>
          <p:nvPr/>
        </p:nvCxnSpPr>
        <p:spPr>
          <a:xfrm>
            <a:off x="4681181" y="2702257"/>
            <a:ext cx="2238212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3711578" y="1304597"/>
            <a:ext cx="14152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b="1" dirty="0">
                <a:solidFill>
                  <a:srgbClr val="00B050"/>
                </a:solidFill>
              </a:rPr>
              <a:t>Cayó 88.7% en 15 semanas </a:t>
            </a:r>
            <a:r>
              <a:rPr lang="es-MX" sz="1600" b="1" dirty="0">
                <a:solidFill>
                  <a:srgbClr val="FF0000"/>
                </a:solidFill>
              </a:rPr>
              <a:t>y luego subió</a:t>
            </a:r>
            <a:endParaRPr lang="es-PE" sz="1600" dirty="0">
              <a:solidFill>
                <a:srgbClr val="FF0000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6639236" y="4314979"/>
            <a:ext cx="14152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b="1" dirty="0">
                <a:solidFill>
                  <a:srgbClr val="00B050"/>
                </a:solidFill>
              </a:rPr>
              <a:t>Cayó 93.5% en 17 semanas</a:t>
            </a:r>
            <a:endParaRPr lang="es-PE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813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 r:link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326" y="3491896"/>
            <a:ext cx="4594274" cy="334325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 r:link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5614" y="33656"/>
            <a:ext cx="4612294" cy="335636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7" r:link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5614" y="3434402"/>
            <a:ext cx="4612294" cy="335636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6090" y="26941"/>
            <a:ext cx="3061840" cy="1474314"/>
          </a:xfrm>
        </p:spPr>
        <p:txBody>
          <a:bodyPr>
            <a:noAutofit/>
          </a:bodyPr>
          <a:lstStyle/>
          <a:p>
            <a:pPr algn="ctr"/>
            <a:r>
              <a:rPr lang="es-MX" sz="3200" b="1" dirty="0"/>
              <a:t>Ocupación de camas UCI y hospitalización</a:t>
            </a:r>
            <a:endParaRPr lang="es-PE" sz="3200" b="1" u="sng" dirty="0">
              <a:solidFill>
                <a:srgbClr val="FF0000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11268611" y="425558"/>
            <a:ext cx="630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b="1" dirty="0">
                <a:solidFill>
                  <a:srgbClr val="FF0000"/>
                </a:solidFill>
              </a:rPr>
              <a:t>UCI</a:t>
            </a:r>
            <a:endParaRPr lang="es-PE" sz="2400" dirty="0"/>
          </a:p>
        </p:txBody>
      </p:sp>
      <p:sp>
        <p:nvSpPr>
          <p:cNvPr id="17" name="Rectángulo 16"/>
          <p:cNvSpPr/>
          <p:nvPr/>
        </p:nvSpPr>
        <p:spPr>
          <a:xfrm>
            <a:off x="9859229" y="3781921"/>
            <a:ext cx="21758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rgbClr val="FF0000"/>
                </a:solidFill>
              </a:rPr>
              <a:t>Hospitalización</a:t>
            </a:r>
            <a:endParaRPr lang="es-PE" sz="2400" dirty="0"/>
          </a:p>
        </p:txBody>
      </p:sp>
      <p:sp>
        <p:nvSpPr>
          <p:cNvPr id="18" name="Marcador de contenido 2"/>
          <p:cNvSpPr>
            <a:spLocks noGrp="1"/>
          </p:cNvSpPr>
          <p:nvPr>
            <p:ph idx="1"/>
          </p:nvPr>
        </p:nvSpPr>
        <p:spPr>
          <a:xfrm>
            <a:off x="4535146" y="1646352"/>
            <a:ext cx="3061840" cy="5198000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2000"/>
              </a:spcBef>
            </a:pPr>
            <a:r>
              <a:rPr lang="es-PE" dirty="0"/>
              <a:t>Camas de hospitalización  disponibles bajan por dos semanas</a:t>
            </a:r>
          </a:p>
          <a:p>
            <a:pPr>
              <a:spcBef>
                <a:spcPts val="2000"/>
              </a:spcBef>
            </a:pPr>
            <a:r>
              <a:rPr lang="es-PE" dirty="0"/>
              <a:t>Camas UCI y no UCI operativas siguen bajando, rápido</a:t>
            </a:r>
          </a:p>
          <a:p>
            <a:pPr>
              <a:spcBef>
                <a:spcPts val="2000"/>
              </a:spcBef>
            </a:pPr>
            <a:r>
              <a:rPr lang="es-PE" b="1" u="sng" dirty="0" err="1">
                <a:solidFill>
                  <a:srgbClr val="FF0000"/>
                </a:solidFill>
              </a:rPr>
              <a:t>UCIs</a:t>
            </a:r>
            <a:r>
              <a:rPr lang="es-PE" b="1" u="sng" dirty="0">
                <a:solidFill>
                  <a:srgbClr val="FF0000"/>
                </a:solidFill>
              </a:rPr>
              <a:t> saturadas, ocupación de 68.6%</a:t>
            </a:r>
            <a:r>
              <a:rPr lang="es-PE" dirty="0"/>
              <a:t> </a:t>
            </a:r>
          </a:p>
          <a:p>
            <a:pPr marL="450850" lvl="1">
              <a:spcBef>
                <a:spcPts val="2000"/>
              </a:spcBef>
            </a:pPr>
            <a:r>
              <a:rPr lang="es-PE" dirty="0"/>
              <a:t>Baja 3.1%, semana previa bajó 2.2%</a:t>
            </a:r>
          </a:p>
          <a:p>
            <a:pPr>
              <a:spcBef>
                <a:spcPts val="2000"/>
              </a:spcBef>
            </a:pPr>
            <a:r>
              <a:rPr lang="es-PE" dirty="0"/>
              <a:t>27.1% ocupación en no UCI, </a:t>
            </a:r>
            <a:r>
              <a:rPr lang="es-PE" b="1" u="sng" dirty="0">
                <a:solidFill>
                  <a:srgbClr val="FF0000"/>
                </a:solidFill>
              </a:rPr>
              <a:t>baja 0.8%</a:t>
            </a:r>
            <a:endParaRPr lang="es-PE" u="sng" dirty="0"/>
          </a:p>
          <a:p>
            <a:pPr marL="450850" lvl="1">
              <a:lnSpc>
                <a:spcPct val="110000"/>
              </a:lnSpc>
              <a:spcBef>
                <a:spcPts val="0"/>
              </a:spcBef>
            </a:pPr>
            <a:r>
              <a:rPr lang="es-PE" dirty="0"/>
              <a:t>Antes bajó &gt;2% por varias semanas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9" r:link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03" y="52976"/>
            <a:ext cx="4593296" cy="3342539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569838" y="1715970"/>
            <a:ext cx="630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b="1" dirty="0">
                <a:solidFill>
                  <a:srgbClr val="FF0000"/>
                </a:solidFill>
              </a:rPr>
              <a:t>UCI</a:t>
            </a:r>
            <a:endParaRPr lang="es-PE" sz="2400" dirty="0"/>
          </a:p>
        </p:txBody>
      </p:sp>
      <p:sp>
        <p:nvSpPr>
          <p:cNvPr id="13" name="Rectángulo 12"/>
          <p:cNvSpPr/>
          <p:nvPr/>
        </p:nvSpPr>
        <p:spPr>
          <a:xfrm>
            <a:off x="541240" y="4214879"/>
            <a:ext cx="28776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b="1" dirty="0">
                <a:solidFill>
                  <a:srgbClr val="FF0000"/>
                </a:solidFill>
              </a:rPr>
              <a:t>Hospitalización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164700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524000" y="1848501"/>
            <a:ext cx="9144000" cy="2387600"/>
          </a:xfrm>
        </p:spPr>
        <p:txBody>
          <a:bodyPr/>
          <a:lstStyle/>
          <a:p>
            <a:r>
              <a:rPr lang="es-MX" b="1" dirty="0"/>
              <a:t>Análisis regional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1701727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6118" y="-1"/>
            <a:ext cx="10515600" cy="794057"/>
          </a:xfrm>
        </p:spPr>
        <p:txBody>
          <a:bodyPr>
            <a:normAutofit/>
          </a:bodyPr>
          <a:lstStyle/>
          <a:p>
            <a:pPr algn="ctr"/>
            <a:r>
              <a:rPr lang="es-PE" dirty="0"/>
              <a:t>Fallecidos semanales por región*</a:t>
            </a:r>
          </a:p>
        </p:txBody>
      </p:sp>
      <p:sp>
        <p:nvSpPr>
          <p:cNvPr id="6" name="Rectángulo 5"/>
          <p:cNvSpPr/>
          <p:nvPr/>
        </p:nvSpPr>
        <p:spPr>
          <a:xfrm>
            <a:off x="0" y="6278904"/>
            <a:ext cx="85119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* Datos de la semana actual incompletos. Totales de fila incluyen semanas no mostradas</a:t>
            </a:r>
          </a:p>
          <a:p>
            <a:r>
              <a:rPr lang="es-ES" dirty="0"/>
              <a:t>Records semanales de pandemia (rojo) y 2a ola (amarillo)</a:t>
            </a: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8417456" y="794056"/>
            <a:ext cx="3832413" cy="61173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>
                <a:solidFill>
                  <a:srgbClr val="FF0000"/>
                </a:solidFill>
              </a:rPr>
              <a:t>Caída nacional: 6.5%, menor de la 2a ola</a:t>
            </a:r>
          </a:p>
          <a:p>
            <a:pPr marL="355600" lvl="1" indent="-133350"/>
            <a:r>
              <a:rPr lang="es-ES" dirty="0"/>
              <a:t>Lima metro no baja por primera vez</a:t>
            </a:r>
          </a:p>
          <a:p>
            <a:pPr marL="355600" lvl="1" indent="-133350"/>
            <a:r>
              <a:rPr lang="es-ES" dirty="0"/>
              <a:t>Cajamarca cae leve por cuatro semanas</a:t>
            </a:r>
          </a:p>
          <a:p>
            <a:endParaRPr lang="es-ES" dirty="0"/>
          </a:p>
          <a:p>
            <a:r>
              <a:rPr lang="es-ES" dirty="0"/>
              <a:t>Siete regiones bajan, seis suben</a:t>
            </a:r>
          </a:p>
          <a:p>
            <a:pPr marL="355600" lvl="1" indent="-133350"/>
            <a:r>
              <a:rPr lang="es-ES" dirty="0"/>
              <a:t>Mayor caída = Mayor alza</a:t>
            </a:r>
          </a:p>
          <a:p>
            <a:endParaRPr lang="es-ES" dirty="0"/>
          </a:p>
          <a:p>
            <a:r>
              <a:rPr lang="es-ES" dirty="0"/>
              <a:t>Estancamiento regional sigue</a:t>
            </a:r>
          </a:p>
          <a:p>
            <a:pPr marL="355600" lvl="1" indent="-133350"/>
            <a:r>
              <a:rPr lang="es-ES" dirty="0"/>
              <a:t>Tres crecen poco (2) y nueve no crecen (±1), 13 la semana pasada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38" y="650194"/>
            <a:ext cx="8439850" cy="562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216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9182934" y="1433018"/>
            <a:ext cx="3140994" cy="4421022"/>
          </a:xfrm>
        </p:spPr>
        <p:txBody>
          <a:bodyPr>
            <a:noAutofit/>
          </a:bodyPr>
          <a:lstStyle/>
          <a:p>
            <a:pPr marL="0" lvl="1" indent="0">
              <a:spcBef>
                <a:spcPts val="1000"/>
              </a:spcBef>
              <a:buNone/>
            </a:pPr>
            <a:r>
              <a:rPr lang="es-PE" sz="1600" b="1" dirty="0">
                <a:solidFill>
                  <a:srgbClr val="FF0000"/>
                </a:solidFill>
              </a:rPr>
              <a:t>Tres regiones tienen ≤5 camas disponibles*, una menos que la semana previa</a:t>
            </a:r>
          </a:p>
          <a:p>
            <a:pPr marL="0" lvl="1" indent="0">
              <a:spcBef>
                <a:spcPts val="1000"/>
              </a:spcBef>
              <a:buNone/>
            </a:pPr>
            <a:endParaRPr lang="es-PE" sz="1600" b="1" dirty="0">
              <a:solidFill>
                <a:srgbClr val="FF0000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s-PE" sz="1600" b="1" dirty="0">
                <a:solidFill>
                  <a:srgbClr val="FF0000"/>
                </a:solidFill>
              </a:rPr>
              <a:t>198 camas UCI disponibles en Lima. Sube versus 189, 174, 115, 131 y 120 en semanas previas</a:t>
            </a:r>
          </a:p>
          <a:p>
            <a:pPr marL="0" lvl="1" indent="0">
              <a:spcBef>
                <a:spcPts val="1000"/>
              </a:spcBef>
              <a:buNone/>
            </a:pPr>
            <a:endParaRPr lang="es-PE" sz="1600" b="1" dirty="0">
              <a:solidFill>
                <a:srgbClr val="FF0000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s-PE" sz="1600" b="1" dirty="0">
                <a:solidFill>
                  <a:srgbClr val="FF0000"/>
                </a:solidFill>
              </a:rPr>
              <a:t>Sube ** </a:t>
            </a:r>
            <a:r>
              <a:rPr lang="es-PE" sz="1600" dirty="0">
                <a:solidFill>
                  <a:srgbClr val="002060"/>
                </a:solidFill>
              </a:rPr>
              <a:t>en costa centro-norte: </a:t>
            </a:r>
            <a:r>
              <a:rPr lang="es-ES" sz="1600" dirty="0">
                <a:solidFill>
                  <a:srgbClr val="002060"/>
                </a:solidFill>
              </a:rPr>
              <a:t>Callao (4.7%) y Lima región (1.2%), Ucayali (1.9%) y Madre de Dios (2.1%) en la Amazonía más Cajamarca (5.0%) y Arequipa (1.7%). </a:t>
            </a:r>
            <a:r>
              <a:rPr lang="es-PE" sz="1600" dirty="0">
                <a:solidFill>
                  <a:srgbClr val="002060"/>
                </a:solidFill>
              </a:rPr>
              <a:t>Cinco semanas previas subieron 4-5 regiones</a:t>
            </a:r>
          </a:p>
          <a:p>
            <a:pPr marL="0" lvl="1" indent="0">
              <a:spcBef>
                <a:spcPts val="1000"/>
              </a:spcBef>
              <a:buNone/>
            </a:pPr>
            <a:endParaRPr lang="es-PE" sz="1600" dirty="0">
              <a:solidFill>
                <a:srgbClr val="002060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s-PE" sz="1600" dirty="0">
                <a:solidFill>
                  <a:srgbClr val="002060"/>
                </a:solidFill>
              </a:rPr>
              <a:t>Se mantienen (±1%): </a:t>
            </a:r>
            <a:r>
              <a:rPr lang="es-ES" sz="1600" dirty="0">
                <a:solidFill>
                  <a:srgbClr val="002060"/>
                </a:solidFill>
              </a:rPr>
              <a:t>Piura y Ancash, e Ica, Ayacucho y Cusco</a:t>
            </a:r>
            <a:r>
              <a:rPr lang="es-PE" sz="1600" dirty="0">
                <a:solidFill>
                  <a:srgbClr val="002060"/>
                </a:solidFill>
              </a:rPr>
              <a:t>. Esta última subió hace dos semanas y no baja. Cinco semanas previas se mantienen 5-6 regiones</a:t>
            </a: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9278470" y="2058"/>
            <a:ext cx="2913530" cy="1471899"/>
          </a:xfrm>
        </p:spPr>
        <p:txBody>
          <a:bodyPr>
            <a:noAutofit/>
          </a:bodyPr>
          <a:lstStyle/>
          <a:p>
            <a:pPr algn="ctr"/>
            <a:r>
              <a:rPr lang="es-PE" sz="3200" b="1" u="sng" dirty="0">
                <a:solidFill>
                  <a:srgbClr val="FF0000"/>
                </a:solidFill>
              </a:rPr>
              <a:t>Alta ocupación </a:t>
            </a:r>
            <a:r>
              <a:rPr lang="es-PE" sz="3200" dirty="0"/>
              <a:t>de camas UCI: 68.6%, cae 3.1%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114CA209-02CF-45F4-9E1C-72CF6965C2A3}"/>
              </a:ext>
            </a:extLst>
          </p:cNvPr>
          <p:cNvGrpSpPr/>
          <p:nvPr/>
        </p:nvGrpSpPr>
        <p:grpSpPr>
          <a:xfrm>
            <a:off x="53787" y="0"/>
            <a:ext cx="9224683" cy="6712798"/>
            <a:chOff x="26491" y="151179"/>
            <a:chExt cx="9224683" cy="6712798"/>
          </a:xfrm>
        </p:grpSpPr>
        <p:pic>
          <p:nvPicPr>
            <p:cNvPr id="16" name="Imagen 15"/>
            <p:cNvPicPr>
              <a:picLocks noChangeAspect="1"/>
            </p:cNvPicPr>
            <p:nvPr/>
          </p:nvPicPr>
          <p:blipFill>
            <a:blip r:embed="rId2" r:link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491" y="151179"/>
              <a:ext cx="9224683" cy="6712798"/>
            </a:xfrm>
            <a:prstGeom prst="rect">
              <a:avLst/>
            </a:prstGeom>
          </p:spPr>
        </p:pic>
        <p:sp>
          <p:nvSpPr>
            <p:cNvPr id="24" name="Rectángulo 23"/>
            <p:cNvSpPr/>
            <p:nvPr/>
          </p:nvSpPr>
          <p:spPr>
            <a:xfrm>
              <a:off x="701610" y="5087816"/>
              <a:ext cx="4138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PE" sz="3600" b="1" dirty="0">
                  <a:solidFill>
                    <a:srgbClr val="FF0000"/>
                  </a:solidFill>
                </a:rPr>
                <a:t>*</a:t>
              </a:r>
              <a:endParaRPr lang="es-PE" sz="3600" dirty="0">
                <a:solidFill>
                  <a:srgbClr val="FF0000"/>
                </a:solidFill>
              </a:endParaRPr>
            </a:p>
          </p:txBody>
        </p:sp>
        <p:sp>
          <p:nvSpPr>
            <p:cNvPr id="22" name="Rectángulo 21"/>
            <p:cNvSpPr/>
            <p:nvPr/>
          </p:nvSpPr>
          <p:spPr>
            <a:xfrm>
              <a:off x="6250491" y="388646"/>
              <a:ext cx="4138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PE" sz="3600" b="1" dirty="0">
                  <a:solidFill>
                    <a:srgbClr val="FF0000"/>
                  </a:solidFill>
                </a:rPr>
                <a:t>*</a:t>
              </a:r>
              <a:endParaRPr lang="es-PE" sz="3600" dirty="0">
                <a:solidFill>
                  <a:srgbClr val="FF0000"/>
                </a:solidFill>
              </a:endParaRPr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2076539" y="5384724"/>
              <a:ext cx="117162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3600" b="1" dirty="0">
                  <a:solidFill>
                    <a:srgbClr val="FF0000"/>
                  </a:solidFill>
                </a:rPr>
                <a:t>**</a:t>
              </a:r>
              <a:endParaRPr lang="es-PE" sz="3600" dirty="0">
                <a:solidFill>
                  <a:srgbClr val="FF0000"/>
                </a:solidFill>
              </a:endParaRPr>
            </a:p>
          </p:txBody>
        </p:sp>
        <p:sp>
          <p:nvSpPr>
            <p:cNvPr id="18" name="Rectángulo 17"/>
            <p:cNvSpPr/>
            <p:nvPr/>
          </p:nvSpPr>
          <p:spPr>
            <a:xfrm>
              <a:off x="4874329" y="3116064"/>
              <a:ext cx="117162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3600" b="1" dirty="0">
                  <a:solidFill>
                    <a:srgbClr val="FF0000"/>
                  </a:solidFill>
                </a:rPr>
                <a:t>**</a:t>
              </a:r>
              <a:endParaRPr lang="es-PE" sz="3600" dirty="0">
                <a:solidFill>
                  <a:srgbClr val="FF0000"/>
                </a:solidFill>
              </a:endParaRPr>
            </a:p>
          </p:txBody>
        </p:sp>
        <p:sp>
          <p:nvSpPr>
            <p:cNvPr id="19" name="Rectángulo 18"/>
            <p:cNvSpPr/>
            <p:nvPr/>
          </p:nvSpPr>
          <p:spPr>
            <a:xfrm>
              <a:off x="679915" y="2010458"/>
              <a:ext cx="117162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3600" b="1" dirty="0">
                  <a:solidFill>
                    <a:srgbClr val="FF0000"/>
                  </a:solidFill>
                </a:rPr>
                <a:t>**</a:t>
              </a:r>
              <a:endParaRPr lang="es-PE" sz="3600" dirty="0">
                <a:solidFill>
                  <a:srgbClr val="FF0000"/>
                </a:solidFill>
              </a:endParaRPr>
            </a:p>
          </p:txBody>
        </p:sp>
        <p:sp>
          <p:nvSpPr>
            <p:cNvPr id="21" name="Rectángulo 20"/>
            <p:cNvSpPr/>
            <p:nvPr/>
          </p:nvSpPr>
          <p:spPr>
            <a:xfrm>
              <a:off x="2093849" y="3680933"/>
              <a:ext cx="384758" cy="6672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3600" b="1" dirty="0">
                  <a:solidFill>
                    <a:srgbClr val="FF0000"/>
                  </a:solidFill>
                </a:rPr>
                <a:t>*</a:t>
              </a:r>
              <a:endParaRPr lang="es-PE" sz="3600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7647103" y="3118336"/>
              <a:ext cx="117162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3600" b="1" dirty="0">
                  <a:solidFill>
                    <a:srgbClr val="FF0000"/>
                  </a:solidFill>
                </a:rPr>
                <a:t>**</a:t>
              </a:r>
              <a:endParaRPr lang="es-PE" sz="3600" dirty="0">
                <a:solidFill>
                  <a:srgbClr val="FF0000"/>
                </a:solidFill>
              </a:endParaRPr>
            </a:p>
          </p:txBody>
        </p:sp>
        <p:sp>
          <p:nvSpPr>
            <p:cNvPr id="15" name="Rectángulo 14"/>
            <p:cNvSpPr/>
            <p:nvPr/>
          </p:nvSpPr>
          <p:spPr>
            <a:xfrm>
              <a:off x="4858414" y="934560"/>
              <a:ext cx="117162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3600" b="1" dirty="0">
                  <a:solidFill>
                    <a:srgbClr val="FF0000"/>
                  </a:solidFill>
                </a:rPr>
                <a:t>**</a:t>
              </a:r>
              <a:endParaRPr lang="es-PE" sz="3600" dirty="0">
                <a:solidFill>
                  <a:srgbClr val="FF0000"/>
                </a:solidFill>
              </a:endParaRPr>
            </a:p>
          </p:txBody>
        </p:sp>
        <p:sp>
          <p:nvSpPr>
            <p:cNvPr id="23" name="Rectángulo 22"/>
            <p:cNvSpPr/>
            <p:nvPr/>
          </p:nvSpPr>
          <p:spPr>
            <a:xfrm>
              <a:off x="7644837" y="936832"/>
              <a:ext cx="117162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3600" b="1" dirty="0">
                  <a:solidFill>
                    <a:srgbClr val="FF0000"/>
                  </a:solidFill>
                </a:rPr>
                <a:t>**</a:t>
              </a:r>
              <a:endParaRPr lang="es-PE" sz="3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1534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80" y="69894"/>
            <a:ext cx="9384435" cy="6829049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9326579" y="397646"/>
            <a:ext cx="2874518" cy="1786000"/>
          </a:xfrm>
        </p:spPr>
        <p:txBody>
          <a:bodyPr>
            <a:noAutofit/>
          </a:bodyPr>
          <a:lstStyle/>
          <a:p>
            <a:pPr algn="ctr"/>
            <a:r>
              <a:rPr lang="es-PE" sz="3200" b="1" dirty="0"/>
              <a:t>Ocupación de camas de no UCI cae 0.9%. Bajó 2% la semana previa y &gt;5% antes 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725968" y="1841633"/>
            <a:ext cx="413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135463" y="2019057"/>
            <a:ext cx="413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16" name="Marcador de contenido 2"/>
          <p:cNvSpPr txBox="1">
            <a:spLocks/>
          </p:cNvSpPr>
          <p:nvPr/>
        </p:nvSpPr>
        <p:spPr>
          <a:xfrm>
            <a:off x="9421582" y="2665388"/>
            <a:ext cx="2770417" cy="418258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000"/>
              </a:spcBef>
              <a:buNone/>
            </a:pPr>
            <a:r>
              <a:rPr lang="es-PE" b="1" dirty="0">
                <a:solidFill>
                  <a:srgbClr val="FF0000"/>
                </a:solidFill>
              </a:rPr>
              <a:t>Sube &gt;1%* en Callao (4.9%) y Lima metro (1.5%) más Pasco (1.6%) y Cusco (1.6%)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s-PE" b="1" dirty="0">
                <a:solidFill>
                  <a:srgbClr val="FF0000"/>
                </a:solidFill>
              </a:rPr>
              <a:t>Subió 3-5 regiones en las últimas tres semanas </a:t>
            </a:r>
          </a:p>
          <a:p>
            <a:pPr marL="0" lvl="1" indent="0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PE" b="1" dirty="0">
                <a:solidFill>
                  <a:srgbClr val="FF0000"/>
                </a:solidFill>
              </a:rPr>
              <a:t>Callao y Lima metro repiten**</a:t>
            </a:r>
          </a:p>
          <a:p>
            <a:pPr marL="0" lvl="1" indent="0">
              <a:spcBef>
                <a:spcPts val="1000"/>
              </a:spcBef>
              <a:buNone/>
            </a:pPr>
            <a:endParaRPr lang="es-PE" b="1" dirty="0">
              <a:solidFill>
                <a:srgbClr val="FF0000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s-PE" b="1" dirty="0">
                <a:solidFill>
                  <a:srgbClr val="FF0000"/>
                </a:solidFill>
              </a:rPr>
              <a:t>Se mantiene (±1%) en Amazonas, Ancash, Apurímac, Ayacucho, Ica, La Libertad, Lambayeque, Piura, Tumbes, Ucayali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s-PE" b="1" dirty="0">
                <a:solidFill>
                  <a:srgbClr val="FF0000"/>
                </a:solidFill>
              </a:rPr>
              <a:t>Tres semanas previas se mantuvo en 4, 6 y 9 regiones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728240" y="2075921"/>
            <a:ext cx="6431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3526039" y="2826548"/>
            <a:ext cx="413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3528311" y="3060836"/>
            <a:ext cx="6431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2137735" y="3740950"/>
            <a:ext cx="413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</a:t>
            </a:r>
            <a:endParaRPr lang="es-PE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476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524000" y="1982971"/>
            <a:ext cx="9144000" cy="2387600"/>
          </a:xfrm>
        </p:spPr>
        <p:txBody>
          <a:bodyPr/>
          <a:lstStyle/>
          <a:p>
            <a:r>
              <a:rPr lang="es-MX" b="1" dirty="0"/>
              <a:t>Análisis macro-regional y regional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2373474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10187" y="96185"/>
            <a:ext cx="7916706" cy="562721"/>
          </a:xfrm>
        </p:spPr>
        <p:txBody>
          <a:bodyPr>
            <a:noAutofit/>
          </a:bodyPr>
          <a:lstStyle/>
          <a:p>
            <a:r>
              <a:rPr lang="es-MX" sz="3600"/>
              <a:t>Lima y Callao en escenario mixto</a:t>
            </a:r>
            <a:endParaRPr lang="es-PE" sz="3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-80681" y="5488884"/>
            <a:ext cx="7392295" cy="1392093"/>
          </a:xfrm>
        </p:spPr>
        <p:txBody>
          <a:bodyPr>
            <a:normAutofit fontScale="92500"/>
          </a:bodyPr>
          <a:lstStyle/>
          <a:p>
            <a:r>
              <a:rPr lang="es-ES" sz="2200" b="1" dirty="0"/>
              <a:t>Lima metro no baja por primera vez en 2a ola</a:t>
            </a:r>
            <a:endParaRPr lang="es-ES" sz="2200" b="1" dirty="0">
              <a:solidFill>
                <a:srgbClr val="00B050"/>
              </a:solidFill>
            </a:endParaRPr>
          </a:p>
          <a:p>
            <a:r>
              <a:rPr lang="es-ES" sz="2200" b="1" dirty="0"/>
              <a:t>DIRIS Lima Sur sube, máximo valor en cuatro semanas</a:t>
            </a:r>
          </a:p>
          <a:p>
            <a:r>
              <a:rPr lang="es-ES" sz="2200" b="1" dirty="0"/>
              <a:t>Cinco distritos de Lima metro suben, máximo en cinco semanas</a:t>
            </a:r>
            <a:endParaRPr lang="es-ES" sz="22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1614" y="23352"/>
            <a:ext cx="4680409" cy="340585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70938"/>
            <a:ext cx="7194176" cy="487296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 r:link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1614" y="3452188"/>
            <a:ext cx="4680409" cy="340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185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35900</TotalTime>
  <Words>1399</Words>
  <Application>Microsoft Office PowerPoint</Application>
  <PresentationFormat>Panorámica</PresentationFormat>
  <Paragraphs>237</Paragraphs>
  <Slides>17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de Office</vt:lpstr>
      <vt:lpstr>Situación Epidemiológica de la COVID-19 al 14 de Agosto del 2021</vt:lpstr>
      <vt:lpstr>La pandemia esta semana</vt:lpstr>
      <vt:lpstr>Ocupación de camas UCI y hospitalización</vt:lpstr>
      <vt:lpstr>Análisis regional</vt:lpstr>
      <vt:lpstr>Fallecidos semanales por región*</vt:lpstr>
      <vt:lpstr>Alta ocupación de camas UCI: 68.6%, cae 3.1%</vt:lpstr>
      <vt:lpstr>Ocupación de camas de no UCI cae 0.9%. Bajó 2% la semana previa y &gt;5% antes </vt:lpstr>
      <vt:lpstr>Análisis macro-regional y regional</vt:lpstr>
      <vt:lpstr>Lima y Callao en escenario mixto</vt:lpstr>
      <vt:lpstr>Costa Centro  Fallecidos suben en Ica. Ocupación UCI alta y sube en Callao y Lima región. Ocupación camas no UCI sube dos semanas en Lima metropolitana y Callao</vt:lpstr>
      <vt:lpstr>Costa Sur Fallecidos suben en Moquegua. Ocupación camas UCI sube en Arequipa. Ocupación camas no UCI baja</vt:lpstr>
      <vt:lpstr>Sierra/Selva Sur Fallecidos bajan. Pocas camas UCI en Ayacucho, ocupación sube en Madre de Dios. Ocupación no UCI sube en Cusco </vt:lpstr>
      <vt:lpstr>Sierra/Selva Centro Fallecidos se mantienen. Ocupación UCI baja. Pocas camas UCI en Pasco. Ocupación camas no UCI sube en Pasco</vt:lpstr>
      <vt:lpstr>Selva Baja  Fallecidos suben en Ucayali. Ocupación camas UCI y no UCI baja</vt:lpstr>
      <vt:lpstr>Sierra/Selva Norte Fallecidos suben en Amazonas y Cajamarca. Ocupación camas UCI subió en Cajamarca y ocupación no UCI baja </vt:lpstr>
      <vt:lpstr>Presentación de PowerPoint</vt:lpstr>
      <vt:lpstr>Tasa de mortalidad baja pero sigue alta aún en el centro-sur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Willy Lescano</dc:creator>
  <cp:lastModifiedBy>Johar</cp:lastModifiedBy>
  <cp:revision>979</cp:revision>
  <cp:lastPrinted>2021-07-05T19:20:30Z</cp:lastPrinted>
  <dcterms:created xsi:type="dcterms:W3CDTF">2020-07-09T22:59:19Z</dcterms:created>
  <dcterms:modified xsi:type="dcterms:W3CDTF">2021-08-17T14:32:37Z</dcterms:modified>
</cp:coreProperties>
</file>