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317" r:id="rId3"/>
    <p:sldId id="314" r:id="rId4"/>
    <p:sldId id="335" r:id="rId5"/>
    <p:sldId id="331" r:id="rId6"/>
    <p:sldId id="332" r:id="rId7"/>
    <p:sldId id="316" r:id="rId8"/>
    <p:sldId id="288" r:id="rId9"/>
    <p:sldId id="329" r:id="rId10"/>
    <p:sldId id="330" r:id="rId11"/>
    <p:sldId id="336" r:id="rId12"/>
    <p:sldId id="333" r:id="rId13"/>
    <p:sldId id="337" r:id="rId14"/>
    <p:sldId id="293" r:id="rId15"/>
    <p:sldId id="268" r:id="rId16"/>
    <p:sldId id="270" r:id="rId17"/>
    <p:sldId id="282" r:id="rId18"/>
    <p:sldId id="284" r:id="rId19"/>
    <p:sldId id="283" r:id="rId20"/>
    <p:sldId id="285" r:id="rId21"/>
    <p:sldId id="262" r:id="rId22"/>
    <p:sldId id="286" r:id="rId23"/>
    <p:sldId id="290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65" d="100"/>
          <a:sy n="65" d="100"/>
        </p:scale>
        <p:origin x="6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+&lt;0.1% +0.2% +0.2% +1.0% +1.9% +1.9% +2.4%</a:t>
            </a:r>
          </a:p>
          <a:p>
            <a:r>
              <a:rPr lang="es-MX" sz="1200" dirty="0" smtClean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Casos%20Covid\resultado\incsemanaregion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Datos\UCI\positividad\Agpositividadregdia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file:///C:\Users\Willy\Emerge-UPCH%20Dropbox\2.%20Jefatura\Projects\CoViD-19\Analisis\Sec.%20Variantes\Variantes%20Macroregi&#243;n\SIERRA%20SELVA%20NORTE.png" TargetMode="External"/><Relationship Id="rId3" Type="http://schemas.openxmlformats.org/officeDocument/2006/relationships/image" Target="file:///C:\Users\Willy\Emerge-UPCH%20Dropbox\2.%20Jefatura\Projects\CoViD-19\Analisis\Sec.%20Variantes\Variantes%20Macroregi&#243;n\COSTA%20CENTRO.png" TargetMode="External"/><Relationship Id="rId7" Type="http://schemas.openxmlformats.org/officeDocument/2006/relationships/image" Target="file:///C:\Users\Willy\Emerge-UPCH%20Dropbox\2.%20Jefatura\Projects\CoViD-19\Analisis\Sec.%20Variantes\Variantes%20Macroregi&#243;n\COSTA%20SUR.png" TargetMode="External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file:///C:\Users\Willy\Emerge-UPCH%20Dropbox\2.%20Jefatura\Projects\CoViD-19\Analisis\Sec.%20Variantes\Variantes%20Macroregi&#243;n\SIERRA%20CENTRO.png" TargetMode="External"/><Relationship Id="rId5" Type="http://schemas.openxmlformats.org/officeDocument/2006/relationships/image" Target="file:///C:\Users\Willy\Emerge-UPCH%20Dropbox\2.%20Jefatura\Projects\CoViD-19\Analisis\Sec.%20Variantes\Variantes%20Macroregi&#243;n\COSTA%20NORTE.png" TargetMode="External"/><Relationship Id="rId15" Type="http://schemas.openxmlformats.org/officeDocument/2006/relationships/image" Target="file:///C:\Users\Willy\Emerge-UPCH%20Dropbox\2.%20Jefatura\Projects\CoViD-19\Analisis\Sec.%20Variantes\Variantes%20Macroregi&#243;n\SIERRA%20SELVA%20SUR.png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file:///C:\Users\Willy\Emerge-UPCH%20Dropbox\2.%20Jefatura\Projects\CoViD-19\Analisis\Sec.%20Variantes\Variantes%20Macroregi&#243;n\SELVA%20BAJA.png" TargetMode="External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file:///C:\Users\Willy\Emerge-UPCH%20Dropbox\2.%20Jefatura\Projects\CoViD-19\MINSA\Informes\PNG\LIMAprovg.png" TargetMode="External"/><Relationship Id="rId18" Type="http://schemas.openxmlformats.org/officeDocument/2006/relationships/image" Target="file:///C:\Users\Willy\Emerge-UPCH%20Dropbox\2.%20Jefatura\Projects\CoViD-19\MINSA\Informes\PNG\ICAsd.png" TargetMode="External"/><Relationship Id="rId3" Type="http://schemas.openxmlformats.org/officeDocument/2006/relationships/image" Target="file:///C:\Users\Willy\Emerge-UPCH%20Dropbox\2.%20Jefatura\Projects\CoViD-19\MINSA\Datos\UCI\positividad\costacentro2.png" TargetMode="External"/><Relationship Id="rId7" Type="http://schemas.openxmlformats.org/officeDocument/2006/relationships/image" Target="file:///C:\Users\Willy\Emerge-UPCH%20Dropbox\2.%20Jefatura\Projects\CoViD-19\MINSA\Informes\PNG\nucicostacentro.png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image" Target="../media/image28.png"/><Relationship Id="rId16" Type="http://schemas.openxmlformats.org/officeDocument/2006/relationships/image" Target="file:///C:\Users\Willy\Emerge-UPCH%20Dropbox\2.%20Jefatura\Projects\CoViD-19\MINSA\Informes\PNG\CALLAOsd.png" TargetMode="External"/><Relationship Id="rId20" Type="http://schemas.openxmlformats.org/officeDocument/2006/relationships/image" Target="file:///C:\Users\Willy\Emerge-UPCH%20Dropbox\2.%20Jefatura\Projects\CoViD-19\MINSA\Informes\PNG\ANCASHsd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file:///C:\Users\Willy\Emerge-UPCH%20Dropbox\2.%20Jefatura\Projects\CoViD-19\MINSA\Informes\PNG\LA%20LIBERTADsd.png" TargetMode="External"/><Relationship Id="rId5" Type="http://schemas.openxmlformats.org/officeDocument/2006/relationships/image" Target="file:///C:\Users\Willy\Emerge-UPCH%20Dropbox\2.%20Jefatura\Projects\CoViD-19\MINSA\Informes\PNG\costacentro2.png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file:///C:\Users\Willy\Emerge-UPCH%20Dropbox\2.%20Jefatura\Projects\CoViD-19\MINSA\Informes\PNG\ucicostacentro.png" TargetMode="External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file:///C:\Users\Willy\Emerge-UPCH%20Dropbox\2.%20Jefatura\Projects\CoViD-19\MINSA\Informes\PNG\TACNAsd.png" TargetMode="External"/><Relationship Id="rId3" Type="http://schemas.openxmlformats.org/officeDocument/2006/relationships/image" Target="file:///C:\Users\Willy\Emerge-UPCH%20Dropbox\2.%20Jefatura\Projects\CoViD-19\MINSA\Datos\UCI\positividad\costasur2.png" TargetMode="External"/><Relationship Id="rId7" Type="http://schemas.openxmlformats.org/officeDocument/2006/relationships/image" Target="file:///C:\Users\Willy\Emerge-UPCH%20Dropbox\2.%20Jefatura\Projects\CoViD-19\MINSA\Informes\PNG\nucicostasur.png" TargetMode="External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file:///C:\Users\Willy\Emerge-UPCH%20Dropbox\2.%20Jefatura\Projects\CoViD-19\MINSA\Informes\PNG\AREQUIPAsd.png" TargetMode="External"/><Relationship Id="rId5" Type="http://schemas.openxmlformats.org/officeDocument/2006/relationships/image" Target="file:///C:\Users\Willy\Emerge-UPCH%20Dropbox\2.%20Jefatura\Projects\CoViD-19\MINSA\Informes\PNG\costasur2.png" TargetMode="External"/><Relationship Id="rId15" Type="http://schemas.openxmlformats.org/officeDocument/2006/relationships/image" Target="file:///C:\Users\Willy\Emerge-UPCH%20Dropbox\2.%20Jefatura\Projects\CoViD-19\MINSA\Informes\PNG\MOQUEGUAsd.png" TargetMode="Externa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file:///C:\Users\Willy\Emerge-UPCH%20Dropbox\2.%20Jefatura\Projects\CoViD-19\MINSA\Informes\PNG\ucicostasur.png" TargetMode="External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file:///C:\Users\Willy\Emerge-UPCH%20Dropbox\2.%20Jefatura\Projects\CoViD-19\MINSA\Informes\PNG\APURIMACsd.png" TargetMode="External"/><Relationship Id="rId18" Type="http://schemas.openxmlformats.org/officeDocument/2006/relationships/image" Target="../media/image53.png"/><Relationship Id="rId3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ucisierrasur.png" TargetMode="External"/><Relationship Id="rId12" Type="http://schemas.openxmlformats.org/officeDocument/2006/relationships/image" Target="../media/image50.png"/><Relationship Id="rId17" Type="http://schemas.openxmlformats.org/officeDocument/2006/relationships/image" Target="file:///C:\Users\Willy\Emerge-UPCH%20Dropbox\2.%20Jefatura\Projects\CoViD-19\MINSA\Informes\PNG\MADRE%20DE%20DIOSsd.png" TargetMode="External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file:///C:\Users\Willy\Emerge-UPCH%20Dropbox\2.%20Jefatura\Projects\CoViD-19\MINSA\Informes\PNG\PUNOsd.png" TargetMode="External"/><Relationship Id="rId5" Type="http://schemas.openxmlformats.org/officeDocument/2006/relationships/image" Target="file:///C:\Users\Willy\Emerge-UPCH%20Dropbox\2.%20Jefatura\Projects\CoViD-19\MINSA\Datos\UCI\positividad\sierraselvasur2.png" TargetMode="External"/><Relationship Id="rId15" Type="http://schemas.openxmlformats.org/officeDocument/2006/relationships/image" Target="file:///C:\Users\Willy\Emerge-UPCH%20Dropbox\2.%20Jefatura\Projects\CoViD-19\MINSA\Informes\PNG\CUSCOsd.png" TargetMode="External"/><Relationship Id="rId10" Type="http://schemas.openxmlformats.org/officeDocument/2006/relationships/image" Target="../media/image49.png"/><Relationship Id="rId19" Type="http://schemas.openxmlformats.org/officeDocument/2006/relationships/image" Target="file:///C:\Users\Willy\Emerge-UPCH%20Dropbox\2.%20Jefatura\Projects\CoViD-19\MINSA\Informes\PNG\AYACUCHOsd.png" TargetMode="External"/><Relationship Id="rId4" Type="http://schemas.openxmlformats.org/officeDocument/2006/relationships/image" Target="../media/image46.png"/><Relationship Id="rId9" Type="http://schemas.openxmlformats.org/officeDocument/2006/relationships/image" Target="file:///C:\Users\Willy\Emerge-UPCH%20Dropbox\2.%20Jefatura\Projects\CoViD-19\MINSA\Informes\PNG\nucisierrasur.png" TargetMode="External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file:///C:\Users\Willy\Emerge-UPCH%20Dropbox\2.%20Jefatura\Projects\CoViD-19\MINSA\Informes\PNG\JUNINsd.png" TargetMode="External"/><Relationship Id="rId3" Type="http://schemas.openxmlformats.org/officeDocument/2006/relationships/image" Target="file:///C:\Users\Willy\Emerge-UPCH%20Dropbox\2.%20Jefatura\Projects\CoViD-19\MINSA\Informes\PNG\sierracentro2.png" TargetMode="External"/><Relationship Id="rId7" Type="http://schemas.openxmlformats.org/officeDocument/2006/relationships/image" Target="file:///C:\Users\Willy\Emerge-UPCH%20Dropbox\2.%20Jefatura\Projects\CoViD-19\MINSA\Informes\PNG\ucisierracentro.png" TargetMode="External"/><Relationship Id="rId12" Type="http://schemas.openxmlformats.org/officeDocument/2006/relationships/image" Target="../media/image59.png"/><Relationship Id="rId17" Type="http://schemas.openxmlformats.org/officeDocument/2006/relationships/image" Target="file:///C:\Users\Willy\Emerge-UPCH%20Dropbox\2.%20Jefatura\Projects\CoViD-19\MINSA\Informes\PNG\HUANCAVELICAsd.png" TargetMode="External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file:///C:\Users\Willy\Emerge-UPCH%20Dropbox\2.%20Jefatura\Projects\CoViD-19\MINSA\Informes\PNG\HUANUCOsd.png" TargetMode="External"/><Relationship Id="rId5" Type="http://schemas.openxmlformats.org/officeDocument/2006/relationships/image" Target="file:///C:\Users\Willy\Emerge-UPCH%20Dropbox\2.%20Jefatura\Projects\CoViD-19\MINSA\Datos\UCI\positividad\sierracentro2.png" TargetMode="External"/><Relationship Id="rId15" Type="http://schemas.openxmlformats.org/officeDocument/2006/relationships/image" Target="file:///C:\Users\Willy\Emerge-UPCH%20Dropbox\2.%20Jefatura\Projects\CoViD-19\MINSA\Informes\PNG\PASCOsd.png" TargetMode="Externa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file:///C:\Users\Willy\Emerge-UPCH%20Dropbox\2.%20Jefatura\Projects\CoViD-19\MINSA\Informes\PNG\nucisierracentro.png" TargetMode="External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LORETOsd.png" TargetMode="External"/><Relationship Id="rId3" Type="http://schemas.openxmlformats.org/officeDocument/2006/relationships/image" Target="file:///C:\Users\Willy\Emerge-UPCH%20Dropbox\2.%20Jefatura\Projects\CoViD-19\MINSA\Datos\UCI\positividad\selvabaja2.png" TargetMode="External"/><Relationship Id="rId7" Type="http://schemas.openxmlformats.org/officeDocument/2006/relationships/image" Target="file:///C:\Users\Willy\Emerge-UPCH%20Dropbox\2.%20Jefatura\Projects\CoViD-19\MINSA\Informes\PNG\uciselvabaja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UCAYALIsd.png" TargetMode="External"/><Relationship Id="rId5" Type="http://schemas.openxmlformats.org/officeDocument/2006/relationships/image" Target="file:///C:\Users\Willy\Emerge-UPCH%20Dropbox\2.%20Jefatura\Projects\CoViD-19\MINSA\Informes\PNG\selvabaja2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nuciselvabaja.pn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file:///C:\Users\Willy\Emerge-UPCH%20Dropbox\2.%20Jefatura\Projects\CoViD-19\MINSA\Informes\PNG\AMAZONASsd.png" TargetMode="External"/><Relationship Id="rId3" Type="http://schemas.openxmlformats.org/officeDocument/2006/relationships/image" Target="file:///C:\Users\Willy\Emerge-UPCH%20Dropbox\2.%20Jefatura\Projects\CoViD-19\MINSA\Datos\UCI\positividad\sierraselvanorte2.png" TargetMode="External"/><Relationship Id="rId7" Type="http://schemas.openxmlformats.org/officeDocument/2006/relationships/image" Target="file:///C:\Users\Willy\Emerge-UPCH%20Dropbox\2.%20Jefatura\Projects\CoViD-19\MINSA\Informes\PNG\ucisierraselvanorte.png" TargetMode="External"/><Relationship Id="rId12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file:///C:\Users\Willy\Emerge-UPCH%20Dropbox\2.%20Jefatura\Projects\CoViD-19\MINSA\Informes\PNG\CAJAMARCAsd.png" TargetMode="External"/><Relationship Id="rId5" Type="http://schemas.openxmlformats.org/officeDocument/2006/relationships/image" Target="file:///C:\Users\Willy\Emerge-UPCH%20Dropbox\2.%20Jefatura\Projects\CoViD-19\MINSA\Informes\PNG\sierraselvanorte2.png" TargetMode="External"/><Relationship Id="rId15" Type="http://schemas.openxmlformats.org/officeDocument/2006/relationships/image" Target="file:///C:\Users\Willy\Emerge-UPCH%20Dropbox\2.%20Jefatura\Projects\CoViD-19\MINSA\Informes\PNG\SAN%20MARTINsd.png" TargetMode="Externa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file:///C:\Users\Willy\Emerge-UPCH%20Dropbox\2.%20Jefatura\Projects\CoViD-19\MINSA\Informes\PNG\nucisierraselvanorte.png" TargetMode="External"/><Relationship Id="rId1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file:///C:\Users\Willy\Emerge-UPCH%20Dropbox\2.%20Jefatura\Projects\CoViD-19\MINSA\Informes\PNG\TUMBESsd.png" TargetMode="External"/><Relationship Id="rId3" Type="http://schemas.openxmlformats.org/officeDocument/2006/relationships/image" Target="file:///C:\Users\Willy\Emerge-UPCH%20Dropbox\2.%20Jefatura\Projects\CoViD-19\MINSA\Datos\UCI\positividad\costanorte2.png" TargetMode="External"/><Relationship Id="rId7" Type="http://schemas.openxmlformats.org/officeDocument/2006/relationships/image" Target="file:///C:\Users\Willy\Emerge-UPCH%20Dropbox\2.%20Jefatura\Projects\CoViD-19\MINSA\Informes\PNG\ucicostaorte.png" TargetMode="External"/><Relationship Id="rId12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file:///C:\Users\Willy\Emerge-UPCH%20Dropbox\2.%20Jefatura\Projects\CoViD-19\MINSA\Informes\PNG\LAMBAYEQUEsd.png" TargetMode="External"/><Relationship Id="rId5" Type="http://schemas.openxmlformats.org/officeDocument/2006/relationships/image" Target="file:///C:\Users\Willy\Emerge-UPCH%20Dropbox\2.%20Jefatura\Projects\CoViD-19\MINSA\Informes\PNG\nucicostaorte.png" TargetMode="External"/><Relationship Id="rId15" Type="http://schemas.openxmlformats.org/officeDocument/2006/relationships/image" Target="file:///C:\Users\Willy\Emerge-UPCH%20Dropbox\2.%20Jefatura\Projects\CoViD-19\MINSA\Informes\PNG\PIURAsd.png" TargetMode="External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file:///C:\Users\Willy\Emerge-UPCH%20Dropbox\2.%20Jefatura\Projects\CoViD-19\MINSA\Informes\PNG\costanorte2.png" TargetMode="External"/><Relationship Id="rId1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MAPAsd.png" TargetMode="External"/><Relationship Id="rId7" Type="http://schemas.openxmlformats.org/officeDocument/2006/relationships/image" Target="file:///C:\Users\Willy\Emerge-UPCH%20Dropbox\2.%20Jefatura\Projects\CoViD-19\MINSA\Informes\PNG\increg.png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file:///C:\Users\Willy\Emerge-UPCH%20Dropbox\2.%20Jefatura\Projects\CoViD-19\MINSA\Informes\PNG\combinado.png" TargetMode="Externa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Casos%20Covid\resultado\perusd4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file:///C:\Users\Willy\Emerge-UPCH%20Dropbox\2.%20Jefatura\Projects\CoViD-19\Analisis\Casos%20Covid\resultado\perusd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Datos\UCI\positividad\antigenica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Sec.%20Variantes\Variantes\LIMA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Analisis\Sec.%20Variantes\Variantes\CALLAO.png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7421" y="315544"/>
            <a:ext cx="11732192" cy="1743462"/>
          </a:xfrm>
        </p:spPr>
        <p:txBody>
          <a:bodyPr>
            <a:normAutofit/>
          </a:bodyPr>
          <a:lstStyle/>
          <a:p>
            <a:r>
              <a:rPr lang="es-PE" b="1" dirty="0" smtClean="0"/>
              <a:t>Situación Epidemiológica de la </a:t>
            </a:r>
            <a:br>
              <a:rPr lang="es-PE" b="1" dirty="0" smtClean="0"/>
            </a:br>
            <a:r>
              <a:rPr lang="es-PE" b="1" dirty="0" smtClean="0"/>
              <a:t>COVID-19 al 16 de Octubre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Estado y tendencia semanal con datos disponibles a la semana epidemiológica 41 del 2021</a:t>
            </a:r>
          </a:p>
          <a:p>
            <a:endParaRPr lang="es-PE" dirty="0" smtClean="0"/>
          </a:p>
          <a:p>
            <a:r>
              <a:rPr lang="es-PE" dirty="0" smtClean="0"/>
              <a:t>Fuentes</a:t>
            </a:r>
          </a:p>
          <a:p>
            <a:r>
              <a:rPr lang="es-PE" b="1" u="sng" dirty="0" smtClean="0"/>
              <a:t>Datos públicos</a:t>
            </a:r>
            <a:r>
              <a:rPr lang="es-PE" dirty="0" smtClean="0"/>
              <a:t>: Fallecidos confirmados y sospechosos del </a:t>
            </a:r>
            <a:r>
              <a:rPr lang="es-PE" dirty="0" err="1" smtClean="0"/>
              <a:t>Sinadef</a:t>
            </a:r>
            <a:r>
              <a:rPr lang="es-PE" dirty="0" smtClean="0"/>
              <a:t>, o</a:t>
            </a:r>
            <a:r>
              <a:rPr lang="es-MX" dirty="0" err="1" smtClean="0"/>
              <a:t>cupación</a:t>
            </a:r>
            <a:r>
              <a:rPr lang="es-MX" dirty="0" smtClean="0"/>
              <a:t> </a:t>
            </a:r>
            <a:r>
              <a:rPr lang="es-MX" dirty="0"/>
              <a:t>de camas hospitalarias UCI y no UCI de </a:t>
            </a:r>
            <a:r>
              <a:rPr lang="es-MX" dirty="0" err="1" smtClean="0"/>
              <a:t>Susalud</a:t>
            </a:r>
            <a:r>
              <a:rPr lang="es-MX" dirty="0" smtClean="0"/>
              <a:t>, casos confirmados </a:t>
            </a:r>
            <a:r>
              <a:rPr lang="es-PE" dirty="0" smtClean="0"/>
              <a:t>del </a:t>
            </a:r>
            <a:r>
              <a:rPr lang="es-PE" dirty="0"/>
              <a:t>CDC </a:t>
            </a:r>
            <a:r>
              <a:rPr lang="es-PE" dirty="0" smtClean="0"/>
              <a:t>Perú</a:t>
            </a:r>
            <a:r>
              <a:rPr lang="es-MX" dirty="0" smtClean="0"/>
              <a:t>, positividad </a:t>
            </a:r>
            <a:r>
              <a:rPr lang="es-MX" dirty="0" err="1" smtClean="0"/>
              <a:t>antig</a:t>
            </a:r>
            <a:r>
              <a:rPr lang="es-PE" dirty="0" err="1" smtClean="0"/>
              <a:t>énica</a:t>
            </a:r>
            <a:r>
              <a:rPr lang="es-PE" dirty="0" smtClean="0"/>
              <a:t> de </a:t>
            </a:r>
            <a:r>
              <a:rPr lang="es-PE" dirty="0" err="1" smtClean="0"/>
              <a:t>SiCovid</a:t>
            </a:r>
            <a:r>
              <a:rPr lang="es-PE" dirty="0" smtClean="0"/>
              <a:t> y molecular del INS y variantes secuenciadas por el INS</a:t>
            </a:r>
            <a:endParaRPr lang="es-MX" dirty="0"/>
          </a:p>
          <a:p>
            <a:endParaRPr lang="es-ES" dirty="0" smtClean="0"/>
          </a:p>
          <a:p>
            <a:r>
              <a:rPr lang="es-ES" dirty="0" smtClean="0"/>
              <a:t>Elaborado </a:t>
            </a:r>
            <a:r>
              <a:rPr lang="es-ES" dirty="0"/>
              <a:t>por </a:t>
            </a:r>
            <a:r>
              <a:rPr lang="es-ES" dirty="0" smtClean="0"/>
              <a:t>Andrés </a:t>
            </a:r>
            <a:r>
              <a:rPr lang="es-ES" dirty="0"/>
              <a:t>G. (Willy) </a:t>
            </a:r>
            <a:r>
              <a:rPr lang="es-ES" dirty="0" smtClean="0"/>
              <a:t>Lescano* y Laura Orellana, Christian Ponce, Diego Fano, </a:t>
            </a:r>
            <a:r>
              <a:rPr lang="es-ES" dirty="0"/>
              <a:t>Dennis </a:t>
            </a:r>
            <a:r>
              <a:rPr lang="es-ES" dirty="0" smtClean="0"/>
              <a:t>Pino y Kevin Flores, </a:t>
            </a:r>
            <a:r>
              <a:rPr lang="es-ES" dirty="0"/>
              <a:t>siguiendo pautas desarrolladas con </a:t>
            </a:r>
            <a:r>
              <a:rPr lang="es-ES" dirty="0" smtClean="0"/>
              <a:t>otros </a:t>
            </a:r>
            <a:r>
              <a:rPr lang="es-ES" dirty="0"/>
              <a:t>miembros del </a:t>
            </a:r>
            <a:r>
              <a:rPr lang="es-ES" dirty="0" smtClean="0"/>
              <a:t>grupo</a:t>
            </a:r>
          </a:p>
          <a:p>
            <a:endParaRPr lang="es-ES" dirty="0"/>
          </a:p>
          <a:p>
            <a:r>
              <a:rPr lang="es-ES" dirty="0" smtClean="0"/>
              <a:t>* Ex </a:t>
            </a:r>
            <a:r>
              <a:rPr lang="es-ES" dirty="0"/>
              <a:t>miembro del Grupo </a:t>
            </a:r>
            <a:r>
              <a:rPr lang="es-ES" dirty="0" smtClean="0"/>
              <a:t>Prospectiva,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28950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29150"/>
            <a:ext cx="2874518" cy="1786000"/>
          </a:xfrm>
        </p:spPr>
        <p:txBody>
          <a:bodyPr>
            <a:noAutofit/>
          </a:bodyPr>
          <a:lstStyle/>
          <a:p>
            <a:pPr algn="ctr"/>
            <a:r>
              <a:rPr lang="es-PE" sz="2800" b="1" dirty="0" smtClean="0"/>
              <a:t>Ocupación de camas de no UCI baja 0.3% </a:t>
            </a:r>
            <a:r>
              <a:rPr lang="es-PE" sz="2800" b="1" u="sng" dirty="0">
                <a:solidFill>
                  <a:srgbClr val="FF0000"/>
                </a:solidFill>
              </a:rPr>
              <a:t>tras tres semanas de alza </a:t>
            </a: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9378228" y="1716259"/>
            <a:ext cx="2813772" cy="5131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s-PE" b="1" dirty="0" smtClean="0">
                <a:solidFill>
                  <a:srgbClr val="FF0000"/>
                </a:solidFill>
              </a:rPr>
              <a:t>Suben &gt;1%*:</a:t>
            </a:r>
            <a:r>
              <a:rPr lang="es-PE" dirty="0" smtClean="0">
                <a:solidFill>
                  <a:srgbClr val="002060"/>
                </a:solidFill>
              </a:rPr>
              <a:t> Arequipa (1.1%), Callao (2.9%), Huánuco (1.5%) y Ucayali (2.0%)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 smtClean="0">
                <a:solidFill>
                  <a:srgbClr val="002060"/>
                </a:solidFill>
              </a:rPr>
              <a:t>Huánuco </a:t>
            </a:r>
            <a:r>
              <a:rPr lang="es-PE" dirty="0">
                <a:solidFill>
                  <a:srgbClr val="002060"/>
                </a:solidFill>
              </a:rPr>
              <a:t>(3.5</a:t>
            </a:r>
            <a:r>
              <a:rPr lang="es-PE" dirty="0" smtClean="0">
                <a:solidFill>
                  <a:srgbClr val="002060"/>
                </a:solidFill>
              </a:rPr>
              <a:t>%) y </a:t>
            </a:r>
            <a:r>
              <a:rPr lang="es-PE" dirty="0">
                <a:solidFill>
                  <a:srgbClr val="002060"/>
                </a:solidFill>
              </a:rPr>
              <a:t>Huancavelica </a:t>
            </a:r>
            <a:r>
              <a:rPr lang="es-PE" dirty="0" smtClean="0">
                <a:solidFill>
                  <a:srgbClr val="002060"/>
                </a:solidFill>
              </a:rPr>
              <a:t>(3.2%) en la sierra central y Lambayeque (2.2</a:t>
            </a:r>
            <a:r>
              <a:rPr lang="es-PE" dirty="0">
                <a:solidFill>
                  <a:srgbClr val="002060"/>
                </a:solidFill>
              </a:rPr>
              <a:t>%), Callao (2.0</a:t>
            </a:r>
            <a:r>
              <a:rPr lang="es-PE" dirty="0" smtClean="0">
                <a:solidFill>
                  <a:srgbClr val="002060"/>
                </a:solidFill>
              </a:rPr>
              <a:t>%) y </a:t>
            </a:r>
            <a:r>
              <a:rPr lang="es-PE" dirty="0">
                <a:solidFill>
                  <a:srgbClr val="002060"/>
                </a:solidFill>
              </a:rPr>
              <a:t>Ucayali </a:t>
            </a:r>
            <a:r>
              <a:rPr lang="es-PE" dirty="0" smtClean="0">
                <a:solidFill>
                  <a:srgbClr val="002060"/>
                </a:solidFill>
              </a:rPr>
              <a:t>(2.3%)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 smtClean="0">
                <a:solidFill>
                  <a:srgbClr val="002060"/>
                </a:solidFill>
              </a:rPr>
              <a:t>Ucayali </a:t>
            </a:r>
            <a:r>
              <a:rPr lang="es-PE" dirty="0">
                <a:solidFill>
                  <a:srgbClr val="002060"/>
                </a:solidFill>
              </a:rPr>
              <a:t>sube </a:t>
            </a:r>
            <a:r>
              <a:rPr lang="es-PE" dirty="0" smtClean="0">
                <a:solidFill>
                  <a:srgbClr val="002060"/>
                </a:solidFill>
              </a:rPr>
              <a:t>cuatro semanas, Callao y Huánuco dos</a:t>
            </a:r>
            <a:r>
              <a:rPr lang="es-PE" b="1" dirty="0" smtClean="0">
                <a:solidFill>
                  <a:srgbClr val="FF0000"/>
                </a:solidFill>
              </a:rPr>
              <a:t>**</a:t>
            </a:r>
            <a:endParaRPr lang="es-PE" dirty="0" smtClean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 smtClean="0">
                <a:solidFill>
                  <a:srgbClr val="002060"/>
                </a:solidFill>
              </a:rPr>
              <a:t>Cuatro semanas previas suben 5, 8, 4 y 3 regiones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ES" b="1" dirty="0" smtClean="0">
                <a:solidFill>
                  <a:srgbClr val="FF0000"/>
                </a:solidFill>
              </a:rPr>
              <a:t>&gt; promedio (25%)</a:t>
            </a:r>
            <a:r>
              <a:rPr lang="es-ES" dirty="0" smtClean="0">
                <a:solidFill>
                  <a:srgbClr val="002060"/>
                </a:solidFill>
              </a:rPr>
              <a:t>: Callao </a:t>
            </a:r>
            <a:r>
              <a:rPr lang="es-ES" dirty="0">
                <a:solidFill>
                  <a:srgbClr val="002060"/>
                </a:solidFill>
              </a:rPr>
              <a:t>(</a:t>
            </a:r>
            <a:r>
              <a:rPr lang="es-ES" dirty="0" smtClean="0">
                <a:solidFill>
                  <a:srgbClr val="002060"/>
                </a:solidFill>
              </a:rPr>
              <a:t>62%) y </a:t>
            </a:r>
            <a:r>
              <a:rPr lang="es-ES" dirty="0">
                <a:solidFill>
                  <a:srgbClr val="002060"/>
                </a:solidFill>
              </a:rPr>
              <a:t>Lima </a:t>
            </a:r>
            <a:r>
              <a:rPr lang="es-ES" dirty="0" smtClean="0">
                <a:solidFill>
                  <a:srgbClr val="002060"/>
                </a:solidFill>
              </a:rPr>
              <a:t>(56%) en la capital más </a:t>
            </a:r>
            <a:r>
              <a:rPr lang="es-ES" dirty="0">
                <a:solidFill>
                  <a:srgbClr val="002060"/>
                </a:solidFill>
              </a:rPr>
              <a:t>Lambayeque (47</a:t>
            </a:r>
            <a:r>
              <a:rPr lang="es-ES" dirty="0" smtClean="0">
                <a:solidFill>
                  <a:srgbClr val="002060"/>
                </a:solidFill>
              </a:rPr>
              <a:t>%). Cerca: </a:t>
            </a:r>
            <a:r>
              <a:rPr lang="es-ES" dirty="0">
                <a:solidFill>
                  <a:srgbClr val="002060"/>
                </a:solidFill>
              </a:rPr>
              <a:t>Arequipa (22%) y Ucayali (19</a:t>
            </a:r>
            <a:r>
              <a:rPr lang="es-ES" dirty="0" smtClean="0">
                <a:solidFill>
                  <a:srgbClr val="002060"/>
                </a:solidFill>
              </a:rPr>
              <a:t>%)</a:t>
            </a:r>
          </a:p>
          <a:p>
            <a:pPr marL="0" lvl="1" indent="0">
              <a:spcBef>
                <a:spcPts val="1000"/>
              </a:spcBef>
              <a:buNone/>
            </a:pPr>
            <a:endParaRPr lang="es-ES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 smtClean="0">
                <a:solidFill>
                  <a:srgbClr val="FF0000"/>
                </a:solidFill>
              </a:rPr>
              <a:t>Se mantiene (±1%) con ocupación &gt;30%: </a:t>
            </a:r>
            <a:r>
              <a:rPr lang="es-PE" dirty="0" smtClean="0">
                <a:solidFill>
                  <a:schemeClr val="accent5">
                    <a:lumMod val="50000"/>
                  </a:schemeClr>
                </a:solidFill>
              </a:rPr>
              <a:t>Lambayeque (antes subió)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 smtClean="0">
                <a:solidFill>
                  <a:srgbClr val="002060"/>
                </a:solidFill>
              </a:rPr>
              <a:t>Bajó 0.8%, </a:t>
            </a:r>
            <a:r>
              <a:rPr lang="es-PE" dirty="0">
                <a:solidFill>
                  <a:srgbClr val="002060"/>
                </a:solidFill>
              </a:rPr>
              <a:t>e</a:t>
            </a:r>
            <a:r>
              <a:rPr lang="es-PE" dirty="0" smtClean="0">
                <a:solidFill>
                  <a:srgbClr val="002060"/>
                </a:solidFill>
              </a:rPr>
              <a:t>n semanas previas 1, 1, 1 y 0 regiones </a:t>
            </a:r>
            <a:r>
              <a:rPr lang="es-PE" dirty="0">
                <a:solidFill>
                  <a:srgbClr val="002060"/>
                </a:solidFill>
              </a:rPr>
              <a:t>se </a:t>
            </a:r>
            <a:r>
              <a:rPr lang="es-PE" dirty="0" smtClean="0">
                <a:solidFill>
                  <a:srgbClr val="002060"/>
                </a:solidFill>
              </a:rPr>
              <a:t>estancaron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3058957" y="4835543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62736" y="139395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924514" y="1412928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843587" y="5057348"/>
            <a:ext cx="86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928997" y="38199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476476" y="1901772"/>
            <a:ext cx="86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909954" y="1919702"/>
            <a:ext cx="86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86118" y="-81889"/>
            <a:ext cx="10515600" cy="79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smtClean="0"/>
              <a:t>Casos semanales proyectados por región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36019" y="562040"/>
            <a:ext cx="7260614" cy="43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40 baja 8.0% versus SE 39</a:t>
            </a:r>
            <a:endParaRPr lang="es-ES" b="1" u="sng" dirty="0" smtClean="0">
              <a:solidFill>
                <a:srgbClr val="FF0000"/>
              </a:solidFill>
            </a:endParaRPr>
          </a:p>
          <a:p>
            <a:pPr marL="355600" lvl="1" indent="-133350"/>
            <a:r>
              <a:rPr lang="es-ES" dirty="0" smtClean="0">
                <a:solidFill>
                  <a:srgbClr val="FF0000"/>
                </a:solidFill>
              </a:rPr>
              <a:t>Suben &gt;5% 14 regiones, Lambayeque y Lima región repiten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6149" y="2165013"/>
            <a:ext cx="7005851" cy="508877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727104" y="455324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10" name="Rectángulo 9"/>
          <p:cNvSpPr/>
          <p:nvPr/>
        </p:nvSpPr>
        <p:spPr>
          <a:xfrm>
            <a:off x="6726618" y="380845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12" name="Rectángulo 11"/>
          <p:cNvSpPr/>
          <p:nvPr/>
        </p:nvSpPr>
        <p:spPr>
          <a:xfrm>
            <a:off x="7791162" y="312705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13" name="Rectángulo 12"/>
          <p:cNvSpPr/>
          <p:nvPr/>
        </p:nvSpPr>
        <p:spPr>
          <a:xfrm>
            <a:off x="7783467" y="24445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1" y="636935"/>
            <a:ext cx="5104399" cy="610004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5663315" y="2435575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681245" y="313930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655341" y="3812935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18" name="Rectángulo 17"/>
          <p:cNvSpPr/>
          <p:nvPr/>
        </p:nvSpPr>
        <p:spPr>
          <a:xfrm>
            <a:off x="8828833" y="379948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19" name="Rectángulo 18"/>
          <p:cNvSpPr/>
          <p:nvPr/>
        </p:nvSpPr>
        <p:spPr>
          <a:xfrm>
            <a:off x="9895629" y="380397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20" name="Rectángulo 19"/>
          <p:cNvSpPr/>
          <p:nvPr/>
        </p:nvSpPr>
        <p:spPr>
          <a:xfrm>
            <a:off x="10935531" y="379500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21" name="Rectángulo 20"/>
          <p:cNvSpPr/>
          <p:nvPr/>
        </p:nvSpPr>
        <p:spPr>
          <a:xfrm>
            <a:off x="8829323" y="454428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22" name="Rectángulo 21"/>
          <p:cNvSpPr/>
          <p:nvPr/>
        </p:nvSpPr>
        <p:spPr>
          <a:xfrm>
            <a:off x="10931544" y="45353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23" name="Rectángulo 22"/>
          <p:cNvSpPr/>
          <p:nvPr/>
        </p:nvSpPr>
        <p:spPr>
          <a:xfrm>
            <a:off x="6731587" y="543178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24" name="Rectángulo 23"/>
          <p:cNvSpPr/>
          <p:nvPr/>
        </p:nvSpPr>
        <p:spPr>
          <a:xfrm>
            <a:off x="5646863" y="542282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4819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810" y="13648"/>
            <a:ext cx="8844887" cy="683070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2554" y="1555643"/>
            <a:ext cx="3140994" cy="526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s-PE" sz="1800" b="1" dirty="0">
                <a:solidFill>
                  <a:srgbClr val="FF0000"/>
                </a:solidFill>
              </a:rPr>
              <a:t>Suben &gt;1</a:t>
            </a:r>
            <a:r>
              <a:rPr lang="es-PE" sz="1800" b="1" dirty="0" smtClean="0">
                <a:solidFill>
                  <a:srgbClr val="FF0000"/>
                </a:solidFill>
              </a:rPr>
              <a:t>%:*</a:t>
            </a:r>
            <a:r>
              <a:rPr lang="es-PE" sz="1800" dirty="0" smtClean="0">
                <a:solidFill>
                  <a:srgbClr val="002060"/>
                </a:solidFill>
              </a:rPr>
              <a:t> </a:t>
            </a:r>
            <a:r>
              <a:rPr lang="es-PE" sz="1800" dirty="0">
                <a:solidFill>
                  <a:srgbClr val="002060"/>
                </a:solidFill>
              </a:rPr>
              <a:t>Tumbes (1.4%), Amazonas </a:t>
            </a:r>
            <a:r>
              <a:rPr lang="es-PE" sz="1800" dirty="0" smtClean="0">
                <a:solidFill>
                  <a:srgbClr val="002060"/>
                </a:solidFill>
              </a:rPr>
              <a:t>(4.0%), Ucayali (</a:t>
            </a:r>
            <a:r>
              <a:rPr lang="es-PE" sz="1800" dirty="0">
                <a:solidFill>
                  <a:srgbClr val="002060"/>
                </a:solidFill>
              </a:rPr>
              <a:t>1.5</a:t>
            </a:r>
            <a:r>
              <a:rPr lang="es-PE" sz="1800" dirty="0" smtClean="0">
                <a:solidFill>
                  <a:srgbClr val="002060"/>
                </a:solidFill>
              </a:rPr>
              <a:t>%) y </a:t>
            </a:r>
            <a:r>
              <a:rPr lang="es-PE" sz="1800" dirty="0">
                <a:solidFill>
                  <a:srgbClr val="002060"/>
                </a:solidFill>
              </a:rPr>
              <a:t>Madre de Dios (2.4</a:t>
            </a:r>
            <a:r>
              <a:rPr lang="es-PE" sz="1800" dirty="0" smtClean="0">
                <a:solidFill>
                  <a:srgbClr val="002060"/>
                </a:solidFill>
              </a:rPr>
              <a:t>%). Huánuco (1.5%) y Moquegua (1.2%).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dirty="0" smtClean="0">
                <a:solidFill>
                  <a:srgbClr val="002060"/>
                </a:solidFill>
              </a:rPr>
              <a:t>Semanas </a:t>
            </a:r>
            <a:r>
              <a:rPr lang="es-PE" sz="1800" dirty="0">
                <a:solidFill>
                  <a:srgbClr val="002060"/>
                </a:solidFill>
              </a:rPr>
              <a:t>previas: </a:t>
            </a:r>
            <a:r>
              <a:rPr lang="es-PE" sz="1800" dirty="0" smtClean="0">
                <a:solidFill>
                  <a:srgbClr val="002060"/>
                </a:solidFill>
              </a:rPr>
              <a:t>2, 2, 2 y 5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dirty="0">
                <a:solidFill>
                  <a:srgbClr val="002060"/>
                </a:solidFill>
              </a:rPr>
              <a:t>Suben &gt;0.5% Huancavelica (0.8%) y Apurímac (0.6</a:t>
            </a:r>
            <a:r>
              <a:rPr lang="es-PE" sz="1800" dirty="0" smtClean="0">
                <a:solidFill>
                  <a:srgbClr val="002060"/>
                </a:solidFill>
              </a:rPr>
              <a:t>%)</a:t>
            </a:r>
            <a:endParaRPr lang="es-PE" sz="18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dirty="0" smtClean="0">
                <a:solidFill>
                  <a:srgbClr val="002060"/>
                </a:solidFill>
              </a:rPr>
              <a:t>Repiten Ucayali y Apurímac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8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b="1" dirty="0" smtClean="0">
                <a:solidFill>
                  <a:srgbClr val="FF0000"/>
                </a:solidFill>
              </a:rPr>
              <a:t>Alta (≥5%)**:</a:t>
            </a:r>
            <a:r>
              <a:rPr lang="es-PE" sz="1800" dirty="0" smtClean="0">
                <a:solidFill>
                  <a:schemeClr val="tx2">
                    <a:lumMod val="50000"/>
                  </a:schemeClr>
                </a:solidFill>
              </a:rPr>
              <a:t> Tumbes (5.5%), Amazonas (8.4%) y </a:t>
            </a:r>
            <a:r>
              <a:rPr lang="es-PE" sz="1800" dirty="0">
                <a:solidFill>
                  <a:schemeClr val="tx2">
                    <a:lumMod val="50000"/>
                  </a:schemeClr>
                </a:solidFill>
              </a:rPr>
              <a:t>Lima región (5.2</a:t>
            </a:r>
            <a:r>
              <a:rPr lang="es-PE" sz="1800" dirty="0" smtClean="0">
                <a:solidFill>
                  <a:schemeClr val="tx2">
                    <a:lumMod val="50000"/>
                  </a:schemeClr>
                </a:solidFill>
              </a:rPr>
              <a:t>%)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dirty="0" smtClean="0">
                <a:solidFill>
                  <a:schemeClr val="tx2">
                    <a:lumMod val="50000"/>
                  </a:schemeClr>
                </a:solidFill>
              </a:rPr>
              <a:t>Semanas </a:t>
            </a:r>
            <a:r>
              <a:rPr lang="es-PE" sz="1800" dirty="0">
                <a:solidFill>
                  <a:schemeClr val="tx2">
                    <a:lumMod val="50000"/>
                  </a:schemeClr>
                </a:solidFill>
              </a:rPr>
              <a:t>previas: </a:t>
            </a:r>
            <a:r>
              <a:rPr lang="es-PE" sz="1800" dirty="0" smtClean="0">
                <a:solidFill>
                  <a:schemeClr val="tx2">
                    <a:lumMod val="50000"/>
                  </a:schemeClr>
                </a:solidFill>
              </a:rPr>
              <a:t>5, 4, 4 y 5</a:t>
            </a:r>
            <a:endParaRPr lang="es-PE" sz="1800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800" dirty="0" smtClean="0"/>
              <a:t>Lima metropolitana sube 0.0.5%, cinco alzas en seis semanas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95536" y="43002"/>
            <a:ext cx="3548418" cy="1471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200" dirty="0" smtClean="0"/>
              <a:t>Positividad antigénica </a:t>
            </a:r>
            <a:r>
              <a:rPr lang="es-PE" sz="3200" dirty="0"/>
              <a:t>baja 1.9% </a:t>
            </a:r>
            <a:r>
              <a:rPr lang="es-PE" sz="3200" dirty="0" smtClean="0"/>
              <a:t>porcentualmente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935673" y="368761"/>
            <a:ext cx="878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912818" y="2514924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589173" y="2536933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955298" y="4885684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38199" y="4903614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973228" y="3545466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609315" y="4886079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613798" y="385800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2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8054" y="-11815"/>
            <a:ext cx="5913946" cy="1157609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Cambios en frecuencia de variantes por macro-región</a:t>
            </a:r>
            <a:endParaRPr lang="es-PE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23" y="2283516"/>
            <a:ext cx="3056722" cy="222400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23" y="26845"/>
            <a:ext cx="3056722" cy="222400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1" y="4554533"/>
            <a:ext cx="3056722" cy="222400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6387" y="1159241"/>
            <a:ext cx="3056722" cy="222400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2038" y="2283516"/>
            <a:ext cx="3056722" cy="222400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705" y="36007"/>
            <a:ext cx="3056722" cy="222400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705" y="4554533"/>
            <a:ext cx="3056722" cy="2224002"/>
          </a:xfrm>
          <a:prstGeom prst="rect">
            <a:avLst/>
          </a:prstGeom>
        </p:spPr>
      </p:pic>
      <p:sp>
        <p:nvSpPr>
          <p:cNvPr id="20" name="Marcador de contenido 2"/>
          <p:cNvSpPr txBox="1">
            <a:spLocks/>
          </p:cNvSpPr>
          <p:nvPr/>
        </p:nvSpPr>
        <p:spPr>
          <a:xfrm>
            <a:off x="6273109" y="3469341"/>
            <a:ext cx="5918891" cy="337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lvl="1" indent="-174625">
              <a:spcBef>
                <a:spcPts val="1000"/>
              </a:spcBef>
            </a:pPr>
            <a:r>
              <a:rPr lang="es-PE" sz="2000" dirty="0" smtClean="0"/>
              <a:t>Delta domina </a:t>
            </a:r>
            <a:r>
              <a:rPr lang="es-PE" sz="2000" smtClean="0"/>
              <a:t>en Lima y todas </a:t>
            </a:r>
            <a:r>
              <a:rPr lang="es-PE" sz="2000" dirty="0" smtClean="0"/>
              <a:t>las macro-regiones</a:t>
            </a:r>
          </a:p>
          <a:p>
            <a:pPr marL="174625" lvl="1" indent="-174625">
              <a:spcBef>
                <a:spcPts val="1000"/>
              </a:spcBef>
            </a:pPr>
            <a:endParaRPr lang="es-PE" sz="2000" dirty="0"/>
          </a:p>
          <a:p>
            <a:pPr marL="174625" lvl="1" indent="-174625">
              <a:spcBef>
                <a:spcPts val="1000"/>
              </a:spcBef>
            </a:pPr>
            <a:r>
              <a:rPr lang="es-PE" sz="2000" dirty="0" smtClean="0"/>
              <a:t>Delta subió mas lento en sierra/selva norte y sur</a:t>
            </a:r>
          </a:p>
          <a:p>
            <a:pPr marL="174625" lvl="1" indent="-174625">
              <a:spcBef>
                <a:spcPts val="1000"/>
              </a:spcBef>
            </a:pPr>
            <a:endParaRPr lang="es-PE" sz="2000" dirty="0" smtClean="0"/>
          </a:p>
          <a:p>
            <a:pPr marL="174625" lvl="1" indent="-174625">
              <a:spcBef>
                <a:spcPts val="1000"/>
              </a:spcBef>
            </a:pPr>
            <a:r>
              <a:rPr lang="es-PE" sz="2000" dirty="0" smtClean="0"/>
              <a:t>Gamma continúa circulando pero con menos intensidad</a:t>
            </a:r>
            <a:endParaRPr lang="es-PE" sz="2000" dirty="0"/>
          </a:p>
          <a:p>
            <a:pPr marL="174625" lvl="1" indent="-174625">
              <a:spcBef>
                <a:spcPts val="1000"/>
              </a:spcBef>
            </a:pPr>
            <a:endParaRPr lang="es-PE" sz="2000" dirty="0" smtClean="0"/>
          </a:p>
          <a:p>
            <a:pPr marL="174625" lvl="1" indent="-174625">
              <a:spcBef>
                <a:spcPts val="1000"/>
              </a:spcBef>
            </a:pPr>
            <a:r>
              <a:rPr lang="es-PE" sz="2000" dirty="0" smtClean="0"/>
              <a:t>Muy pocas muestras en costa sur y selva baja para caracterizar patrones</a:t>
            </a:r>
          </a:p>
        </p:txBody>
      </p:sp>
    </p:spTree>
    <p:extLst>
      <p:ext uri="{BB962C8B-B14F-4D97-AF65-F5344CB8AC3E}">
        <p14:creationId xmlns:p14="http://schemas.microsoft.com/office/powerpoint/2010/main" val="31443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56399" y="96185"/>
            <a:ext cx="7368013" cy="562721"/>
          </a:xfrm>
        </p:spPr>
        <p:txBody>
          <a:bodyPr>
            <a:noAutofit/>
          </a:bodyPr>
          <a:lstStyle/>
          <a:p>
            <a:r>
              <a:rPr lang="es-MX" sz="3200" b="1" dirty="0" smtClean="0"/>
              <a:t>Lima metro, </a:t>
            </a:r>
            <a:r>
              <a:rPr lang="es-MX" sz="3200" b="1" dirty="0"/>
              <a:t>Callao </a:t>
            </a:r>
            <a:r>
              <a:rPr lang="es-MX" sz="3200" b="1" dirty="0" smtClean="0"/>
              <a:t>y Lima </a:t>
            </a:r>
            <a:r>
              <a:rPr lang="es-MX" sz="3200" b="1" dirty="0"/>
              <a:t>región </a:t>
            </a:r>
            <a:r>
              <a:rPr lang="es-MX" sz="3200" b="1" dirty="0" smtClean="0"/>
              <a:t>suben</a:t>
            </a:r>
            <a:endParaRPr lang="es-PE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/>
          </a:bodyPr>
          <a:lstStyle/>
          <a:p>
            <a:r>
              <a:rPr lang="es-ES" sz="2200" b="1" dirty="0" smtClean="0"/>
              <a:t>Lima metro y Callao sube importantemente esta semana</a:t>
            </a:r>
            <a:endParaRPr lang="es-ES" sz="2200" b="1" dirty="0" smtClean="0">
              <a:solidFill>
                <a:srgbClr val="00B050"/>
              </a:solidFill>
            </a:endParaRPr>
          </a:p>
          <a:p>
            <a:r>
              <a:rPr lang="es-ES" sz="2200" b="1" dirty="0" smtClean="0"/>
              <a:t>DIRIS Lima Norte y Centro bajan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9994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635" y="2471883"/>
            <a:ext cx="2928755" cy="21284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13446"/>
            <a:ext cx="6152703" cy="1856567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 smtClean="0"/>
              <a:t>Costa Centro</a:t>
            </a:r>
            <a:r>
              <a:rPr lang="es-MX" sz="3000" dirty="0" smtClean="0"/>
              <a:t> </a:t>
            </a:r>
            <a:br>
              <a:rPr lang="es-MX" sz="3000" dirty="0" smtClean="0"/>
            </a:br>
            <a:r>
              <a:rPr lang="es-MX" sz="2200" dirty="0" smtClean="0"/>
              <a:t>Fallecidos bajan. Ocupación camas UCI baja y no UCI se mantiene. Casos suben en varias regiones. Positividad antigénica diversa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</a:t>
            </a:r>
            <a:r>
              <a:rPr lang="es-MX" sz="1400" dirty="0" smtClean="0">
                <a:solidFill>
                  <a:schemeClr val="bg1"/>
                </a:solidFill>
              </a:rPr>
              <a:t>uben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</a:t>
            </a:r>
            <a:r>
              <a:rPr lang="es-MX" sz="1400" dirty="0" smtClean="0">
                <a:solidFill>
                  <a:schemeClr val="bg1"/>
                </a:solidFill>
              </a:rPr>
              <a:t>ocho semanas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17879" y="164436"/>
            <a:ext cx="2082768" cy="7399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1.01 fallecidos, </a:t>
            </a:r>
            <a:r>
              <a:rPr lang="es-MX" sz="1400" b="1" dirty="0" smtClean="0">
                <a:solidFill>
                  <a:srgbClr val="FF0000"/>
                </a:solidFill>
              </a:rPr>
              <a:t>subió 100%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864583"/>
            <a:ext cx="3008103" cy="218549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98470" y="20699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402361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0.97 fallecidos, </a:t>
            </a:r>
            <a:r>
              <a:rPr lang="es-MX" sz="1400" b="1" dirty="0" smtClean="0">
                <a:solidFill>
                  <a:srgbClr val="FF0000"/>
                </a:solidFill>
              </a:rPr>
              <a:t>subió 33%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258319" y="2471884"/>
            <a:ext cx="2170889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 smtClean="0">
                <a:solidFill>
                  <a:srgbClr val="00B050"/>
                </a:solidFill>
              </a:rPr>
              <a:t>0. 97 fallecidos, </a:t>
            </a:r>
            <a:r>
              <a:rPr lang="es-MX" sz="1200" b="1" dirty="0" smtClean="0">
                <a:solidFill>
                  <a:srgbClr val="FF0000"/>
                </a:solidFill>
              </a:rPr>
              <a:t>subió 18%</a:t>
            </a:r>
          </a:p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 Suben cuatro distritos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49098" y="127255"/>
            <a:ext cx="2972879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0.35 fallecidos x millón, </a:t>
            </a:r>
          </a:p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bajó 37%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Trujillo subió 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520593" y="4713090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0.98 fallecidos, </a:t>
            </a:r>
            <a:r>
              <a:rPr lang="es-MX" sz="1400" b="1" dirty="0" smtClean="0">
                <a:solidFill>
                  <a:srgbClr val="FF0000"/>
                </a:solidFill>
              </a:rPr>
              <a:t>subió 133% 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399342" y="4718698"/>
            <a:ext cx="2139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1.61 fallecidos, subió 83%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Ica subió</a:t>
            </a:r>
            <a:endParaRPr lang="es-MX" sz="1400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 r:link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9" r:link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817" y="4300062"/>
            <a:ext cx="3519654" cy="255793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tiene subida irregular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255592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0.57 fallecidos, bajó 54%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ctr"/>
            <a:endParaRPr lang="es-MX" sz="1600" dirty="0" smtClean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74594"/>
            <a:ext cx="3554338" cy="258639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9898839" y="1088469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7820488" y="2954363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6627689" y="18701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495905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25085"/>
            <a:ext cx="5457744" cy="1699157"/>
          </a:xfrm>
        </p:spPr>
        <p:txBody>
          <a:bodyPr>
            <a:normAutofit fontScale="90000"/>
          </a:bodyPr>
          <a:lstStyle/>
          <a:p>
            <a:pPr algn="ctr"/>
            <a:r>
              <a:rPr lang="es-PE" sz="2800" b="1" u="sng" dirty="0" smtClean="0"/>
              <a:t>Costa Sur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r>
              <a:rPr lang="es-PE" sz="2400" dirty="0"/>
              <a:t>Fallecidos </a:t>
            </a:r>
            <a:r>
              <a:rPr lang="es-PE" sz="2400" dirty="0" smtClean="0"/>
              <a:t>se mantienen. Ocupación </a:t>
            </a:r>
            <a:r>
              <a:rPr lang="es-PE" sz="2400" dirty="0"/>
              <a:t>camas UCI </a:t>
            </a:r>
            <a:r>
              <a:rPr lang="es-PE" sz="2400" dirty="0" smtClean="0"/>
              <a:t>baja y no UCI se mantiene. Casos suben en Tacna. Positividad antigénica sube en Tacna</a:t>
            </a:r>
            <a:endParaRPr lang="es-PE" sz="24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651379" y="4192952"/>
            <a:ext cx="2250862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0.74 fallecidos, se mantiene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MX" sz="1400" dirty="0">
              <a:solidFill>
                <a:srgbClr val="FF0000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9898839" y="4073646"/>
            <a:ext cx="22106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0.77 fallecidos, subió 100%</a:t>
            </a:r>
            <a:endParaRPr lang="es-MX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 </a:t>
            </a:r>
            <a:endParaRPr lang="es-MX" sz="1400" b="1" dirty="0">
              <a:solidFill>
                <a:srgbClr val="FF00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734922"/>
            <a:ext cx="2902163" cy="211182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09" y="2519278"/>
            <a:ext cx="2931854" cy="21307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2365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r>
              <a:rPr lang="es-PE" sz="3400" b="1" dirty="0" smtClean="0"/>
              <a:t/>
            </a:r>
            <a:br>
              <a:rPr lang="es-PE" sz="3400" b="1" dirty="0" smtClean="0"/>
            </a:br>
            <a:r>
              <a:rPr lang="es-PE" sz="2400" dirty="0" smtClean="0"/>
              <a:t>Fallecidos se mantienen. Ocupación camas UCI sube en Madre de Dios Puno. Ocupación no UCI baja. Casos suben en Apurímac y Madre de Dios. Positividad antigénica sube &gt;0.5% en </a:t>
            </a:r>
            <a:r>
              <a:rPr lang="es-PE" sz="2400" dirty="0"/>
              <a:t>Apurímac y Madre de Dios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</a:t>
            </a:r>
            <a:r>
              <a:rPr lang="es-MX" sz="1600" dirty="0" smtClean="0">
                <a:solidFill>
                  <a:schemeClr val="bg1"/>
                </a:solidFill>
              </a:rPr>
              <a:t>suben cuatro semanas</a:t>
            </a:r>
            <a:endParaRPr lang="es-MX" sz="1600" dirty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</a:t>
            </a:r>
            <a:endParaRPr lang="es-MX" sz="16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</a:t>
            </a:r>
            <a:r>
              <a:rPr lang="es-MX" sz="1600" dirty="0" smtClean="0">
                <a:solidFill>
                  <a:schemeClr val="bg1"/>
                </a:solidFill>
              </a:rPr>
              <a:t>ocho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en subida </a:t>
            </a:r>
            <a:r>
              <a:rPr lang="es-MX" sz="1600" dirty="0">
                <a:solidFill>
                  <a:schemeClr val="bg1"/>
                </a:solidFill>
              </a:rPr>
              <a:t>irregular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596393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3549671" y="1834712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7751926" y="2678049"/>
            <a:ext cx="1344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9816353" y="4772239"/>
            <a:ext cx="2348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 smtClean="0">
                <a:solidFill>
                  <a:srgbClr val="00B050"/>
                </a:solidFill>
              </a:rPr>
              <a:t>1.04 fallecidos, se mantiene</a:t>
            </a:r>
            <a:endParaRPr lang="es-MX" sz="1400" b="1" dirty="0">
              <a:solidFill>
                <a:srgbClr val="00B050"/>
              </a:solidFill>
            </a:endParaRPr>
          </a:p>
          <a:p>
            <a:pPr algn="r"/>
            <a:r>
              <a:rPr lang="es-MX" sz="1400" dirty="0" smtClean="0">
                <a:solidFill>
                  <a:srgbClr val="FF0000"/>
                </a:solidFill>
              </a:rPr>
              <a:t>El </a:t>
            </a:r>
            <a:r>
              <a:rPr lang="es-MX" sz="1400" dirty="0" err="1" smtClean="0">
                <a:solidFill>
                  <a:srgbClr val="FF0000"/>
                </a:solidFill>
              </a:rPr>
              <a:t>Collao</a:t>
            </a:r>
            <a:r>
              <a:rPr lang="es-MX" sz="1400" dirty="0" smtClean="0">
                <a:solidFill>
                  <a:srgbClr val="FF0000"/>
                </a:solidFill>
              </a:rPr>
              <a:t> sube </a:t>
            </a:r>
            <a:endParaRPr lang="es-PE" sz="1400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94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0.64 fallecidos, bajó 25%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Cero fallecidos dos semanas</a:t>
            </a:r>
            <a:endParaRPr lang="es-MX" sz="1600" dirty="0" smtClean="0">
              <a:solidFill>
                <a:srgbClr val="00B05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5" y="4607516"/>
            <a:ext cx="2725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0.66 fallecidos, subió 100%</a:t>
            </a:r>
            <a:endParaRPr lang="es-MX" sz="1600" dirty="0">
              <a:solidFill>
                <a:srgbClr val="00B05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0" y="185635"/>
            <a:ext cx="2721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0.74 fallecidos, bajó 12%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2553036"/>
            <a:ext cx="2414090" cy="17566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127" y="3571857"/>
            <a:ext cx="1893130" cy="13758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30469"/>
            <a:ext cx="4478669" cy="2585234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 smtClean="0"/>
              <a:t>Sierra/Selva Centro</a:t>
            </a:r>
            <a:br>
              <a:rPr lang="es-PE" sz="3400" b="1" dirty="0" smtClean="0"/>
            </a:br>
            <a:r>
              <a:rPr lang="es-PE" sz="2200" dirty="0" smtClean="0"/>
              <a:t>Fallecidos se mantienen. Ocupación UCI sube en Junín. Ocupación camas no UCI sube en </a:t>
            </a:r>
            <a:r>
              <a:rPr lang="es-PE" sz="2200" dirty="0"/>
              <a:t>Huánuco y </a:t>
            </a:r>
            <a:r>
              <a:rPr lang="es-PE" sz="2200" dirty="0" smtClean="0"/>
              <a:t>casos suben en Huancavelica. Positividad antigénica sube en Huánuco y Pasco</a:t>
            </a:r>
            <a:endParaRPr lang="es-PE" sz="22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6696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774854" y="294405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78% del pico</a:t>
            </a:r>
            <a:endParaRPr lang="es-MX" sz="1600" b="1" u="sng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Suben </a:t>
            </a:r>
            <a:r>
              <a:rPr lang="es-MX" sz="1600" dirty="0" err="1" smtClean="0">
                <a:solidFill>
                  <a:srgbClr val="FF0000"/>
                </a:solidFill>
              </a:rPr>
              <a:t>Angaraes</a:t>
            </a:r>
            <a:r>
              <a:rPr lang="es-MX" sz="1600" dirty="0" smtClean="0">
                <a:solidFill>
                  <a:srgbClr val="FF0000"/>
                </a:solidFill>
              </a:rPr>
              <a:t> y </a:t>
            </a:r>
            <a:r>
              <a:rPr lang="es-MX" sz="1600" dirty="0" err="1" smtClean="0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0.94 fallecidos, bajó 18%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293942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0.74 fallecidos, se mantiene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Cero fallecidos, cayó a cero</a:t>
            </a:r>
            <a:endParaRPr lang="es-MX" sz="1600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07713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0.38 fallecidos, </a:t>
            </a:r>
            <a:r>
              <a:rPr lang="es-MX" sz="1600" b="1" dirty="0" smtClean="0">
                <a:solidFill>
                  <a:srgbClr val="FF0000"/>
                </a:solidFill>
              </a:rPr>
              <a:t>subió de cero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030522" y="491234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6" name="Rectángulo 25"/>
          <p:cNvSpPr/>
          <p:nvPr/>
        </p:nvSpPr>
        <p:spPr>
          <a:xfrm>
            <a:off x="4560225" y="493273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13449"/>
            <a:ext cx="3787198" cy="27558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07887" y="1156447"/>
            <a:ext cx="3561450" cy="5728447"/>
          </a:xfrm>
        </p:spPr>
        <p:txBody>
          <a:bodyPr>
            <a:normAutofit fontScale="92500" lnSpcReduction="20000"/>
          </a:bodyPr>
          <a:lstStyle/>
          <a:p>
            <a:r>
              <a:rPr lang="es-PE" sz="2200" dirty="0" smtClean="0"/>
              <a:t>Fallecidos semanales bajan 16.4% (28), importante</a:t>
            </a:r>
          </a:p>
          <a:p>
            <a:pPr marL="355600" lvl="1" indent="-133350"/>
            <a:r>
              <a:rPr lang="es-PE" sz="1800" dirty="0" smtClean="0"/>
              <a:t>Lima metropolitana baja 20.0%, resto del país </a:t>
            </a:r>
            <a:r>
              <a:rPr lang="es-PE" sz="1800" dirty="0"/>
              <a:t>baja </a:t>
            </a:r>
            <a:r>
              <a:rPr lang="es-PE" sz="1800" dirty="0" smtClean="0"/>
              <a:t>14.2%</a:t>
            </a:r>
            <a:endParaRPr lang="es-PE" sz="1800" b="1" u="sng" dirty="0" smtClean="0">
              <a:solidFill>
                <a:srgbClr val="FF0000"/>
              </a:solidFill>
            </a:endParaRPr>
          </a:p>
          <a:p>
            <a:endParaRPr lang="es-PE" sz="2200" dirty="0" smtClean="0"/>
          </a:p>
          <a:p>
            <a:r>
              <a:rPr lang="es-PE" sz="2200" dirty="0" smtClean="0"/>
              <a:t>Ocupación UCI y no UCI baja 0.8% y 2.1%. Ocupación no UCI baja dos semanas</a:t>
            </a:r>
            <a:endParaRPr lang="es-PE" sz="2200" b="1" u="sng" dirty="0" smtClean="0">
              <a:solidFill>
                <a:srgbClr val="FF0000"/>
              </a:solidFill>
            </a:endParaRPr>
          </a:p>
          <a:p>
            <a:endParaRPr lang="es-PE" sz="2200" dirty="0"/>
          </a:p>
          <a:p>
            <a:r>
              <a:rPr lang="es-PE" sz="2200" dirty="0" smtClean="0"/>
              <a:t>Positividad antigénica baja 1.9%, muy levemente</a:t>
            </a:r>
          </a:p>
          <a:p>
            <a:pPr marL="363538" lvl="1" indent="-147638"/>
            <a:r>
              <a:rPr lang="es-PE" sz="1800" b="1" u="sng" dirty="0" smtClean="0">
                <a:solidFill>
                  <a:srgbClr val="FF0000"/>
                </a:solidFill>
              </a:rPr>
              <a:t>Dos alzas en cinco semanas</a:t>
            </a:r>
          </a:p>
          <a:p>
            <a:endParaRPr lang="es-PE" sz="2200" dirty="0"/>
          </a:p>
          <a:p>
            <a:r>
              <a:rPr lang="es-PE" sz="2200" dirty="0" smtClean="0"/>
              <a:t>Casos suben 6.6%</a:t>
            </a:r>
          </a:p>
          <a:p>
            <a:pPr marL="363538" lvl="1" indent="-147638"/>
            <a:r>
              <a:rPr lang="es-PE" sz="1800" b="1" u="sng" dirty="0" smtClean="0">
                <a:solidFill>
                  <a:srgbClr val="FF0000"/>
                </a:solidFill>
              </a:rPr>
              <a:t>Tres alzas en cinco semanas</a:t>
            </a:r>
          </a:p>
          <a:p>
            <a:endParaRPr lang="es-MX" sz="2200" dirty="0"/>
          </a:p>
          <a:p>
            <a:r>
              <a:rPr lang="es-MX" sz="2200" b="1" u="sng" dirty="0" smtClean="0">
                <a:solidFill>
                  <a:srgbClr val="FF0000"/>
                </a:solidFill>
              </a:rPr>
              <a:t>Delta domina claramente</a:t>
            </a:r>
            <a:r>
              <a:rPr lang="es-MX" sz="2200" dirty="0" smtClean="0"/>
              <a:t>. Datos tardíos, nueve regiones con pocas muestras, integrar toda fuente en el país</a:t>
            </a:r>
            <a:endParaRPr lang="es-PE" sz="2200" dirty="0" smtClean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06211" y="54638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036897" y="1501251"/>
            <a:ext cx="2239604" cy="3232114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902989" y="2183839"/>
            <a:ext cx="1425558" cy="2292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681181" y="2702257"/>
            <a:ext cx="223821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233900" y="1304597"/>
            <a:ext cx="141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Cayó 88.7% en 15 semanas </a:t>
            </a:r>
            <a:r>
              <a:rPr lang="es-MX" sz="1600" b="1" dirty="0" smtClean="0">
                <a:solidFill>
                  <a:srgbClr val="FF0000"/>
                </a:solidFill>
              </a:rPr>
              <a:t>y luego subió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912186" y="1448942"/>
            <a:ext cx="1440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Cayó 97.23% en 23 semanas,</a:t>
            </a:r>
            <a:r>
              <a:rPr lang="es-MX" sz="1600" b="1" dirty="0" smtClean="0">
                <a:solidFill>
                  <a:srgbClr val="FF0000"/>
                </a:solidFill>
              </a:rPr>
              <a:t> luego comenzó a oscilar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75268"/>
            <a:ext cx="3634549" cy="264143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sube cinco semanas</a:t>
            </a:r>
            <a:endParaRPr lang="es-MX" sz="1600" dirty="0">
              <a:solidFill>
                <a:schemeClr val="bg1"/>
              </a:solidFill>
            </a:endParaRPr>
          </a:p>
          <a:p>
            <a:pPr algn="r"/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2578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529733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6723477" y="396594"/>
            <a:ext cx="123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10787763" y="278062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0.14 fallecidos, se mantiene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80407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Cero fallecidos dos semanas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600385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200" b="1" u="sng" dirty="0" smtClean="0"/>
              <a:t>Selva Baja </a:t>
            </a:r>
            <a:r>
              <a:rPr lang="es-PE" sz="3200" b="1" dirty="0" smtClean="0"/>
              <a:t/>
            </a:r>
            <a:br>
              <a:rPr lang="es-PE" sz="3200" b="1" dirty="0" smtClean="0"/>
            </a:br>
            <a:r>
              <a:rPr lang="es-PE" sz="2900" b="1" dirty="0" smtClean="0"/>
              <a:t>Fallecidos se mantienen muy bajos. Ocupación camas UCI sube en Loreto. Ocupación camas no UCI subió tres semanas en Ucayali. Casos suben y positividad antigénica subió en Ucayali</a:t>
            </a:r>
            <a:endParaRPr lang="es-PE" sz="2900" b="1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551" y="2470107"/>
            <a:ext cx="3258331" cy="23680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99882" y="3016729"/>
            <a:ext cx="4932205" cy="1889504"/>
          </a:xfrm>
        </p:spPr>
        <p:txBody>
          <a:bodyPr>
            <a:normAutofit/>
          </a:bodyPr>
          <a:lstStyle/>
          <a:p>
            <a:pPr algn="ctr"/>
            <a:r>
              <a:rPr lang="es-MX" sz="2800" b="1" u="sng" dirty="0" smtClean="0"/>
              <a:t>Sierra/Selva Norte</a:t>
            </a:r>
            <a:r>
              <a:rPr lang="es-MX" sz="2800" b="1" dirty="0" smtClean="0"/>
              <a:t/>
            </a:r>
            <a:br>
              <a:rPr lang="es-MX" sz="2800" b="1" dirty="0" smtClean="0"/>
            </a:br>
            <a:r>
              <a:rPr lang="es-MX" sz="2400" b="1" dirty="0" smtClean="0"/>
              <a:t>Fallecidos bajan. Ocupación </a:t>
            </a:r>
            <a:r>
              <a:rPr lang="es-MX" sz="2400" b="1" dirty="0"/>
              <a:t>camas UCI </a:t>
            </a:r>
            <a:r>
              <a:rPr lang="es-MX" sz="2400" b="1" dirty="0" smtClean="0"/>
              <a:t>y no UCI baja. Casos suben en Amazonas. Positividad </a:t>
            </a:r>
            <a:r>
              <a:rPr lang="es-MX" sz="2400" b="1" dirty="0"/>
              <a:t>antigénica </a:t>
            </a:r>
            <a:r>
              <a:rPr lang="es-MX" sz="2400" b="1" dirty="0" smtClean="0"/>
              <a:t>sube en Tumbes</a:t>
            </a:r>
            <a:endParaRPr lang="es-PE" sz="24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cuatro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3738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167220" y="604935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4323404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5958471" y="2637932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8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0.39 fallecidos, bajó 50%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564548" y="291939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Cero fallecidos, bajó 100%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091821" y="215078"/>
            <a:ext cx="2647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Cero fallecidos, bajó 100%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9335" y="2427676"/>
            <a:ext cx="3207415" cy="23310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67717" y="2770797"/>
            <a:ext cx="5151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 smtClean="0"/>
              <a:t>Costa Norte</a:t>
            </a:r>
          </a:p>
          <a:p>
            <a:pPr algn="ctr"/>
            <a:r>
              <a:rPr lang="es-MX" sz="2000" dirty="0" smtClean="0"/>
              <a:t>Fallecidos bajan. Ocupación camas UCI sube en Piura y Lambayeque. No UCI baja. Casos suben en Lambayeque y Tumbes. Positividad antigénica sube &gt;0.5% en Tumbes</a:t>
            </a:r>
            <a:endParaRPr lang="es-MX" sz="2000" dirty="0" smtClean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 smtClean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7016" y="73080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8822891" y="296273"/>
            <a:ext cx="2674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0.65 fallecidos, </a:t>
            </a:r>
            <a:r>
              <a:rPr lang="es-MX" sz="1600" b="1" dirty="0" smtClean="0">
                <a:solidFill>
                  <a:srgbClr val="FF0000"/>
                </a:solidFill>
              </a:rPr>
              <a:t>subió 250%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5770078" y="259425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Cero fallecidos, bajó 100%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69199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0.70 fallecidos, bajó 50%</a:t>
            </a:r>
            <a:endParaRPr lang="es-MX" sz="1600" dirty="0" smtClean="0">
              <a:solidFill>
                <a:srgbClr val="FF000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Subió Piura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624" y="1891378"/>
            <a:ext cx="3438006" cy="49666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3761" y="149973"/>
            <a:ext cx="7688239" cy="845107"/>
          </a:xfrm>
        </p:spPr>
        <p:txBody>
          <a:bodyPr>
            <a:normAutofit/>
          </a:bodyPr>
          <a:lstStyle/>
          <a:p>
            <a:r>
              <a:rPr lang="es-PE" sz="3800" b="1" dirty="0" smtClean="0"/>
              <a:t>Tasa de mortalidad cae más, muy baja</a:t>
            </a:r>
            <a:endParaRPr lang="es-PE" sz="3800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503760" y="1022377"/>
            <a:ext cx="7627869" cy="353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 smtClean="0"/>
              <a:t>Mortalidad muy baja y uniforme</a:t>
            </a:r>
          </a:p>
          <a:p>
            <a:r>
              <a:rPr lang="es-ES" sz="2600" dirty="0" smtClean="0"/>
              <a:t>Riesgos muy puntuales y variables</a:t>
            </a:r>
          </a:p>
          <a:p>
            <a:pPr lvl="1"/>
            <a:r>
              <a:rPr lang="es-ES" sz="2200" dirty="0" smtClean="0"/>
              <a:t>Lima metropolitana y Callao</a:t>
            </a:r>
          </a:p>
          <a:p>
            <a:pPr lvl="1"/>
            <a:r>
              <a:rPr lang="es-ES" sz="2200" dirty="0" smtClean="0"/>
              <a:t>Costa central</a:t>
            </a:r>
            <a:endParaRPr lang="es-ES" sz="2200" dirty="0"/>
          </a:p>
          <a:p>
            <a:pPr lvl="1"/>
            <a:r>
              <a:rPr lang="es-ES" sz="2200" dirty="0" smtClean="0"/>
              <a:t>Madre de Dios y Apurímac</a:t>
            </a:r>
          </a:p>
          <a:p>
            <a:pPr lvl="1"/>
            <a:r>
              <a:rPr lang="es-ES" sz="2200" dirty="0" smtClean="0"/>
              <a:t>Huánuco </a:t>
            </a:r>
          </a:p>
          <a:p>
            <a:pPr lvl="1"/>
            <a:r>
              <a:rPr lang="es-ES" sz="2200" dirty="0" smtClean="0"/>
              <a:t>Tacna</a:t>
            </a:r>
          </a:p>
          <a:p>
            <a:pPr lvl="1"/>
            <a:r>
              <a:rPr lang="es-ES" sz="2200" dirty="0" smtClean="0"/>
              <a:t>Costa norte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4503760" cy="3277311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453" y="3332336"/>
            <a:ext cx="4845113" cy="35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 smtClean="0"/>
              <a:t>Ocupación de </a:t>
            </a:r>
            <a:r>
              <a:rPr lang="es-MX" sz="3200" b="1" dirty="0"/>
              <a:t>camas </a:t>
            </a:r>
            <a:r>
              <a:rPr lang="es-MX" sz="3200" b="1" dirty="0" smtClean="0"/>
              <a:t>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46352"/>
            <a:ext cx="3061840" cy="5198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0"/>
              </a:spcBef>
            </a:pPr>
            <a:r>
              <a:rPr lang="es-PE" b="1" u="sng" dirty="0" smtClean="0">
                <a:solidFill>
                  <a:srgbClr val="FF0000"/>
                </a:solidFill>
              </a:rPr>
              <a:t>Camas UCI y no UCI operativas siguen bajando</a:t>
            </a:r>
          </a:p>
          <a:p>
            <a:pPr>
              <a:spcBef>
                <a:spcPts val="2000"/>
              </a:spcBef>
            </a:pPr>
            <a:r>
              <a:rPr lang="es-PE" dirty="0" smtClean="0"/>
              <a:t>Suben camas UCI disponibles</a:t>
            </a:r>
            <a:endParaRPr lang="es-PE" dirty="0"/>
          </a:p>
          <a:p>
            <a:pPr>
              <a:spcBef>
                <a:spcPts val="2000"/>
              </a:spcBef>
            </a:pPr>
            <a:r>
              <a:rPr lang="es-PE" dirty="0" err="1" smtClean="0"/>
              <a:t>UCIs</a:t>
            </a:r>
            <a:r>
              <a:rPr lang="es-PE" dirty="0" smtClean="0"/>
              <a:t>, ocupación de 44.2%, ~1075 libres </a:t>
            </a:r>
          </a:p>
          <a:p>
            <a:pPr marL="450850" lvl="1">
              <a:spcBef>
                <a:spcPts val="2000"/>
              </a:spcBef>
            </a:pPr>
            <a:r>
              <a:rPr lang="es-PE" dirty="0" smtClean="0"/>
              <a:t>Baja 0.8%, menos que semana previa</a:t>
            </a:r>
          </a:p>
          <a:p>
            <a:pPr>
              <a:spcBef>
                <a:spcPts val="2000"/>
              </a:spcBef>
            </a:pPr>
            <a:r>
              <a:rPr lang="es-PE" dirty="0" smtClean="0"/>
              <a:t>22.5% ocupación camas no UCI</a:t>
            </a:r>
            <a:endParaRPr lang="es-PE" u="sng" dirty="0" smtClean="0"/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 smtClean="0"/>
              <a:t>Baja 2.1%, cae dos semanas seguidas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473000" y="5798025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  <p:sp>
        <p:nvSpPr>
          <p:cNvPr id="14" name="Rectángulo 13"/>
          <p:cNvSpPr/>
          <p:nvPr/>
        </p:nvSpPr>
        <p:spPr>
          <a:xfrm>
            <a:off x="3590365" y="5798025"/>
            <a:ext cx="685800" cy="39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3527613" y="4847771"/>
            <a:ext cx="685800" cy="39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24" y="-1"/>
            <a:ext cx="7101786" cy="79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smtClean="0"/>
              <a:t>Casos semanales, Perú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21920" y="3753132"/>
            <a:ext cx="3832413" cy="3049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Casos bajan 6.6%</a:t>
            </a:r>
          </a:p>
          <a:p>
            <a:pPr marL="355600" lvl="1" indent="-133350"/>
            <a:r>
              <a:rPr lang="es-ES" b="1" u="sng" dirty="0" smtClean="0">
                <a:solidFill>
                  <a:srgbClr val="FF0000"/>
                </a:solidFill>
              </a:rPr>
              <a:t>Suben &gt;5% en 14 regiones</a:t>
            </a:r>
          </a:p>
          <a:p>
            <a:pPr marL="355600" lvl="1" indent="-133350"/>
            <a:r>
              <a:rPr lang="es-ES" dirty="0" smtClean="0"/>
              <a:t>Ninguna región sube &gt;1 semana</a:t>
            </a:r>
          </a:p>
          <a:p>
            <a:endParaRPr lang="es-ES" dirty="0" smtClean="0"/>
          </a:p>
          <a:p>
            <a:r>
              <a:rPr lang="es-ES" dirty="0" smtClean="0"/>
              <a:t>Múltiples subidas en semanas previas</a:t>
            </a:r>
          </a:p>
          <a:p>
            <a:endParaRPr lang="es-ES" dirty="0" smtClean="0"/>
          </a:p>
          <a:p>
            <a:r>
              <a:rPr lang="es-ES" dirty="0" smtClean="0"/>
              <a:t>Tendencias de mortalidad por edad deben analizarse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8910" y="1"/>
            <a:ext cx="5073090" cy="368489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118910" y="-1"/>
            <a:ext cx="5073090" cy="368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" y="794056"/>
            <a:ext cx="8348388" cy="60639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5435" y="-1"/>
            <a:ext cx="4868897" cy="3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8707887" y="1132768"/>
            <a:ext cx="3561450" cy="566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b="1" dirty="0" smtClean="0">
                <a:solidFill>
                  <a:srgbClr val="FF0000"/>
                </a:solidFill>
              </a:rPr>
              <a:t>Baja 1.9% en la SE41, pero está variable en valores bajos</a:t>
            </a:r>
          </a:p>
          <a:p>
            <a:endParaRPr lang="es-ES" sz="2200" dirty="0" smtClean="0"/>
          </a:p>
          <a:p>
            <a:r>
              <a:rPr lang="es-ES" sz="2200" b="1" dirty="0" smtClean="0">
                <a:solidFill>
                  <a:srgbClr val="FF0000"/>
                </a:solidFill>
              </a:rPr>
              <a:t>Tercera subida en seis semanas</a:t>
            </a:r>
            <a:endParaRPr lang="es-ES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Positividad no muestra tendencia a bajar más</a:t>
            </a:r>
          </a:p>
          <a:p>
            <a:endParaRPr lang="es-PE" sz="2200" dirty="0"/>
          </a:p>
          <a:p>
            <a:r>
              <a:rPr lang="es-PE" sz="2200" dirty="0" smtClean="0"/>
              <a:t>Pareciera también que se hacen menos pruebas</a:t>
            </a:r>
          </a:p>
          <a:p>
            <a:endParaRPr lang="es-PE" sz="2200" b="1" u="sng" dirty="0">
              <a:solidFill>
                <a:srgbClr val="FF0000"/>
              </a:solidFill>
            </a:endParaRPr>
          </a:p>
          <a:p>
            <a:r>
              <a:rPr lang="es-PE" sz="2200" b="1" u="sng" dirty="0" smtClean="0">
                <a:solidFill>
                  <a:srgbClr val="FF0000"/>
                </a:solidFill>
              </a:rPr>
              <a:t>Oscilaciones preocupantes</a:t>
            </a:r>
            <a:endParaRPr lang="es-PE" sz="2200" b="1" u="sng" dirty="0">
              <a:solidFill>
                <a:srgbClr val="FF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60803" y="69291"/>
            <a:ext cx="3010173" cy="94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Positividad antigénica</a:t>
            </a:r>
            <a:endParaRPr lang="es-P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8" y="54592"/>
            <a:ext cx="8732214" cy="67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-67643" y="957448"/>
            <a:ext cx="3561450" cy="3166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2200" b="1" u="sng" dirty="0">
                <a:solidFill>
                  <a:srgbClr val="FF0000"/>
                </a:solidFill>
              </a:rPr>
              <a:t>Delta </a:t>
            </a:r>
            <a:r>
              <a:rPr lang="es-PE" sz="2200" b="1" u="sng" dirty="0" smtClean="0">
                <a:solidFill>
                  <a:srgbClr val="FF0000"/>
                </a:solidFill>
              </a:rPr>
              <a:t>domina, pero no crece más (~82%)</a:t>
            </a:r>
            <a:endParaRPr lang="es-PE" sz="22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 smtClean="0"/>
              <a:t>Lima</a:t>
            </a:r>
            <a:r>
              <a:rPr lang="es-PE" sz="2200" dirty="0"/>
              <a:t>: Gamma baja. Lambda y Mu </a:t>
            </a:r>
            <a:r>
              <a:rPr lang="es-PE" sz="2200" dirty="0" smtClean="0"/>
              <a:t>suben mínimamente</a:t>
            </a: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 smtClean="0"/>
              <a:t>Callao: Delta domina. Resto del país </a:t>
            </a:r>
            <a:r>
              <a:rPr lang="es-PE" sz="2200" dirty="0"/>
              <a:t>casi igual</a:t>
            </a: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/>
              <a:t>Resultados de dos semanas atrás. Faltan fuentes clave</a:t>
            </a:r>
            <a:endParaRPr lang="es-PE" sz="2200" b="1" dirty="0" smtClean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62441" y="1051"/>
            <a:ext cx="3010173" cy="94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Variantes en Lima y Callao</a:t>
            </a:r>
            <a:endParaRPr lang="es-P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645" y="40944"/>
            <a:ext cx="8766411" cy="678293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9530" y="3930555"/>
            <a:ext cx="3875368" cy="29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Fallecidos semanales por región*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0" y="6391448"/>
            <a:ext cx="85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* Datos </a:t>
            </a:r>
            <a:r>
              <a:rPr lang="es-ES" dirty="0"/>
              <a:t>de </a:t>
            </a:r>
            <a:r>
              <a:rPr lang="es-ES" dirty="0" smtClean="0"/>
              <a:t>la semana actual incompletos. Totales </a:t>
            </a:r>
            <a:r>
              <a:rPr lang="es-ES" dirty="0"/>
              <a:t>de fila incluyen </a:t>
            </a:r>
            <a:r>
              <a:rPr lang="es-ES" dirty="0" smtClean="0"/>
              <a:t>semanas </a:t>
            </a:r>
            <a:r>
              <a:rPr lang="es-ES" dirty="0"/>
              <a:t>no </a:t>
            </a:r>
            <a:r>
              <a:rPr lang="es-ES" dirty="0" smtClean="0"/>
              <a:t>mostradas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200" dirty="0" smtClean="0"/>
              <a:t>Baja 16.4%, alto</a:t>
            </a:r>
            <a:endParaRPr lang="es-PE" sz="2200" dirty="0"/>
          </a:p>
          <a:p>
            <a:pPr marL="355600" lvl="1" indent="-133350"/>
            <a:r>
              <a:rPr lang="es-PE" sz="1800" dirty="0" smtClean="0"/>
              <a:t>Caída alta en Lima metropolitana  y resto del país</a:t>
            </a:r>
          </a:p>
          <a:p>
            <a:pPr marL="355600" lvl="1" indent="-133350"/>
            <a:r>
              <a:rPr lang="es-PE" sz="1800" dirty="0" smtClean="0"/>
              <a:t>Mayor caída en costa central</a:t>
            </a:r>
            <a:endParaRPr lang="es-PE" sz="1800" b="1" u="sng" dirty="0" smtClean="0">
              <a:solidFill>
                <a:srgbClr val="FF0000"/>
              </a:solidFill>
            </a:endParaRPr>
          </a:p>
          <a:p>
            <a:pPr marL="355600" lvl="1" indent="-133350"/>
            <a:endParaRPr lang="es-PE" sz="1800" b="1" u="sng" dirty="0">
              <a:solidFill>
                <a:srgbClr val="FF0000"/>
              </a:solidFill>
            </a:endParaRPr>
          </a:p>
          <a:p>
            <a:r>
              <a:rPr lang="es-ES" sz="2200" dirty="0" smtClean="0"/>
              <a:t>Riesgos: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 smtClean="0"/>
              <a:t>La Libertad sube levemente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 smtClean="0"/>
              <a:t>Ica y Puno siguen con mortalidad alta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 smtClean="0"/>
              <a:t>Mortalidad alta en Piura, Junín, Ica y Cusco también</a:t>
            </a:r>
          </a:p>
          <a:p>
            <a:pPr marL="355600" lvl="1" indent="-133350"/>
            <a:endParaRPr lang="es-PE" sz="1800" b="1" u="sng" dirty="0">
              <a:solidFill>
                <a:srgbClr val="FF0000"/>
              </a:solidFill>
            </a:endParaRPr>
          </a:p>
          <a:p>
            <a:r>
              <a:rPr lang="es-ES" sz="2200" dirty="0" smtClean="0"/>
              <a:t>Estancamiento:</a:t>
            </a:r>
            <a:endParaRPr lang="es-ES" sz="2200" dirty="0"/>
          </a:p>
          <a:p>
            <a:pPr marL="355600" lvl="1" indent="-133350">
              <a:spcBef>
                <a:spcPts val="1000"/>
              </a:spcBef>
            </a:pPr>
            <a:r>
              <a:rPr lang="es-ES" sz="1800" dirty="0" smtClean="0"/>
              <a:t>Sólo La Libertad sube (4)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 smtClean="0"/>
              <a:t>Ninguna sube mínimamente (2)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 smtClean="0"/>
              <a:t>Veinte estancadas (±1)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 smtClean="0"/>
              <a:t>Mortalidad uniformemente baja, pese a alzas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69688" y="1336221"/>
            <a:ext cx="3070168" cy="5521779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chemeClr val="accent1">
                    <a:lumMod val="50000"/>
                  </a:schemeClr>
                </a:solidFill>
              </a:rPr>
              <a:t>Perú: </a:t>
            </a:r>
            <a:r>
              <a:rPr lang="es-PE" sz="1600" dirty="0" smtClean="0">
                <a:solidFill>
                  <a:schemeClr val="accent1">
                    <a:lumMod val="50000"/>
                  </a:schemeClr>
                </a:solidFill>
              </a:rPr>
              <a:t>&gt;1070 </a:t>
            </a:r>
            <a:r>
              <a:rPr lang="es-PE" sz="1600" dirty="0">
                <a:solidFill>
                  <a:schemeClr val="accent1">
                    <a:lumMod val="50000"/>
                  </a:schemeClr>
                </a:solidFill>
              </a:rPr>
              <a:t>camas UCI </a:t>
            </a:r>
            <a:r>
              <a:rPr lang="es-PE" sz="1600" dirty="0" smtClean="0">
                <a:solidFill>
                  <a:schemeClr val="accent1">
                    <a:lumMod val="50000"/>
                  </a:schemeClr>
                </a:solidFill>
              </a:rPr>
              <a:t>libres, sube</a:t>
            </a:r>
            <a:endParaRPr lang="es-PE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Lima</a:t>
            </a:r>
            <a:r>
              <a:rPr lang="es-PE" sz="1600" b="1" dirty="0" smtClean="0">
                <a:solidFill>
                  <a:srgbClr val="FF0000"/>
                </a:solidFill>
              </a:rPr>
              <a:t>:</a:t>
            </a:r>
            <a:r>
              <a:rPr lang="es-PE" sz="1600" dirty="0" smtClean="0">
                <a:solidFill>
                  <a:schemeClr val="accent1">
                    <a:lumMod val="50000"/>
                  </a:schemeClr>
                </a:solidFill>
              </a:rPr>
              <a:t> 332 camas </a:t>
            </a:r>
            <a:r>
              <a:rPr lang="es-PE" sz="1600" dirty="0">
                <a:solidFill>
                  <a:schemeClr val="accent1">
                    <a:lumMod val="50000"/>
                  </a:schemeClr>
                </a:solidFill>
              </a:rPr>
              <a:t>UCI </a:t>
            </a:r>
            <a:r>
              <a:rPr lang="es-PE" sz="1600" dirty="0" smtClean="0">
                <a:solidFill>
                  <a:schemeClr val="accent1">
                    <a:lumMod val="50000"/>
                  </a:schemeClr>
                </a:solidFill>
              </a:rPr>
              <a:t>libres</a:t>
            </a:r>
            <a:r>
              <a:rPr lang="es-PE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PE" sz="1600" dirty="0" smtClean="0">
                <a:solidFill>
                  <a:schemeClr val="accent1">
                    <a:lumMod val="50000"/>
                  </a:schemeClr>
                </a:solidFill>
              </a:rPr>
              <a:t>sube. &gt;323, 301, 292 y 295 en </a:t>
            </a:r>
            <a:r>
              <a:rPr lang="es-PE" sz="1600" dirty="0">
                <a:solidFill>
                  <a:schemeClr val="accent1">
                    <a:lumMod val="50000"/>
                  </a:schemeClr>
                </a:solidFill>
              </a:rPr>
              <a:t>semanas </a:t>
            </a:r>
            <a:r>
              <a:rPr lang="es-PE" sz="1600" dirty="0" smtClean="0">
                <a:solidFill>
                  <a:schemeClr val="accent1">
                    <a:lumMod val="50000"/>
                  </a:schemeClr>
                </a:solidFill>
              </a:rPr>
              <a:t>previas</a:t>
            </a:r>
            <a:endParaRPr lang="es-PE" sz="16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Suben &gt;1%*</a:t>
            </a:r>
            <a:r>
              <a:rPr lang="es-PE" sz="1600" dirty="0" smtClean="0">
                <a:solidFill>
                  <a:srgbClr val="002060"/>
                </a:solidFill>
              </a:rPr>
              <a:t> </a:t>
            </a:r>
            <a:r>
              <a:rPr lang="es-PE" sz="1600" dirty="0">
                <a:solidFill>
                  <a:srgbClr val="002060"/>
                </a:solidFill>
              </a:rPr>
              <a:t>Tumbes (5.9</a:t>
            </a:r>
            <a:r>
              <a:rPr lang="es-PE" sz="1600" dirty="0" smtClean="0">
                <a:solidFill>
                  <a:srgbClr val="002060"/>
                </a:solidFill>
              </a:rPr>
              <a:t>%) y </a:t>
            </a:r>
            <a:r>
              <a:rPr lang="es-PE" sz="1600" dirty="0">
                <a:solidFill>
                  <a:srgbClr val="002060"/>
                </a:solidFill>
              </a:rPr>
              <a:t>Piura (4.2</a:t>
            </a:r>
            <a:r>
              <a:rPr lang="es-PE" sz="1600" dirty="0" smtClean="0">
                <a:solidFill>
                  <a:srgbClr val="002060"/>
                </a:solidFill>
              </a:rPr>
              <a:t>%), </a:t>
            </a:r>
            <a:r>
              <a:rPr lang="es-PE" sz="1600" dirty="0">
                <a:solidFill>
                  <a:srgbClr val="002060"/>
                </a:solidFill>
              </a:rPr>
              <a:t>Callao </a:t>
            </a:r>
            <a:r>
              <a:rPr lang="es-PE" sz="1600" dirty="0" smtClean="0">
                <a:solidFill>
                  <a:srgbClr val="002060"/>
                </a:solidFill>
              </a:rPr>
              <a:t>(2.1%) y Junín (1.2%), Loreto (11.5%) y Puno (6.3%)</a:t>
            </a:r>
            <a:r>
              <a:rPr lang="es-PE" sz="1600" b="1" dirty="0" smtClean="0">
                <a:solidFill>
                  <a:srgbClr val="FF0000"/>
                </a:solidFill>
              </a:rPr>
              <a:t>**</a:t>
            </a:r>
            <a:endParaRPr lang="es-PE" sz="1600" dirty="0" smtClean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Cuatro últimas semanas suben 5, 5, 7 y 6 regiones. Puno repite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&gt;promedio (44%)</a:t>
            </a:r>
            <a:r>
              <a:rPr lang="es-ES" sz="1600" dirty="0" smtClean="0">
                <a:solidFill>
                  <a:srgbClr val="002060"/>
                </a:solidFill>
              </a:rPr>
              <a:t>: Piura </a:t>
            </a:r>
            <a:r>
              <a:rPr lang="es-ES" sz="1600" dirty="0">
                <a:solidFill>
                  <a:srgbClr val="002060"/>
                </a:solidFill>
              </a:rPr>
              <a:t>(</a:t>
            </a:r>
            <a:r>
              <a:rPr lang="es-ES" sz="1600" dirty="0" smtClean="0">
                <a:solidFill>
                  <a:srgbClr val="002060"/>
                </a:solidFill>
              </a:rPr>
              <a:t>59%), </a:t>
            </a:r>
            <a:r>
              <a:rPr lang="es-ES" sz="1600" dirty="0">
                <a:solidFill>
                  <a:srgbClr val="002060"/>
                </a:solidFill>
              </a:rPr>
              <a:t>Lambayeque (</a:t>
            </a:r>
            <a:r>
              <a:rPr lang="es-ES" sz="1600" dirty="0" smtClean="0">
                <a:solidFill>
                  <a:srgbClr val="002060"/>
                </a:solidFill>
              </a:rPr>
              <a:t>46%) </a:t>
            </a:r>
            <a:r>
              <a:rPr lang="es-ES" sz="1600" dirty="0">
                <a:solidFill>
                  <a:srgbClr val="002060"/>
                </a:solidFill>
              </a:rPr>
              <a:t>y Ancash (</a:t>
            </a:r>
            <a:r>
              <a:rPr lang="es-ES" sz="1600" dirty="0" smtClean="0">
                <a:solidFill>
                  <a:srgbClr val="002060"/>
                </a:solidFill>
              </a:rPr>
              <a:t>63%) </a:t>
            </a:r>
            <a:r>
              <a:rPr lang="es-ES" sz="1600" dirty="0">
                <a:solidFill>
                  <a:srgbClr val="002060"/>
                </a:solidFill>
              </a:rPr>
              <a:t>en </a:t>
            </a:r>
            <a:r>
              <a:rPr lang="es-ES" sz="1600" dirty="0" smtClean="0">
                <a:solidFill>
                  <a:srgbClr val="002060"/>
                </a:solidFill>
              </a:rPr>
              <a:t>costa </a:t>
            </a:r>
            <a:r>
              <a:rPr lang="es-ES" sz="1600" dirty="0">
                <a:solidFill>
                  <a:srgbClr val="002060"/>
                </a:solidFill>
              </a:rPr>
              <a:t>norte, Lima metropolitana (</a:t>
            </a:r>
            <a:r>
              <a:rPr lang="es-ES" sz="1600" dirty="0" smtClean="0">
                <a:solidFill>
                  <a:srgbClr val="002060"/>
                </a:solidFill>
              </a:rPr>
              <a:t>55%) y </a:t>
            </a:r>
            <a:r>
              <a:rPr lang="es-ES" sz="1600" dirty="0">
                <a:solidFill>
                  <a:srgbClr val="002060"/>
                </a:solidFill>
              </a:rPr>
              <a:t>Callao (</a:t>
            </a:r>
            <a:r>
              <a:rPr lang="es-ES" sz="1600" dirty="0" smtClean="0">
                <a:solidFill>
                  <a:srgbClr val="002060"/>
                </a:solidFill>
              </a:rPr>
              <a:t>64%) en costa </a:t>
            </a:r>
            <a:r>
              <a:rPr lang="es-ES" sz="1600" dirty="0">
                <a:solidFill>
                  <a:srgbClr val="002060"/>
                </a:solidFill>
              </a:rPr>
              <a:t>centro, Arequipa </a:t>
            </a:r>
            <a:r>
              <a:rPr lang="es-ES" sz="1600" dirty="0" smtClean="0">
                <a:solidFill>
                  <a:srgbClr val="002060"/>
                </a:solidFill>
              </a:rPr>
              <a:t>(44%), </a:t>
            </a:r>
            <a:r>
              <a:rPr lang="es-ES" sz="1600" dirty="0">
                <a:solidFill>
                  <a:srgbClr val="002060"/>
                </a:solidFill>
              </a:rPr>
              <a:t>Cusco (</a:t>
            </a:r>
            <a:r>
              <a:rPr lang="es-ES" sz="1600" dirty="0" smtClean="0">
                <a:solidFill>
                  <a:srgbClr val="002060"/>
                </a:solidFill>
              </a:rPr>
              <a:t>62%) </a:t>
            </a:r>
            <a:r>
              <a:rPr lang="es-ES" sz="1600" dirty="0">
                <a:solidFill>
                  <a:srgbClr val="002060"/>
                </a:solidFill>
              </a:rPr>
              <a:t>y Puno </a:t>
            </a:r>
            <a:r>
              <a:rPr lang="es-ES" sz="1600" dirty="0" smtClean="0">
                <a:solidFill>
                  <a:srgbClr val="002060"/>
                </a:solidFill>
              </a:rPr>
              <a:t>(63%) </a:t>
            </a:r>
            <a:r>
              <a:rPr lang="es-ES" sz="1600" dirty="0">
                <a:solidFill>
                  <a:srgbClr val="002060"/>
                </a:solidFill>
              </a:rPr>
              <a:t>en </a:t>
            </a:r>
            <a:r>
              <a:rPr lang="es-ES" sz="1600" dirty="0" smtClean="0">
                <a:solidFill>
                  <a:srgbClr val="002060"/>
                </a:solidFill>
              </a:rPr>
              <a:t>sur </a:t>
            </a:r>
            <a:r>
              <a:rPr lang="es-ES" sz="1600" dirty="0">
                <a:solidFill>
                  <a:srgbClr val="002060"/>
                </a:solidFill>
              </a:rPr>
              <a:t>y Loreto </a:t>
            </a:r>
            <a:r>
              <a:rPr lang="es-ES" sz="1600" dirty="0" smtClean="0">
                <a:solidFill>
                  <a:srgbClr val="002060"/>
                </a:solidFill>
              </a:rPr>
              <a:t>(52%)</a:t>
            </a: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Se mantienen (±1%) pero &gt;30%</a:t>
            </a:r>
            <a:r>
              <a:rPr lang="es-PE" sz="1600" dirty="0">
                <a:solidFill>
                  <a:srgbClr val="002060"/>
                </a:solidFill>
              </a:rPr>
              <a:t>: </a:t>
            </a:r>
            <a:r>
              <a:rPr lang="es-PE" sz="1600" dirty="0" smtClean="0">
                <a:solidFill>
                  <a:srgbClr val="002060"/>
                </a:solidFill>
              </a:rPr>
              <a:t>Lambayeque, La Libertad y Lima metro versus 0, 3</a:t>
            </a:r>
            <a:r>
              <a:rPr lang="es-PE" sz="1600" dirty="0">
                <a:solidFill>
                  <a:srgbClr val="002060"/>
                </a:solidFill>
              </a:rPr>
              <a:t>, </a:t>
            </a:r>
            <a:r>
              <a:rPr lang="es-PE" sz="1600" dirty="0" smtClean="0">
                <a:solidFill>
                  <a:srgbClr val="002060"/>
                </a:solidFill>
              </a:rPr>
              <a:t>5 y </a:t>
            </a:r>
            <a:r>
              <a:rPr lang="es-PE" sz="1600" dirty="0">
                <a:solidFill>
                  <a:srgbClr val="002060"/>
                </a:solidFill>
              </a:rPr>
              <a:t>2 </a:t>
            </a:r>
            <a:r>
              <a:rPr lang="es-PE" sz="1600" dirty="0" smtClean="0">
                <a:solidFill>
                  <a:srgbClr val="002060"/>
                </a:solidFill>
              </a:rPr>
              <a:t>regiones </a:t>
            </a:r>
            <a:r>
              <a:rPr lang="es-PE" sz="1600" dirty="0">
                <a:solidFill>
                  <a:srgbClr val="002060"/>
                </a:solidFill>
              </a:rPr>
              <a:t>en las últimas cuatro semanas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-52534"/>
            <a:ext cx="2913530" cy="1471899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 smtClean="0">
                <a:solidFill>
                  <a:srgbClr val="FF0000"/>
                </a:solidFill>
              </a:rPr>
              <a:t>Alta ocupación </a:t>
            </a:r>
            <a:r>
              <a:rPr lang="es-PE" sz="3200" dirty="0" smtClean="0"/>
              <a:t>de camas UCI: 44.2%, cae 0.8%</a:t>
            </a:r>
            <a:endParaRPr lang="es-PE" sz="3200" dirty="0"/>
          </a:p>
        </p:txBody>
      </p:sp>
      <p:sp>
        <p:nvSpPr>
          <p:cNvPr id="15" name="Rectángulo 14"/>
          <p:cNvSpPr/>
          <p:nvPr/>
        </p:nvSpPr>
        <p:spPr>
          <a:xfrm>
            <a:off x="2081956" y="3960858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3787" y="0"/>
            <a:ext cx="9224683" cy="6712798"/>
            <a:chOff x="26491" y="69291"/>
            <a:chExt cx="9224683" cy="671279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r:link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91" y="69291"/>
              <a:ext cx="9224683" cy="6712798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2086048" y="3746057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 smtClean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447083" y="3930371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 smtClean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75864" y="5206110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 smtClean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6268139" y="2912809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 smtClean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834477" y="3939746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 smtClean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7630769" y="1922214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 smtClean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80347" y="1835382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 smtClean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38935</TotalTime>
  <Words>1621</Words>
  <Application>Microsoft Office PowerPoint</Application>
  <PresentationFormat>Panorámica</PresentationFormat>
  <Paragraphs>316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Situación Epidemiológica de la  COVID-19 al 16 de Octubre del 2021</vt:lpstr>
      <vt:lpstr>La pandemia esta semana</vt:lpstr>
      <vt:lpstr>Ocupación de camas UCI y hospitalización</vt:lpstr>
      <vt:lpstr>Presentación de PowerPoint</vt:lpstr>
      <vt:lpstr>Presentación de PowerPoint</vt:lpstr>
      <vt:lpstr>Presentación de PowerPoint</vt:lpstr>
      <vt:lpstr>Análisis regional</vt:lpstr>
      <vt:lpstr>Fallecidos semanales por región*</vt:lpstr>
      <vt:lpstr>Alta ocupación de camas UCI: 44.2%, cae 0.8%</vt:lpstr>
      <vt:lpstr>Ocupación de camas de no UCI baja 0.3% tras tres semanas de alza </vt:lpstr>
      <vt:lpstr>Presentación de PowerPoint</vt:lpstr>
      <vt:lpstr>Presentación de PowerPoint</vt:lpstr>
      <vt:lpstr>Cambios en frecuencia de variantes por macro-región</vt:lpstr>
      <vt:lpstr>Análisis macro-regional y regional</vt:lpstr>
      <vt:lpstr>Lima metro, Callao y Lima región suben</vt:lpstr>
      <vt:lpstr>Costa Centro  Fallecidos bajan. Ocupación camas UCI baja y no UCI se mantiene. Casos suben en varias regiones. Positividad antigénica diversa</vt:lpstr>
      <vt:lpstr>Costa Sur Fallecidos se mantienen. Ocupación camas UCI baja y no UCI se mantiene. Casos suben en Tacna. Positividad antigénica sube en Tacna</vt:lpstr>
      <vt:lpstr>Sierra/Selva Sur Fallecidos se mantienen. Ocupación camas UCI sube en Madre de Dios Puno. Ocupación no UCI baja. Casos suben en Apurímac y Madre de Dios. Positividad antigénica sube &gt;0.5% en Apurímac y Madre de Dios</vt:lpstr>
      <vt:lpstr>Sierra/Selva Centro Fallecidos se mantienen. Ocupación UCI sube en Junín. Ocupación camas no UCI sube en Huánuco y casos suben en Huancavelica. Positividad antigénica sube en Huánuco y Pasco</vt:lpstr>
      <vt:lpstr>Selva Baja  Fallecidos se mantienen muy bajos. Ocupación camas UCI sube en Loreto. Ocupación camas no UCI subió tres semanas en Ucayali. Casos suben y positividad antigénica subió en Ucayali</vt:lpstr>
      <vt:lpstr>Sierra/Selva Norte Fallecidos bajan. Ocupación camas UCI y no UCI baja. Casos suben en Amazonas. Positividad antigénica sube en Tumbes</vt:lpstr>
      <vt:lpstr>Presentación de PowerPoint</vt:lpstr>
      <vt:lpstr>Tasa de mortalidad cae más, muy baja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PC</cp:lastModifiedBy>
  <cp:revision>1207</cp:revision>
  <cp:lastPrinted>2021-07-05T19:20:30Z</cp:lastPrinted>
  <dcterms:created xsi:type="dcterms:W3CDTF">2020-07-09T22:59:19Z</dcterms:created>
  <dcterms:modified xsi:type="dcterms:W3CDTF">2021-10-19T14:56:35Z</dcterms:modified>
</cp:coreProperties>
</file>