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317" r:id="rId3"/>
    <p:sldId id="314" r:id="rId4"/>
    <p:sldId id="316" r:id="rId5"/>
    <p:sldId id="288" r:id="rId6"/>
    <p:sldId id="329" r:id="rId7"/>
    <p:sldId id="330" r:id="rId8"/>
    <p:sldId id="293" r:id="rId9"/>
    <p:sldId id="268" r:id="rId10"/>
    <p:sldId id="270" r:id="rId11"/>
    <p:sldId id="282" r:id="rId12"/>
    <p:sldId id="284" r:id="rId13"/>
    <p:sldId id="283" r:id="rId14"/>
    <p:sldId id="285" r:id="rId15"/>
    <p:sldId id="262" r:id="rId16"/>
    <p:sldId id="286" r:id="rId17"/>
    <p:sldId id="29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 varScale="1">
        <p:scale>
          <a:sx n="70" d="100"/>
          <a:sy n="70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+&lt;0.1% +0.2% +0.2% +1.0% +1.9% +1.9% +2.4%</a:t>
            </a:r>
          </a:p>
          <a:p>
            <a:r>
              <a:rPr lang="es-MX" sz="1200" dirty="0" smtClean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14/06/2021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CALLAOsd.png" TargetMode="External"/><Relationship Id="rId13" Type="http://schemas.openxmlformats.org/officeDocument/2006/relationships/image" Target="file:///C:\Users\Willy\Emerge-UPCH%20Dropbox\2.%20Jefatura\Projects\CoViD-19\MINSA\Informes\PNG\costacentro2.png" TargetMode="External"/><Relationship Id="rId18" Type="http://schemas.openxmlformats.org/officeDocument/2006/relationships/image" Target="../media/image21.png"/><Relationship Id="rId3" Type="http://schemas.openxmlformats.org/officeDocument/2006/relationships/image" Target="file:///C:\Users\Willy\Emerge-UPCH%20Dropbox\2.%20Jefatura\Projects\CoViD-19\MINSA\Informes\PNG\LA%20LIBERTADsd.png" TargetMode="External"/><Relationship Id="rId21" Type="http://schemas.openxmlformats.org/officeDocument/2006/relationships/image" Target="file:///C:\Users\Willy\Emerge-UPCH%20Dropbox\2.%20Jefatura\Projects\CoViD-19\MINSA\Informes\PNG\antcostacentro.png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file:///C:\Users\Willy\Emerge-UPCH%20Dropbox\2.%20Jefatura\Projects\CoViD-19\MINSA\Informes\PNG\nucicostacentro.png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file:///C:\Users\Willy\Emerge-UPCH%20Dropbox\2.%20Jefatura\Projects\CoViD-19\MINSA\Informes\PNG\ICAsd.png" TargetMode="External"/><Relationship Id="rId5" Type="http://schemas.openxmlformats.org/officeDocument/2006/relationships/image" Target="file:///C:\Users\Willy\Emerge-UPCH%20Dropbox\2.%20Jefatura\Projects\CoViD-19\MINSA\Informes\PNG\LIMAprovg.png" TargetMode="External"/><Relationship Id="rId15" Type="http://schemas.openxmlformats.org/officeDocument/2006/relationships/image" Target="file:///C:\Users\Willy\Emerge-UPCH%20Dropbox\2.%20Jefatura\Projects\CoViD-19\MINSA\Informes\PNG\ANCASHsd.png" TargetMode="External"/><Relationship Id="rId10" Type="http://schemas.openxmlformats.org/officeDocument/2006/relationships/image" Target="../media/image17.png"/><Relationship Id="rId19" Type="http://schemas.openxmlformats.org/officeDocument/2006/relationships/image" Target="file:///C:\Users\Willy\Emerge-UPCH%20Dropbox\2.%20Jefatura\Projects\CoViD-19\MINSA\Informes\PNG\ucicostacentro.png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jpe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file:///C:\Users\Willy\Emerge-UPCH%20Dropbox\2.%20Jefatura\Projects\CoViD-19\MINSA\Informes\PNG\ucicostasur.png" TargetMode="External"/><Relationship Id="rId3" Type="http://schemas.openxmlformats.org/officeDocument/2006/relationships/image" Target="file:///C:\Users\Willy\Emerge-UPCH%20Dropbox\2.%20Jefatura\Projects\CoViD-19\MINSA\Informes\PNG\AREQUIPAsd.png" TargetMode="External"/><Relationship Id="rId7" Type="http://schemas.openxmlformats.org/officeDocument/2006/relationships/image" Target="file:///C:\Users\Willy\Emerge-UPCH%20Dropbox\2.%20Jefatura\Projects\CoViD-19\MINSA\Informes\PNG\costasur2.png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file:///C:\Users\Willy\Emerge-UPCH%20Dropbox\2.%20Jefatura\Projects\CoViD-19\MINSA\Informes\PNG\nucicostasur.png" TargetMode="External"/><Relationship Id="rId5" Type="http://schemas.openxmlformats.org/officeDocument/2006/relationships/image" Target="file:///C:\Users\Willy\Emerge-UPCH%20Dropbox\2.%20Jefatura\Projects\CoViD-19\MINSA\Informes\PNG\TACNAsd.png" TargetMode="External"/><Relationship Id="rId15" Type="http://schemas.openxmlformats.org/officeDocument/2006/relationships/image" Target="file:///C:\Users\Willy\Emerge-UPCH%20Dropbox\2.%20Jefatura\Projects\CoViD-19\MINSA\Informes\PNG\antcostasur.pn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file:///C:\Users\Willy\Emerge-UPCH%20Dropbox\2.%20Jefatura\Projects\CoViD-19\MINSA\Informes\PNG\MOQUEGUAsd.png" TargetMode="Externa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file:///C:\Users\Willy\Emerge-UPCH%20Dropbox\2.%20Jefatura\Projects\CoViD-19\MINSA\Informes\PNG\AYACUCHOsd.png" TargetMode="External"/><Relationship Id="rId18" Type="http://schemas.openxmlformats.org/officeDocument/2006/relationships/image" Target="../media/image38.png"/><Relationship Id="rId3" Type="http://schemas.openxmlformats.org/officeDocument/2006/relationships/image" Target="file:///C:\Users\Willy\Emerge-UPCH%20Dropbox\2.%20Jefatura\Projects\CoViD-19\MINSA\Informes\PNG\PUNOsd.png" TargetMode="External"/><Relationship Id="rId21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APURIMACsd.png" TargetMode="External"/><Relationship Id="rId12" Type="http://schemas.openxmlformats.org/officeDocument/2006/relationships/image" Target="../media/image35.png"/><Relationship Id="rId17" Type="http://schemas.openxmlformats.org/officeDocument/2006/relationships/image" Target="file:///C:\Users\Willy\Emerge-UPCH%20Dropbox\2.%20Jefatura\Projects\CoViD-19\MINSA\Informes\PNG\nucisierrasur.png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file:///C:\Users\Willy\Emerge-UPCH%20Dropbox\2.%20Jefatura\Projects\CoViD-19\MINSA\Informes\PNG\MADRE%20DE%20DIOSsd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Selva%20Sur.jpg" TargetMode="External"/><Relationship Id="rId15" Type="http://schemas.openxmlformats.org/officeDocument/2006/relationships/image" Target="file:///C:\Users\Willy\Emerge-UPCH%20Dropbox\2.%20Jefatura\Projects\CoViD-19\MINSA\Informes\PNG\ucisierrasur.png" TargetMode="External"/><Relationship Id="rId10" Type="http://schemas.openxmlformats.org/officeDocument/2006/relationships/image" Target="../media/image34.png"/><Relationship Id="rId19" Type="http://schemas.openxmlformats.org/officeDocument/2006/relationships/image" Target="file:///C:\Users\Willy\Emerge-UPCH%20Dropbox\2.%20Jefatura\Projects\CoViD-19\MINSA\Informes\PNG\antsierraselvasur.png" TargetMode="External"/><Relationship Id="rId4" Type="http://schemas.openxmlformats.org/officeDocument/2006/relationships/image" Target="../media/image31.jpeg"/><Relationship Id="rId9" Type="http://schemas.openxmlformats.org/officeDocument/2006/relationships/image" Target="file:///C:\Users\Willy\Emerge-UPCH%20Dropbox\2.%20Jefatura\Projects\CoViD-19\MINSA\Informes\PNG\CUSCOsd.png" TargetMode="Externa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file:///C:\Users\Willy\Emerge-UPCH%20Dropbox\2.%20Jefatura\Projects\CoViD-19\MINSA\Informes\PNG\nucisierracentro.png" TargetMode="External"/><Relationship Id="rId18" Type="http://schemas.openxmlformats.org/officeDocument/2006/relationships/image" Target="../media/image48.png"/><Relationship Id="rId3" Type="http://schemas.openxmlformats.org/officeDocument/2006/relationships/image" Target="file:///C:\Users\Willy\Emerge-UPCH%20Dropbox\2.%20Jefatura\Projects\CoViD-19\MINSA\Informes\PNG\HUANUCOsd.png" TargetMode="External"/><Relationship Id="rId7" Type="http://schemas.openxmlformats.org/officeDocument/2006/relationships/image" Target="file:///C:\Users\Willy\Emerge-UPCH%20Dropbox\2.%20Jefatura\Projects\CoViD-19\MINSA\Informes\PNG\JUNINsd.png" TargetMode="External"/><Relationship Id="rId12" Type="http://schemas.openxmlformats.org/officeDocument/2006/relationships/image" Target="../media/image45.png"/><Relationship Id="rId17" Type="http://schemas.openxmlformats.org/officeDocument/2006/relationships/image" Target="file:///C:\Users\Willy\Emerge-UPCH%20Dropbox\2.%20Jefatura\Projects\CoViD-19\MINSA\Informes\PNG\sierracentro2.png" TargetMode="Externa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file:///C:\Users\Willy\Emerge-UPCH%20Dropbox\2.%20Jefatura\Projects\CoViD-19\MINSA\Informes\PNG\ucisierracentro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%20Centro.jpg" TargetMode="External"/><Relationship Id="rId15" Type="http://schemas.openxmlformats.org/officeDocument/2006/relationships/image" Target="file:///C:\Users\Willy\Emerge-UPCH%20Dropbox\2.%20Jefatura\Projects\CoViD-19\MINSA\Informes\PNG\antsierraselvacentro.png" TargetMode="External"/><Relationship Id="rId10" Type="http://schemas.openxmlformats.org/officeDocument/2006/relationships/image" Target="../media/image44.png"/><Relationship Id="rId19" Type="http://schemas.openxmlformats.org/officeDocument/2006/relationships/image" Target="file:///C:\Users\Willy\Emerge-UPCH%20Dropbox\2.%20Jefatura\Projects\CoViD-19\MINSA\Informes\PNG\HUANCAVELICAsd.png" TargetMode="External"/><Relationship Id="rId4" Type="http://schemas.openxmlformats.org/officeDocument/2006/relationships/image" Target="../media/image41.jpeg"/><Relationship Id="rId9" Type="http://schemas.openxmlformats.org/officeDocument/2006/relationships/image" Target="file:///C:\Users\Willy\Emerge-UPCH%20Dropbox\2.%20Jefatura\Projects\CoViD-19\MINSA\Informes\PNG\PASCOsd.png" TargetMode="External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file:///C:\Users\Willy\Emerge-UPCH%20Dropbox\2.%20Jefatura\Projects\CoViD-19\MINSA\Informes\PNG\nuciselvabaja.png" TargetMode="External"/><Relationship Id="rId3" Type="http://schemas.openxmlformats.org/officeDocument/2006/relationships/image" Target="file:///C:\Users\Willy\Emerge-UPCH%20Dropbox\2.%20Jefatura\Projects\CoViD-19\MINSA\Informes\PNG\antselvabaja.png" TargetMode="External"/><Relationship Id="rId7" Type="http://schemas.openxmlformats.org/officeDocument/2006/relationships/image" Target="file:///C:\Users\Willy\Emerge-UPCH%20Dropbox\2.%20Jefatura\Projects\CoViD-19\MINSA\Informes\PNG\LORETOsd.png" TargetMode="Externa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file:///C:\Users\Willy\Emerge-UPCH%20Dropbox\2.%20Jefatura\Projects\CoViD-19\MINSA\Informes\PNG\uciselvabaja.png" TargetMode="External"/><Relationship Id="rId5" Type="http://schemas.openxmlformats.org/officeDocument/2006/relationships/image" Target="file:///C:\Users\Willy\Emerge-UPCH%20Dropbox\2.%20Jefatura\Projects\CoViD-19\MINSA\Informes\PNG\UCAYALIsd.pn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file:///C:\Users\Willy\Emerge-UPCH%20Dropbox\2.%20Jefatura\Projects\CoViD-19\MINSA\Informes\PNG\selvabaja2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file:///C:\Users\Willy\Emerge-UPCH%20Dropbox\2.%20Jefatura\Projects\CoViD-19\MINSA\Informes\PNG\nucisierraselvanorte.png" TargetMode="External"/><Relationship Id="rId3" Type="http://schemas.openxmlformats.org/officeDocument/2006/relationships/image" Target="file:///C:\Users\Willy\Emerge-UPCH%20Dropbox\2.%20Jefatura\Projects\CoViD-19\MINSA\Informes\PNG\CAJAMARCAsd.png" TargetMode="External"/><Relationship Id="rId7" Type="http://schemas.openxmlformats.org/officeDocument/2006/relationships/image" Target="file:///C:\Users\Willy\Emerge-UPCH%20Dropbox\2.%20Jefatura\Projects\CoViD-19\MINSA\Informes\PNG\SAN%20MARTINsd.png" TargetMode="Externa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file:///C:\Users\Willy\Emerge-UPCH%20Dropbox\2.%20Jefatura\Projects\CoViD-19\MINSA\Informes\PNG\ucisierraselvanorte.png" TargetMode="External"/><Relationship Id="rId5" Type="http://schemas.openxmlformats.org/officeDocument/2006/relationships/image" Target="file:///C:\Users\Willy\Emerge-UPCH%20Dropbox\2.%20Jefatura\Projects\CoViD-19\MINSA\Informes\PNG\AMAZONASsd.png" TargetMode="External"/><Relationship Id="rId15" Type="http://schemas.openxmlformats.org/officeDocument/2006/relationships/image" Target="file:///C:\Users\Willy\Emerge-UPCH%20Dropbox\2.%20Jefatura\Projects\CoViD-19\MINSA\Informes\PNG\antsierraselvanorte.png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file:///C:\Users\Willy\Emerge-UPCH%20Dropbox\2.%20Jefatura\Projects\CoViD-19\MINSA\Informes\PNG\sierraselvanorte2.png" TargetMode="External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file:///C:\Users\Willy\Emerge-UPCH%20Dropbox\2.%20Jefatura\Projects\CoViD-19\MINSA\Informes\PNG\costanorte2.png" TargetMode="External"/><Relationship Id="rId3" Type="http://schemas.openxmlformats.org/officeDocument/2006/relationships/image" Target="file:///C:\Users\Willy\Emerge-UPCH%20Dropbox\2.%20Jefatura\Projects\CoViD-19\MINSA\Informes\PNG\nucicostaorte.png" TargetMode="External"/><Relationship Id="rId7" Type="http://schemas.openxmlformats.org/officeDocument/2006/relationships/image" Target="file:///C:\Users\Willy\Emerge-UPCH%20Dropbox\2.%20Jefatura\Projects\CoViD-19\MINSA\Informes\PNG\LAMBAYEQUEsd.png" TargetMode="External"/><Relationship Id="rId12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file:///C:\Users\Willy\Emerge-UPCH%20Dropbox\2.%20Jefatura\Projects\CoViD-19\MINSA\Informes\PNG\PIURAsd.png" TargetMode="External"/><Relationship Id="rId5" Type="http://schemas.openxmlformats.org/officeDocument/2006/relationships/image" Target="file:///C:\Users\Willy\Emerge-UPCH%20Dropbox\2.%20Jefatura\Projects\CoViD-19\MINSA\Informes\PNG\ucicostaorte.png" TargetMode="External"/><Relationship Id="rId15" Type="http://schemas.openxmlformats.org/officeDocument/2006/relationships/image" Target="file:///C:\Users\Willy\Emerge-UPCH%20Dropbox\2.%20Jefatura\Projects\CoViD-19\MINSA\Informes\PNG\antcostanorte.png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file:///C:\Users\Willy\Emerge-UPCH%20Dropbox\2.%20Jefatura\Projects\CoViD-19\MINSA\Informes\PNG\TUMBESsd.png" TargetMode="Externa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combinado.png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MINSA\Informes\PNG\increg.png" TargetMode="Externa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dirisinc.png" TargetMode="External"/><Relationship Id="rId7" Type="http://schemas.openxmlformats.org/officeDocument/2006/relationships/image" Target="file:///C:\Users\Willy\Emerge-UPCH%20Dropbox\2.%20Jefatura\Projects\CoViD-19\MINSA\Informes\PNG\LIMAincprov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file:///C:\Users\Willy\Emerge-UPCH%20Dropbox\2.%20Jefatura\Projects\CoViD-19\MINSA\Informes\PNG\LIMAsd.p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43753" y="315544"/>
            <a:ext cx="11107271" cy="1743462"/>
          </a:xfrm>
        </p:spPr>
        <p:txBody>
          <a:bodyPr>
            <a:normAutofit/>
          </a:bodyPr>
          <a:lstStyle/>
          <a:p>
            <a:r>
              <a:rPr lang="es-PE" b="1" dirty="0" smtClean="0"/>
              <a:t>Situación Epidemiológica de la COVID-19 al </a:t>
            </a:r>
            <a:r>
              <a:rPr lang="es-PE" b="1" dirty="0" smtClean="0"/>
              <a:t>12 </a:t>
            </a:r>
            <a:r>
              <a:rPr lang="es-PE" b="1" dirty="0" smtClean="0"/>
              <a:t>de Junio 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/>
          </a:bodyPr>
          <a:lstStyle/>
          <a:p>
            <a:r>
              <a:rPr lang="es-PE" dirty="0" smtClean="0"/>
              <a:t>Tendencia semanal y variación diaria de fallecidos, hospitalización y positividad antigénica con los datos disponibles al acabar la semana epidemiológica </a:t>
            </a:r>
            <a:r>
              <a:rPr lang="es-PE" dirty="0" smtClean="0"/>
              <a:t>23 </a:t>
            </a:r>
            <a:r>
              <a:rPr lang="es-PE" dirty="0" smtClean="0"/>
              <a:t>del 2021</a:t>
            </a:r>
          </a:p>
          <a:p>
            <a:endParaRPr lang="es-PE" dirty="0" smtClean="0"/>
          </a:p>
          <a:p>
            <a:r>
              <a:rPr lang="es-PE" dirty="0" smtClean="0"/>
              <a:t>Fuentes</a:t>
            </a:r>
          </a:p>
          <a:p>
            <a:r>
              <a:rPr lang="es-PE" b="1" u="sng" dirty="0" smtClean="0"/>
              <a:t>Datos públicos</a:t>
            </a:r>
            <a:r>
              <a:rPr lang="es-PE" dirty="0" smtClean="0"/>
              <a:t>: </a:t>
            </a:r>
            <a:r>
              <a:rPr lang="es-PE" dirty="0" err="1" smtClean="0"/>
              <a:t>Sinadef</a:t>
            </a:r>
            <a:r>
              <a:rPr lang="es-PE" dirty="0" smtClean="0"/>
              <a:t> y </a:t>
            </a:r>
            <a:r>
              <a:rPr lang="es-MX" dirty="0" smtClean="0"/>
              <a:t>Ocupación </a:t>
            </a:r>
            <a:r>
              <a:rPr lang="es-MX" dirty="0"/>
              <a:t>de camas hospitalarias UCI y no UCI de </a:t>
            </a:r>
            <a:r>
              <a:rPr lang="es-MX" dirty="0" err="1" smtClean="0"/>
              <a:t>Susalud</a:t>
            </a:r>
            <a:endParaRPr lang="es-MX" dirty="0"/>
          </a:p>
          <a:p>
            <a:r>
              <a:rPr lang="es-MX" b="1" dirty="0" smtClean="0"/>
              <a:t>Desde la semana 17 no se dispone de datos de positividad antigénica de OGTI/MINSA</a:t>
            </a:r>
          </a:p>
          <a:p>
            <a:endParaRPr lang="es-ES" dirty="0" smtClean="0"/>
          </a:p>
          <a:p>
            <a:r>
              <a:rPr lang="es-ES" dirty="0" smtClean="0"/>
              <a:t>Documento </a:t>
            </a:r>
            <a:r>
              <a:rPr lang="es-ES" dirty="0"/>
              <a:t>elaborado por Cesar Cárcamo y Andrés G. (Willy) Lescano, ex miembros del Grupo Prospectiva, siguiendo pautas desarrolladas con otros miembros del </a:t>
            </a:r>
            <a:r>
              <a:rPr lang="es-ES" dirty="0" smtClean="0"/>
              <a:t>grupo</a:t>
            </a:r>
          </a:p>
          <a:p>
            <a:r>
              <a:rPr lang="es-ES" dirty="0"/>
              <a:t>Para mayor información contactar a Willy Lescano al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27095"/>
            <a:ext cx="6152703" cy="1417574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 smtClean="0"/>
              <a:t>Costa Centro</a:t>
            </a:r>
            <a:r>
              <a:rPr lang="es-MX" sz="3000" dirty="0" smtClean="0"/>
              <a:t> </a:t>
            </a:r>
            <a:br>
              <a:rPr lang="es-MX" sz="3000" dirty="0" smtClean="0"/>
            </a:br>
            <a:r>
              <a:rPr lang="es-MX" sz="2200" dirty="0" smtClean="0"/>
              <a:t>Fallecidos </a:t>
            </a:r>
            <a:r>
              <a:rPr lang="es-MX" sz="2200" dirty="0" smtClean="0"/>
              <a:t>bajan fuertemente. </a:t>
            </a:r>
            <a:r>
              <a:rPr lang="es-MX" sz="2200" dirty="0" smtClean="0"/>
              <a:t>UCI saturadas, </a:t>
            </a:r>
            <a:r>
              <a:rPr lang="es-MX" sz="2200" dirty="0" smtClean="0"/>
              <a:t>bajan. </a:t>
            </a:r>
            <a:r>
              <a:rPr lang="es-MX" sz="2200" dirty="0" smtClean="0"/>
              <a:t>Ocupación camas hospitalización bajan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</a:t>
            </a:r>
            <a:r>
              <a:rPr lang="es-MX" sz="1400" dirty="0" smtClean="0">
                <a:solidFill>
                  <a:schemeClr val="bg1"/>
                </a:solidFill>
              </a:rPr>
              <a:t>uben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265" y="3990847"/>
            <a:ext cx="5161005" cy="2885679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</a:t>
            </a:r>
            <a:r>
              <a:rPr lang="es-MX" sz="1400" dirty="0" smtClean="0">
                <a:solidFill>
                  <a:schemeClr val="bg1"/>
                </a:solidFill>
              </a:rPr>
              <a:t>ocho semanas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99767" y="164437"/>
            <a:ext cx="1837305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20%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23%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endParaRPr lang="es-MX" sz="1400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368842" y="3990846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414201"/>
            <a:ext cx="3008103" cy="2185494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553" y="2460506"/>
            <a:ext cx="2861607" cy="208239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3398470" y="161956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250871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27%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32%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Sube </a:t>
            </a:r>
            <a:r>
              <a:rPr lang="es-MX" sz="1400" dirty="0" err="1" smtClean="0">
                <a:solidFill>
                  <a:srgbClr val="FF0000"/>
                </a:solidFill>
              </a:rPr>
              <a:t>Casma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940711" y="2471884"/>
            <a:ext cx="1715860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 smtClean="0">
                <a:solidFill>
                  <a:srgbClr val="00B050"/>
                </a:solidFill>
              </a:rPr>
              <a:t>19</a:t>
            </a:r>
            <a:r>
              <a:rPr lang="es-MX" sz="1200" b="1" dirty="0" smtClean="0">
                <a:solidFill>
                  <a:srgbClr val="00B050"/>
                </a:solidFill>
              </a:rPr>
              <a:t>% </a:t>
            </a:r>
            <a:r>
              <a:rPr lang="es-MX" sz="12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200" b="1" dirty="0" smtClean="0">
                <a:solidFill>
                  <a:srgbClr val="00B050"/>
                </a:solidFill>
              </a:rPr>
              <a:t>21%</a:t>
            </a:r>
            <a:endParaRPr lang="es-MX" sz="12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Cuatro distritos suben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156553" y="2460506"/>
            <a:ext cx="3003379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964157" y="140903"/>
            <a:ext cx="1814278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24%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42%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Sube </a:t>
            </a:r>
            <a:r>
              <a:rPr lang="es-MX" sz="1400" dirty="0" err="1" smtClean="0">
                <a:solidFill>
                  <a:srgbClr val="FF0000"/>
                </a:solidFill>
              </a:rPr>
              <a:t>Pataz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452353" y="4754034"/>
            <a:ext cx="24203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2</a:t>
            </a:r>
            <a:r>
              <a:rPr lang="es-MX" sz="1400" b="1" dirty="0" smtClean="0">
                <a:solidFill>
                  <a:srgbClr val="00B050"/>
                </a:solidFill>
              </a:rPr>
              <a:t>4</a:t>
            </a:r>
            <a:r>
              <a:rPr lang="es-MX" sz="1400" b="1" dirty="0" smtClean="0">
                <a:solidFill>
                  <a:srgbClr val="00B050"/>
                </a:solidFill>
              </a:rPr>
              <a:t>% 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29%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767839" y="4718698"/>
            <a:ext cx="1888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32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33%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MX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tiene subida irregular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83139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 smtClean="0">
                <a:solidFill>
                  <a:srgbClr val="FF0000"/>
                </a:solidFill>
              </a:rPr>
              <a:t> </a:t>
            </a:r>
            <a:r>
              <a:rPr lang="es-MX" sz="1600" b="1" dirty="0" smtClean="0">
                <a:solidFill>
                  <a:srgbClr val="FF0000"/>
                </a:solidFill>
              </a:rPr>
              <a:t>Sexta </a:t>
            </a:r>
            <a:r>
              <a:rPr lang="es-MX" sz="1600" b="1" dirty="0" smtClean="0">
                <a:solidFill>
                  <a:srgbClr val="FF0000"/>
                </a:solidFill>
              </a:rPr>
              <a:t>record diario y semanal de 2a ola  en Arequipa región/provincia. </a:t>
            </a:r>
            <a:r>
              <a:rPr lang="es-MX" sz="1600" b="1" dirty="0" smtClean="0">
                <a:solidFill>
                  <a:srgbClr val="FF0000"/>
                </a:solidFill>
              </a:rPr>
              <a:t>Provincia Arequipa sube</a:t>
            </a:r>
            <a:endParaRPr lang="es-MX" sz="1600" b="1" dirty="0" smtClean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20002"/>
            <a:ext cx="3554338" cy="2586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1546164" y="1237223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8625709" y="2981659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3" y="4233295"/>
            <a:ext cx="3563743" cy="259333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627689" y="181555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250241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25085"/>
            <a:ext cx="5457744" cy="1699157"/>
          </a:xfrm>
        </p:spPr>
        <p:txBody>
          <a:bodyPr>
            <a:normAutofit/>
          </a:bodyPr>
          <a:lstStyle/>
          <a:p>
            <a:pPr algn="ctr"/>
            <a:r>
              <a:rPr lang="es-PE" sz="2800" u="sng" dirty="0" smtClean="0"/>
              <a:t>Costa Sur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r>
              <a:rPr lang="es-PE" sz="2800" b="1" dirty="0" smtClean="0"/>
              <a:t>Fallecidos suben </a:t>
            </a:r>
            <a:r>
              <a:rPr lang="es-PE" sz="2800" b="1" dirty="0" smtClean="0"/>
              <a:t>sólo en Arequipa. </a:t>
            </a:r>
            <a:r>
              <a:rPr lang="es-PE" sz="2800" b="1" dirty="0" smtClean="0"/>
              <a:t>Ocupación </a:t>
            </a:r>
            <a:r>
              <a:rPr lang="es-PE" sz="2800" b="1" dirty="0" err="1" smtClean="0"/>
              <a:t>UCIs</a:t>
            </a:r>
            <a:r>
              <a:rPr lang="es-PE" sz="2800" b="1" dirty="0"/>
              <a:t> </a:t>
            </a:r>
            <a:r>
              <a:rPr lang="es-PE" sz="2800" b="1" dirty="0" smtClean="0"/>
              <a:t>casi no baja, y </a:t>
            </a:r>
            <a:r>
              <a:rPr lang="es-PE" sz="2800" b="1" dirty="0" smtClean="0"/>
              <a:t>No </a:t>
            </a:r>
            <a:r>
              <a:rPr lang="es-PE" sz="2800" b="1" dirty="0"/>
              <a:t>UCI </a:t>
            </a:r>
            <a:r>
              <a:rPr lang="es-PE" sz="2800" b="1" dirty="0" smtClean="0"/>
              <a:t>se </a:t>
            </a:r>
            <a:r>
              <a:rPr lang="es-PE" sz="2800" b="1" dirty="0" smtClean="0"/>
              <a:t>sube</a:t>
            </a:r>
            <a:endParaRPr lang="es-PE" sz="2800" b="1" dirty="0"/>
          </a:p>
        </p:txBody>
      </p:sp>
      <p:sp>
        <p:nvSpPr>
          <p:cNvPr id="23" name="Rectángulo 22"/>
          <p:cNvSpPr/>
          <p:nvPr/>
        </p:nvSpPr>
        <p:spPr>
          <a:xfrm>
            <a:off x="4116546" y="4254770"/>
            <a:ext cx="3655670" cy="2548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828801" y="4192952"/>
            <a:ext cx="2073440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31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>
                <a:solidFill>
                  <a:srgbClr val="00B050"/>
                </a:solidFill>
              </a:rPr>
              <a:t>del </a:t>
            </a:r>
            <a:r>
              <a:rPr lang="es-MX" sz="1400" b="1" dirty="0" smtClean="0">
                <a:solidFill>
                  <a:srgbClr val="00B050"/>
                </a:solidFill>
              </a:rPr>
              <a:t>pico, baja </a:t>
            </a:r>
            <a:r>
              <a:rPr lang="es-MX" sz="1400" b="1" dirty="0" smtClean="0">
                <a:solidFill>
                  <a:srgbClr val="00B050"/>
                </a:solidFill>
              </a:rPr>
              <a:t>36%</a:t>
            </a:r>
            <a:endParaRPr lang="es-MX" sz="1400" b="1" dirty="0">
              <a:solidFill>
                <a:srgbClr val="FF0000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0126639" y="4073646"/>
            <a:ext cx="19828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35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</a:t>
            </a:r>
            <a:r>
              <a:rPr lang="es-MX" sz="1400" b="1" dirty="0" smtClean="0">
                <a:solidFill>
                  <a:srgbClr val="00B050"/>
                </a:solidFill>
              </a:rPr>
              <a:t>pico, baja 16%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b="1" dirty="0" smtClean="0">
                <a:solidFill>
                  <a:srgbClr val="FF0000"/>
                </a:solidFill>
              </a:rPr>
              <a:t> </a:t>
            </a:r>
            <a:endParaRPr lang="es-MX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376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r>
              <a:rPr lang="es-PE" sz="3400" b="1" dirty="0" smtClean="0"/>
              <a:t/>
            </a:r>
            <a:br>
              <a:rPr lang="es-PE" sz="3400" b="1" dirty="0" smtClean="0"/>
            </a:br>
            <a:r>
              <a:rPr lang="es-PE" sz="2800" b="1" dirty="0" smtClean="0"/>
              <a:t>Fallecidos </a:t>
            </a:r>
            <a:r>
              <a:rPr lang="es-PE" sz="2800" b="1" dirty="0" smtClean="0"/>
              <a:t>bajan. 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r>
              <a:rPr lang="es-PE" sz="2800" b="1" dirty="0" smtClean="0"/>
              <a:t>Ocupación UCI </a:t>
            </a:r>
            <a:r>
              <a:rPr lang="es-PE" sz="2800" b="1" dirty="0" smtClean="0"/>
              <a:t>en </a:t>
            </a:r>
            <a:r>
              <a:rPr lang="es-PE" sz="2800" b="1" dirty="0" smtClean="0"/>
              <a:t>patrón mixto</a:t>
            </a:r>
            <a:r>
              <a:rPr lang="es-PE" sz="2800" b="1" dirty="0" smtClean="0"/>
              <a:t>, </a:t>
            </a:r>
            <a:r>
              <a:rPr lang="es-PE" sz="2800" b="1" dirty="0" smtClean="0"/>
              <a:t>camas no UCI </a:t>
            </a:r>
            <a:r>
              <a:rPr lang="es-PE" sz="2800" b="1" dirty="0" smtClean="0"/>
              <a:t>bajan</a:t>
            </a:r>
            <a:endParaRPr lang="es-PE" sz="2800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</a:t>
            </a:r>
            <a:r>
              <a:rPr lang="es-MX" sz="1600" dirty="0" smtClean="0">
                <a:solidFill>
                  <a:schemeClr val="bg1"/>
                </a:solidFill>
              </a:rPr>
              <a:t>suben cuatro semanas</a:t>
            </a:r>
            <a:endParaRPr lang="es-MX" sz="1600" dirty="0">
              <a:solidFill>
                <a:schemeClr val="bg1"/>
              </a:solidFill>
            </a:endParaRPr>
          </a:p>
          <a:p>
            <a:r>
              <a:rPr lang="es-MX" sz="1600" dirty="0" smtClean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</a:t>
            </a:r>
            <a:endParaRPr lang="es-MX" sz="1600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dos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71" y="4146311"/>
            <a:ext cx="5282055" cy="2886500"/>
          </a:xfrm>
          <a:prstGeom prst="rect">
            <a:avLst/>
          </a:prstGeom>
        </p:spPr>
      </p:pic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</a:t>
            </a:r>
            <a:r>
              <a:rPr lang="es-MX" sz="1600" dirty="0" smtClean="0">
                <a:solidFill>
                  <a:schemeClr val="bg1"/>
                </a:solidFill>
              </a:rPr>
              <a:t>ocho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en subida </a:t>
            </a:r>
            <a:r>
              <a:rPr lang="es-MX" sz="1600" dirty="0">
                <a:solidFill>
                  <a:schemeClr val="bg1"/>
                </a:solidFill>
              </a:rPr>
              <a:t>irregular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68842" y="4199392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472198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2554503"/>
            <a:ext cx="2888904" cy="210225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3549671" y="175282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6415831" y="2527930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10249469" y="4772239"/>
            <a:ext cx="1942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 smtClean="0">
                <a:solidFill>
                  <a:srgbClr val="FF0000"/>
                </a:solidFill>
              </a:rPr>
              <a:t>70% </a:t>
            </a:r>
            <a:r>
              <a:rPr lang="es-MX" sz="1400" b="1" dirty="0" smtClean="0">
                <a:solidFill>
                  <a:srgbClr val="FF0000"/>
                </a:solidFill>
              </a:rPr>
              <a:t>del pico</a:t>
            </a:r>
            <a:r>
              <a:rPr lang="es-MX" sz="1400" dirty="0" smtClean="0">
                <a:solidFill>
                  <a:srgbClr val="FF0000"/>
                </a:solidFill>
              </a:rPr>
              <a:t>, </a:t>
            </a:r>
            <a:r>
              <a:rPr lang="es-MX" sz="1400" b="1" dirty="0" smtClean="0">
                <a:solidFill>
                  <a:srgbClr val="00B050"/>
                </a:solidFill>
              </a:rPr>
              <a:t>bajó </a:t>
            </a:r>
            <a:r>
              <a:rPr lang="es-MX" sz="1400" b="1" dirty="0" smtClean="0">
                <a:solidFill>
                  <a:srgbClr val="00B050"/>
                </a:solidFill>
              </a:rPr>
              <a:t>12%</a:t>
            </a:r>
            <a:endParaRPr lang="es-MX" sz="1400" dirty="0" smtClean="0">
              <a:solidFill>
                <a:srgbClr val="00B050"/>
              </a:solidFill>
            </a:endParaRPr>
          </a:p>
          <a:p>
            <a:pPr algn="r"/>
            <a:r>
              <a:rPr lang="es-MX" sz="1400" dirty="0" smtClean="0">
                <a:solidFill>
                  <a:srgbClr val="FF0000"/>
                </a:solidFill>
              </a:rPr>
              <a:t>Sube </a:t>
            </a:r>
            <a:r>
              <a:rPr lang="es-MX" sz="1400" dirty="0" smtClean="0">
                <a:solidFill>
                  <a:srgbClr val="FF0000"/>
                </a:solidFill>
              </a:rPr>
              <a:t>Lampa</a:t>
            </a:r>
            <a:endParaRPr lang="es-PE" sz="1400" dirty="0"/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33%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se mantiene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155504" y="2501450"/>
            <a:ext cx="2977132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571146"/>
            <a:ext cx="2902163" cy="2111827"/>
          </a:xfrm>
          <a:prstGeom prst="rect">
            <a:avLst/>
          </a:prstGeom>
        </p:spPr>
      </p:pic>
      <p:sp>
        <p:nvSpPr>
          <p:cNvPr id="35" name="Título 1"/>
          <p:cNvSpPr txBox="1">
            <a:spLocks/>
          </p:cNvSpPr>
          <p:nvPr/>
        </p:nvSpPr>
        <p:spPr>
          <a:xfrm>
            <a:off x="9552657" y="2515048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9</a:t>
            </a:r>
            <a:r>
              <a:rPr lang="es-MX" sz="1600" b="1" dirty="0" smtClean="0">
                <a:solidFill>
                  <a:srgbClr val="00B050"/>
                </a:solidFill>
              </a:rPr>
              <a:t>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se mantiene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76536" y="4607516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22</a:t>
            </a:r>
            <a:r>
              <a:rPr lang="es-MX" sz="1600" b="1" dirty="0" smtClean="0">
                <a:solidFill>
                  <a:srgbClr val="00B050"/>
                </a:solidFill>
              </a:rPr>
              <a:t>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bajó 62%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365971" y="185635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46%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bajó 28%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26896"/>
            <a:ext cx="3787198" cy="27558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44117"/>
            <a:ext cx="4478669" cy="1883295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 smtClean="0"/>
              <a:t>Sierra/Selva Centro</a:t>
            </a:r>
            <a:br>
              <a:rPr lang="es-PE" sz="3400" b="1" dirty="0" smtClean="0"/>
            </a:br>
            <a:r>
              <a:rPr lang="es-PE" sz="2600" b="1" dirty="0" smtClean="0"/>
              <a:t>Fallecidos </a:t>
            </a:r>
            <a:r>
              <a:rPr lang="es-PE" sz="2600" b="1" dirty="0" smtClean="0"/>
              <a:t>bajan. </a:t>
            </a:r>
            <a:r>
              <a:rPr lang="es-PE" sz="2600" b="1" dirty="0" err="1" smtClean="0"/>
              <a:t>UCIs</a:t>
            </a:r>
            <a:r>
              <a:rPr lang="es-PE" sz="2600" b="1" dirty="0" smtClean="0"/>
              <a:t> </a:t>
            </a:r>
            <a:r>
              <a:rPr lang="es-PE" sz="2600" b="1" dirty="0" smtClean="0"/>
              <a:t>con patrón mixto. </a:t>
            </a:r>
            <a:r>
              <a:rPr lang="es-PE" sz="2600" b="1" dirty="0" smtClean="0"/>
              <a:t>Ocupación camas no UCI </a:t>
            </a:r>
            <a:r>
              <a:rPr lang="es-PE" sz="2600" b="1" dirty="0" smtClean="0"/>
              <a:t>baja principalmente</a:t>
            </a:r>
            <a:endParaRPr lang="es-PE" sz="2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0554" y="3920923"/>
            <a:ext cx="4353637" cy="3155166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0640" y="3990846"/>
            <a:ext cx="4481677" cy="308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4464689" y="527393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7" name="Rectángulo 26"/>
          <p:cNvSpPr/>
          <p:nvPr/>
        </p:nvSpPr>
        <p:spPr>
          <a:xfrm>
            <a:off x="6030522" y="604511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238" y="3569344"/>
            <a:ext cx="2295749" cy="1670616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069186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447308" y="3571857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78% del pico</a:t>
            </a:r>
            <a:endParaRPr lang="es-MX" sz="1600" b="1" u="sng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Suben </a:t>
            </a:r>
            <a:r>
              <a:rPr lang="es-MX" sz="1600" dirty="0" err="1" smtClean="0">
                <a:solidFill>
                  <a:srgbClr val="FF0000"/>
                </a:solidFill>
              </a:rPr>
              <a:t>Angaraes</a:t>
            </a:r>
            <a:r>
              <a:rPr lang="es-MX" sz="1600" dirty="0" smtClean="0">
                <a:solidFill>
                  <a:srgbClr val="FF0000"/>
                </a:solidFill>
              </a:rPr>
              <a:t> y </a:t>
            </a:r>
            <a:r>
              <a:rPr lang="es-MX" sz="1600" dirty="0" err="1" smtClean="0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FF0000"/>
                </a:solidFill>
              </a:rPr>
              <a:t>62</a:t>
            </a:r>
            <a:r>
              <a:rPr lang="es-MX" sz="1600" b="1" dirty="0" smtClean="0">
                <a:solidFill>
                  <a:srgbClr val="FF0000"/>
                </a:solidFill>
              </a:rPr>
              <a:t>% </a:t>
            </a:r>
            <a:r>
              <a:rPr lang="es-MX" sz="1600" b="1" dirty="0" smtClean="0">
                <a:solidFill>
                  <a:srgbClr val="FF0000"/>
                </a:solidFill>
              </a:rPr>
              <a:t>del pico</a:t>
            </a:r>
            <a:r>
              <a:rPr lang="es-MX" sz="1600" b="1" dirty="0" smtClean="0">
                <a:solidFill>
                  <a:srgbClr val="00B050"/>
                </a:solidFill>
              </a:rPr>
              <a:t>, </a:t>
            </a:r>
            <a:r>
              <a:rPr lang="es-MX" sz="1600" b="1" dirty="0" smtClean="0">
                <a:solidFill>
                  <a:srgbClr val="00B050"/>
                </a:solidFill>
              </a:rPr>
              <a:t>bajó 21%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Sube Concepción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89408" y="3466531"/>
            <a:ext cx="2318186" cy="178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1870640"/>
            <a:ext cx="2414090" cy="1756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321238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FF0000"/>
                </a:solidFill>
              </a:rPr>
              <a:t>5</a:t>
            </a:r>
            <a:r>
              <a:rPr lang="es-MX" sz="1600" b="1" dirty="0" smtClean="0">
                <a:solidFill>
                  <a:srgbClr val="FF0000"/>
                </a:solidFill>
              </a:rPr>
              <a:t>5% del pico</a:t>
            </a:r>
            <a:r>
              <a:rPr lang="es-MX" sz="1600" b="1" dirty="0" smtClean="0">
                <a:solidFill>
                  <a:srgbClr val="00B050"/>
                </a:solidFill>
              </a:rPr>
              <a:t>, bajó 15%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11</a:t>
            </a:r>
            <a:r>
              <a:rPr lang="es-MX" sz="1600" b="1" dirty="0" smtClean="0">
                <a:solidFill>
                  <a:srgbClr val="00B050"/>
                </a:solidFill>
              </a:rPr>
              <a:t>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bajó </a:t>
            </a:r>
            <a:r>
              <a:rPr lang="es-MX" sz="1600" b="1" dirty="0" smtClean="0">
                <a:solidFill>
                  <a:srgbClr val="00B050"/>
                </a:solidFill>
              </a:rPr>
              <a:t>63%</a:t>
            </a:r>
            <a:endParaRPr lang="es-MX" sz="1600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35009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29</a:t>
            </a:r>
            <a:r>
              <a:rPr lang="es-MX" sz="1600" b="1" dirty="0" smtClean="0">
                <a:solidFill>
                  <a:srgbClr val="00B050"/>
                </a:solidFill>
              </a:rPr>
              <a:t>% </a:t>
            </a:r>
            <a:r>
              <a:rPr lang="es-MX" sz="16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600" b="1" dirty="0" smtClean="0">
                <a:solidFill>
                  <a:srgbClr val="00B050"/>
                </a:solidFill>
              </a:rPr>
              <a:t>30%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31795"/>
            <a:ext cx="3624539" cy="26375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92790"/>
            <a:ext cx="8203985" cy="1440529"/>
          </a:xfrm>
        </p:spPr>
        <p:txBody>
          <a:bodyPr>
            <a:normAutofit/>
          </a:bodyPr>
          <a:lstStyle/>
          <a:p>
            <a:pPr algn="ctr"/>
            <a:r>
              <a:rPr lang="es-PE" sz="3200" b="1" u="sng" dirty="0" smtClean="0"/>
              <a:t>Selva Baja </a:t>
            </a:r>
            <a:r>
              <a:rPr lang="es-PE" sz="3200" b="1" dirty="0" smtClean="0"/>
              <a:t/>
            </a:r>
            <a:br>
              <a:rPr lang="es-PE" sz="3200" b="1" dirty="0" smtClean="0"/>
            </a:br>
            <a:r>
              <a:rPr lang="es-PE" sz="2900" b="1" dirty="0" smtClean="0"/>
              <a:t>Fallecidos suben en Loreto. Ocupación camas UCI </a:t>
            </a:r>
            <a:r>
              <a:rPr lang="es-PE" sz="2900" b="1" dirty="0" smtClean="0"/>
              <a:t>se mantiene saturado en </a:t>
            </a:r>
            <a:r>
              <a:rPr lang="es-PE" sz="2900" b="1" dirty="0" smtClean="0"/>
              <a:t>Loreto y no </a:t>
            </a:r>
            <a:r>
              <a:rPr lang="es-PE" sz="2900" b="1" dirty="0"/>
              <a:t>UCI </a:t>
            </a:r>
            <a:r>
              <a:rPr lang="es-PE" sz="2900" b="1" dirty="0" smtClean="0"/>
              <a:t>sube levemente</a:t>
            </a:r>
            <a:endParaRPr lang="es-PE" sz="29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sube cinco semanas</a:t>
            </a:r>
            <a:endParaRPr lang="es-MX" sz="1600" dirty="0">
              <a:solidFill>
                <a:schemeClr val="bg1"/>
              </a:solidFill>
            </a:endParaRPr>
          </a:p>
          <a:p>
            <a:pPr algn="r"/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192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69934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7242091" y="3965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9504871" y="7334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4" name="Rectángulo 23"/>
          <p:cNvSpPr/>
          <p:nvPr/>
        </p:nvSpPr>
        <p:spPr>
          <a:xfrm>
            <a:off x="8549881" y="-109182"/>
            <a:ext cx="3606255" cy="299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14% </a:t>
            </a:r>
            <a:r>
              <a:rPr lang="es-MX" sz="1600" b="1" dirty="0" smtClean="0">
                <a:solidFill>
                  <a:srgbClr val="00B050"/>
                </a:solidFill>
              </a:rPr>
              <a:t>del pico</a:t>
            </a:r>
            <a:r>
              <a:rPr lang="es-MX" sz="1600" b="1" dirty="0" smtClean="0">
                <a:solidFill>
                  <a:srgbClr val="FF0000"/>
                </a:solidFill>
              </a:rPr>
              <a:t>, subió </a:t>
            </a:r>
            <a:r>
              <a:rPr lang="es-MX" sz="1600" b="1" dirty="0" smtClean="0">
                <a:solidFill>
                  <a:srgbClr val="FF0000"/>
                </a:solidFill>
              </a:rPr>
              <a:t>29%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231285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22% </a:t>
            </a:r>
            <a:r>
              <a:rPr lang="es-MX" sz="1600" b="1" dirty="0" smtClean="0">
                <a:solidFill>
                  <a:srgbClr val="00B050"/>
                </a:solidFill>
              </a:rPr>
              <a:t>del </a:t>
            </a:r>
            <a:r>
              <a:rPr lang="es-MX" sz="1600" b="1" dirty="0" smtClean="0">
                <a:solidFill>
                  <a:srgbClr val="00B050"/>
                </a:solidFill>
              </a:rPr>
              <a:t>pico, bajó 24%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46843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15221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295" y="3064137"/>
            <a:ext cx="4432792" cy="1828447"/>
          </a:xfrm>
        </p:spPr>
        <p:txBody>
          <a:bodyPr>
            <a:normAutofit/>
          </a:bodyPr>
          <a:lstStyle/>
          <a:p>
            <a:pPr algn="ctr"/>
            <a:r>
              <a:rPr lang="es-MX" sz="2800" b="1" u="sng" dirty="0" smtClean="0"/>
              <a:t>Sierra/Selva Norte</a:t>
            </a:r>
            <a:r>
              <a:rPr lang="es-MX" sz="2800" b="1" dirty="0" smtClean="0"/>
              <a:t/>
            </a:r>
            <a:br>
              <a:rPr lang="es-MX" sz="2800" b="1" dirty="0" smtClean="0"/>
            </a:br>
            <a:r>
              <a:rPr lang="es-MX" sz="2800" b="1" dirty="0" smtClean="0"/>
              <a:t>Fallecidos </a:t>
            </a:r>
            <a:r>
              <a:rPr lang="es-MX" sz="2800" b="1" dirty="0" smtClean="0"/>
              <a:t>no suben. </a:t>
            </a:r>
            <a:r>
              <a:rPr lang="es-MX" sz="2800" b="1" dirty="0" err="1" smtClean="0"/>
              <a:t>UCIs</a:t>
            </a:r>
            <a:r>
              <a:rPr lang="es-MX" sz="2800" b="1" dirty="0" smtClean="0"/>
              <a:t> bajan levemente. </a:t>
            </a:r>
            <a:r>
              <a:rPr lang="es-MX" sz="2800" b="1" dirty="0"/>
              <a:t>O</a:t>
            </a:r>
            <a:r>
              <a:rPr lang="es-MX" sz="2800" b="1" dirty="0" smtClean="0"/>
              <a:t>cupación camas no UCI baja</a:t>
            </a:r>
            <a:endParaRPr lang="es-PE" sz="28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sube cuatro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489" y="300408"/>
            <a:ext cx="1446959" cy="1596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Camas UCI disponibles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sube dos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21819" y="498482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2464168"/>
            <a:ext cx="3266145" cy="237677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869322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869322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25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21%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baja </a:t>
            </a:r>
            <a:r>
              <a:rPr lang="es-MX" sz="1600" b="1" dirty="0" smtClean="0">
                <a:solidFill>
                  <a:srgbClr val="00B050"/>
                </a:solidFill>
              </a:rPr>
              <a:t>31%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Sube </a:t>
            </a:r>
            <a:r>
              <a:rPr lang="es-MX" sz="1600" dirty="0" smtClean="0">
                <a:solidFill>
                  <a:srgbClr val="FF0000"/>
                </a:solidFill>
              </a:rPr>
              <a:t>San Miguel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632788" y="196403"/>
            <a:ext cx="255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34% </a:t>
            </a:r>
            <a:r>
              <a:rPr lang="es-MX" sz="1600" b="1" dirty="0" smtClean="0">
                <a:solidFill>
                  <a:srgbClr val="00B050"/>
                </a:solidFill>
              </a:rPr>
              <a:t>del </a:t>
            </a:r>
            <a:r>
              <a:rPr lang="es-MX" sz="1600" b="1" dirty="0" smtClean="0">
                <a:solidFill>
                  <a:srgbClr val="00B050"/>
                </a:solidFill>
              </a:rPr>
              <a:t>pico, bajó 24%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37643" y="2472648"/>
            <a:ext cx="3408157" cy="2368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1364775" y="215078"/>
            <a:ext cx="2374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FF0000"/>
                </a:solidFill>
              </a:rPr>
              <a:t>62</a:t>
            </a:r>
            <a:r>
              <a:rPr lang="es-MX" sz="1600" b="1" dirty="0" smtClean="0">
                <a:solidFill>
                  <a:srgbClr val="FF0000"/>
                </a:solidFill>
              </a:rPr>
              <a:t>% </a:t>
            </a:r>
            <a:r>
              <a:rPr lang="es-MX" sz="1600" b="1" dirty="0" smtClean="0">
                <a:solidFill>
                  <a:srgbClr val="FF0000"/>
                </a:solidFill>
              </a:rPr>
              <a:t>del pico, </a:t>
            </a:r>
            <a:r>
              <a:rPr lang="es-MX" sz="1600" b="1" dirty="0" smtClean="0">
                <a:solidFill>
                  <a:srgbClr val="FF0000"/>
                </a:solidFill>
              </a:rPr>
              <a:t>se mantiene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Sube </a:t>
            </a:r>
            <a:r>
              <a:rPr lang="es-MX" sz="1600" dirty="0" smtClean="0">
                <a:solidFill>
                  <a:srgbClr val="FF0000"/>
                </a:solidFill>
              </a:rPr>
              <a:t>Chachapoyas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-27295"/>
            <a:ext cx="3838970" cy="2793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06269" y="2852886"/>
            <a:ext cx="46857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 smtClean="0"/>
              <a:t>Costa Norte</a:t>
            </a:r>
          </a:p>
          <a:p>
            <a:pPr algn="ctr"/>
            <a:r>
              <a:rPr lang="es-MX" sz="2400" dirty="0" smtClean="0"/>
              <a:t>Fallecidos </a:t>
            </a:r>
            <a:r>
              <a:rPr lang="es-MX" sz="2400" dirty="0" smtClean="0"/>
              <a:t>bajan. </a:t>
            </a:r>
            <a:r>
              <a:rPr lang="es-MX" sz="2400" dirty="0" err="1" smtClean="0"/>
              <a:t>UCIs</a:t>
            </a:r>
            <a:r>
              <a:rPr lang="es-MX" sz="2400" dirty="0" smtClean="0"/>
              <a:t> </a:t>
            </a:r>
            <a:r>
              <a:rPr lang="es-MX" sz="2400" dirty="0" smtClean="0"/>
              <a:t>saturadas, bajan en Piura. </a:t>
            </a:r>
            <a:r>
              <a:rPr lang="es-MX" sz="2400" dirty="0" smtClean="0"/>
              <a:t>Ocupación camas no UCI </a:t>
            </a:r>
            <a:r>
              <a:rPr lang="es-MX" sz="2400" dirty="0" smtClean="0"/>
              <a:t>bajan</a:t>
            </a:r>
            <a:endParaRPr lang="es-MX" sz="2400" dirty="0" smtClean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 smtClean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079" y="28615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9355156" y="296273"/>
            <a:ext cx="24110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19%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bajo </a:t>
            </a:r>
            <a:r>
              <a:rPr lang="es-MX" sz="1600" b="1" dirty="0" smtClean="0">
                <a:solidFill>
                  <a:srgbClr val="00B050"/>
                </a:solidFill>
              </a:rPr>
              <a:t>29%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973" y="2420527"/>
            <a:ext cx="3227654" cy="2348762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4773786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4229791" y="2389148"/>
            <a:ext cx="3379836" cy="238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19%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baja </a:t>
            </a:r>
            <a:r>
              <a:rPr lang="es-MX" sz="1600" b="1" dirty="0" smtClean="0">
                <a:solidFill>
                  <a:srgbClr val="00B050"/>
                </a:solidFill>
              </a:rPr>
              <a:t>29</a:t>
            </a:r>
            <a:r>
              <a:rPr lang="es-MX" sz="1600" b="1" dirty="0" smtClean="0">
                <a:solidFill>
                  <a:srgbClr val="00B050"/>
                </a:solidFill>
              </a:rPr>
              <a:t>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846873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23% </a:t>
            </a:r>
            <a:r>
              <a:rPr lang="es-MX" sz="16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600" b="1" dirty="0" smtClean="0">
                <a:solidFill>
                  <a:srgbClr val="00B050"/>
                </a:solidFill>
              </a:rPr>
              <a:t>35</a:t>
            </a:r>
            <a:r>
              <a:rPr lang="es-MX" sz="1600" b="1" dirty="0" smtClean="0">
                <a:solidFill>
                  <a:srgbClr val="00B050"/>
                </a:solidFill>
              </a:rPr>
              <a:t>%</a:t>
            </a: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454" y="149974"/>
            <a:ext cx="12219454" cy="791322"/>
          </a:xfrm>
        </p:spPr>
        <p:txBody>
          <a:bodyPr>
            <a:normAutofit/>
          </a:bodyPr>
          <a:lstStyle/>
          <a:p>
            <a:r>
              <a:rPr lang="es-PE" sz="3800" dirty="0" smtClean="0"/>
              <a:t>Heterogeneidad epidemiológica macro-regional</a:t>
            </a:r>
            <a:endParaRPr lang="es-PE" sz="3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08642" y="995081"/>
            <a:ext cx="5583358" cy="2080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 smtClean="0"/>
              <a:t>Costa sur sube pero desacelera</a:t>
            </a:r>
            <a:endParaRPr lang="es-ES" sz="2600" dirty="0"/>
          </a:p>
          <a:p>
            <a:r>
              <a:rPr lang="es-ES" sz="2600" dirty="0" smtClean="0"/>
              <a:t>Loreto sube, caída en Amazonía podría desacelerar </a:t>
            </a:r>
          </a:p>
          <a:p>
            <a:r>
              <a:rPr lang="es-ES" sz="2600" dirty="0" smtClean="0"/>
              <a:t>Resto del país en bajada casi uniforme</a:t>
            </a:r>
            <a:endParaRPr lang="es-ES" sz="2600" dirty="0" smtClean="0"/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3" y="941295"/>
            <a:ext cx="6575589" cy="4784947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4147" y="2874046"/>
            <a:ext cx="5457853" cy="39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35183" y="1183742"/>
            <a:ext cx="3450951" cy="5701553"/>
          </a:xfrm>
        </p:spPr>
        <p:txBody>
          <a:bodyPr>
            <a:normAutofit fontScale="85000" lnSpcReduction="20000"/>
          </a:bodyPr>
          <a:lstStyle/>
          <a:p>
            <a:r>
              <a:rPr lang="es-PE" sz="2200" b="1" u="sng" dirty="0" smtClean="0">
                <a:solidFill>
                  <a:srgbClr val="FF0000"/>
                </a:solidFill>
              </a:rPr>
              <a:t>Fallecidos semanales bajan </a:t>
            </a:r>
            <a:r>
              <a:rPr lang="es-PE" sz="2200" b="1" u="sng" dirty="0" smtClean="0">
                <a:solidFill>
                  <a:srgbClr val="FF0000"/>
                </a:solidFill>
              </a:rPr>
              <a:t>-524 (21.9%)</a:t>
            </a:r>
            <a:r>
              <a:rPr lang="es-PE" sz="2200" dirty="0" smtClean="0"/>
              <a:t>. Tercera mayor caída</a:t>
            </a:r>
            <a:endParaRPr lang="es-PE" sz="2200" dirty="0" smtClean="0"/>
          </a:p>
          <a:p>
            <a:endParaRPr lang="es-PE" sz="2200" dirty="0" smtClean="0"/>
          </a:p>
          <a:p>
            <a:r>
              <a:rPr lang="es-PE" sz="2200" dirty="0" smtClean="0"/>
              <a:t>Lima metropolitana cae </a:t>
            </a:r>
            <a:r>
              <a:rPr lang="es-PE" sz="2200" dirty="0" smtClean="0"/>
              <a:t>117,  </a:t>
            </a:r>
            <a:r>
              <a:rPr lang="es-PE" sz="2200" dirty="0" smtClean="0"/>
              <a:t>(</a:t>
            </a:r>
            <a:r>
              <a:rPr lang="es-PE" sz="2200" dirty="0" smtClean="0"/>
              <a:t>21%), 31% menos </a:t>
            </a:r>
            <a:r>
              <a:rPr lang="es-PE" sz="2200" dirty="0" smtClean="0"/>
              <a:t>que la caída de la </a:t>
            </a:r>
            <a:r>
              <a:rPr lang="es-PE" sz="2200" dirty="0"/>
              <a:t>semana </a:t>
            </a:r>
            <a:r>
              <a:rPr lang="es-PE" sz="2200" dirty="0" smtClean="0"/>
              <a:t>previa</a:t>
            </a:r>
          </a:p>
          <a:p>
            <a:endParaRPr lang="es-PE" sz="2200" dirty="0" smtClean="0"/>
          </a:p>
          <a:p>
            <a:r>
              <a:rPr lang="es-MX" sz="2000" dirty="0" smtClean="0"/>
              <a:t>Bajan </a:t>
            </a:r>
            <a:r>
              <a:rPr lang="es-MX" sz="2000" dirty="0" smtClean="0"/>
              <a:t>21 </a:t>
            </a:r>
            <a:r>
              <a:rPr lang="es-MX" sz="2000" dirty="0"/>
              <a:t>regiones, </a:t>
            </a:r>
            <a:r>
              <a:rPr lang="es-MX" sz="2000" dirty="0" smtClean="0"/>
              <a:t>todas &gt;</a:t>
            </a:r>
            <a:r>
              <a:rPr lang="es-MX" sz="2000" dirty="0"/>
              <a:t>10% o </a:t>
            </a:r>
            <a:r>
              <a:rPr lang="es-MX" sz="2000" dirty="0" smtClean="0"/>
              <a:t>&gt;14 </a:t>
            </a:r>
            <a:r>
              <a:rPr lang="es-MX" sz="2000" dirty="0"/>
              <a:t>fallecidos), </a:t>
            </a:r>
            <a:r>
              <a:rPr lang="es-MX" sz="2000" dirty="0" smtClean="0"/>
              <a:t>mejor </a:t>
            </a:r>
            <a:r>
              <a:rPr lang="es-MX" sz="2000" dirty="0"/>
              <a:t>que s</a:t>
            </a:r>
            <a:r>
              <a:rPr lang="es-MX" sz="2000" dirty="0" smtClean="0"/>
              <a:t>emana previa</a:t>
            </a:r>
            <a:endParaRPr lang="es-PE" sz="2200" dirty="0" smtClean="0"/>
          </a:p>
          <a:p>
            <a:endParaRPr lang="es-PE" sz="2200" dirty="0" smtClean="0"/>
          </a:p>
          <a:p>
            <a:r>
              <a:rPr lang="es-PE" sz="2200" dirty="0" smtClean="0"/>
              <a:t>Arequipa sigue en alza con records, más </a:t>
            </a:r>
            <a:r>
              <a:rPr lang="es-PE" sz="2200" dirty="0" smtClean="0"/>
              <a:t>Loreto</a:t>
            </a:r>
            <a:endParaRPr lang="es-PE" sz="2200" dirty="0" smtClean="0"/>
          </a:p>
          <a:p>
            <a:endParaRPr lang="es-PE" sz="2200" dirty="0"/>
          </a:p>
          <a:p>
            <a:r>
              <a:rPr lang="es-ES" sz="2200" dirty="0" smtClean="0"/>
              <a:t>Suben </a:t>
            </a:r>
            <a:r>
              <a:rPr lang="es-ES" sz="2200" dirty="0"/>
              <a:t>13 provincias, </a:t>
            </a:r>
            <a:r>
              <a:rPr lang="es-ES" sz="2200" dirty="0" smtClean="0"/>
              <a:t>mucho menos que las 28, 22 </a:t>
            </a:r>
            <a:r>
              <a:rPr lang="es-ES" sz="2200" dirty="0"/>
              <a:t>y 17 </a:t>
            </a:r>
            <a:r>
              <a:rPr lang="es-ES" sz="2200" dirty="0" smtClean="0"/>
              <a:t>de las </a:t>
            </a:r>
            <a:r>
              <a:rPr lang="es-ES" sz="2200" dirty="0"/>
              <a:t>últimas </a:t>
            </a:r>
            <a:r>
              <a:rPr lang="es-ES" sz="2200" dirty="0" smtClean="0"/>
              <a:t>semanas</a:t>
            </a:r>
          </a:p>
          <a:p>
            <a:endParaRPr lang="es-PE" sz="2200" dirty="0" smtClean="0"/>
          </a:p>
          <a:p>
            <a:r>
              <a:rPr lang="es-PE" sz="2200" dirty="0"/>
              <a:t>Ocupación </a:t>
            </a:r>
            <a:r>
              <a:rPr lang="es-PE" sz="2200" dirty="0" smtClean="0"/>
              <a:t>camas </a:t>
            </a:r>
            <a:r>
              <a:rPr lang="es-PE" sz="2200" dirty="0"/>
              <a:t>UCI </a:t>
            </a:r>
            <a:r>
              <a:rPr lang="es-PE" sz="2200" dirty="0" smtClean="0"/>
              <a:t>y no UCI baja 0.4% y 2.5%, desacelera?</a:t>
            </a:r>
            <a:endParaRPr lang="es-PE" sz="2200" dirty="0" smtClean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60803" y="69291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06259" y="1569492"/>
            <a:ext cx="958097" cy="2074460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575706" y="2251881"/>
            <a:ext cx="1009942" cy="19652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4415797" y="2674959"/>
            <a:ext cx="3229069" cy="246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825521" y="1705968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Cae 68% en siete semanas</a:t>
            </a:r>
            <a:endParaRPr lang="es-PE" sz="1600" dirty="0">
              <a:solidFill>
                <a:srgbClr val="00B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198799" y="3577990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Cae 63% en siete semanas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 smtClean="0"/>
              <a:t>Ocupación de </a:t>
            </a:r>
            <a:r>
              <a:rPr lang="es-MX" sz="3200" b="1" dirty="0"/>
              <a:t>camas </a:t>
            </a:r>
            <a:r>
              <a:rPr lang="es-MX" sz="3200" b="1" dirty="0" smtClean="0"/>
              <a:t>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60000"/>
            <a:ext cx="3061840" cy="513076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0"/>
              </a:spcBef>
            </a:pPr>
            <a:r>
              <a:rPr lang="es-PE" dirty="0" smtClean="0"/>
              <a:t>Baja el # de camas de </a:t>
            </a:r>
            <a:r>
              <a:rPr lang="es-PE" dirty="0"/>
              <a:t>hospitalización </a:t>
            </a:r>
            <a:r>
              <a:rPr lang="es-PE" dirty="0" smtClean="0"/>
              <a:t>operativas</a:t>
            </a:r>
          </a:p>
          <a:p>
            <a:pPr>
              <a:spcBef>
                <a:spcPts val="2000"/>
              </a:spcBef>
            </a:pPr>
            <a:r>
              <a:rPr lang="es-PE" b="1" u="sng" dirty="0" err="1" smtClean="0">
                <a:solidFill>
                  <a:srgbClr val="FF0000"/>
                </a:solidFill>
              </a:rPr>
              <a:t>UCIs</a:t>
            </a:r>
            <a:r>
              <a:rPr lang="es-PE" b="1" u="sng" dirty="0" smtClean="0">
                <a:solidFill>
                  <a:srgbClr val="FF0000"/>
                </a:solidFill>
              </a:rPr>
              <a:t> saturadas, ocupación de </a:t>
            </a:r>
            <a:r>
              <a:rPr lang="es-PE" b="1" u="sng" dirty="0" smtClean="0">
                <a:solidFill>
                  <a:srgbClr val="FF0000"/>
                </a:solidFill>
              </a:rPr>
              <a:t>91.2%</a:t>
            </a:r>
            <a:r>
              <a:rPr lang="es-PE" dirty="0" smtClean="0"/>
              <a:t>, </a:t>
            </a:r>
            <a:endParaRPr lang="es-PE" dirty="0" smtClean="0"/>
          </a:p>
          <a:p>
            <a:pPr marL="450850" lvl="1">
              <a:spcBef>
                <a:spcPts val="2000"/>
              </a:spcBef>
            </a:pPr>
            <a:r>
              <a:rPr lang="es-PE" dirty="0" smtClean="0"/>
              <a:t>Baja </a:t>
            </a:r>
            <a:r>
              <a:rPr lang="es-PE" dirty="0" smtClean="0"/>
              <a:t>0.4%, </a:t>
            </a:r>
            <a:r>
              <a:rPr lang="es-PE" dirty="0" smtClean="0"/>
              <a:t>cae </a:t>
            </a:r>
            <a:r>
              <a:rPr lang="es-PE" dirty="0" smtClean="0"/>
              <a:t>tres </a:t>
            </a:r>
            <a:r>
              <a:rPr lang="es-PE" dirty="0" smtClean="0"/>
              <a:t>semanas</a:t>
            </a:r>
          </a:p>
          <a:p>
            <a:pPr>
              <a:spcBef>
                <a:spcPts val="2000"/>
              </a:spcBef>
            </a:pPr>
            <a:r>
              <a:rPr lang="es-PE" dirty="0" smtClean="0"/>
              <a:t>52.4% </a:t>
            </a:r>
            <a:r>
              <a:rPr lang="es-PE" dirty="0" smtClean="0"/>
              <a:t>ocupación de camas de hospitalización, </a:t>
            </a:r>
            <a:r>
              <a:rPr lang="es-PE" b="1" u="sng" dirty="0" smtClean="0">
                <a:solidFill>
                  <a:srgbClr val="FF0000"/>
                </a:solidFill>
              </a:rPr>
              <a:t>baja </a:t>
            </a:r>
            <a:r>
              <a:rPr lang="es-PE" b="1" u="sng" dirty="0" smtClean="0">
                <a:solidFill>
                  <a:srgbClr val="FF0000"/>
                </a:solidFill>
              </a:rPr>
              <a:t>2.5%</a:t>
            </a:r>
            <a:endParaRPr lang="es-PE" b="1" u="sng" dirty="0" smtClean="0">
              <a:solidFill>
                <a:srgbClr val="FF0000"/>
              </a:solidFill>
            </a:endParaRPr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dirty="0" smtClean="0"/>
              <a:t>Cae </a:t>
            </a:r>
            <a:r>
              <a:rPr lang="es-PE" dirty="0" smtClean="0"/>
              <a:t>ocho semanas</a:t>
            </a:r>
            <a:endParaRPr lang="es-PE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541240" y="4214879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883391" y="3768273"/>
            <a:ext cx="2292824" cy="227768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Fallecidos semanales por región*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0" y="6278904"/>
            <a:ext cx="851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* Datos </a:t>
            </a:r>
            <a:r>
              <a:rPr lang="es-ES" dirty="0"/>
              <a:t>de </a:t>
            </a:r>
            <a:r>
              <a:rPr lang="es-ES" dirty="0" smtClean="0"/>
              <a:t>la semana actual incompletos. Totales </a:t>
            </a:r>
            <a:r>
              <a:rPr lang="es-ES" dirty="0"/>
              <a:t>de fila incluyen </a:t>
            </a:r>
            <a:r>
              <a:rPr lang="es-ES" dirty="0" smtClean="0"/>
              <a:t>semanas </a:t>
            </a:r>
            <a:r>
              <a:rPr lang="es-ES" dirty="0"/>
              <a:t>no </a:t>
            </a:r>
            <a:r>
              <a:rPr lang="es-ES" dirty="0" smtClean="0"/>
              <a:t>mostradas</a:t>
            </a:r>
          </a:p>
          <a:p>
            <a:r>
              <a:rPr lang="es-ES" dirty="0" smtClean="0"/>
              <a:t>Records semanales de pandemia (rojo) y 2a ola (amarillo)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794056"/>
            <a:ext cx="3832413" cy="6117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rgbClr val="FF0000"/>
                </a:solidFill>
              </a:rPr>
              <a:t>Séptima </a:t>
            </a:r>
            <a:r>
              <a:rPr lang="es-ES" b="1" dirty="0" smtClean="0">
                <a:solidFill>
                  <a:srgbClr val="FF0000"/>
                </a:solidFill>
              </a:rPr>
              <a:t>gran caída nacional seguida: </a:t>
            </a:r>
            <a:r>
              <a:rPr lang="es-ES" b="1" dirty="0" smtClean="0">
                <a:solidFill>
                  <a:srgbClr val="FF0000"/>
                </a:solidFill>
              </a:rPr>
              <a:t>-524, 21.9%</a:t>
            </a:r>
            <a:endParaRPr lang="es-ES" b="1" dirty="0" smtClean="0">
              <a:solidFill>
                <a:srgbClr val="FF0000"/>
              </a:solidFill>
            </a:endParaRPr>
          </a:p>
          <a:p>
            <a:pPr lvl="1"/>
            <a:r>
              <a:rPr lang="es-ES" dirty="0" smtClean="0"/>
              <a:t>Cae </a:t>
            </a:r>
            <a:r>
              <a:rPr lang="es-ES" dirty="0" smtClean="0"/>
              <a:t>63</a:t>
            </a:r>
            <a:r>
              <a:rPr lang="es-ES" dirty="0" smtClean="0"/>
              <a:t>% en cinco semanas</a:t>
            </a:r>
          </a:p>
          <a:p>
            <a:endParaRPr lang="es-ES" dirty="0"/>
          </a:p>
          <a:p>
            <a:r>
              <a:rPr lang="es-ES" dirty="0"/>
              <a:t>Lima metropolitana </a:t>
            </a:r>
            <a:r>
              <a:rPr lang="es-ES" dirty="0" smtClean="0"/>
              <a:t>sólo aporta 21% </a:t>
            </a:r>
            <a:r>
              <a:rPr lang="es-ES" dirty="0" smtClean="0"/>
              <a:t>de la caída, </a:t>
            </a:r>
            <a:r>
              <a:rPr lang="es-ES" dirty="0" smtClean="0"/>
              <a:t>36% la </a:t>
            </a:r>
            <a:r>
              <a:rPr lang="es-ES" dirty="0" smtClean="0"/>
              <a:t>semana previa</a:t>
            </a:r>
            <a:endParaRPr lang="es-ES" dirty="0"/>
          </a:p>
          <a:p>
            <a:endParaRPr lang="es-ES" dirty="0" smtClean="0"/>
          </a:p>
          <a:p>
            <a:pPr marL="228600" lvl="1">
              <a:spcBef>
                <a:spcPts val="1000"/>
              </a:spcBef>
            </a:pPr>
            <a:r>
              <a:rPr lang="es-ES" sz="2800" dirty="0" smtClean="0"/>
              <a:t>21 </a:t>
            </a:r>
            <a:r>
              <a:rPr lang="es-ES" sz="2800" dirty="0" smtClean="0"/>
              <a:t>regiones bajan &gt;10% o &gt;</a:t>
            </a:r>
            <a:r>
              <a:rPr lang="es-ES" sz="2800" dirty="0" smtClean="0"/>
              <a:t>14, la semana pasada fueron 18</a:t>
            </a:r>
          </a:p>
          <a:p>
            <a:pPr marL="228600" lvl="1">
              <a:spcBef>
                <a:spcPts val="1000"/>
              </a:spcBef>
            </a:pPr>
            <a:endParaRPr lang="es-ES" sz="2800" dirty="0"/>
          </a:p>
          <a:p>
            <a:pPr marL="228600" lvl="1">
              <a:spcBef>
                <a:spcPts val="1000"/>
              </a:spcBef>
            </a:pPr>
            <a:r>
              <a:rPr lang="es-ES" sz="2800" dirty="0" smtClean="0"/>
              <a:t>Caen &gt;25%</a:t>
            </a:r>
            <a:endParaRPr lang="es-ES" sz="2800" dirty="0" smtClean="0"/>
          </a:p>
          <a:p>
            <a:pPr marL="450850" lvl="1"/>
            <a:r>
              <a:rPr lang="es-ES" dirty="0" smtClean="0"/>
              <a:t>Tumbes</a:t>
            </a:r>
            <a:r>
              <a:rPr lang="es-ES" dirty="0"/>
              <a:t>, Piura, Cajamarca, </a:t>
            </a:r>
            <a:r>
              <a:rPr lang="es-ES" dirty="0" smtClean="0"/>
              <a:t>Lambayeque</a:t>
            </a:r>
            <a:r>
              <a:rPr lang="es-ES" dirty="0"/>
              <a:t>, La Libertad, Ancash, Lima </a:t>
            </a:r>
            <a:r>
              <a:rPr lang="es-ES" dirty="0" smtClean="0"/>
              <a:t>región e Ica</a:t>
            </a:r>
          </a:p>
          <a:p>
            <a:pPr marL="450850" lvl="1"/>
            <a:r>
              <a:rPr lang="es-ES" dirty="0"/>
              <a:t>Huánuco, Pasco y Huancavelica</a:t>
            </a:r>
            <a:endParaRPr lang="es-MX" dirty="0"/>
          </a:p>
          <a:p>
            <a:pPr marL="450850" lvl="1"/>
            <a:r>
              <a:rPr lang="es-ES" dirty="0" smtClean="0"/>
              <a:t>Moquegua, Apurímac y Cusco</a:t>
            </a:r>
          </a:p>
          <a:p>
            <a:endParaRPr lang="es-ES" dirty="0" smtClean="0"/>
          </a:p>
          <a:p>
            <a:r>
              <a:rPr lang="es-ES" dirty="0" smtClean="0"/>
              <a:t>Arequipa región/provincia, seis </a:t>
            </a:r>
            <a:r>
              <a:rPr lang="es-ES" dirty="0" smtClean="0"/>
              <a:t>semanas </a:t>
            </a:r>
            <a:r>
              <a:rPr lang="es-ES" dirty="0" smtClean="0"/>
              <a:t>de </a:t>
            </a:r>
            <a:r>
              <a:rPr lang="es-ES" dirty="0" smtClean="0"/>
              <a:t>nuevos records diario y semanal de 2a ola</a:t>
            </a:r>
          </a:p>
          <a:p>
            <a:pPr marL="450850" lvl="1"/>
            <a:r>
              <a:rPr lang="es-ES" dirty="0" err="1"/>
              <a:t>Caylloma</a:t>
            </a:r>
            <a:r>
              <a:rPr lang="es-ES" dirty="0"/>
              <a:t> superó su record diario de </a:t>
            </a:r>
            <a:r>
              <a:rPr lang="es-ES" dirty="0" smtClean="0"/>
              <a:t>pandemia</a:t>
            </a:r>
          </a:p>
          <a:p>
            <a:pPr marL="450850" lvl="1"/>
            <a:r>
              <a:rPr lang="es-ES" dirty="0" err="1" smtClean="0"/>
              <a:t>Islay</a:t>
            </a:r>
            <a:r>
              <a:rPr lang="es-ES" dirty="0" smtClean="0"/>
              <a:t> superó su record diario de 2a ola, Castilla lo igualó</a:t>
            </a:r>
            <a:endParaRPr lang="es-ES" dirty="0" smtClean="0"/>
          </a:p>
          <a:p>
            <a:endParaRPr lang="es-ES" dirty="0"/>
          </a:p>
          <a:p>
            <a:r>
              <a:rPr lang="es-PE" dirty="0" smtClean="0"/>
              <a:t>Loreto sube, </a:t>
            </a:r>
            <a:r>
              <a:rPr lang="es-PE" dirty="0" err="1" smtClean="0"/>
              <a:t>Maynas</a:t>
            </a:r>
            <a:r>
              <a:rPr lang="es-PE" dirty="0" smtClean="0"/>
              <a:t> y Alto Amazonas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87" y="69291"/>
            <a:ext cx="9224683" cy="6712798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210230" y="2647662"/>
            <a:ext cx="2981770" cy="4189866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A la fecha, 9 </a:t>
            </a:r>
            <a:r>
              <a:rPr lang="es-PE" sz="1600" b="1" dirty="0">
                <a:solidFill>
                  <a:srgbClr val="FF0000"/>
                </a:solidFill>
              </a:rPr>
              <a:t>regiones </a:t>
            </a:r>
            <a:r>
              <a:rPr lang="es-PE" sz="1600" b="1" dirty="0" smtClean="0">
                <a:solidFill>
                  <a:srgbClr val="FF0000"/>
                </a:solidFill>
              </a:rPr>
              <a:t>tienen ≤5 camas disponibles*, </a:t>
            </a:r>
            <a:r>
              <a:rPr lang="es-PE" sz="1600" b="1" dirty="0" smtClean="0">
                <a:solidFill>
                  <a:srgbClr val="FF0000"/>
                </a:solidFill>
              </a:rPr>
              <a:t>10 </a:t>
            </a:r>
            <a:r>
              <a:rPr lang="es-PE" sz="1600" b="1" dirty="0" smtClean="0">
                <a:solidFill>
                  <a:srgbClr val="FF0000"/>
                </a:solidFill>
              </a:rPr>
              <a:t>la semana previa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En Lima, </a:t>
            </a:r>
            <a:r>
              <a:rPr lang="es-PE" sz="1600" b="1" dirty="0" smtClean="0">
                <a:solidFill>
                  <a:srgbClr val="FF0000"/>
                </a:solidFill>
              </a:rPr>
              <a:t>69 </a:t>
            </a:r>
            <a:r>
              <a:rPr lang="es-PE" sz="1600" b="1" dirty="0" smtClean="0">
                <a:solidFill>
                  <a:srgbClr val="FF0000"/>
                </a:solidFill>
              </a:rPr>
              <a:t>camas UCI disponibles, </a:t>
            </a:r>
            <a:r>
              <a:rPr lang="es-PE" sz="1600" b="1" dirty="0" smtClean="0">
                <a:solidFill>
                  <a:srgbClr val="FF0000"/>
                </a:solidFill>
              </a:rPr>
              <a:t>58, 47</a:t>
            </a:r>
            <a:r>
              <a:rPr lang="es-PE" sz="1600" b="1" dirty="0" smtClean="0">
                <a:solidFill>
                  <a:srgbClr val="FF0000"/>
                </a:solidFill>
              </a:rPr>
              <a:t>, 50, 53, 50 y 48 en semanas previas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dirty="0" smtClean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Sube </a:t>
            </a:r>
            <a:r>
              <a:rPr lang="es-PE" sz="1600" dirty="0" smtClean="0">
                <a:solidFill>
                  <a:srgbClr val="002060"/>
                </a:solidFill>
              </a:rPr>
              <a:t>&gt;1% en: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Tumbes, Lambayeque, Lima región, Ica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Loreto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Pasco, Junín, Ayacucho y Puno, </a:t>
            </a:r>
            <a:endParaRPr lang="es-PE" sz="1600" dirty="0" smtClean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78470" y="-38887"/>
            <a:ext cx="2913530" cy="2741143"/>
          </a:xfrm>
        </p:spPr>
        <p:txBody>
          <a:bodyPr>
            <a:noAutofit/>
          </a:bodyPr>
          <a:lstStyle/>
          <a:p>
            <a:pPr algn="ctr"/>
            <a:r>
              <a:rPr lang="es-PE" sz="3200" b="1" u="sng" dirty="0" smtClean="0">
                <a:solidFill>
                  <a:srgbClr val="FF0000"/>
                </a:solidFill>
              </a:rPr>
              <a:t>Muy alta ocupación </a:t>
            </a:r>
            <a:r>
              <a:rPr lang="es-PE" sz="3200" dirty="0" smtClean="0"/>
              <a:t>de camas UCI, saturación sigue pese a menor ocupación</a:t>
            </a:r>
            <a:endParaRPr lang="es-PE" sz="3200" dirty="0"/>
          </a:p>
        </p:txBody>
      </p:sp>
      <p:sp>
        <p:nvSpPr>
          <p:cNvPr id="9" name="Rectángulo 8"/>
          <p:cNvSpPr/>
          <p:nvPr/>
        </p:nvSpPr>
        <p:spPr>
          <a:xfrm>
            <a:off x="6250851" y="3630815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838439" y="185492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236843" y="146326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01610" y="497863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8439" y="391834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453907" y="1463259"/>
            <a:ext cx="629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85855" y="3665013"/>
            <a:ext cx="384758" cy="66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250491" y="38864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265962" y="277935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0" y="15302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422115" y="329405"/>
            <a:ext cx="2881944" cy="1786000"/>
          </a:xfrm>
        </p:spPr>
        <p:txBody>
          <a:bodyPr>
            <a:normAutofit/>
          </a:bodyPr>
          <a:lstStyle/>
          <a:p>
            <a:pPr algn="ctr"/>
            <a:r>
              <a:rPr lang="es-PE" sz="3800" dirty="0" smtClean="0"/>
              <a:t>Ocupación de camas de no UCI cae </a:t>
            </a:r>
            <a:r>
              <a:rPr lang="es-PE" sz="3800" dirty="0" smtClean="0"/>
              <a:t>2.5%</a:t>
            </a:r>
            <a:endParaRPr lang="es-PE" sz="3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421582" y="2567944"/>
            <a:ext cx="2770417" cy="436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 smtClean="0">
                <a:solidFill>
                  <a:srgbClr val="FF0000"/>
                </a:solidFill>
              </a:rPr>
              <a:t>Ocupación camas sube </a:t>
            </a:r>
            <a:r>
              <a:rPr lang="es-PE" b="1" dirty="0" smtClean="0">
                <a:solidFill>
                  <a:srgbClr val="FF0000"/>
                </a:solidFill>
              </a:rPr>
              <a:t>&gt;1% sólo </a:t>
            </a:r>
            <a:r>
              <a:rPr lang="es-PE" b="1" dirty="0" smtClean="0">
                <a:solidFill>
                  <a:srgbClr val="FF0000"/>
                </a:solidFill>
              </a:rPr>
              <a:t>en </a:t>
            </a:r>
            <a:r>
              <a:rPr lang="es-PE" b="1" dirty="0" smtClean="0">
                <a:solidFill>
                  <a:srgbClr val="FF0000"/>
                </a:solidFill>
              </a:rPr>
              <a:t>Lima, Madre de Dios, Moquegua, Tacna, </a:t>
            </a:r>
            <a:endParaRPr lang="es-PE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s-PE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 smtClean="0">
                <a:solidFill>
                  <a:srgbClr val="FF0000"/>
                </a:solidFill>
              </a:rPr>
              <a:t>Se mantiene (±0.5%) en </a:t>
            </a:r>
            <a:r>
              <a:rPr lang="es-PE" b="1" dirty="0" smtClean="0">
                <a:solidFill>
                  <a:srgbClr val="FF0000"/>
                </a:solidFill>
              </a:rPr>
              <a:t>Arequipa y Ucayali</a:t>
            </a:r>
            <a:endParaRPr lang="es-MX" sz="2000" b="1" dirty="0" smtClean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543641" y="2734488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765354" y="368181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794922" y="2578618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00340" y="374095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9243" y="96185"/>
            <a:ext cx="7452681" cy="562721"/>
          </a:xfrm>
        </p:spPr>
        <p:txBody>
          <a:bodyPr>
            <a:noAutofit/>
          </a:bodyPr>
          <a:lstStyle/>
          <a:p>
            <a:r>
              <a:rPr lang="es-MX" sz="3800" dirty="0" smtClean="0"/>
              <a:t>Lima metropolitana baja claramente</a:t>
            </a:r>
            <a:endParaRPr lang="es-PE" sz="3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0681" y="5488884"/>
            <a:ext cx="7392295" cy="1392093"/>
          </a:xfrm>
        </p:spPr>
        <p:txBody>
          <a:bodyPr>
            <a:normAutofit/>
          </a:bodyPr>
          <a:lstStyle/>
          <a:p>
            <a:r>
              <a:rPr lang="es-ES" sz="2200" b="1" dirty="0" smtClean="0">
                <a:solidFill>
                  <a:srgbClr val="FF0000"/>
                </a:solidFill>
              </a:rPr>
              <a:t>Lima metropolitana baja </a:t>
            </a:r>
            <a:r>
              <a:rPr lang="es-ES" sz="2200" b="1" dirty="0" smtClean="0">
                <a:solidFill>
                  <a:srgbClr val="FF0000"/>
                </a:solidFill>
              </a:rPr>
              <a:t>diez </a:t>
            </a:r>
            <a:r>
              <a:rPr lang="es-ES" sz="2200" b="1" dirty="0" smtClean="0">
                <a:solidFill>
                  <a:srgbClr val="FF0000"/>
                </a:solidFill>
              </a:rPr>
              <a:t>semanas, </a:t>
            </a:r>
            <a:r>
              <a:rPr lang="es-ES" sz="2200" b="1" dirty="0" smtClean="0">
                <a:solidFill>
                  <a:srgbClr val="FF0000"/>
                </a:solidFill>
              </a:rPr>
              <a:t>21.0% </a:t>
            </a:r>
            <a:r>
              <a:rPr lang="es-ES" sz="2200" b="1" dirty="0" smtClean="0">
                <a:solidFill>
                  <a:srgbClr val="FF0000"/>
                </a:solidFill>
              </a:rPr>
              <a:t>esta semana</a:t>
            </a:r>
          </a:p>
          <a:p>
            <a:pPr lvl="1"/>
            <a:r>
              <a:rPr lang="es-ES" sz="1800" dirty="0" smtClean="0"/>
              <a:t>Suben cuatro distritos, </a:t>
            </a:r>
            <a:r>
              <a:rPr lang="es-ES" sz="1800" dirty="0" smtClean="0"/>
              <a:t>también cuatro </a:t>
            </a:r>
            <a:r>
              <a:rPr lang="es-ES" sz="1800" dirty="0" smtClean="0"/>
              <a:t>la semana previa</a:t>
            </a:r>
          </a:p>
          <a:p>
            <a:r>
              <a:rPr lang="es-ES" sz="2200" b="1" dirty="0" smtClean="0"/>
              <a:t>Lima región y Callao desacelerando</a:t>
            </a:r>
            <a:endParaRPr lang="es-ES" sz="2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23352"/>
            <a:ext cx="4680409" cy="34058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0938"/>
            <a:ext cx="7194176" cy="487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3452188"/>
            <a:ext cx="4680409" cy="3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34569</TotalTime>
  <Words>1202</Words>
  <Application>Microsoft Office PowerPoint</Application>
  <PresentationFormat>Panorámica</PresentationFormat>
  <Paragraphs>236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Situación Epidemiológica de la COVID-19 al 12 de Junio del 2021</vt:lpstr>
      <vt:lpstr>La pandemia esta semana</vt:lpstr>
      <vt:lpstr>Ocupación de camas UCI y hospitalización</vt:lpstr>
      <vt:lpstr>Análisis regional</vt:lpstr>
      <vt:lpstr>Fallecidos semanales por región*</vt:lpstr>
      <vt:lpstr>Muy alta ocupación de camas UCI, saturación sigue pese a menor ocupación</vt:lpstr>
      <vt:lpstr>Ocupación de camas de no UCI cae 2.5%</vt:lpstr>
      <vt:lpstr>Análisis macro-regional y regional</vt:lpstr>
      <vt:lpstr>Lima metropolitana baja claramente</vt:lpstr>
      <vt:lpstr>Costa Centro  Fallecidos bajan fuertemente. UCI saturadas, bajan. Ocupación camas hospitalización bajan</vt:lpstr>
      <vt:lpstr>Costa Sur Fallecidos suben sólo en Arequipa. Ocupación UCIs casi no baja, y No UCI se sube</vt:lpstr>
      <vt:lpstr>Sierra/Selva Sur Fallecidos bajan.  Ocupación UCI en patrón mixto, camas no UCI bajan</vt:lpstr>
      <vt:lpstr>Sierra/Selva Centro Fallecidos bajan. UCIs con patrón mixto. Ocupación camas no UCI baja principalmente</vt:lpstr>
      <vt:lpstr>Selva Baja  Fallecidos suben en Loreto. Ocupación camas UCI se mantiene saturado en Loreto y no UCI sube levemente</vt:lpstr>
      <vt:lpstr>Sierra/Selva Norte Fallecidos no suben. UCIs bajan levemente. Ocupación camas no UCI baja</vt:lpstr>
      <vt:lpstr>Presentación de PowerPoint</vt:lpstr>
      <vt:lpstr>Heterogeneidad epidemiológica macro-regional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Willy Lescano</cp:lastModifiedBy>
  <cp:revision>882</cp:revision>
  <dcterms:created xsi:type="dcterms:W3CDTF">2020-07-09T22:59:19Z</dcterms:created>
  <dcterms:modified xsi:type="dcterms:W3CDTF">2021-06-15T03:18:22Z</dcterms:modified>
</cp:coreProperties>
</file>