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COVID-19 al 10 de Junio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 smtClean="0"/>
              <a:t>Tendencia semanal y variación diaria de fallecidos, hospitalización y positividad antigénica con los datos disponibles al acabar la semana epidemiológica 27 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</a:t>
            </a:r>
            <a:r>
              <a:rPr lang="es-PE" dirty="0" err="1" smtClean="0"/>
              <a:t>Sinadef</a:t>
            </a:r>
            <a:r>
              <a:rPr lang="es-PE" dirty="0" smtClean="0"/>
              <a:t> y </a:t>
            </a:r>
            <a:r>
              <a:rPr lang="es-MX" dirty="0" smtClean="0"/>
              <a:t>Ocupación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endParaRPr lang="es-MX" dirty="0"/>
          </a:p>
          <a:p>
            <a:endParaRPr lang="es-ES" dirty="0" smtClean="0"/>
          </a:p>
          <a:p>
            <a:r>
              <a:rPr lang="es-ES" dirty="0" smtClean="0"/>
              <a:t>Documento </a:t>
            </a:r>
            <a:r>
              <a:rPr lang="es-ES" dirty="0"/>
              <a:t>elaborado por Cesar Cárcamo y Andrés G. (Willy) Lescano, ex miembros del Grupo Prospectiva, siguiendo pautas desarrolladas con otros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escenario mixto. UCI saturadas, suben. Ocupación camas hospitalización no bajan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6"/>
            <a:ext cx="1837305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9% del pico, </a:t>
            </a:r>
            <a:r>
              <a:rPr lang="es-MX" sz="1400" b="1" dirty="0">
                <a:solidFill>
                  <a:srgbClr val="FF0000"/>
                </a:solidFill>
              </a:rPr>
              <a:t>subió </a:t>
            </a:r>
            <a:r>
              <a:rPr lang="es-MX" sz="1400" b="1" dirty="0" smtClean="0">
                <a:solidFill>
                  <a:srgbClr val="FF0000"/>
                </a:solidFill>
              </a:rPr>
              <a:t>20%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Bellavista</a:t>
            </a:r>
            <a:endParaRPr lang="es-PE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10% del pico,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b="1" dirty="0" smtClean="0">
                <a:solidFill>
                  <a:srgbClr val="FF0000"/>
                </a:solidFill>
              </a:rPr>
              <a:t>subió 14%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Suben Santa y </a:t>
            </a:r>
            <a:r>
              <a:rPr lang="es-MX" sz="1400" dirty="0" err="1" smtClean="0">
                <a:solidFill>
                  <a:srgbClr val="FF0000"/>
                </a:solidFill>
              </a:rPr>
              <a:t>Pomabamba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9.4% del pico, cayó 8.1%</a:t>
            </a: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Seis distritos suben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8% del pico, cayó 7%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658498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12% del pico, </a:t>
            </a:r>
            <a:r>
              <a:rPr lang="es-MX" sz="1400" b="1" dirty="0">
                <a:solidFill>
                  <a:srgbClr val="FF0000"/>
                </a:solidFill>
              </a:rPr>
              <a:t>subió </a:t>
            </a:r>
            <a:r>
              <a:rPr lang="es-MX" sz="1400" b="1" dirty="0" smtClean="0">
                <a:solidFill>
                  <a:srgbClr val="FF0000"/>
                </a:solidFill>
              </a:rPr>
              <a:t>33%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Suben </a:t>
            </a:r>
            <a:r>
              <a:rPr lang="es-MX" sz="1400" dirty="0" smtClean="0">
                <a:solidFill>
                  <a:srgbClr val="FF0000"/>
                </a:solidFill>
              </a:rPr>
              <a:t>Huaral y Cañete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8" y="4718698"/>
            <a:ext cx="19191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13% del pico, se mantiene</a:t>
            </a:r>
            <a:endParaRPr lang="es-MX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46% del pico, </a:t>
            </a:r>
            <a:r>
              <a:rPr lang="es-MX" sz="1600" b="1" dirty="0" smtClean="0">
                <a:solidFill>
                  <a:srgbClr val="00B050"/>
                </a:solidFill>
              </a:rPr>
              <a:t>cayó 32%.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11437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b="1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/>
              <a:t>Fallecidos y ocupación no UCI bajan</a:t>
            </a:r>
            <a:r>
              <a:rPr lang="es-PE" sz="2800" b="1" dirty="0" smtClean="0"/>
              <a:t>, ocupación UCI baja en Tacna</a:t>
            </a:r>
            <a:endParaRPr lang="es-PE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36</a:t>
            </a:r>
            <a:r>
              <a:rPr lang="es-MX" sz="1400" b="1" dirty="0">
                <a:solidFill>
                  <a:srgbClr val="FF0000"/>
                </a:solidFill>
              </a:rPr>
              <a:t>% del pico, </a:t>
            </a:r>
            <a:r>
              <a:rPr lang="es-MX" sz="1400" b="1" dirty="0">
                <a:solidFill>
                  <a:srgbClr val="00B050"/>
                </a:solidFill>
              </a:rPr>
              <a:t>cayó </a:t>
            </a:r>
            <a:r>
              <a:rPr lang="es-MX" sz="1400" b="1" dirty="0" smtClean="0">
                <a:solidFill>
                  <a:srgbClr val="00B050"/>
                </a:solidFill>
              </a:rPr>
              <a:t>11%.</a:t>
            </a:r>
            <a:endParaRPr lang="es-MX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22% del pico, se mantiene</a:t>
            </a: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endParaRPr lang="es-MX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800" b="1" dirty="0" smtClean="0"/>
              <a:t>Fallecidos se mantienen pero bajan en Ayacucho. Ocupación camas UCI sube en Ayacucho y no UCI sube en Cusco y Madre de Dios</a:t>
            </a:r>
            <a:endParaRPr lang="es-PE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FF0000"/>
                </a:solidFill>
              </a:rPr>
              <a:t>40% del pico</a:t>
            </a:r>
            <a:r>
              <a:rPr lang="es-MX" sz="1400" b="1" dirty="0" smtClean="0">
                <a:solidFill>
                  <a:srgbClr val="00B050"/>
                </a:solidFill>
              </a:rPr>
              <a:t>, bajó 7%</a:t>
            </a:r>
            <a:endParaRPr lang="es-MX" sz="1400" dirty="0" smtClean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Sube San Román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13% del pico, bajó 56%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3</a:t>
            </a:r>
            <a:r>
              <a:rPr lang="es-MX" sz="1600" b="1" dirty="0" smtClean="0">
                <a:solidFill>
                  <a:srgbClr val="00B050"/>
                </a:solidFill>
              </a:rPr>
              <a:t>% del pico, se mantiene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14% del pico, 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24% del pico, se mantiene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600" b="1" dirty="0" smtClean="0"/>
              <a:t>Fallecidos se mantienen/bajan. Ocupación camas UCI bajan. Ocupación camas no UCI escenario mixto</a:t>
            </a:r>
            <a:endParaRPr lang="es-PE" sz="2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14% del pico, bajó 47%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10% del pico, se mantiene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11% del pico, se mantiene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Sube </a:t>
            </a:r>
            <a:r>
              <a:rPr lang="es-MX" sz="1600" dirty="0" err="1" smtClean="0">
                <a:solidFill>
                  <a:srgbClr val="FF0000"/>
                </a:solidFill>
              </a:rPr>
              <a:t>Tayacaja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8</a:t>
            </a:r>
            <a:r>
              <a:rPr lang="es-MX" sz="1600" b="1" dirty="0" smtClean="0">
                <a:solidFill>
                  <a:srgbClr val="00B050"/>
                </a:solidFill>
              </a:rPr>
              <a:t>% del pico, bajó 50%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suben en Ucayali. Ocupación camas UCI baja en </a:t>
            </a:r>
            <a:r>
              <a:rPr lang="es-PE" sz="2900" b="1" dirty="0"/>
              <a:t>Ucayali. </a:t>
            </a:r>
            <a:r>
              <a:rPr lang="es-PE" sz="2900" b="1" dirty="0" smtClean="0"/>
              <a:t>Ocupación </a:t>
            </a:r>
            <a:r>
              <a:rPr lang="es-PE" sz="2900" b="1" dirty="0"/>
              <a:t>no UCI </a:t>
            </a:r>
            <a:r>
              <a:rPr lang="es-PE" sz="2900" b="1" dirty="0" smtClean="0"/>
              <a:t>baja</a:t>
            </a:r>
            <a:endParaRPr lang="es-PE" sz="29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14% del pico, se mantiene</a:t>
            </a: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6</a:t>
            </a:r>
            <a:r>
              <a:rPr lang="es-MX" sz="1600" b="1" dirty="0" smtClean="0">
                <a:solidFill>
                  <a:srgbClr val="00B050"/>
                </a:solidFill>
              </a:rPr>
              <a:t>% del pico</a:t>
            </a:r>
            <a:r>
              <a:rPr lang="es-MX" sz="1600" b="1" dirty="0" smtClean="0">
                <a:solidFill>
                  <a:srgbClr val="FF0000"/>
                </a:solidFill>
              </a:rPr>
              <a:t>, subió 133%</a:t>
            </a: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Sube Coronel Portillo 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Fallecidos bajan sólo en Cajamarca. Ocupación </a:t>
            </a:r>
            <a:r>
              <a:rPr lang="es-MX" sz="2800" b="1" dirty="0"/>
              <a:t>camas UCI </a:t>
            </a:r>
            <a:r>
              <a:rPr lang="es-MX" sz="2800" b="1" dirty="0" smtClean="0"/>
              <a:t>baja y no UCI no bajan en Amazonas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15% del pico, baja 16%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Sube Chota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13% del pico, 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Sube Bellavista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21% del pico, 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400" dirty="0" smtClean="0"/>
              <a:t>Fallecidos bajan y </a:t>
            </a:r>
            <a:r>
              <a:rPr lang="es-MX" sz="2400" dirty="0" err="1" smtClean="0"/>
              <a:t>UCIs</a:t>
            </a:r>
            <a:r>
              <a:rPr lang="es-MX" sz="2400" dirty="0" smtClean="0"/>
              <a:t> saturadas, Ocupación camas UCI y no UCI en escenario mixto</a:t>
            </a:r>
            <a:endParaRPr lang="es-MX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9</a:t>
            </a:r>
            <a:r>
              <a:rPr lang="es-MX" sz="1600" b="1" dirty="0" smtClean="0">
                <a:solidFill>
                  <a:srgbClr val="00B050"/>
                </a:solidFill>
              </a:rPr>
              <a:t>% del pico, bajo 12%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8</a:t>
            </a:r>
            <a:r>
              <a:rPr lang="es-MX" sz="1600" b="1" dirty="0" smtClean="0">
                <a:solidFill>
                  <a:srgbClr val="00B050"/>
                </a:solidFill>
              </a:rPr>
              <a:t>% del pico, bajó 43%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8</a:t>
            </a:r>
            <a:r>
              <a:rPr lang="es-MX" sz="1600" b="1" dirty="0" smtClean="0">
                <a:solidFill>
                  <a:srgbClr val="00B050"/>
                </a:solidFill>
              </a:rPr>
              <a:t>% del pico, cayó 17%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Sube Sullana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 smtClean="0"/>
              <a:t>Heterogeneidad epidemiológica macro-regional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Costa sur sigue bajando, escenario mixto, sigue en nivel alto</a:t>
            </a:r>
            <a:endParaRPr lang="es-ES" sz="2600" dirty="0"/>
          </a:p>
          <a:p>
            <a:r>
              <a:rPr lang="es-ES" sz="2600" dirty="0" smtClean="0"/>
              <a:t>Costa centro sube, costa norte desacelera</a:t>
            </a:r>
          </a:p>
          <a:p>
            <a:r>
              <a:rPr lang="es-ES" sz="2600" dirty="0" smtClean="0"/>
              <a:t>Muy pocas macro-regiones y regiones &gt;5 fallecidos x millón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97390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 smtClean="0">
                <a:solidFill>
                  <a:srgbClr val="FF0000"/>
                </a:solidFill>
              </a:rPr>
              <a:t>Fallecidos semanales bajan 158 (15.7%), menor bajada numérica y porcentual que semana 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Lima metropolitana cae 19, (8.1%), 41% de la caída de la </a:t>
            </a:r>
            <a:r>
              <a:rPr lang="es-PE" sz="2200" dirty="0"/>
              <a:t>semana </a:t>
            </a:r>
            <a:r>
              <a:rPr lang="es-PE" sz="2200" dirty="0" smtClean="0"/>
              <a:t>previa</a:t>
            </a:r>
          </a:p>
          <a:p>
            <a:endParaRPr lang="es-PE" sz="2200" dirty="0" smtClean="0"/>
          </a:p>
          <a:p>
            <a:r>
              <a:rPr lang="es-MX" sz="2000" dirty="0" smtClean="0"/>
              <a:t>Bajan sólo 13 regiones vs 16/21 antes, pero seis regiones bajan ≥7 fallecidos versus 13/14 antes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Ancash, Lima región y Callao más Ucayali suben, nueve regiones no bajan y dos bajan muy poco</a:t>
            </a:r>
          </a:p>
          <a:p>
            <a:endParaRPr lang="es-PE" sz="2200" dirty="0"/>
          </a:p>
          <a:p>
            <a:r>
              <a:rPr lang="es-ES" sz="2200" dirty="0" smtClean="0"/>
              <a:t>San Román tiene subida mas alta, más distritos suben en Lima y </a:t>
            </a:r>
            <a:r>
              <a:rPr lang="es-ES" sz="2200" dirty="0" err="1" smtClean="0"/>
              <a:t>Maynas</a:t>
            </a:r>
            <a:r>
              <a:rPr lang="es-ES" sz="2200" dirty="0" smtClean="0"/>
              <a:t> sube mínimamente</a:t>
            </a:r>
          </a:p>
          <a:p>
            <a:endParaRPr lang="es-PE" sz="2200" dirty="0" smtClean="0"/>
          </a:p>
          <a:p>
            <a:r>
              <a:rPr lang="es-PE" sz="2200" dirty="0"/>
              <a:t>Ocupación </a:t>
            </a:r>
            <a:r>
              <a:rPr lang="es-PE" sz="2200" dirty="0" smtClean="0"/>
              <a:t>camas </a:t>
            </a:r>
            <a:r>
              <a:rPr lang="es-PE" sz="2200" dirty="0"/>
              <a:t>UCI </a:t>
            </a:r>
            <a:r>
              <a:rPr lang="es-PE" sz="2200" dirty="0" smtClean="0"/>
              <a:t>baja 3.1% (acelera la caída) y </a:t>
            </a:r>
            <a:r>
              <a:rPr lang="es-PE" sz="2200" dirty="0"/>
              <a:t>no UCI </a:t>
            </a:r>
            <a:r>
              <a:rPr lang="es-PE" sz="2200" dirty="0" smtClean="0"/>
              <a:t>baja 1.2% (desacelera)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60594" y="1542195"/>
            <a:ext cx="1203763" cy="2743202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92107" y="2197487"/>
            <a:ext cx="1248130" cy="22243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53846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84.5% en 11 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93828" y="4260387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82.8% en 11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 smtClean="0"/>
              <a:t>Más camas UCI </a:t>
            </a:r>
            <a:r>
              <a:rPr lang="es-PE" dirty="0"/>
              <a:t>y hospitalización  </a:t>
            </a:r>
            <a:r>
              <a:rPr lang="es-PE" dirty="0" smtClean="0"/>
              <a:t>disponibles, &gt;480 y &gt;</a:t>
            </a:r>
            <a:r>
              <a:rPr lang="es-PE" dirty="0" smtClean="0"/>
              <a:t>10,900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Camas UCI y no UCI operativas desciende</a:t>
            </a:r>
            <a:endParaRPr lang="es-PE" dirty="0" smtClean="0"/>
          </a:p>
          <a:p>
            <a:pPr>
              <a:spcBef>
                <a:spcPts val="2000"/>
              </a:spcBef>
            </a:pPr>
            <a:r>
              <a:rPr lang="es-PE" b="1" u="sng" dirty="0" err="1" smtClean="0">
                <a:solidFill>
                  <a:srgbClr val="FF0000"/>
                </a:solidFill>
              </a:rPr>
              <a:t>UCIs</a:t>
            </a:r>
            <a:r>
              <a:rPr lang="es-PE" b="1" u="sng" dirty="0" smtClean="0">
                <a:solidFill>
                  <a:srgbClr val="FF0000"/>
                </a:solidFill>
              </a:rPr>
              <a:t> saturadas, ocupación de 82.3%</a:t>
            </a:r>
            <a:r>
              <a:rPr lang="es-PE" dirty="0" smtClean="0"/>
              <a:t> </a:t>
            </a:r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Baja 3.1%, cae siete semanas, mayor bajada a la fecha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42.4% ocupación en hospitalización, </a:t>
            </a:r>
            <a:r>
              <a:rPr lang="es-PE" b="1" u="sng" dirty="0" smtClean="0">
                <a:solidFill>
                  <a:srgbClr val="FF0000"/>
                </a:solidFill>
              </a:rPr>
              <a:t>baja 1.2%</a:t>
            </a: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Cae 12 semanas, desacelerando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  <a:p>
            <a:r>
              <a:rPr lang="es-ES" dirty="0" smtClean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Caída nacional importante, 15.6%, pero desacelera</a:t>
            </a:r>
          </a:p>
          <a:p>
            <a:pPr marL="355600" lvl="1" indent="-133350"/>
            <a:r>
              <a:rPr lang="es-ES" dirty="0" smtClean="0"/>
              <a:t>Arequipa, Junín y Lima metropolitana empujan la caída</a:t>
            </a:r>
          </a:p>
          <a:p>
            <a:pPr marL="355600" lvl="1" indent="-133350"/>
            <a:r>
              <a:rPr lang="es-ES" dirty="0" smtClean="0"/>
              <a:t>Lima metropolitana sólo baja 8.1%</a:t>
            </a:r>
          </a:p>
          <a:p>
            <a:endParaRPr lang="es-ES" dirty="0" smtClean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13 </a:t>
            </a:r>
            <a:r>
              <a:rPr lang="es-ES" sz="2800" dirty="0"/>
              <a:t>regiones </a:t>
            </a:r>
            <a:r>
              <a:rPr lang="es-ES" sz="2800" dirty="0" smtClean="0"/>
              <a:t>bajan vs 16/21 antes. Seis regiones bajan ≥7, 13/14 antes</a:t>
            </a:r>
            <a:endParaRPr lang="es-ES" sz="2800" dirty="0"/>
          </a:p>
          <a:p>
            <a:pPr marL="228600" lvl="1">
              <a:spcBef>
                <a:spcPts val="1000"/>
              </a:spcBef>
            </a:pPr>
            <a:endParaRPr lang="es-ES" sz="2800" dirty="0"/>
          </a:p>
          <a:p>
            <a:r>
              <a:rPr lang="es-PE" dirty="0"/>
              <a:t>Ancash, Lima región y Callao más Ucayali </a:t>
            </a:r>
            <a:r>
              <a:rPr lang="es-PE" dirty="0" smtClean="0"/>
              <a:t>suben</a:t>
            </a:r>
            <a:endParaRPr lang="es-PE" dirty="0"/>
          </a:p>
          <a:p>
            <a:endParaRPr lang="es-PE" dirty="0"/>
          </a:p>
          <a:p>
            <a:r>
              <a:rPr lang="es-ES" dirty="0"/>
              <a:t>San Román tiene subida mas alta, más distritos suben en Lima y </a:t>
            </a:r>
            <a:r>
              <a:rPr lang="es-ES" dirty="0" err="1"/>
              <a:t>Maynas</a:t>
            </a:r>
            <a:r>
              <a:rPr lang="es-ES" dirty="0"/>
              <a:t> sube mínimamente</a:t>
            </a:r>
          </a:p>
          <a:p>
            <a:endParaRPr lang="es-ES" dirty="0"/>
          </a:p>
          <a:p>
            <a:r>
              <a:rPr lang="es-ES" dirty="0" smtClean="0"/>
              <a:t>El Sur sigue prendido</a:t>
            </a:r>
          </a:p>
          <a:p>
            <a:pPr marL="450850" lvl="1"/>
            <a:r>
              <a:rPr lang="es-ES" dirty="0" smtClean="0"/>
              <a:t>San Román, mayor alza del país</a:t>
            </a:r>
          </a:p>
          <a:p>
            <a:pPr marL="450850" lvl="1"/>
            <a:r>
              <a:rPr lang="es-ES" dirty="0" smtClean="0"/>
              <a:t>Arequipa, Moquegua, Tacna y Puno por muy por encima de mínimo post 1a ola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1" y="69291"/>
            <a:ext cx="9224683" cy="67127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2292816"/>
            <a:ext cx="3140994" cy="4189866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A la fecha, cinco </a:t>
            </a:r>
            <a:r>
              <a:rPr lang="es-PE" sz="1600" b="1" dirty="0">
                <a:solidFill>
                  <a:srgbClr val="FF0000"/>
                </a:solidFill>
              </a:rPr>
              <a:t>regiones </a:t>
            </a:r>
            <a:r>
              <a:rPr lang="es-PE" sz="1600" b="1" dirty="0" smtClean="0">
                <a:solidFill>
                  <a:srgbClr val="FF0000"/>
                </a:solidFill>
              </a:rPr>
              <a:t>tienen ≤5 camas disponibles*. Seis en la 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131 camas UCI </a:t>
            </a:r>
            <a:r>
              <a:rPr lang="es-PE" sz="1600" b="1" dirty="0">
                <a:solidFill>
                  <a:srgbClr val="FF0000"/>
                </a:solidFill>
              </a:rPr>
              <a:t>disponibles </a:t>
            </a:r>
            <a:r>
              <a:rPr lang="es-PE" sz="1600" b="1" dirty="0" smtClean="0">
                <a:solidFill>
                  <a:srgbClr val="FF0000"/>
                </a:solidFill>
              </a:rPr>
              <a:t>en Lima. Sube: 120, 94, </a:t>
            </a:r>
            <a:r>
              <a:rPr lang="es-PE" sz="1600" b="1" dirty="0">
                <a:solidFill>
                  <a:srgbClr val="FF0000"/>
                </a:solidFill>
              </a:rPr>
              <a:t>77</a:t>
            </a:r>
            <a:r>
              <a:rPr lang="es-PE" sz="1600" b="1" dirty="0" smtClean="0">
                <a:solidFill>
                  <a:srgbClr val="FF0000"/>
                </a:solidFill>
              </a:rPr>
              <a:t>, </a:t>
            </a:r>
            <a:r>
              <a:rPr lang="es-PE" sz="1600" b="1" dirty="0">
                <a:solidFill>
                  <a:srgbClr val="FF0000"/>
                </a:solidFill>
              </a:rPr>
              <a:t>69</a:t>
            </a:r>
            <a:r>
              <a:rPr lang="es-PE" sz="1600" b="1" dirty="0" smtClean="0">
                <a:solidFill>
                  <a:srgbClr val="FF0000"/>
                </a:solidFill>
              </a:rPr>
              <a:t>, 58 y 47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Sube ** </a:t>
            </a:r>
            <a:r>
              <a:rPr lang="es-PE" sz="1600" dirty="0">
                <a:solidFill>
                  <a:srgbClr val="002060"/>
                </a:solidFill>
              </a:rPr>
              <a:t>en Lambayeque (1.2%), La Libertad (2.3%), </a:t>
            </a:r>
            <a:r>
              <a:rPr lang="es-PE" sz="1600" dirty="0" smtClean="0">
                <a:solidFill>
                  <a:srgbClr val="002060"/>
                </a:solidFill>
              </a:rPr>
              <a:t>Ancash (1.3%), Ica (1.4%), Madre de Dios (4.2%), semana previa una región</a:t>
            </a: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Se mantiene (±1%) en Arequipa y Ayacucho, Loreto, Moquegua, Piura, Tumbes, 11 regiones la semana previa</a:t>
            </a:r>
            <a:endParaRPr lang="es-PE" sz="1600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56650"/>
            <a:ext cx="2913530" cy="2304416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Muy alta ocupación </a:t>
            </a:r>
            <a:r>
              <a:rPr lang="es-PE" sz="3200" dirty="0" smtClean="0"/>
              <a:t>de camas UCI, saturación sigue pero cae 3.1%</a:t>
            </a:r>
            <a:endParaRPr lang="es-PE" sz="3200" dirty="0"/>
          </a:p>
        </p:txBody>
      </p:sp>
      <p:sp>
        <p:nvSpPr>
          <p:cNvPr id="24" name="Rectángulo 23"/>
          <p:cNvSpPr/>
          <p:nvPr/>
        </p:nvSpPr>
        <p:spPr>
          <a:xfrm>
            <a:off x="701610" y="497863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85855" y="3665013"/>
            <a:ext cx="384758" cy="66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50491" y="3886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265962" y="27793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0711" y="28125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78816" y="939109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14036" y="3150054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8386" y="3152326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273238" y="2035479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667586" y="3129578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56701"/>
            <a:ext cx="2874518" cy="1786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800" dirty="0" smtClean="0"/>
              <a:t>Ocupación de camas de no UCI cae 1.2%, bajó 2.9% la semana previa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Ocupación camas sube &gt;1% en Callao (5.4%), Cusco (1.1%), Lima (2.0%), Madre de Dios (2.8%), Pasco (1.9%), Tumbes (1.3%)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Una región la semana previa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(±1%) en Amazonas, Ancash, Huancavelica, Lima región y Piura</a:t>
            </a:r>
            <a:r>
              <a:rPr lang="es-PE" b="1" dirty="0">
                <a:solidFill>
                  <a:srgbClr val="FF0000"/>
                </a:solidFill>
              </a:rPr>
              <a:t>.</a:t>
            </a:r>
            <a:r>
              <a:rPr lang="es-PE" b="1" dirty="0" smtClean="0">
                <a:solidFill>
                  <a:srgbClr val="FF0000"/>
                </a:solidFill>
              </a:rPr>
              <a:t> Cinco regiones también las dos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MX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b="1" dirty="0" smtClean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101516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1714" y="182798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33358" y="1830261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82292" y="284247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01732" y="299487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98066" y="544465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 dirty="0" smtClean="0"/>
              <a:t>Lima metropolitana cae muy poco ya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 smtClean="0">
                <a:solidFill>
                  <a:srgbClr val="FF0000"/>
                </a:solidFill>
              </a:rPr>
              <a:t>Lima metropolitana baja doce semanas, 8.1% esta semana</a:t>
            </a:r>
          </a:p>
          <a:p>
            <a:r>
              <a:rPr lang="es-ES" sz="2200" b="1" dirty="0" smtClean="0"/>
              <a:t>Suben Callao y Huaral </a:t>
            </a:r>
            <a:r>
              <a:rPr lang="es-ES" sz="2200" b="1" dirty="0"/>
              <a:t>y Cañete </a:t>
            </a:r>
            <a:r>
              <a:rPr lang="es-ES" sz="2200" b="1" dirty="0" smtClean="0"/>
              <a:t>en Lima región</a:t>
            </a:r>
            <a:endParaRPr lang="es-ES" sz="2200" dirty="0" smtClean="0"/>
          </a:p>
          <a:p>
            <a:pPr lvl="1"/>
            <a:r>
              <a:rPr lang="es-ES" sz="1800" dirty="0" smtClean="0"/>
              <a:t>También suben siete distritos en Lima metropolitana y Callao, más que en las últimas cinco semanas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35192</TotalTime>
  <Words>1297</Words>
  <Application>Microsoft Office PowerPoint</Application>
  <PresentationFormat>Panorámica</PresentationFormat>
  <Paragraphs>241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10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pero cae 3.1%</vt:lpstr>
      <vt:lpstr>Ocupación de camas de no UCI cae 1.2%, bajó 2.9% la semana previa</vt:lpstr>
      <vt:lpstr>Análisis macro-regional y regional</vt:lpstr>
      <vt:lpstr>Lima metropolitana cae muy poco ya</vt:lpstr>
      <vt:lpstr>Costa Centro  Fallecidos escenario mixto. UCI saturadas, suben. Ocupación camas hospitalización no bajan</vt:lpstr>
      <vt:lpstr>Costa Sur Fallecidos y ocupación no UCI bajan, ocupación UCI baja en Tacna</vt:lpstr>
      <vt:lpstr>Sierra/Selva Sur Fallecidos se mantienen pero bajan en Ayacucho. Ocupación camas UCI sube en Ayacucho y no UCI sube en Cusco y Madre de Dios</vt:lpstr>
      <vt:lpstr>Sierra/Selva Centro Fallecidos se mantienen/bajan. Ocupación camas UCI bajan. Ocupación camas no UCI escenario mixto</vt:lpstr>
      <vt:lpstr>Selva Baja  Fallecidos suben en Ucayali. Ocupación camas UCI baja en Ucayali. Ocupación no UCI baja</vt:lpstr>
      <vt:lpstr>Sierra/Selva Norte Fallecidos bajan sólo en Cajamarca. Ocupación camas UCI baja y no UCI no bajan en Amazonas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Willy Lescano</cp:lastModifiedBy>
  <cp:revision>922</cp:revision>
  <cp:lastPrinted>2021-07-05T19:20:30Z</cp:lastPrinted>
  <dcterms:created xsi:type="dcterms:W3CDTF">2020-07-09T22:59:19Z</dcterms:created>
  <dcterms:modified xsi:type="dcterms:W3CDTF">2021-07-13T04:55:08Z</dcterms:modified>
</cp:coreProperties>
</file>