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>
        <p:scale>
          <a:sx n="150" d="100"/>
          <a:sy n="150" d="100"/>
        </p:scale>
        <p:origin x="-3283" y="-2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+&lt;0.1% +0.2% +0.2% +1.0% +1.9% +1.9% +2.4%</a:t>
            </a:r>
          </a:p>
          <a:p>
            <a:r>
              <a:rPr lang="es-MX" sz="1200" dirty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27/07/2021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/>
              <a:t>Situación Epidemiológica de la COVID-19 al 24 de Julio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/>
              <a:t>Tendencia semanal y variación diaria de fallecidos, hospitalización y positividad antigénica con los datos disponibles al acabar la semana epidemiológica 29 del 2021</a:t>
            </a:r>
          </a:p>
          <a:p>
            <a:endParaRPr lang="es-PE" dirty="0"/>
          </a:p>
          <a:p>
            <a:r>
              <a:rPr lang="es-PE" dirty="0"/>
              <a:t>Fuentes</a:t>
            </a:r>
          </a:p>
          <a:p>
            <a:r>
              <a:rPr lang="es-PE" b="1" u="sng" dirty="0"/>
              <a:t>Datos públicos</a:t>
            </a:r>
            <a:r>
              <a:rPr lang="es-PE" dirty="0"/>
              <a:t>: </a:t>
            </a:r>
            <a:r>
              <a:rPr lang="es-PE" dirty="0" err="1"/>
              <a:t>Sinadef</a:t>
            </a:r>
            <a:r>
              <a:rPr lang="es-PE" dirty="0"/>
              <a:t> y </a:t>
            </a:r>
            <a:r>
              <a:rPr lang="es-MX" dirty="0"/>
              <a:t>Ocupación de camas hospitalarias UCI y no UCI de </a:t>
            </a:r>
            <a:r>
              <a:rPr lang="es-MX" dirty="0" err="1"/>
              <a:t>Susalud</a:t>
            </a:r>
            <a:endParaRPr lang="es-MX" dirty="0"/>
          </a:p>
          <a:p>
            <a:endParaRPr lang="es-ES" dirty="0"/>
          </a:p>
          <a:p>
            <a:r>
              <a:rPr lang="es-ES" dirty="0"/>
              <a:t>Documento elaborado por Cesar Cárcamo y Andrés G. (Willy) Lescano, ex miembros del Grupo Prospectiva, siguiendo pautas desarrolladas con otros miembros del 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/>
              <a:t>Costa Centro</a:t>
            </a:r>
            <a:r>
              <a:rPr lang="es-MX" sz="3000" dirty="0"/>
              <a:t> </a:t>
            </a:r>
            <a:br>
              <a:rPr lang="es-MX" sz="3000" dirty="0"/>
            </a:br>
            <a:r>
              <a:rPr lang="es-MX" sz="2200" dirty="0"/>
              <a:t>Fallecidos muy bajos y principalmente caen. UCI saturadas, pero bajan. Ocupación camas hospitalización no suben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suben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99767" y="164436"/>
            <a:ext cx="1837305" cy="7399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4% del pico, cae 50%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7% del pico, se mantiene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517629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solidFill>
                  <a:srgbClr val="00B050"/>
                </a:solidFill>
              </a:rPr>
              <a:t>5.5% del pico, cayó 4.5%</a:t>
            </a:r>
          </a:p>
          <a:p>
            <a:pPr algn="ctr"/>
            <a:r>
              <a:rPr lang="es-MX" sz="1200" dirty="0">
                <a:solidFill>
                  <a:srgbClr val="FF0000"/>
                </a:solidFill>
              </a:rPr>
              <a:t>Cuatro distritos suben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27677" y="127255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6% del pico, </a:t>
            </a:r>
            <a:r>
              <a:rPr lang="es-MX" sz="1400" b="1" dirty="0">
                <a:solidFill>
                  <a:srgbClr val="FF0000"/>
                </a:solidFill>
              </a:rPr>
              <a:t>subió 40%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Trujillo sube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658498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4% del pico, cae 35%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549470" y="4718698"/>
            <a:ext cx="2139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10% del pico, bajó 27%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Chincha sube </a:t>
            </a: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tiene subida irregular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22% del pico, cayó 35%.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11437"/>
            <a:ext cx="5457744" cy="1699157"/>
          </a:xfrm>
        </p:spPr>
        <p:txBody>
          <a:bodyPr>
            <a:normAutofit/>
          </a:bodyPr>
          <a:lstStyle/>
          <a:p>
            <a:pPr algn="ctr"/>
            <a:r>
              <a:rPr lang="es-PE" sz="2800" b="1" u="sng" dirty="0"/>
              <a:t>Costa Sur</a:t>
            </a:r>
            <a:br>
              <a:rPr lang="es-PE" sz="2800" b="1" dirty="0"/>
            </a:br>
            <a:r>
              <a:rPr lang="es-PE" sz="2800" b="1" dirty="0"/>
              <a:t>Fallecidos bajan. Ocupación UCI no sube. No UCI con escenario mixto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18% del pico, se mantiene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13% del pico, bajó 25%</a:t>
            </a:r>
          </a:p>
          <a:p>
            <a:pPr algn="ctr"/>
            <a:r>
              <a:rPr lang="es-MX" sz="1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024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br>
              <a:rPr lang="es-PE" sz="3400" b="1" dirty="0"/>
            </a:br>
            <a:r>
              <a:rPr lang="es-PE" sz="2800" b="1" dirty="0"/>
              <a:t>Fallecidos bajan, excepto Puno y Ayacucho. Ocupación camas UCI en escenario mixto. Ocupación no UCI no baja y Madre de Dios sube tres semanas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099343" y="4772239"/>
            <a:ext cx="20656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rgbClr val="FF0000"/>
                </a:solidFill>
              </a:rPr>
              <a:t>29% del pico, subió 16%</a:t>
            </a:r>
            <a:endParaRPr lang="es-MX" sz="1400" dirty="0">
              <a:solidFill>
                <a:srgbClr val="FF0000"/>
              </a:solidFill>
            </a:endParaRPr>
          </a:p>
          <a:p>
            <a:pPr algn="r"/>
            <a:r>
              <a:rPr lang="es-MX" sz="1400" dirty="0">
                <a:solidFill>
                  <a:srgbClr val="FF0000"/>
                </a:solidFill>
              </a:rPr>
              <a:t>Suben San Román de nuevo y Azángaro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22% del pico, </a:t>
            </a:r>
            <a:r>
              <a:rPr lang="es-MX" sz="1600" b="1" dirty="0">
                <a:solidFill>
                  <a:srgbClr val="FF0000"/>
                </a:solidFill>
              </a:rPr>
              <a:t>subió 54%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6% del pico, se mantiene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9% del pico,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8% del pico, bajó 58%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/>
              <a:t>Sierra/Selva Centro</a:t>
            </a:r>
            <a:br>
              <a:rPr lang="es-PE" sz="3400" b="1" dirty="0"/>
            </a:br>
            <a:r>
              <a:rPr lang="es-PE" sz="2200" b="1" dirty="0"/>
              <a:t>Fallecidos en escenario mixto, suben dos semanas en Pasco. Ocupación camas UCI en escenario mixto. Ocupación camas no UCI baja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78% del pico</a:t>
            </a:r>
            <a:endParaRPr lang="es-MX" sz="1600" b="1" u="sng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Suben </a:t>
            </a:r>
            <a:r>
              <a:rPr lang="es-MX" sz="1600" dirty="0" err="1">
                <a:solidFill>
                  <a:srgbClr val="FF0000"/>
                </a:solidFill>
              </a:rPr>
              <a:t>Angaraes</a:t>
            </a:r>
            <a:r>
              <a:rPr lang="es-MX" sz="1600" dirty="0">
                <a:solidFill>
                  <a:srgbClr val="FF0000"/>
                </a:solidFill>
              </a:rPr>
              <a:t> y </a:t>
            </a:r>
            <a:r>
              <a:rPr lang="es-MX" sz="1600" dirty="0" err="1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7% del pico, bajó 52%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293942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23% del pico, </a:t>
            </a:r>
            <a:r>
              <a:rPr lang="es-MX" sz="1600" b="1" dirty="0">
                <a:solidFill>
                  <a:srgbClr val="FF0000"/>
                </a:solidFill>
              </a:rPr>
              <a:t>subió 29%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Sube Pasco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5% del pico, bajó 62%</a:t>
            </a:r>
            <a:endParaRPr lang="es-MX" sz="1600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9% del pico, se mantiene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030522" y="491234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4560225" y="493273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  <a:p>
            <a:pPr algn="r"/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18% del pico, </a:t>
            </a:r>
            <a:r>
              <a:rPr lang="es-MX" sz="1600" b="1" dirty="0">
                <a:solidFill>
                  <a:srgbClr val="FF0000"/>
                </a:solidFill>
              </a:rPr>
              <a:t>subió 50%</a:t>
            </a:r>
          </a:p>
          <a:p>
            <a:pPr algn="r"/>
            <a:r>
              <a:rPr lang="es-MX" sz="1600" dirty="0" err="1">
                <a:solidFill>
                  <a:srgbClr val="FF0000"/>
                </a:solidFill>
              </a:rPr>
              <a:t>Maynas</a:t>
            </a:r>
            <a:r>
              <a:rPr lang="es-MX" sz="1600" dirty="0">
                <a:solidFill>
                  <a:srgbClr val="FF0000"/>
                </a:solidFill>
              </a:rPr>
              <a:t> sube 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4% del pico, </a:t>
            </a:r>
            <a:r>
              <a:rPr lang="es-MX" sz="1600" b="1" dirty="0">
                <a:solidFill>
                  <a:srgbClr val="FF0000"/>
                </a:solidFill>
              </a:rPr>
              <a:t>subió 67%</a:t>
            </a: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200" b="1" u="sng" dirty="0"/>
              <a:t>Selva Baja </a:t>
            </a:r>
            <a:br>
              <a:rPr lang="es-PE" sz="3200" b="1" dirty="0"/>
            </a:br>
            <a:r>
              <a:rPr lang="es-PE" sz="2900" b="1" dirty="0"/>
              <a:t>Fallecidos suben, dos semanas en Loreto. Ocupación camas UCI sube en Ucayali. Ocupación no UCI sube, dos semanas en Loreto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b="1" u="sng" dirty="0"/>
              <a:t>Sierra/Selva Norte</a:t>
            </a:r>
            <a:br>
              <a:rPr lang="es-MX" sz="2800" b="1" dirty="0"/>
            </a:br>
            <a:r>
              <a:rPr lang="es-MX" sz="2800" b="1" dirty="0"/>
              <a:t>Fallecidos suben excepto en Cajamarca. Ocupación camas UCI y no UCI sube en San Martín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cuatro semanas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4% del pico, bajó 68%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564548" y="291939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solidFill>
                  <a:srgbClr val="00B050"/>
                </a:solidFill>
              </a:rPr>
              <a:t>17% del pico, </a:t>
            </a:r>
            <a:r>
              <a:rPr lang="es-MX" sz="1600" b="1" dirty="0">
                <a:solidFill>
                  <a:srgbClr val="FF0000"/>
                </a:solidFill>
              </a:rPr>
              <a:t>subió 23%</a:t>
            </a: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Picota sube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24% del pico, </a:t>
            </a:r>
            <a:r>
              <a:rPr lang="es-MX" sz="1600" b="1" dirty="0">
                <a:solidFill>
                  <a:srgbClr val="FF0000"/>
                </a:solidFill>
              </a:rPr>
              <a:t>subió 75%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Costa Norte</a:t>
            </a:r>
          </a:p>
          <a:p>
            <a:pPr algn="ctr"/>
            <a:r>
              <a:rPr lang="es-MX" sz="2400" dirty="0"/>
              <a:t>Fallecidos suben en Lambayeque. </a:t>
            </a:r>
            <a:r>
              <a:rPr lang="es-MX" sz="2400" dirty="0" err="1"/>
              <a:t>UCIs</a:t>
            </a:r>
            <a:r>
              <a:rPr lang="es-MX" sz="2400" dirty="0"/>
              <a:t> saturadas pero ocupación cae. Ocupación camas no UCI sube en Lambayeque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8822891" y="296273"/>
            <a:ext cx="2411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6% del pico, </a:t>
            </a:r>
            <a:r>
              <a:rPr lang="es-MX" sz="1600" b="1" dirty="0">
                <a:solidFill>
                  <a:srgbClr val="FF0000"/>
                </a:solidFill>
              </a:rPr>
              <a:t>subió 67%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Sube Lambayeque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6% del pico, baja 40%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5% del pico, cayó 37%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/>
              <a:t>Heterogeneidad epidemiológica macro-regional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Costa sur sigue bajando</a:t>
            </a:r>
          </a:p>
          <a:p>
            <a:r>
              <a:rPr lang="es-ES" sz="2600" dirty="0"/>
              <a:t>Amazonía, Puno, Pasco en alza leve</a:t>
            </a:r>
          </a:p>
          <a:p>
            <a:r>
              <a:rPr lang="es-ES" sz="2600" dirty="0"/>
              <a:t>Costa norte se desacelera: Lambayeque</a:t>
            </a:r>
          </a:p>
          <a:p>
            <a:r>
              <a:rPr lang="es-ES" sz="2600" dirty="0"/>
              <a:t>Muy pocas macro-regiones y regiones &gt;5 fallecidos x millón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211038"/>
            <a:ext cx="3450951" cy="5701553"/>
          </a:xfrm>
        </p:spPr>
        <p:txBody>
          <a:bodyPr>
            <a:normAutofit fontScale="77500" lnSpcReduction="20000"/>
          </a:bodyPr>
          <a:lstStyle/>
          <a:p>
            <a:r>
              <a:rPr lang="es-PE" sz="2200" b="1" u="sng" dirty="0">
                <a:solidFill>
                  <a:srgbClr val="FF0000"/>
                </a:solidFill>
              </a:rPr>
              <a:t>Fallecidos semanales bajan 99 (16%), gran desaceleración</a:t>
            </a:r>
            <a:endParaRPr lang="es-PE" sz="2200" dirty="0"/>
          </a:p>
          <a:p>
            <a:endParaRPr lang="es-PE" sz="2200" dirty="0"/>
          </a:p>
          <a:p>
            <a:r>
              <a:rPr lang="es-PE" sz="2200" dirty="0"/>
              <a:t>Lima metropolitana cae sólo seis, (4.5%), menos del 15% de su caída de la semana previa. Resto del país baja 19%</a:t>
            </a:r>
          </a:p>
          <a:p>
            <a:endParaRPr lang="es-PE" sz="2200" dirty="0"/>
          </a:p>
          <a:p>
            <a:r>
              <a:rPr lang="es-MX" sz="2000" dirty="0"/>
              <a:t>Cuatro regiones bajan ≥14 fallecidos</a:t>
            </a:r>
            <a:endParaRPr lang="es-PE" sz="2200" dirty="0"/>
          </a:p>
          <a:p>
            <a:endParaRPr lang="es-PE" sz="2200" dirty="0"/>
          </a:p>
          <a:p>
            <a:r>
              <a:rPr lang="es-PE" sz="2200" dirty="0"/>
              <a:t>Nueve regiones sube 3-8 versus una la semana previa. Monitorear:</a:t>
            </a:r>
          </a:p>
          <a:p>
            <a:pPr marL="450850" lvl="1"/>
            <a:r>
              <a:rPr lang="es-ES" sz="1800" dirty="0" err="1"/>
              <a:t>Maynas</a:t>
            </a:r>
            <a:r>
              <a:rPr lang="es-ES" sz="1800" dirty="0"/>
              <a:t> sube a niveles de Abril</a:t>
            </a:r>
          </a:p>
          <a:p>
            <a:pPr marL="450850" lvl="1"/>
            <a:r>
              <a:rPr lang="es-ES" sz="1800" dirty="0"/>
              <a:t>Al menos una provincia de Puno sube por cinco semanas. </a:t>
            </a:r>
          </a:p>
          <a:p>
            <a:pPr marL="450850" lvl="1"/>
            <a:r>
              <a:rPr lang="es-ES" sz="1800" dirty="0"/>
              <a:t>Pasco sube dos semanas. </a:t>
            </a:r>
          </a:p>
          <a:p>
            <a:pPr marL="450850" lvl="1"/>
            <a:r>
              <a:rPr lang="es-ES" sz="1800" dirty="0"/>
              <a:t>San Martin  sube dos de las tres últimas semanas</a:t>
            </a:r>
          </a:p>
          <a:p>
            <a:endParaRPr lang="es-PE" sz="2200" dirty="0"/>
          </a:p>
          <a:p>
            <a:r>
              <a:rPr lang="es-PE" sz="2200" dirty="0"/>
              <a:t>Ocupación camas UCI y no UCI bajan 2.0% y 5.6%, caídas grandes comparadas a semanas previas, pero con amenazas de rebrotes en Amazonía y sierra</a:t>
            </a: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05745" y="1501251"/>
            <a:ext cx="1544964" cy="3002510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255626" y="2197487"/>
            <a:ext cx="1369772" cy="2292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23821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5521" y="1665024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Cae 86.3% en 13 semanas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03012" y="4314979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Cae 89.3% en 13 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/>
              <a:t>Ocupación de camas 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46352"/>
            <a:ext cx="3061840" cy="5198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000"/>
              </a:spcBef>
            </a:pPr>
            <a:r>
              <a:rPr lang="es-PE" dirty="0"/>
              <a:t>Más camas UCI y hospitalización  disponibles, &gt;590 y &gt;12,000, respectivamente</a:t>
            </a:r>
          </a:p>
          <a:p>
            <a:pPr>
              <a:spcBef>
                <a:spcPts val="2000"/>
              </a:spcBef>
            </a:pPr>
            <a:r>
              <a:rPr lang="es-PE" dirty="0"/>
              <a:t>Camas UCI y no UCI operativas siguen bajando</a:t>
            </a:r>
          </a:p>
          <a:p>
            <a:pPr>
              <a:spcBef>
                <a:spcPts val="2000"/>
              </a:spcBef>
            </a:pPr>
            <a:r>
              <a:rPr lang="es-PE" b="1" u="sng" dirty="0" err="1">
                <a:solidFill>
                  <a:srgbClr val="FF0000"/>
                </a:solidFill>
              </a:rPr>
              <a:t>UCIs</a:t>
            </a:r>
            <a:r>
              <a:rPr lang="es-PE" b="1" u="sng" dirty="0">
                <a:solidFill>
                  <a:srgbClr val="FF0000"/>
                </a:solidFill>
              </a:rPr>
              <a:t> saturadas, ocupación de 77.8%</a:t>
            </a:r>
            <a:r>
              <a:rPr lang="es-PE" dirty="0"/>
              <a:t> </a:t>
            </a:r>
          </a:p>
          <a:p>
            <a:pPr marL="450850" lvl="1">
              <a:spcBef>
                <a:spcPts val="2000"/>
              </a:spcBef>
            </a:pPr>
            <a:r>
              <a:rPr lang="es-PE" dirty="0"/>
              <a:t>Baja 2.0%, 0.5% menos que semana previa</a:t>
            </a:r>
          </a:p>
          <a:p>
            <a:pPr>
              <a:spcBef>
                <a:spcPts val="2000"/>
              </a:spcBef>
            </a:pPr>
            <a:r>
              <a:rPr lang="es-PE" dirty="0"/>
              <a:t>35.2% ocupación en hospitalización, </a:t>
            </a:r>
            <a:r>
              <a:rPr lang="es-PE" b="1" u="sng" dirty="0">
                <a:solidFill>
                  <a:srgbClr val="FF0000"/>
                </a:solidFill>
              </a:rPr>
              <a:t>baja 5.6%</a:t>
            </a: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/>
              <a:t>Cae el triple más que semana previa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Fallecidos semanales por región*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* Datos de la semana actual incompletos. Totales de fila incluyen semanas no mostradas</a:t>
            </a:r>
          </a:p>
          <a:p>
            <a:r>
              <a:rPr lang="es-ES" dirty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FF0000"/>
                </a:solidFill>
              </a:rPr>
              <a:t>Caída nacional de 16%, mucho menor que caída de la semana previa</a:t>
            </a:r>
          </a:p>
          <a:p>
            <a:pPr marL="355600" lvl="1" indent="-133350"/>
            <a:r>
              <a:rPr lang="es-ES" dirty="0"/>
              <a:t>Arequipa, Cusco, Cajamarca y Junín suman 63% de la caída</a:t>
            </a:r>
          </a:p>
          <a:p>
            <a:pPr marL="355600" lvl="1" indent="-133350"/>
            <a:r>
              <a:rPr lang="es-ES" dirty="0"/>
              <a:t>Lima metropolitana casi no baja, 4.5%</a:t>
            </a:r>
          </a:p>
          <a:p>
            <a:endParaRPr lang="es-ES" dirty="0"/>
          </a:p>
          <a:p>
            <a:r>
              <a:rPr lang="es-ES" dirty="0"/>
              <a:t>Nueve regiones suben</a:t>
            </a:r>
          </a:p>
          <a:p>
            <a:pPr marL="450850" lvl="1"/>
            <a:r>
              <a:rPr lang="es-ES" dirty="0" err="1"/>
              <a:t>Maynas</a:t>
            </a:r>
            <a:r>
              <a:rPr lang="es-ES" dirty="0"/>
              <a:t> sigue subiendo, nivel de Abril</a:t>
            </a:r>
          </a:p>
          <a:p>
            <a:pPr marL="450850" lvl="1"/>
            <a:r>
              <a:rPr lang="es-ES" dirty="0"/>
              <a:t>Puno sube y provincias suben cinco semanas</a:t>
            </a:r>
          </a:p>
          <a:p>
            <a:pPr marL="450850" lvl="1"/>
            <a:r>
              <a:rPr lang="es-ES" dirty="0"/>
              <a:t>Pasco y San Martín: dos alzas en semanas recientes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82934" y="2374715"/>
            <a:ext cx="3140994" cy="4421022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A la fecha, siete regiones tienen ≤5 camas disponibles,* las mismas que la semana previa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174 camas UCI disponibles en Lima. Sube comparado a 115, 131 y 120 en semanas previas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Sube ** </a:t>
            </a:r>
            <a:r>
              <a:rPr lang="es-PE" sz="1600" dirty="0">
                <a:solidFill>
                  <a:srgbClr val="002060"/>
                </a:solidFill>
              </a:rPr>
              <a:t>en Huánuco (11.1%), San Martín (11.8%), Ucayali (3.5%), Madre de Dios (3.8%) y Puno (14.4%). Madre de Dios sube tres semanas. Las tres últimas semanas hay cinco regiones al alza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Se mantiene (±1%) en Loreto, Pasco, Ayacucho, Cusco, Arequipa y Moquegua. Las tres últimas semanas hay seis regiones que se mantienen. Ayacucho, Arequipa y Moquegua repiten tres semanas.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56650"/>
            <a:ext cx="2913530" cy="2304416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>
                <a:solidFill>
                  <a:srgbClr val="FF0000"/>
                </a:solidFill>
              </a:rPr>
              <a:t>Muy alta ocupación </a:t>
            </a:r>
            <a:r>
              <a:rPr lang="es-PE" sz="3200" dirty="0"/>
              <a:t>de camas UCI, saturación sigue pero cae 2.0%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7E81C29-A678-4AF2-B192-E48BFF83414D}"/>
              </a:ext>
            </a:extLst>
          </p:cNvPr>
          <p:cNvGrpSpPr/>
          <p:nvPr/>
        </p:nvGrpSpPr>
        <p:grpSpPr>
          <a:xfrm>
            <a:off x="0" y="0"/>
            <a:ext cx="9224683" cy="6712798"/>
            <a:chOff x="26491" y="69291"/>
            <a:chExt cx="9224683" cy="67127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r:link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91" y="69291"/>
              <a:ext cx="9224683" cy="6712798"/>
            </a:xfrm>
            <a:prstGeom prst="rect">
              <a:avLst/>
            </a:prstGeom>
          </p:spPr>
        </p:pic>
        <p:sp>
          <p:nvSpPr>
            <p:cNvPr id="24" name="Rectángulo 23"/>
            <p:cNvSpPr/>
            <p:nvPr/>
          </p:nvSpPr>
          <p:spPr>
            <a:xfrm>
              <a:off x="701610" y="4978632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85855" y="3665013"/>
              <a:ext cx="384758" cy="667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250491" y="388646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265962" y="2779359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874337" y="1945484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255823" y="4049247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066072" y="5241951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4874337" y="4276120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7667586" y="3129578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874337" y="1673814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093849" y="3680933"/>
              <a:ext cx="384758" cy="667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4880271" y="3942514"/>
              <a:ext cx="384758" cy="667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15302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356701"/>
            <a:ext cx="2874518" cy="178600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800" dirty="0"/>
              <a:t>Ocupación de camas de no UCI cae 5.6%, bajó 1.6% la semana previa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>
                <a:solidFill>
                  <a:srgbClr val="FF0000"/>
                </a:solidFill>
              </a:rPr>
              <a:t>Ocupación camas sube &gt;1%* en Lambayeque (4.5%), Loreto (1.6%), Moquegua (1.2%), San Martín (1.1%), Ucayali (1.6%). Dos regiones la semana previa, Loreto y San Martín, que repiten**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Se mantiene (±1%) en Amazonas, Apurímac, Callao, La Libertad, Madre de Dios, Piura. 10 regiones la semana previa.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382364" y="373185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343692" y="261500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2132" y="377734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42448" y="2821997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42443" y="527859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82695" y="2617277"/>
            <a:ext cx="658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84967" y="3725023"/>
            <a:ext cx="658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187" y="96185"/>
            <a:ext cx="7916706" cy="562721"/>
          </a:xfrm>
        </p:spPr>
        <p:txBody>
          <a:bodyPr>
            <a:noAutofit/>
          </a:bodyPr>
          <a:lstStyle/>
          <a:p>
            <a:r>
              <a:rPr lang="es-MX" sz="3600" dirty="0"/>
              <a:t>Lima metropolitana cae casi nada</a:t>
            </a:r>
            <a:endParaRPr lang="es-PE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 lnSpcReduction="10000"/>
          </a:bodyPr>
          <a:lstStyle/>
          <a:p>
            <a:r>
              <a:rPr lang="es-ES" sz="2200" b="1" dirty="0">
                <a:solidFill>
                  <a:srgbClr val="FF0000"/>
                </a:solidFill>
              </a:rPr>
              <a:t>Lima metropolitana, región y Callao bajan muy poco</a:t>
            </a:r>
          </a:p>
          <a:p>
            <a:pPr lvl="1"/>
            <a:r>
              <a:rPr lang="es-ES" sz="1800" b="1" dirty="0"/>
              <a:t>Por debajo de nivel más bajo de fin de 1a ola</a:t>
            </a:r>
          </a:p>
          <a:p>
            <a:r>
              <a:rPr lang="es-ES" sz="2200" b="1" dirty="0">
                <a:solidFill>
                  <a:srgbClr val="FF0000"/>
                </a:solidFill>
              </a:rPr>
              <a:t>Suben cuatro distritos en Lima metropolitana: Los Olivos, San Martín de Porres, Pueblo Libre y San Juan de Miraflores</a:t>
            </a:r>
            <a:endParaRPr lang="es-ES" sz="2200" dirty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35449</TotalTime>
  <Words>1454</Words>
  <Application>Microsoft Office PowerPoint</Application>
  <PresentationFormat>Panorámica</PresentationFormat>
  <Paragraphs>239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24 de Julio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pero cae 2.0%</vt:lpstr>
      <vt:lpstr>Ocupación de camas de no UCI cae 5.6%, bajó 1.6% la semana previa</vt:lpstr>
      <vt:lpstr>Análisis macro-regional y regional</vt:lpstr>
      <vt:lpstr>Lima metropolitana cae casi nada</vt:lpstr>
      <vt:lpstr>Costa Centro  Fallecidos muy bajos y principalmente caen. UCI saturadas, pero bajan. Ocupación camas hospitalización no suben</vt:lpstr>
      <vt:lpstr>Costa Sur Fallecidos bajan. Ocupación UCI no sube. No UCI con escenario mixto</vt:lpstr>
      <vt:lpstr>Sierra/Selva Sur Fallecidos bajan, excepto Puno y Ayacucho. Ocupación camas UCI en escenario mixto. Ocupación no UCI no baja y Madre de Dios sube tres semanas</vt:lpstr>
      <vt:lpstr>Sierra/Selva Centro Fallecidos en escenario mixto, suben dos semanas en Pasco. Ocupación camas UCI en escenario mixto. Ocupación camas no UCI baja</vt:lpstr>
      <vt:lpstr>Selva Baja  Fallecidos suben, dos semanas en Loreto. Ocupación camas UCI sube en Ucayali. Ocupación no UCI sube, dos semanas en Loreto</vt:lpstr>
      <vt:lpstr>Sierra/Selva Norte Fallecidos suben excepto en Cajamarca. Ocupación camas UCI y no UCI sube en San Martín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Johar Cassa</cp:lastModifiedBy>
  <cp:revision>949</cp:revision>
  <cp:lastPrinted>2021-07-05T19:20:30Z</cp:lastPrinted>
  <dcterms:created xsi:type="dcterms:W3CDTF">2020-07-09T22:59:19Z</dcterms:created>
  <dcterms:modified xsi:type="dcterms:W3CDTF">2021-07-27T11:06:26Z</dcterms:modified>
</cp:coreProperties>
</file>