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317" r:id="rId3"/>
    <p:sldId id="314" r:id="rId4"/>
    <p:sldId id="335" r:id="rId5"/>
    <p:sldId id="331" r:id="rId6"/>
    <p:sldId id="332" r:id="rId7"/>
    <p:sldId id="316" r:id="rId8"/>
    <p:sldId id="288" r:id="rId9"/>
    <p:sldId id="329" r:id="rId10"/>
    <p:sldId id="330" r:id="rId11"/>
    <p:sldId id="336" r:id="rId12"/>
    <p:sldId id="333" r:id="rId13"/>
    <p:sldId id="334" r:id="rId14"/>
    <p:sldId id="293" r:id="rId15"/>
    <p:sldId id="268" r:id="rId16"/>
    <p:sldId id="270" r:id="rId17"/>
    <p:sldId id="282" r:id="rId18"/>
    <p:sldId id="284" r:id="rId19"/>
    <p:sldId id="283" r:id="rId20"/>
    <p:sldId id="285" r:id="rId21"/>
    <p:sldId id="262" r:id="rId22"/>
    <p:sldId id="286" r:id="rId23"/>
    <p:sldId id="290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>
        <p:scale>
          <a:sx n="50" d="100"/>
          <a:sy n="50" d="100"/>
        </p:scale>
        <p:origin x="224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+&lt;0.1% +0.2% +0.2% +1.0% +1.9% +1.9% +2.4%</a:t>
            </a:r>
          </a:p>
          <a:p>
            <a:r>
              <a:rPr lang="es-MX" sz="1200" dirty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7/10/2021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Casos%20Covid\resultado\incsemanaregion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Datos\UCI\positividad\Agpositividadregdia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file:///C:\Users\Willy\Emerge-UPCH%20Dropbox\2.%20Jefatura\Projects\CoViD-19\Analisis\Sec.%20Variantes\Variantes\PASCO.png" TargetMode="External"/><Relationship Id="rId3" Type="http://schemas.openxmlformats.org/officeDocument/2006/relationships/image" Target="file:///C:\Users\Willy\Emerge-UPCH%20Dropbox\2.%20Jefatura\Projects\CoViD-19\Analisis\Sec.%20Variantes\Variantes\AREQUIPA.png" TargetMode="External"/><Relationship Id="rId7" Type="http://schemas.openxmlformats.org/officeDocument/2006/relationships/image" Target="file:///C:\Users\Willy\Emerge-UPCH%20Dropbox\2.%20Jefatura\Projects\CoViD-19\Analisis\Sec.%20Variantes\Variantes\CAJAMARCA.png" TargetMode="External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file:///C:\Users\Willy\Emerge-UPCH%20Dropbox\2.%20Jefatura\Projects\CoViD-19\Analisis\Sec.%20Variantes\Variantes\LAMBAYEQUE.png" TargetMode="External"/><Relationship Id="rId5" Type="http://schemas.openxmlformats.org/officeDocument/2006/relationships/image" Target="file:///C:\Users\Willy\Emerge-UPCH%20Dropbox\2.%20Jefatura\Projects\CoViD-19\Analisis\Sec.%20Variantes\Variantes\JUNIN.png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file:///C:\Users\Willy\Emerge-UPCH%20Dropbox\2.%20Jefatura\Projects\CoViD-19\Analisis\Sec.%20Variantes\Variantes\ICA.p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18" Type="http://schemas.openxmlformats.org/officeDocument/2006/relationships/image" Target="file:///C:\Users\Willy\Emerge-UPCH%20Dropbox\2.%20Jefatura\Projects\CoViD-19\MINSA\Informes\PNG\nucicostacentro.png" TargetMode="External"/><Relationship Id="rId3" Type="http://schemas.openxmlformats.org/officeDocument/2006/relationships/image" Target="file:///C:\Users\Willy\Emerge-UPCH%20Dropbox\2.%20Jefatura\Projects\CoViD-19\MINSA\Datos\UCI\positividad\costacentro2.png" TargetMode="External"/><Relationship Id="rId7" Type="http://schemas.openxmlformats.org/officeDocument/2006/relationships/image" Target="file:///C:\Users\Willy\Emerge-UPCH%20Dropbox\2.%20Jefatura\Projects\CoViD-19\MINSA\Informes\PNG\LIMAprovg.png" TargetMode="External"/><Relationship Id="rId12" Type="http://schemas.openxmlformats.org/officeDocument/2006/relationships/image" Target="file:///C:\Users\Willy\Emerge-UPCH%20Dropbox\2.%20Jefatura\Projects\CoViD-19\MINSA\Informes\PNG\ICAsd.png" TargetMode="External"/><Relationship Id="rId17" Type="http://schemas.openxmlformats.org/officeDocument/2006/relationships/image" Target="../media/image34.png"/><Relationship Id="rId2" Type="http://schemas.openxmlformats.org/officeDocument/2006/relationships/image" Target="../media/image26.png"/><Relationship Id="rId16" Type="http://schemas.openxmlformats.org/officeDocument/2006/relationships/image" Target="file:///C:\Users\Willy\Emerge-UPCH%20Dropbox\2.%20Jefatura\Projects\CoViD-19\MINSA\Informes\PNG\ANCASHsd.png" TargetMode="External"/><Relationship Id="rId20" Type="http://schemas.openxmlformats.org/officeDocument/2006/relationships/image" Target="file:///C:\Users\Willy\Emerge-UPCH%20Dropbox\2.%20Jefatura\Projects\CoViD-19\MINSA\Informes\PNG\ucicostacentro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file:///C:\Users\Willy\Emerge-UPCH%20Dropbox\2.%20Jefatura\Projects\CoViD-19\MINSA\Informes\PNG\LA%20LIBERTADsd.png" TargetMode="External"/><Relationship Id="rId15" Type="http://schemas.openxmlformats.org/officeDocument/2006/relationships/image" Target="../media/image33.png"/><Relationship Id="rId10" Type="http://schemas.openxmlformats.org/officeDocument/2006/relationships/image" Target="file:///C:\Users\Willy\Emerge-UPCH%20Dropbox\2.%20Jefatura\Projects\CoViD-19\MINSA\Informes\PNG\CALLAOsd.png" TargetMode="External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file:///C:\Users\Willy\Emerge-UPCH%20Dropbox\2.%20Jefatura\Projects\CoViD-19\MINSA\Informes\PNG\costacentro2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file:///C:\Users\Willy\Emerge-UPCH%20Dropbox\2.%20Jefatura\Projects\CoViD-19\MINSA\Informes\PNG\nucicostasur.png" TargetMode="External"/><Relationship Id="rId3" Type="http://schemas.openxmlformats.org/officeDocument/2006/relationships/image" Target="file:///C:\Users\Willy\Emerge-UPCH%20Dropbox\2.%20Jefatura\Projects\CoViD-19\MINSA\Datos\UCI\positividad\costasur2.png" TargetMode="External"/><Relationship Id="rId7" Type="http://schemas.openxmlformats.org/officeDocument/2006/relationships/image" Target="file:///C:\Users\Willy\Emerge-UPCH%20Dropbox\2.%20Jefatura\Projects\CoViD-19\MINSA\Informes\PNG\TACNAsd.png" TargetMode="External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file:///C:\Users\Willy\Emerge-UPCH%20Dropbox\2.%20Jefatura\Projects\CoViD-19\MINSA\Informes\PNG\MOQUEGUAsd.png" TargetMode="External"/><Relationship Id="rId5" Type="http://schemas.openxmlformats.org/officeDocument/2006/relationships/image" Target="file:///C:\Users\Willy\Emerge-UPCH%20Dropbox\2.%20Jefatura\Projects\CoViD-19\MINSA\Informes\PNG\AREQUIPAsd.png" TargetMode="External"/><Relationship Id="rId15" Type="http://schemas.openxmlformats.org/officeDocument/2006/relationships/image" Target="file:///C:\Users\Willy\Emerge-UPCH%20Dropbox\2.%20Jefatura\Projects\CoViD-19\MINSA\Informes\PNG\ucicostasur.png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file:///C:\Users\Willy\Emerge-UPCH%20Dropbox\2.%20Jefatura\Projects\CoViD-19\MINSA\Informes\PNG\costasur2.png" TargetMode="External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file:///C:\Users\Willy\Emerge-UPCH%20Dropbox\2.%20Jefatura\Projects\CoViD-19\MINSA\Informes\PNG\MADRE%20DE%20DIOSsd.png" TargetMode="External"/><Relationship Id="rId18" Type="http://schemas.openxmlformats.org/officeDocument/2006/relationships/image" Target="../media/image51.png"/><Relationship Id="rId3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PUNOsd.png" TargetMode="External"/><Relationship Id="rId12" Type="http://schemas.openxmlformats.org/officeDocument/2006/relationships/image" Target="../media/image48.png"/><Relationship Id="rId17" Type="http://schemas.openxmlformats.org/officeDocument/2006/relationships/image" Target="file:///C:\Users\Willy\Emerge-UPCH%20Dropbox\2.%20Jefatura\Projects\CoViD-19\MINSA\Informes\PNG\ucisierrasur.png" TargetMode="External"/><Relationship Id="rId2" Type="http://schemas.openxmlformats.org/officeDocument/2006/relationships/image" Target="../media/image43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file:///C:\Users\Willy\Emerge-UPCH%20Dropbox\2.%20Jefatura\Projects\CoViD-19\MINSA\Informes\PNG\CUSCOsd.png" TargetMode="External"/><Relationship Id="rId5" Type="http://schemas.openxmlformats.org/officeDocument/2006/relationships/image" Target="file:///C:\Users\Willy\Emerge-UPCH%20Dropbox\2.%20Jefatura\Projects\CoViD-19\MINSA\Datos\UCI\positividad\sierraselvasur2.png" TargetMode="External"/><Relationship Id="rId15" Type="http://schemas.openxmlformats.org/officeDocument/2006/relationships/image" Target="file:///C:\Users\Willy\Emerge-UPCH%20Dropbox\2.%20Jefatura\Projects\CoViD-19\MINSA\Informes\PNG\AYACUCHOsd.png" TargetMode="External"/><Relationship Id="rId10" Type="http://schemas.openxmlformats.org/officeDocument/2006/relationships/image" Target="../media/image47.png"/><Relationship Id="rId19" Type="http://schemas.openxmlformats.org/officeDocument/2006/relationships/image" Target="file:///C:\Users\Willy\Emerge-UPCH%20Dropbox\2.%20Jefatura\Projects\CoViD-19\MINSA\Informes\PNG\nucisierrasur.png" TargetMode="External"/><Relationship Id="rId4" Type="http://schemas.openxmlformats.org/officeDocument/2006/relationships/image" Target="../media/image44.png"/><Relationship Id="rId9" Type="http://schemas.openxmlformats.org/officeDocument/2006/relationships/image" Target="file:///C:\Users\Willy\Emerge-UPCH%20Dropbox\2.%20Jefatura\Projects\CoViD-19\MINSA\Informes\PNG\APURIMACsd.png" TargetMode="External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file:///C:\Users\Willy\Emerge-UPCH%20Dropbox\2.%20Jefatura\Projects\CoViD-19\MINSA\Informes\PNG\ucisierracentro.png" TargetMode="External"/><Relationship Id="rId3" Type="http://schemas.openxmlformats.org/officeDocument/2006/relationships/image" Target="file:///C:\Users\Willy\Emerge-UPCH%20Dropbox\2.%20Jefatura\Projects\CoViD-19\MINSA\Informes\PNG\sierracentro2.png" TargetMode="External"/><Relationship Id="rId7" Type="http://schemas.openxmlformats.org/officeDocument/2006/relationships/image" Target="file:///C:\Users\Willy\Emerge-UPCH%20Dropbox\2.%20Jefatura\Projects\CoViD-19\MINSA\Informes\PNG\HUANUCOsd.png" TargetMode="External"/><Relationship Id="rId12" Type="http://schemas.openxmlformats.org/officeDocument/2006/relationships/image" Target="../media/image57.png"/><Relationship Id="rId17" Type="http://schemas.openxmlformats.org/officeDocument/2006/relationships/image" Target="file:///C:\Users\Willy\Emerge-UPCH%20Dropbox\2.%20Jefatura\Projects\CoViD-19\MINSA\Informes\PNG\HUANCAVELICAsd.png" TargetMode="External"/><Relationship Id="rId2" Type="http://schemas.openxmlformats.org/officeDocument/2006/relationships/image" Target="../media/image52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file:///C:\Users\Willy\Emerge-UPCH%20Dropbox\2.%20Jefatura\Projects\CoViD-19\MINSA\Informes\PNG\PASCOsd.png" TargetMode="External"/><Relationship Id="rId5" Type="http://schemas.openxmlformats.org/officeDocument/2006/relationships/image" Target="file:///C:\Users\Willy\Emerge-UPCH%20Dropbox\2.%20Jefatura\Projects\CoViD-19\MINSA\Datos\UCI\positividad\sierracentro2.png" TargetMode="External"/><Relationship Id="rId15" Type="http://schemas.openxmlformats.org/officeDocument/2006/relationships/image" Target="file:///C:\Users\Willy\Emerge-UPCH%20Dropbox\2.%20Jefatura\Projects\CoViD-19\MINSA\Informes\PNG\nucisierracentro.pn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file:///C:\Users\Willy\Emerge-UPCH%20Dropbox\2.%20Jefatura\Projects\CoViD-19\MINSA\Informes\PNG\JUNINsd.png" TargetMode="External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Datos\UCI\positividad\selvabaja2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file:///C:\Users\Willy\Emerge-UPCH%20Dropbox\2.%20Jefatura\Projects\CoViD-19\MINSA\Informes\PNG\ucisierraselvanorte.png" TargetMode="External"/><Relationship Id="rId3" Type="http://schemas.openxmlformats.org/officeDocument/2006/relationships/image" Target="file:///C:\Users\Willy\Emerge-UPCH%20Dropbox\2.%20Jefatura\Projects\CoViD-19\MINSA\Datos\UCI\positividad\sierraselvanorte2.png" TargetMode="External"/><Relationship Id="rId7" Type="http://schemas.openxmlformats.org/officeDocument/2006/relationships/image" Target="file:///C:\Users\Willy\Emerge-UPCH%20Dropbox\2.%20Jefatura\Projects\CoViD-19\MINSA\Informes\PNG\AMAZONASsd.png" TargetMode="External"/><Relationship Id="rId12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file:///C:\Users\Willy\Emerge-UPCH%20Dropbox\2.%20Jefatura\Projects\CoViD-19\MINSA\Informes\PNG\sierraselvanorte2.png" TargetMode="External"/><Relationship Id="rId5" Type="http://schemas.openxmlformats.org/officeDocument/2006/relationships/image" Target="file:///C:\Users\Willy\Emerge-UPCH%20Dropbox\2.%20Jefatura\Projects\CoViD-19\MINSA\Informes\PNG\CAJAMARCAsd.png" TargetMode="External"/><Relationship Id="rId15" Type="http://schemas.openxmlformats.org/officeDocument/2006/relationships/image" Target="file:///C:\Users\Willy\Emerge-UPCH%20Dropbox\2.%20Jefatura\Projects\CoViD-19\MINSA\Informes\PNG\nucisierraselvanorte.png" TargetMode="External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file:///C:\Users\Willy\Emerge-UPCH%20Dropbox\2.%20Jefatura\Projects\CoViD-19\MINSA\Informes\PNG\SAN%20MARTINsd.png" TargetMode="External"/><Relationship Id="rId1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file:///C:\Users\Willy\Emerge-UPCH%20Dropbox\2.%20Jefatura\Projects\CoViD-19\MINSA\Informes\PNG\PIURAsd.png" TargetMode="External"/><Relationship Id="rId3" Type="http://schemas.openxmlformats.org/officeDocument/2006/relationships/image" Target="file:///C:\Users\Willy\Emerge-UPCH%20Dropbox\2.%20Jefatura\Projects\CoViD-19\MINSA\Datos\UCI\positividad\costanorte2.png" TargetMode="External"/><Relationship Id="rId7" Type="http://schemas.openxmlformats.org/officeDocument/2006/relationships/image" Target="file:///C:\Users\Willy\Emerge-UPCH%20Dropbox\2.%20Jefatura\Projects\CoViD-19\MINSA\Informes\PNG\ucicostaorte.png" TargetMode="External"/><Relationship Id="rId12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file:///C:\Users\Willy\Emerge-UPCH%20Dropbox\2.%20Jefatura\Projects\CoViD-19\MINSA\Informes\PNG\TUMBESsd.png" TargetMode="External"/><Relationship Id="rId5" Type="http://schemas.openxmlformats.org/officeDocument/2006/relationships/image" Target="file:///C:\Users\Willy\Emerge-UPCH%20Dropbox\2.%20Jefatura\Projects\CoViD-19\MINSA\Informes\PNG\nucicostaorte.png" TargetMode="External"/><Relationship Id="rId15" Type="http://schemas.openxmlformats.org/officeDocument/2006/relationships/image" Target="file:///C:\Users\Willy\Emerge-UPCH%20Dropbox\2.%20Jefatura\Projects\CoViD-19\MINSA\Informes\PNG\costanorte2.png" TargetMode="Externa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image" Target="file:///C:\Users\Willy\Emerge-UPCH%20Dropbox\2.%20Jefatura\Projects\CoViD-19\MINSA\Informes\PNG\LAMBAYEQUEsd.png" TargetMode="External"/><Relationship Id="rId1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MAPAsd.png" TargetMode="External"/><Relationship Id="rId7" Type="http://schemas.openxmlformats.org/officeDocument/2006/relationships/image" Target="file:///C:\Users\Willy\Emerge-UPCH%20Dropbox\2.%20Jefatura\Projects\CoViD-19\MINSA\Informes\PNG\increg.png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file:///C:\Users\Willy\Emerge-UPCH%20Dropbox\2.%20Jefatura\Projects\CoViD-19\MINSA\Informes\PNG\combinado.png" TargetMode="External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Casos%20Covid\resultado\perusd4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Analisis\Casos%20Covid\resultado\perusd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Datos\UCI\positividad\antigenic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Sec.%20Variantes\Variantes\LIMA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Analisis\Sec.%20Variantes\Variantes\CALLAO.png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7421" y="315544"/>
            <a:ext cx="11732192" cy="1743462"/>
          </a:xfrm>
        </p:spPr>
        <p:txBody>
          <a:bodyPr>
            <a:normAutofit/>
          </a:bodyPr>
          <a:lstStyle/>
          <a:p>
            <a:r>
              <a:rPr lang="es-PE" b="1" dirty="0"/>
              <a:t>Situación Epidemiológica de la </a:t>
            </a:r>
            <a:br>
              <a:rPr lang="es-PE" b="1" dirty="0"/>
            </a:br>
            <a:r>
              <a:rPr lang="es-PE" b="1" dirty="0"/>
              <a:t>COVID-19 al 2 de Octubre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 lnSpcReduction="10000"/>
          </a:bodyPr>
          <a:lstStyle/>
          <a:p>
            <a:r>
              <a:rPr lang="es-PE" dirty="0"/>
              <a:t>Estado y tendencia semanal con datos disponibles a la semana epidemiológica 39 del 2021</a:t>
            </a:r>
          </a:p>
          <a:p>
            <a:endParaRPr lang="es-PE" dirty="0"/>
          </a:p>
          <a:p>
            <a:r>
              <a:rPr lang="es-PE" dirty="0"/>
              <a:t>Fuentes</a:t>
            </a:r>
          </a:p>
          <a:p>
            <a:r>
              <a:rPr lang="es-PE" b="1" u="sng" dirty="0"/>
              <a:t>Datos públicos</a:t>
            </a:r>
            <a:r>
              <a:rPr lang="es-PE" dirty="0"/>
              <a:t>: Fallecidos confirmados y sospechosos del </a:t>
            </a:r>
            <a:r>
              <a:rPr lang="es-PE" dirty="0" err="1"/>
              <a:t>Sinadef</a:t>
            </a:r>
            <a:r>
              <a:rPr lang="es-PE" dirty="0"/>
              <a:t>, o</a:t>
            </a:r>
            <a:r>
              <a:rPr lang="es-MX" dirty="0" err="1"/>
              <a:t>cupación</a:t>
            </a:r>
            <a:r>
              <a:rPr lang="es-MX" dirty="0"/>
              <a:t> de camas hospitalarias UCI y no UCI de </a:t>
            </a:r>
            <a:r>
              <a:rPr lang="es-MX" dirty="0" err="1"/>
              <a:t>Susalud</a:t>
            </a:r>
            <a:r>
              <a:rPr lang="es-MX" dirty="0"/>
              <a:t>, casos confirmados </a:t>
            </a:r>
            <a:r>
              <a:rPr lang="es-PE" dirty="0"/>
              <a:t>del CDC Perú</a:t>
            </a:r>
            <a:r>
              <a:rPr lang="es-MX" dirty="0"/>
              <a:t>, positividad </a:t>
            </a:r>
            <a:r>
              <a:rPr lang="es-MX" dirty="0" err="1"/>
              <a:t>antig</a:t>
            </a:r>
            <a:r>
              <a:rPr lang="es-PE" dirty="0" err="1"/>
              <a:t>énica</a:t>
            </a:r>
            <a:r>
              <a:rPr lang="es-PE" dirty="0"/>
              <a:t> de </a:t>
            </a:r>
            <a:r>
              <a:rPr lang="es-PE" dirty="0" err="1"/>
              <a:t>SiCovid</a:t>
            </a:r>
            <a:r>
              <a:rPr lang="es-PE" dirty="0"/>
              <a:t> y molecular del INS y variantes secuenciadas por el INS</a:t>
            </a:r>
            <a:endParaRPr lang="es-MX" dirty="0"/>
          </a:p>
          <a:p>
            <a:endParaRPr lang="es-ES" dirty="0"/>
          </a:p>
          <a:p>
            <a:r>
              <a:rPr lang="es-ES" dirty="0"/>
              <a:t>Elaborado por Andrés G. (Willy) Lescano* y Laura Orellana, Christian Ponce, Diego Fano, Dennis Pino y Kevin Flores, siguiendo pautas desarrolladas con otros miembros del grupo</a:t>
            </a:r>
          </a:p>
          <a:p>
            <a:endParaRPr lang="es-ES" dirty="0"/>
          </a:p>
          <a:p>
            <a:r>
              <a:rPr lang="es-ES" dirty="0"/>
              <a:t>* Ex miembro del Grupo Prospectiva,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28950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326579" y="29150"/>
            <a:ext cx="2874518" cy="1786000"/>
          </a:xfrm>
        </p:spPr>
        <p:txBody>
          <a:bodyPr>
            <a:noAutofit/>
          </a:bodyPr>
          <a:lstStyle/>
          <a:p>
            <a:pPr algn="ctr"/>
            <a:r>
              <a:rPr lang="es-PE" sz="2800" b="1" dirty="0"/>
              <a:t>Ocupación de camas de no UCI baja </a:t>
            </a:r>
            <a:r>
              <a:rPr lang="es-PE" sz="2800" b="1" u="sng" dirty="0">
                <a:solidFill>
                  <a:srgbClr val="FF0000"/>
                </a:solidFill>
              </a:rPr>
              <a:t>sube 1.3%, alza tres semanas</a:t>
            </a: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9421582" y="2078497"/>
            <a:ext cx="2770417" cy="4769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Sube &gt;1%*: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>
                <a:solidFill>
                  <a:srgbClr val="002060"/>
                </a:solidFill>
              </a:rPr>
              <a:t>La Libertad (2.0%), Lima región (1.1%) y Lima metropolitana (3.7%) en costa centro/norte, Madre de Dios (1.5%), Cusco (1.4%), Puno (1.8%) y Tacna (1.7%) en el sur más Ucayali (1.8%)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>
                <a:solidFill>
                  <a:srgbClr val="002060"/>
                </a:solidFill>
              </a:rPr>
              <a:t>Lima metropolitana sube tres semanas, Ucayali dos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Se mantiene (±1%) con ocupación &gt;30%**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>
                <a:solidFill>
                  <a:srgbClr val="002060"/>
                </a:solidFill>
              </a:rPr>
              <a:t>Lambayeque (no baja), Callao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>
                <a:solidFill>
                  <a:srgbClr val="002060"/>
                </a:solidFill>
              </a:rPr>
              <a:t>Cero, cero, dos, dos y tres regiones las semanas previas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3058957" y="4835543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62736" y="246310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21543" y="244945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784865" y="348669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924514" y="245393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802795" y="2469203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943054" y="3482211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106048" y="143216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496888" y="1907294"/>
            <a:ext cx="86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899859" y="2947196"/>
            <a:ext cx="86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86118" y="-81889"/>
            <a:ext cx="10515600" cy="79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/>
              <a:t>Casos semanales proyectados por región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36019" y="562040"/>
            <a:ext cx="7260614" cy="43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 39 sube 1.4% versus SE 38</a:t>
            </a:r>
            <a:endParaRPr lang="es-ES" b="1" u="sng" dirty="0">
              <a:solidFill>
                <a:srgbClr val="FF0000"/>
              </a:solidFill>
            </a:endParaRPr>
          </a:p>
          <a:p>
            <a:pPr marL="355600" lvl="1" indent="-133350"/>
            <a:r>
              <a:rPr lang="es-ES" dirty="0">
                <a:solidFill>
                  <a:srgbClr val="FF0000"/>
                </a:solidFill>
              </a:rPr>
              <a:t>Arequipa y Tacna más Lima región alza dos semanas**</a:t>
            </a:r>
          </a:p>
          <a:p>
            <a:pPr marL="355600" lvl="1" indent="-133350"/>
            <a:r>
              <a:rPr lang="es-ES" dirty="0">
                <a:solidFill>
                  <a:srgbClr val="FF0000"/>
                </a:solidFill>
              </a:rPr>
              <a:t>La Libertad, Lima metropolitana, Ayacucho y Puno suben una semana*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6149" y="2165013"/>
            <a:ext cx="7005851" cy="508877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1473916" y="455324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**</a:t>
            </a:r>
            <a:endParaRPr lang="es-PE" sz="3200" dirty="0"/>
          </a:p>
        </p:txBody>
      </p:sp>
      <p:sp>
        <p:nvSpPr>
          <p:cNvPr id="10" name="Rectángulo 9"/>
          <p:cNvSpPr/>
          <p:nvPr/>
        </p:nvSpPr>
        <p:spPr>
          <a:xfrm>
            <a:off x="6363549" y="380845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12" name="Rectángulo 11"/>
          <p:cNvSpPr/>
          <p:nvPr/>
        </p:nvSpPr>
        <p:spPr>
          <a:xfrm>
            <a:off x="8275254" y="382629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13" name="Rectángulo 12"/>
          <p:cNvSpPr/>
          <p:nvPr/>
        </p:nvSpPr>
        <p:spPr>
          <a:xfrm>
            <a:off x="10499767" y="24445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463623" y="458489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352691" y="382569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759083" y="388175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301577" y="243508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**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6" y="584247"/>
            <a:ext cx="5068355" cy="62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810" y="13648"/>
            <a:ext cx="8844887" cy="683070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2554" y="1582537"/>
            <a:ext cx="3140994" cy="526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s-PE" sz="1800" b="1" dirty="0">
                <a:solidFill>
                  <a:srgbClr val="FF0000"/>
                </a:solidFill>
              </a:rPr>
              <a:t>Alta (&gt;5%)*:</a:t>
            </a:r>
            <a:r>
              <a:rPr lang="es-PE" sz="1800" dirty="0">
                <a:solidFill>
                  <a:schemeClr val="tx2">
                    <a:lumMod val="50000"/>
                  </a:schemeClr>
                </a:solidFill>
              </a:rPr>
              <a:t> Tumbes (8.5%) y San Martín (7.0%) en el norte, Ica (5.3%), Ayacucho (6.3%) y Puno (5.4%) en el sur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dirty="0">
                <a:solidFill>
                  <a:schemeClr val="tx2">
                    <a:lumMod val="50000"/>
                  </a:schemeClr>
                </a:solidFill>
              </a:rPr>
              <a:t>Semanas previas: 4, 4, 5, 5 y 7. Tumbes repite siete semanas, San Martín cuatro, Ica tres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800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b="1" dirty="0">
                <a:solidFill>
                  <a:srgbClr val="FF0000"/>
                </a:solidFill>
              </a:rPr>
              <a:t>Suben &gt;1%:**</a:t>
            </a:r>
            <a:r>
              <a:rPr lang="es-PE" sz="1800" dirty="0">
                <a:solidFill>
                  <a:srgbClr val="002060"/>
                </a:solidFill>
              </a:rPr>
              <a:t> Loreto (1.1%) y Ayacucho (2.1%)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dirty="0">
                <a:solidFill>
                  <a:srgbClr val="002060"/>
                </a:solidFill>
              </a:rPr>
              <a:t>Semanas previas: 2, 5, 4, 3 y 2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s-PE" sz="18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dirty="0"/>
              <a:t>Lima metropolitana sube 0.02%, casi nada luego de tres semanas al alza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95536" y="43002"/>
            <a:ext cx="3548418" cy="1471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200" dirty="0"/>
              <a:t>Positividad antigénica baja de 3.06% a 3.00%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836179" y="357275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45267" y="37677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949121" y="486007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244462" y="142083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959484" y="2499003"/>
            <a:ext cx="643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9997958" y="375103"/>
            <a:ext cx="643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0185362" y="3577237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2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199" y="-93815"/>
            <a:ext cx="10990904" cy="71945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Cambios inciertos en variantes: sesgos del muestreo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6028" y="4231194"/>
            <a:ext cx="3603888" cy="2622109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2658" y="4180487"/>
            <a:ext cx="3647556" cy="26538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52" y="4184626"/>
            <a:ext cx="3649085" cy="26538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604" y="1569226"/>
            <a:ext cx="3600990" cy="261890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53" y="1477579"/>
            <a:ext cx="3649085" cy="26538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9224" y="1493621"/>
            <a:ext cx="3600990" cy="2618902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680" y="542461"/>
            <a:ext cx="3700957" cy="87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s-MX" b="1" u="sng" dirty="0">
                <a:solidFill>
                  <a:srgbClr val="FF0000"/>
                </a:solidFill>
              </a:rPr>
              <a:t>Norte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: Lambda domina pero cae, Delta sube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4340067" y="534441"/>
            <a:ext cx="3700957" cy="87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s-MX" b="1" u="sng" dirty="0">
                <a:solidFill>
                  <a:srgbClr val="FF0000"/>
                </a:solidFill>
              </a:rPr>
              <a:t>Centro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: Lambda cae, Delta reemplaza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8535075" y="542463"/>
            <a:ext cx="3700957" cy="87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s-MX" b="1" u="sng" dirty="0">
                <a:solidFill>
                  <a:srgbClr val="FF0000"/>
                </a:solidFill>
              </a:rPr>
              <a:t>Sur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: Lambda cae, Delta reemplaza en Ica</a:t>
            </a:r>
            <a:endParaRPr lang="es-P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0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0187" y="96185"/>
            <a:ext cx="7916706" cy="562721"/>
          </a:xfrm>
        </p:spPr>
        <p:txBody>
          <a:bodyPr>
            <a:noAutofit/>
          </a:bodyPr>
          <a:lstStyle/>
          <a:p>
            <a:r>
              <a:rPr lang="es-MX" sz="3200" b="1" dirty="0"/>
              <a:t>Lima metro sube, Callao y Lima región bajan</a:t>
            </a:r>
            <a:endParaRPr lang="es-PE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/>
          </a:bodyPr>
          <a:lstStyle/>
          <a:p>
            <a:r>
              <a:rPr lang="es-ES" sz="2200" b="1" dirty="0"/>
              <a:t>Lima metro sube importantemente</a:t>
            </a:r>
            <a:endParaRPr lang="es-ES" sz="2200" b="1" dirty="0">
              <a:solidFill>
                <a:srgbClr val="00B050"/>
              </a:solidFill>
            </a:endParaRPr>
          </a:p>
          <a:p>
            <a:r>
              <a:rPr lang="es-ES" sz="2200" b="1" dirty="0"/>
              <a:t>DIRIS Lima Centro y Sur suben, Lima Norte baja</a:t>
            </a:r>
          </a:p>
          <a:p>
            <a:r>
              <a:rPr lang="es-ES" sz="2200" b="1" dirty="0"/>
              <a:t>Callao y Lima región bajan una semana</a:t>
            </a:r>
            <a:endParaRPr lang="es-ES" sz="2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9994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635" y="2471883"/>
            <a:ext cx="2928755" cy="21284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13446"/>
            <a:ext cx="6152703" cy="1856567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/>
              <a:t>Costa Centro</a:t>
            </a:r>
            <a:r>
              <a:rPr lang="es-MX" sz="3000" dirty="0"/>
              <a:t> </a:t>
            </a:r>
            <a:br>
              <a:rPr lang="es-MX" sz="3000" dirty="0"/>
            </a:br>
            <a:r>
              <a:rPr lang="es-MX" sz="2200" dirty="0"/>
              <a:t>Fallecidos suben en Lima. Ocupación camas UCI sube levemente en Lima metro y no UCI sube en Lima región y metropolitana. Casos suben en Lima metro. Positividad antigénica &gt;5% en Ica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suben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17879" y="164436"/>
            <a:ext cx="2001082" cy="7399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0.51 fallecidos, bajó 69%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1" r:link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13" r:link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864583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7" r:link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9" r:link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98470" y="20699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402361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0.73 fallecidos, se mantiene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258319" y="2471884"/>
            <a:ext cx="2170889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>
                <a:solidFill>
                  <a:srgbClr val="00B050"/>
                </a:solidFill>
              </a:rPr>
              <a:t>0. 82 fallecidos, </a:t>
            </a:r>
            <a:r>
              <a:rPr lang="es-MX" sz="1200" b="1" dirty="0">
                <a:solidFill>
                  <a:srgbClr val="FF0000"/>
                </a:solidFill>
              </a:rPr>
              <a:t>subió 22%</a:t>
            </a:r>
          </a:p>
          <a:p>
            <a:pPr algn="ctr"/>
            <a:r>
              <a:rPr lang="es-MX" sz="1200" dirty="0">
                <a:solidFill>
                  <a:srgbClr val="FF0000"/>
                </a:solidFill>
              </a:rPr>
              <a:t> Suben tres distritos</a:t>
            </a:r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49098" y="127255"/>
            <a:ext cx="2972879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0.57 fallecidos x millón, </a:t>
            </a:r>
          </a:p>
          <a:p>
            <a:pPr algn="ctr"/>
            <a:r>
              <a:rPr lang="es-MX" sz="1400" b="1" dirty="0">
                <a:solidFill>
                  <a:srgbClr val="00B050"/>
                </a:solidFill>
              </a:rPr>
              <a:t>bajó 20%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520593" y="4713090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0.42 fallecidos, bajó 57% 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399342" y="4718698"/>
            <a:ext cx="2139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0.88 fallecidos, bajó 45%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817" y="4300062"/>
            <a:ext cx="3519654" cy="25579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tiene subida irregular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255592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1.24 fallecidos, </a:t>
            </a:r>
            <a:r>
              <a:rPr lang="es-MX" sz="1600" b="1" dirty="0">
                <a:solidFill>
                  <a:srgbClr val="FF0000"/>
                </a:solidFill>
              </a:rPr>
              <a:t>subió 30%</a:t>
            </a:r>
          </a:p>
          <a:p>
            <a:pPr algn="ctr"/>
            <a:endParaRPr lang="es-MX" sz="1600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74594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9898839" y="1088469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7820488" y="2954363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6627689" y="18701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495905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25085"/>
            <a:ext cx="5457744" cy="1699157"/>
          </a:xfrm>
        </p:spPr>
        <p:txBody>
          <a:bodyPr>
            <a:normAutofit fontScale="90000"/>
          </a:bodyPr>
          <a:lstStyle/>
          <a:p>
            <a:pPr algn="ctr"/>
            <a:r>
              <a:rPr lang="es-PE" sz="2800" b="1" u="sng" dirty="0"/>
              <a:t>Costa Sur</a:t>
            </a:r>
            <a:br>
              <a:rPr lang="es-PE" sz="2800" b="1" dirty="0"/>
            </a:br>
            <a:r>
              <a:rPr lang="es-PE" sz="2400" b="1" dirty="0"/>
              <a:t>Fallecidos suben en Arequipa. Ocupación camas UCI baja y no UCI sube en Tacna. Casos suben dos semanas en Arequipa y Tacna. Positividad antigénica sube levemente en Tacna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651379" y="4192952"/>
            <a:ext cx="2250862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0.74 fallecidos, bajó 83%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9898839" y="4073646"/>
            <a:ext cx="22106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0.39 fallecidos, se mantiene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734922"/>
            <a:ext cx="2902163" cy="211182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09" y="2519278"/>
            <a:ext cx="2931854" cy="213074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024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br>
              <a:rPr lang="es-PE" sz="3400" b="1" dirty="0"/>
            </a:br>
            <a:r>
              <a:rPr lang="es-PE" sz="2400" b="1" dirty="0"/>
              <a:t>Fallecidos suben levemente en Ayacucho. Ocupación camas UCI baja. Ocupación no UCI subió en Madre de Dios (2), Cusco (2), Puno y Tacna. Casos suben en Tacna y Puno. Positividad antigénica alta en Ayacucho y Puno, sube en Ayacucho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596393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3549671" y="1834712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7751926" y="2678049"/>
            <a:ext cx="1344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9990161" y="4772239"/>
            <a:ext cx="2174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rgbClr val="00B050"/>
                </a:solidFill>
              </a:rPr>
              <a:t>1.04 fallecidos, bajó 50%</a:t>
            </a:r>
          </a:p>
          <a:p>
            <a:pPr algn="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>
              <a:solidFill>
                <a:srgbClr val="00B05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94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0.86 fallecidos, </a:t>
            </a:r>
            <a:r>
              <a:rPr lang="es-MX" sz="1600" b="1" dirty="0">
                <a:solidFill>
                  <a:srgbClr val="FF0000"/>
                </a:solidFill>
              </a:rPr>
              <a:t>subió de cero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 Huamanga subió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Cero fallecidos, se mantiene</a:t>
            </a:r>
            <a:endParaRPr lang="es-MX" sz="1600" dirty="0">
              <a:solidFill>
                <a:srgbClr val="00B05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5" y="4607516"/>
            <a:ext cx="2725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0.33 fallecidos, bajó 83%</a:t>
            </a:r>
            <a:endParaRPr lang="es-MX" sz="1600" dirty="0">
              <a:solidFill>
                <a:srgbClr val="00B05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65970" y="185635"/>
            <a:ext cx="2721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0.84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2553036"/>
            <a:ext cx="2414090" cy="17566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127" y="3571857"/>
            <a:ext cx="1893130" cy="13758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30469"/>
            <a:ext cx="4478669" cy="2585234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/>
              <a:t>Sierra/Selva Centro</a:t>
            </a:r>
            <a:br>
              <a:rPr lang="es-PE" sz="3400" b="1" dirty="0"/>
            </a:br>
            <a:r>
              <a:rPr lang="es-PE" sz="2200" b="1" dirty="0"/>
              <a:t>Fallecidos se mantienen. Ocupación UCI suben en Huánuco y Pasco (3). Ocupación camas no UCI sube en Huancavelica. Casos no suben. Positividad antigénica baja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6696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774854" y="294405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78% del pico</a:t>
            </a:r>
            <a:endParaRPr lang="es-MX" sz="1600" b="1" u="sng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Suben </a:t>
            </a:r>
            <a:r>
              <a:rPr lang="es-MX" sz="1600" dirty="0" err="1">
                <a:solidFill>
                  <a:srgbClr val="FF0000"/>
                </a:solidFill>
              </a:rPr>
              <a:t>Angaraes</a:t>
            </a:r>
            <a:r>
              <a:rPr lang="es-MX" sz="1600" dirty="0">
                <a:solidFill>
                  <a:srgbClr val="FF0000"/>
                </a:solidFill>
              </a:rPr>
              <a:t> y </a:t>
            </a:r>
            <a:r>
              <a:rPr lang="es-MX" sz="1600" dirty="0" err="1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1.15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293942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1.05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0.39 fallecidos, se mantiene</a:t>
            </a:r>
            <a:endParaRPr lang="es-MX" sz="1600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07713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Cero fallecidos, bajó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030522" y="491234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6" name="Rectángulo 25"/>
          <p:cNvSpPr/>
          <p:nvPr/>
        </p:nvSpPr>
        <p:spPr>
          <a:xfrm>
            <a:off x="4560225" y="493273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07887" y="931121"/>
            <a:ext cx="3561450" cy="5926879"/>
          </a:xfrm>
        </p:spPr>
        <p:txBody>
          <a:bodyPr>
            <a:normAutofit fontScale="85000" lnSpcReduction="10000"/>
          </a:bodyPr>
          <a:lstStyle/>
          <a:p>
            <a:r>
              <a:rPr lang="es-PE" sz="2200" dirty="0"/>
              <a:t>Fallecidos semanales bajan 9.5% luego de subir 2.75</a:t>
            </a:r>
          </a:p>
          <a:p>
            <a:pPr marL="355600" lvl="1" indent="-133350"/>
            <a:r>
              <a:rPr lang="es-PE" sz="1800" b="1" u="sng" dirty="0">
                <a:solidFill>
                  <a:srgbClr val="FF0000"/>
                </a:solidFill>
              </a:rPr>
              <a:t>Lima metropolitana sube 22.2%, porcentualmente mayor subida desde enero, </a:t>
            </a:r>
            <a:r>
              <a:rPr lang="es-PE" sz="1800" dirty="0"/>
              <a:t>resto del país baja 19.4%</a:t>
            </a:r>
            <a:endParaRPr lang="es-PE" sz="1800" b="1" u="sng" dirty="0">
              <a:solidFill>
                <a:srgbClr val="FF0000"/>
              </a:solidFill>
            </a:endParaRPr>
          </a:p>
          <a:p>
            <a:endParaRPr lang="es-PE" sz="2200" dirty="0"/>
          </a:p>
          <a:p>
            <a:r>
              <a:rPr lang="es-PE" sz="2200" dirty="0"/>
              <a:t>Ocupación UCI baja 1.5%, </a:t>
            </a:r>
            <a:r>
              <a:rPr lang="es-PE" sz="2200" b="1" u="sng" dirty="0">
                <a:solidFill>
                  <a:srgbClr val="FF0000"/>
                </a:solidFill>
              </a:rPr>
              <a:t>pero ocupación no UCI sube 1.3%, sube tres semanas seguidas</a:t>
            </a:r>
          </a:p>
          <a:p>
            <a:endParaRPr lang="es-PE" sz="2200" dirty="0"/>
          </a:p>
          <a:p>
            <a:r>
              <a:rPr lang="es-PE" sz="2200" dirty="0"/>
              <a:t>Positividad antigénica baja de 3.06% a 3.01%, luego de</a:t>
            </a:r>
            <a:r>
              <a:rPr lang="es-PE" sz="2200" b="1" u="sng" dirty="0">
                <a:solidFill>
                  <a:srgbClr val="FF0000"/>
                </a:solidFill>
              </a:rPr>
              <a:t> subir de 2.86% a 3.06% </a:t>
            </a:r>
            <a:endParaRPr lang="es-PE" sz="2200" dirty="0"/>
          </a:p>
          <a:p>
            <a:endParaRPr lang="es-PE" sz="2200" dirty="0"/>
          </a:p>
          <a:p>
            <a:r>
              <a:rPr lang="es-PE" sz="2200" b="1" u="sng" dirty="0">
                <a:solidFill>
                  <a:srgbClr val="FF0000"/>
                </a:solidFill>
              </a:rPr>
              <a:t>Casos en SE 39 suben 1.4% vs SE 38 </a:t>
            </a:r>
            <a:r>
              <a:rPr lang="es-PE" sz="2200" dirty="0"/>
              <a:t>luego de bajar 3.8% en SE 38 vs SE 37</a:t>
            </a:r>
            <a:endParaRPr lang="es-PE" sz="2200" b="1" u="sng" dirty="0">
              <a:solidFill>
                <a:srgbClr val="FF0000"/>
              </a:solidFill>
            </a:endParaRPr>
          </a:p>
          <a:p>
            <a:endParaRPr lang="es-MX" sz="2200" dirty="0"/>
          </a:p>
          <a:p>
            <a:r>
              <a:rPr lang="es-MX" sz="2200" b="1" u="sng" dirty="0">
                <a:solidFill>
                  <a:srgbClr val="FF0000"/>
                </a:solidFill>
              </a:rPr>
              <a:t>Delta reemplaza a Lambda y Gamma</a:t>
            </a:r>
            <a:r>
              <a:rPr lang="es-MX" sz="2200" dirty="0"/>
              <a:t>. Muestreo con riesgo de sesgos, datos algo tardíos</a:t>
            </a:r>
            <a:endParaRPr lang="es-PE" sz="2200" dirty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06211" y="-12597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346178" y="1501251"/>
            <a:ext cx="1954404" cy="3125340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010565" y="2183839"/>
            <a:ext cx="1425558" cy="22926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681181" y="2702257"/>
            <a:ext cx="223821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233900" y="1304597"/>
            <a:ext cx="141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Cayó 88.7% en 15 semanas </a:t>
            </a:r>
            <a:r>
              <a:rPr lang="es-MX" sz="1600" b="1" dirty="0">
                <a:solidFill>
                  <a:srgbClr val="FF0000"/>
                </a:solidFill>
              </a:rPr>
              <a:t>y luego subió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912186" y="1448942"/>
            <a:ext cx="14402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>
                <a:solidFill>
                  <a:srgbClr val="00B050"/>
                </a:solidFill>
              </a:rPr>
              <a:t>Cayó 96.3% en 22 semanas,</a:t>
            </a:r>
            <a:r>
              <a:rPr lang="es-MX" sz="1600" b="1" dirty="0">
                <a:solidFill>
                  <a:srgbClr val="FF0000"/>
                </a:solidFill>
              </a:rPr>
              <a:t> subió una semana</a:t>
            </a:r>
            <a:r>
              <a:rPr lang="es-MX" sz="1600" b="1" dirty="0">
                <a:solidFill>
                  <a:srgbClr val="00B050"/>
                </a:solidFill>
              </a:rPr>
              <a:t> y bajó de nuevo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75268"/>
            <a:ext cx="3634549" cy="264143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  <a:p>
            <a:pPr algn="r"/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2578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529733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6723477" y="396594"/>
            <a:ext cx="123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10787763" y="278062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0.14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80407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Cero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600385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200" b="1" u="sng" dirty="0"/>
              <a:t>Selva Baja </a:t>
            </a:r>
            <a:br>
              <a:rPr lang="es-PE" sz="3200" b="1" dirty="0"/>
            </a:br>
            <a:r>
              <a:rPr lang="es-PE" sz="2900" b="1" dirty="0"/>
              <a:t>Fallecidos se mantienen. Ocupación camas UCI sube en Loreto. Ocupación camas no UCI subió en Ucayali (2). Casos bajan. Positividad antigénica subió en Loreto</a:t>
            </a: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551" y="2470107"/>
            <a:ext cx="3258331" cy="236801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42517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99882" y="3016729"/>
            <a:ext cx="4932205" cy="1889504"/>
          </a:xfrm>
        </p:spPr>
        <p:txBody>
          <a:bodyPr>
            <a:normAutofit/>
          </a:bodyPr>
          <a:lstStyle/>
          <a:p>
            <a:pPr algn="ctr"/>
            <a:r>
              <a:rPr lang="es-MX" sz="2800" b="1" u="sng" dirty="0"/>
              <a:t>Sierra/Selva Norte</a:t>
            </a:r>
            <a:br>
              <a:rPr lang="es-MX" sz="2800" b="1" dirty="0"/>
            </a:br>
            <a:r>
              <a:rPr lang="es-MX" sz="2400" b="1" dirty="0"/>
              <a:t>Fallecidos se mantienen. Ocupación camas UCI y no UCI y casos bajan. Positividad antigénica &gt;5% en San Martín (3)</a:t>
            </a:r>
            <a:endParaRPr lang="es-PE" sz="24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cuatro semanas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3738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167220" y="604935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4323404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5958471" y="2637932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8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0.69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564548" y="291939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>
                <a:solidFill>
                  <a:srgbClr val="00B050"/>
                </a:solidFill>
              </a:rPr>
              <a:t>0.64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091821" y="215078"/>
            <a:ext cx="2647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0.33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9335" y="2427676"/>
            <a:ext cx="3207415" cy="23310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67717" y="2757350"/>
            <a:ext cx="51515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Costa Norte</a:t>
            </a:r>
          </a:p>
          <a:p>
            <a:pPr algn="ctr"/>
            <a:r>
              <a:rPr lang="es-MX" sz="2000" dirty="0"/>
              <a:t>Fallecidos suben en Tumbes y Piura. Ocupación camas UCI libres subió en Piura. No UCI se mantiene en Lambayeque. Casos bajan. Positividad antigénica &gt;5% en Tumbes por siete semanas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7016" y="73080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8822891" y="296273"/>
            <a:ext cx="2674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0.22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5770078" y="259425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1.70 fallecidos, </a:t>
            </a:r>
            <a:r>
              <a:rPr lang="es-MX" sz="1600" b="1" dirty="0">
                <a:solidFill>
                  <a:srgbClr val="FF0000"/>
                </a:solidFill>
              </a:rPr>
              <a:t>subió 200%</a:t>
            </a: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69199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1.40 fallecidos, </a:t>
            </a:r>
            <a:r>
              <a:rPr lang="es-MX" sz="1600" b="1" dirty="0">
                <a:solidFill>
                  <a:srgbClr val="FF0000"/>
                </a:solidFill>
              </a:rPr>
              <a:t>subió 54%</a:t>
            </a:r>
            <a:endParaRPr lang="es-MX" sz="1600" dirty="0">
              <a:solidFill>
                <a:srgbClr val="FF0000"/>
              </a:solidFill>
            </a:endParaRP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624" y="1891378"/>
            <a:ext cx="3438006" cy="49666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3761" y="149973"/>
            <a:ext cx="7688239" cy="845107"/>
          </a:xfrm>
        </p:spPr>
        <p:txBody>
          <a:bodyPr>
            <a:normAutofit fontScale="90000"/>
          </a:bodyPr>
          <a:lstStyle/>
          <a:p>
            <a:r>
              <a:rPr lang="es-PE" sz="3800" b="1" dirty="0"/>
              <a:t>Tasa de mortalidad sigue cayendo, muy baja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503760" y="1022377"/>
            <a:ext cx="7627869" cy="2635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/>
              <a:t>Mortalidad muy baja y uniforme</a:t>
            </a:r>
          </a:p>
          <a:p>
            <a:r>
              <a:rPr lang="es-ES" sz="2600" dirty="0"/>
              <a:t>Focos leves en frontera norte, sierra centro y sur</a:t>
            </a:r>
          </a:p>
          <a:p>
            <a:r>
              <a:rPr lang="es-ES" sz="2600" dirty="0"/>
              <a:t>Riesgos muy puntuales y variables</a:t>
            </a:r>
          </a:p>
          <a:p>
            <a:pPr lvl="1"/>
            <a:r>
              <a:rPr lang="es-ES" sz="2200" dirty="0"/>
              <a:t>Lima</a:t>
            </a:r>
          </a:p>
          <a:p>
            <a:pPr lvl="1"/>
            <a:r>
              <a:rPr lang="es-ES" sz="2200" dirty="0"/>
              <a:t>Costa sur y norte</a:t>
            </a:r>
          </a:p>
          <a:p>
            <a:pPr lvl="1"/>
            <a:r>
              <a:rPr lang="es-ES" sz="2200" dirty="0"/>
              <a:t>Sierra/selva sur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4503760" cy="3277311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453" y="3332336"/>
            <a:ext cx="4845113" cy="35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/>
              <a:t>Ocupación de camas 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46352"/>
            <a:ext cx="3061840" cy="5198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0"/>
              </a:spcBef>
            </a:pPr>
            <a:r>
              <a:rPr lang="es-PE" b="1" u="sng" dirty="0">
                <a:solidFill>
                  <a:srgbClr val="FF0000"/>
                </a:solidFill>
              </a:rPr>
              <a:t>Camas UCI y no UCI operativas siguen bajando</a:t>
            </a:r>
          </a:p>
          <a:p>
            <a:pPr>
              <a:spcBef>
                <a:spcPts val="2000"/>
              </a:spcBef>
            </a:pPr>
            <a:r>
              <a:rPr lang="es-PE" b="1" u="sng" dirty="0">
                <a:solidFill>
                  <a:srgbClr val="FF0000"/>
                </a:solidFill>
              </a:rPr>
              <a:t>Bajan camas no UCI disponibles</a:t>
            </a:r>
          </a:p>
          <a:p>
            <a:pPr>
              <a:spcBef>
                <a:spcPts val="2000"/>
              </a:spcBef>
            </a:pPr>
            <a:r>
              <a:rPr lang="es-PE" dirty="0" err="1"/>
              <a:t>UCIs</a:t>
            </a:r>
            <a:r>
              <a:rPr lang="es-PE" dirty="0"/>
              <a:t>, ocupación de 48.0%, ~1050 libres </a:t>
            </a:r>
          </a:p>
          <a:p>
            <a:pPr marL="450850" lvl="1">
              <a:spcBef>
                <a:spcPts val="2000"/>
              </a:spcBef>
            </a:pPr>
            <a:r>
              <a:rPr lang="es-PE" dirty="0"/>
              <a:t>Baja 1.5%, igual que semana previa</a:t>
            </a:r>
          </a:p>
          <a:p>
            <a:pPr>
              <a:spcBef>
                <a:spcPts val="2000"/>
              </a:spcBef>
            </a:pPr>
            <a:r>
              <a:rPr lang="es-PE" dirty="0"/>
              <a:t>24.9% ocupación camas no UCI</a:t>
            </a:r>
            <a:endParaRPr lang="es-PE" u="sng" dirty="0"/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b="1" u="sng" dirty="0">
                <a:solidFill>
                  <a:srgbClr val="FF0000"/>
                </a:solidFill>
              </a:rPr>
              <a:t>Sube 1.3%</a:t>
            </a:r>
            <a:r>
              <a:rPr lang="es-PE" dirty="0"/>
              <a:t>, crece tres semanas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473000" y="5798025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  <p:sp>
        <p:nvSpPr>
          <p:cNvPr id="14" name="Rectángulo 13"/>
          <p:cNvSpPr/>
          <p:nvPr/>
        </p:nvSpPr>
        <p:spPr>
          <a:xfrm>
            <a:off x="3590365" y="5798025"/>
            <a:ext cx="685800" cy="39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3527613" y="4901559"/>
            <a:ext cx="685800" cy="39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24" y="-1"/>
            <a:ext cx="7101786" cy="79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/>
              <a:t>Casos semanales, Perú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21920" y="3753132"/>
            <a:ext cx="3832413" cy="3049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u="sng" dirty="0">
                <a:solidFill>
                  <a:srgbClr val="FF0000"/>
                </a:solidFill>
              </a:rPr>
              <a:t>Casos SE 39 superan en 1.4% vs SE 38</a:t>
            </a:r>
          </a:p>
          <a:p>
            <a:pPr marL="355600" lvl="1" indent="-133350"/>
            <a:r>
              <a:rPr lang="es-ES" b="1" u="sng" dirty="0">
                <a:solidFill>
                  <a:srgbClr val="FF0000"/>
                </a:solidFill>
              </a:rPr>
              <a:t>Suben siete regiones</a:t>
            </a:r>
          </a:p>
          <a:p>
            <a:pPr marL="355600" lvl="1" indent="-133350"/>
            <a:r>
              <a:rPr lang="es-ES" b="1" u="sng" dirty="0">
                <a:solidFill>
                  <a:srgbClr val="FF0000"/>
                </a:solidFill>
              </a:rPr>
              <a:t>Arequipa y Tacna más Lima región suben dos semanas</a:t>
            </a:r>
          </a:p>
          <a:p>
            <a:endParaRPr lang="es-ES" dirty="0"/>
          </a:p>
          <a:p>
            <a:r>
              <a:rPr lang="es-ES" dirty="0"/>
              <a:t>Casos SE 39 son menores que SE 37 y 36</a:t>
            </a:r>
          </a:p>
          <a:p>
            <a:endParaRPr lang="es-ES" dirty="0"/>
          </a:p>
          <a:p>
            <a:r>
              <a:rPr lang="es-ES" dirty="0"/>
              <a:t>Casos SE 38 son 3.8% menores que SE 37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8910" y="1"/>
            <a:ext cx="5073090" cy="368489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118910" y="-1"/>
            <a:ext cx="5073090" cy="368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" y="794056"/>
            <a:ext cx="8348388" cy="6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8707887" y="1132768"/>
            <a:ext cx="3561450" cy="5663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/>
              <a:t>Bajó de 3.06% a 3.00% en SE 39, tal vez baje un poco más</a:t>
            </a:r>
          </a:p>
          <a:p>
            <a:endParaRPr lang="es-ES" sz="2200" dirty="0"/>
          </a:p>
          <a:p>
            <a:r>
              <a:rPr lang="es-ES" sz="2200" b="1" u="sng" dirty="0">
                <a:solidFill>
                  <a:srgbClr val="FF0000"/>
                </a:solidFill>
              </a:rPr>
              <a:t>Subió de 2.86% a 3.06% en SE 38</a:t>
            </a:r>
            <a:r>
              <a:rPr lang="es-ES" sz="2200" dirty="0"/>
              <a:t>, luego de caer de 3.00% a 2.86%. </a:t>
            </a:r>
          </a:p>
          <a:p>
            <a:endParaRPr lang="es-PE" sz="2200" dirty="0"/>
          </a:p>
          <a:p>
            <a:r>
              <a:rPr lang="es-ES" sz="2200" b="1" u="sng" dirty="0">
                <a:solidFill>
                  <a:srgbClr val="FF0000"/>
                </a:solidFill>
              </a:rPr>
              <a:t>Subió de 2.90% a 3.00% en SE 36</a:t>
            </a:r>
            <a:r>
              <a:rPr lang="es-PE" sz="2200" dirty="0"/>
              <a:t>, dos alzas en cuatro semanas</a:t>
            </a:r>
          </a:p>
          <a:p>
            <a:endParaRPr lang="es-PE" sz="2200" dirty="0"/>
          </a:p>
          <a:p>
            <a:r>
              <a:rPr lang="es-PE" sz="2200" dirty="0"/>
              <a:t># de pruebas realizadas subió de SE 35 a 36 y de SE 36 a 37</a:t>
            </a:r>
          </a:p>
          <a:p>
            <a:endParaRPr lang="es-PE" sz="2200" b="1" u="sng" dirty="0">
              <a:solidFill>
                <a:srgbClr val="FF0000"/>
              </a:solidFill>
            </a:endParaRPr>
          </a:p>
          <a:p>
            <a:r>
              <a:rPr lang="es-PE" sz="2200" b="1" u="sng" dirty="0">
                <a:solidFill>
                  <a:srgbClr val="FF0000"/>
                </a:solidFill>
              </a:rPr>
              <a:t>Oscilaciones preocupantes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60803" y="69291"/>
            <a:ext cx="3010173" cy="94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Positividad antigénica</a:t>
            </a:r>
            <a:endParaRPr lang="es-P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8" y="54592"/>
            <a:ext cx="8732214" cy="674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-67643" y="887108"/>
            <a:ext cx="3561450" cy="316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2200" dirty="0"/>
              <a:t>Lima: Lambda y Gamma bajan. Mu no avanza</a:t>
            </a:r>
          </a:p>
          <a:p>
            <a:pPr>
              <a:spcBef>
                <a:spcPts val="0"/>
              </a:spcBef>
            </a:pPr>
            <a:endParaRPr lang="es-PE" sz="2200" dirty="0"/>
          </a:p>
          <a:p>
            <a:pPr>
              <a:spcBef>
                <a:spcPts val="0"/>
              </a:spcBef>
            </a:pPr>
            <a:r>
              <a:rPr lang="es-PE" sz="2200" dirty="0"/>
              <a:t>Delta reemplaza a todas</a:t>
            </a:r>
          </a:p>
          <a:p>
            <a:pPr>
              <a:spcBef>
                <a:spcPts val="0"/>
              </a:spcBef>
            </a:pPr>
            <a:endParaRPr lang="es-PE" sz="2200" dirty="0"/>
          </a:p>
          <a:p>
            <a:pPr>
              <a:spcBef>
                <a:spcPts val="0"/>
              </a:spcBef>
            </a:pPr>
            <a:r>
              <a:rPr lang="es-PE" sz="2200" dirty="0"/>
              <a:t>Muestras de dos semanas. Muestreo representativo?</a:t>
            </a:r>
          </a:p>
          <a:p>
            <a:pPr>
              <a:spcBef>
                <a:spcPts val="0"/>
              </a:spcBef>
            </a:pPr>
            <a:endParaRPr lang="es-PE" sz="2200" dirty="0"/>
          </a:p>
          <a:p>
            <a:pPr>
              <a:spcBef>
                <a:spcPts val="0"/>
              </a:spcBef>
            </a:pPr>
            <a:r>
              <a:rPr lang="es-PE" sz="2200" dirty="0"/>
              <a:t>Callao: Delta domina</a:t>
            </a:r>
            <a:endParaRPr lang="es-PE" sz="2200" b="1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62441" y="1051"/>
            <a:ext cx="3010173" cy="94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Variantes en Lima y Callao</a:t>
            </a:r>
            <a:endParaRPr lang="es-P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645" y="40944"/>
            <a:ext cx="8766411" cy="678293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9530" y="3930555"/>
            <a:ext cx="3875368" cy="29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Fallecidos semanales por región*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* Datos de la semana actual incompletos. Totales de fila incluyen semanas no mostradas</a:t>
            </a:r>
          </a:p>
          <a:p>
            <a:r>
              <a:rPr lang="es-ES" dirty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200" dirty="0"/>
              <a:t>Fallecidos semanales bajan 9.5% luego de subir 2.75</a:t>
            </a:r>
          </a:p>
          <a:p>
            <a:pPr marL="355600" lvl="1" indent="-133350"/>
            <a:r>
              <a:rPr lang="es-PE" sz="1800" b="1" u="sng" dirty="0">
                <a:solidFill>
                  <a:srgbClr val="FF0000"/>
                </a:solidFill>
              </a:rPr>
              <a:t>Lima metropolitana sube 22.2%, porcentualmente mayor subida desde enero,</a:t>
            </a:r>
            <a:r>
              <a:rPr lang="es-PE" sz="1800" dirty="0"/>
              <a:t> luego de bajar 23.7%</a:t>
            </a:r>
          </a:p>
          <a:p>
            <a:pPr marL="355600" lvl="1" indent="-133350"/>
            <a:r>
              <a:rPr lang="es-PE" sz="1800" dirty="0"/>
              <a:t>Resto del país baja 19.4% </a:t>
            </a:r>
            <a:r>
              <a:rPr lang="es-PE" sz="1800" b="1" u="sng" dirty="0">
                <a:solidFill>
                  <a:srgbClr val="FF0000"/>
                </a:solidFill>
              </a:rPr>
              <a:t>luego de subir 15.2%</a:t>
            </a:r>
          </a:p>
          <a:p>
            <a:pPr marL="355600" lvl="1" indent="-133350"/>
            <a:endParaRPr lang="es-PE" sz="1800" b="1" u="sng" dirty="0">
              <a:solidFill>
                <a:srgbClr val="FF0000"/>
              </a:solidFill>
            </a:endParaRPr>
          </a:p>
          <a:p>
            <a:r>
              <a:rPr lang="es-ES" sz="2200" dirty="0"/>
              <a:t>Riesgos: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/>
              <a:t>Arequipa sube dos semanas, mayor valor en cuatro semanas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/>
              <a:t>Piura sube, máximo valor en cinco semanas</a:t>
            </a:r>
          </a:p>
          <a:p>
            <a:pPr marL="355600" lvl="1" indent="-133350"/>
            <a:endParaRPr lang="es-PE" sz="1800" b="1" u="sng" dirty="0">
              <a:solidFill>
                <a:srgbClr val="FF0000"/>
              </a:solidFill>
            </a:endParaRPr>
          </a:p>
          <a:p>
            <a:r>
              <a:rPr lang="es-ES" sz="2200" dirty="0"/>
              <a:t>Estancamiento: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/>
              <a:t>Dos regiones suben poco (2), doce estancadas (±1)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/>
              <a:t>Todas las regiones en &lt;7.5% de pico de 2ª ola</a:t>
            </a:r>
          </a:p>
          <a:p>
            <a:pPr marL="355600" lvl="1" indent="-133350">
              <a:spcBef>
                <a:spcPts val="1000"/>
              </a:spcBef>
            </a:pPr>
            <a:endParaRPr lang="es-ES" sz="1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69688" y="1378425"/>
            <a:ext cx="3070168" cy="5650172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dirty="0"/>
              <a:t>Perú: &gt;1045 camas UCI libres, sube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Lima: </a:t>
            </a:r>
            <a:r>
              <a:rPr lang="es-PE" sz="1600" dirty="0"/>
              <a:t>301 camas UCI libres, sube. &gt;292, 295, 294, 290, 231, 235 en semanas previas.</a:t>
            </a:r>
            <a:r>
              <a:rPr lang="es-PE" sz="1600" b="1" dirty="0">
                <a:solidFill>
                  <a:srgbClr val="FF0000"/>
                </a:solidFill>
              </a:rPr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/>
              <a:t>Loreto, &lt;5 camas UCI libres*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Suben &gt;1%**</a:t>
            </a:r>
            <a:r>
              <a:rPr lang="es-PE" sz="1600" dirty="0">
                <a:solidFill>
                  <a:srgbClr val="002060"/>
                </a:solidFill>
              </a:rPr>
              <a:t> Loreto (9.2%) y Amazonas (2.9%) en la Amazonía, Huánuco (5.3%) y Pasco (9.3%) en sierra centro más Piura (4.2%)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rgbClr val="002060"/>
                </a:solidFill>
              </a:rPr>
              <a:t>Pasco sube tres semanas. Piura estancado la semana anterior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rgbClr val="002060"/>
                </a:solidFill>
              </a:rPr>
              <a:t>11 semanas previas suben 2-8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u="sng" dirty="0">
                <a:solidFill>
                  <a:srgbClr val="FF0000"/>
                </a:solidFill>
              </a:rPr>
              <a:t>Se mantienen (±1%) pero &gt;30%</a:t>
            </a:r>
            <a:r>
              <a:rPr lang="es-PE" sz="1600" dirty="0">
                <a:solidFill>
                  <a:srgbClr val="002060"/>
                </a:solidFill>
              </a:rPr>
              <a:t>: Lambayeque, Lima metropolitana (+0.7%), Cusco, dos últimos estancados dos semanas. Lambayeque subió antes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-52534"/>
            <a:ext cx="2913530" cy="1471899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>
                <a:solidFill>
                  <a:srgbClr val="FF0000"/>
                </a:solidFill>
              </a:rPr>
              <a:t>Alta ocupación </a:t>
            </a:r>
            <a:r>
              <a:rPr lang="es-PE" sz="3200" dirty="0"/>
              <a:t>de camas UCI: 48.0%, cae 1.5%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241513" y="2630495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129952C-619E-4DD0-B157-A7F73B2BFAF1}"/>
              </a:ext>
            </a:extLst>
          </p:cNvPr>
          <p:cNvGrpSpPr/>
          <p:nvPr/>
        </p:nvGrpSpPr>
        <p:grpSpPr>
          <a:xfrm>
            <a:off x="5931" y="0"/>
            <a:ext cx="9224683" cy="6712798"/>
            <a:chOff x="26491" y="69291"/>
            <a:chExt cx="9224683" cy="671279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r:link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91" y="69291"/>
              <a:ext cx="9224683" cy="6712798"/>
            </a:xfrm>
            <a:prstGeom prst="rect">
              <a:avLst/>
            </a:prstGeom>
          </p:spPr>
        </p:pic>
        <p:sp>
          <p:nvSpPr>
            <p:cNvPr id="14" name="Rectángulo 13"/>
            <p:cNvSpPr/>
            <p:nvPr/>
          </p:nvSpPr>
          <p:spPr>
            <a:xfrm>
              <a:off x="687740" y="879903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071980" y="3900801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493833" y="3930371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871639" y="1865025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245996" y="2863577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38081</TotalTime>
  <Words>1847</Words>
  <Application>Microsoft Office PowerPoint</Application>
  <PresentationFormat>Panorámica</PresentationFormat>
  <Paragraphs>304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Situación Epidemiológica de la  COVID-19 al 2 de Octubre del 2021</vt:lpstr>
      <vt:lpstr>La pandemia esta semana</vt:lpstr>
      <vt:lpstr>Ocupación de camas UCI y hospitalización</vt:lpstr>
      <vt:lpstr>Presentación de PowerPoint</vt:lpstr>
      <vt:lpstr>Presentación de PowerPoint</vt:lpstr>
      <vt:lpstr>Presentación de PowerPoint</vt:lpstr>
      <vt:lpstr>Análisis regional</vt:lpstr>
      <vt:lpstr>Fallecidos semanales por región*</vt:lpstr>
      <vt:lpstr>Alta ocupación de camas UCI: 48.0%, cae 1.5%</vt:lpstr>
      <vt:lpstr>Ocupación de camas de no UCI baja sube 1.3%, alza tres semanas</vt:lpstr>
      <vt:lpstr>Presentación de PowerPoint</vt:lpstr>
      <vt:lpstr>Presentación de PowerPoint</vt:lpstr>
      <vt:lpstr>Cambios inciertos en variantes: sesgos del muestreo</vt:lpstr>
      <vt:lpstr>Análisis macro-regional y regional</vt:lpstr>
      <vt:lpstr>Lima metro sube, Callao y Lima región bajan</vt:lpstr>
      <vt:lpstr>Costa Centro  Fallecidos suben en Lima. Ocupación camas UCI sube levemente en Lima metro y no UCI sube en Lima región y metropolitana. Casos suben en Lima metro. Positividad antigénica &gt;5% en Ica</vt:lpstr>
      <vt:lpstr>Costa Sur Fallecidos suben en Arequipa. Ocupación camas UCI baja y no UCI sube en Tacna. Casos suben dos semanas en Arequipa y Tacna. Positividad antigénica sube levemente en Tacna</vt:lpstr>
      <vt:lpstr>Sierra/Selva Sur Fallecidos suben levemente en Ayacucho. Ocupación camas UCI baja. Ocupación no UCI subió en Madre de Dios (2), Cusco (2), Puno y Tacna. Casos suben en Tacna y Puno. Positividad antigénica alta en Ayacucho y Puno, sube en Ayacucho</vt:lpstr>
      <vt:lpstr>Sierra/Selva Centro Fallecidos se mantienen. Ocupación UCI suben en Huánuco y Pasco (3). Ocupación camas no UCI sube en Huancavelica. Casos no suben. Positividad antigénica baja</vt:lpstr>
      <vt:lpstr>Selva Baja  Fallecidos se mantienen. Ocupación camas UCI sube en Loreto. Ocupación camas no UCI subió en Ucayali (2). Casos bajan. Positividad antigénica subió en Loreto</vt:lpstr>
      <vt:lpstr>Sierra/Selva Norte Fallecidos se mantienen. Ocupación camas UCI y no UCI y casos bajan. Positividad antigénica &gt;5% en San Martín (3)</vt:lpstr>
      <vt:lpstr>Presentación de PowerPoint</vt:lpstr>
      <vt:lpstr>Tasa de mortalidad sigue cayendo, muy baja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Johar</cp:lastModifiedBy>
  <cp:revision>1157</cp:revision>
  <cp:lastPrinted>2021-07-05T19:20:30Z</cp:lastPrinted>
  <dcterms:created xsi:type="dcterms:W3CDTF">2020-07-09T22:59:19Z</dcterms:created>
  <dcterms:modified xsi:type="dcterms:W3CDTF">2021-10-07T14:44:17Z</dcterms:modified>
</cp:coreProperties>
</file>