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83" r:id="rId2"/>
    <p:sldId id="261" r:id="rId3"/>
    <p:sldId id="271" r:id="rId4"/>
    <p:sldId id="263" r:id="rId5"/>
    <p:sldId id="284" r:id="rId6"/>
    <p:sldId id="260" r:id="rId7"/>
    <p:sldId id="272" r:id="rId8"/>
    <p:sldId id="265" r:id="rId9"/>
    <p:sldId id="285" r:id="rId10"/>
    <p:sldId id="264" r:id="rId11"/>
    <p:sldId id="287" r:id="rId12"/>
    <p:sldId id="289" r:id="rId13"/>
    <p:sldId id="290" r:id="rId14"/>
    <p:sldId id="291" r:id="rId15"/>
    <p:sldId id="292" r:id="rId16"/>
    <p:sldId id="298" r:id="rId17"/>
    <p:sldId id="266" r:id="rId18"/>
    <p:sldId id="297" r:id="rId19"/>
    <p:sldId id="296" r:id="rId20"/>
    <p:sldId id="295" r:id="rId21"/>
    <p:sldId id="294" r:id="rId22"/>
    <p:sldId id="279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E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9CFEE1-D8DF-492A-B5E5-4F9D4480F87E}">
  <a:tblStyle styleId="{8A9CFEE1-D8DF-492A-B5E5-4F9D4480F87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4660"/>
  </p:normalViewPr>
  <p:slideViewPr>
    <p:cSldViewPr>
      <p:cViewPr>
        <p:scale>
          <a:sx n="104" d="100"/>
          <a:sy n="104" d="100"/>
        </p:scale>
        <p:origin x="-288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1977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5845632"/>
        <c:axId val="35847168"/>
      </c:barChart>
      <c:catAx>
        <c:axId val="3584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5847168"/>
        <c:crosses val="autoZero"/>
        <c:auto val="1"/>
        <c:lblAlgn val="ctr"/>
        <c:lblOffset val="100"/>
        <c:noMultiLvlLbl val="0"/>
      </c:catAx>
      <c:valAx>
        <c:axId val="35847168"/>
        <c:scaling>
          <c:orientation val="minMax"/>
          <c:max val="8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5845632"/>
        <c:crosses val="autoZero"/>
        <c:crossBetween val="between"/>
        <c:min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numFmt formatCode="0.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5707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012326" y="2220413"/>
            <a:ext cx="5445899" cy="18042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SzPct val="100000"/>
              <a:defRPr sz="4800"/>
            </a:lvl1pPr>
            <a:lvl2pPr algn="r">
              <a:spcBef>
                <a:spcPts val="0"/>
              </a:spcBef>
              <a:buSzPct val="100000"/>
              <a:defRPr sz="6000"/>
            </a:lvl2pPr>
            <a:lvl3pPr algn="r">
              <a:spcBef>
                <a:spcPts val="0"/>
              </a:spcBef>
              <a:buSzPct val="100000"/>
              <a:defRPr sz="6000"/>
            </a:lvl3pPr>
            <a:lvl4pPr algn="r">
              <a:spcBef>
                <a:spcPts val="0"/>
              </a:spcBef>
              <a:buSzPct val="100000"/>
              <a:defRPr sz="6000"/>
            </a:lvl4pPr>
            <a:lvl5pPr algn="r">
              <a:spcBef>
                <a:spcPts val="0"/>
              </a:spcBef>
              <a:buSzPct val="100000"/>
              <a:defRPr sz="6000"/>
            </a:lvl5pPr>
            <a:lvl6pPr algn="r">
              <a:spcBef>
                <a:spcPts val="0"/>
              </a:spcBef>
              <a:buSzPct val="100000"/>
              <a:defRPr sz="6000"/>
            </a:lvl6pPr>
            <a:lvl7pPr algn="r">
              <a:spcBef>
                <a:spcPts val="0"/>
              </a:spcBef>
              <a:buSzPct val="100000"/>
              <a:defRPr sz="6000"/>
            </a:lvl7pPr>
            <a:lvl8pPr algn="r">
              <a:spcBef>
                <a:spcPts val="0"/>
              </a:spcBef>
              <a:buSzPct val="100000"/>
              <a:defRPr sz="6000"/>
            </a:lvl8pPr>
            <a:lvl9pPr algn="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208125" y="4214588"/>
            <a:ext cx="2250000" cy="103274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2767799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165233" y="1146050"/>
            <a:ext cx="4809000" cy="3251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801025" y="1254241"/>
            <a:ext cx="1957200" cy="710984"/>
            <a:chOff x="801025" y="1367520"/>
            <a:chExt cx="1957200" cy="947979"/>
          </a:xfrm>
        </p:grpSpPr>
        <p:sp>
          <p:nvSpPr>
            <p:cNvPr id="18" name="Shape 18"/>
            <p:cNvSpPr txBox="1"/>
            <p:nvPr/>
          </p:nvSpPr>
          <p:spPr>
            <a:xfrm>
              <a:off x="801025" y="1367520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9400" b="1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19" name="Shape 19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w="76200" cap="flat" cmpd="sng">
              <a:solidFill>
                <a:srgbClr val="454F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91201" y="0"/>
            <a:ext cx="7761599" cy="9690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91201" y="1358703"/>
            <a:ext cx="7761599" cy="33090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3272" y="1129642"/>
            <a:ext cx="1533600" cy="103274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" y="0"/>
            <a:ext cx="137699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813272" y="1129642"/>
            <a:ext cx="1533600" cy="103274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" y="0"/>
            <a:ext cx="137699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91201" y="1393425"/>
            <a:ext cx="2501699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699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950976" y="1393425"/>
            <a:ext cx="2501699" cy="353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813272" y="1129642"/>
            <a:ext cx="1533600" cy="103274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" y="0"/>
            <a:ext cx="137699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" y="0"/>
            <a:ext cx="137699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13272" y="1129642"/>
            <a:ext cx="1533600" cy="103274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3" y="5040226"/>
            <a:ext cx="9144000" cy="103274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8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1201" y="1358703"/>
            <a:ext cx="7761599" cy="330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joealazhary@gmail.com" TargetMode="External"/><Relationship Id="rId3" Type="http://schemas.openxmlformats.org/officeDocument/2006/relationships/hyperlink" Target="http://www.slidescarnival.com/" TargetMode="External"/><Relationship Id="rId7" Type="http://schemas.openxmlformats.org/officeDocument/2006/relationships/hyperlink" Target="mailto:hesham52007@hot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fatima.fouda35@gmail.com" TargetMode="External"/><Relationship Id="rId5" Type="http://schemas.openxmlformats.org/officeDocument/2006/relationships/hyperlink" Target="mailto:ali.elsaeed94@gmail.com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914400" y="2220413"/>
            <a:ext cx="7543827" cy="18042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Renewable Energy Mapping Using Weather Sensors &amp; Data</a:t>
            </a:r>
            <a:br>
              <a:rPr lang="en-US" sz="3200" dirty="0"/>
            </a:br>
            <a:r>
              <a:rPr lang="en-US" sz="3200" dirty="0"/>
              <a:t>(REMUWS)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65562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Forecast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5334000" y="1551256"/>
            <a:ext cx="3118675" cy="2778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By applying the slope in (2)to the curve fit of the latest year (3) as a vertical shift, we obtain a forecast of upcoming years by adding the slope shift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385374" y="1434165"/>
            <a:ext cx="4523873" cy="3012708"/>
            <a:chOff x="849583" y="1792550"/>
            <a:chExt cx="6091750" cy="4775091"/>
          </a:xfrm>
        </p:grpSpPr>
        <p:pic>
          <p:nvPicPr>
            <p:cNvPr id="22" name="Picture 21"/>
            <p:cNvPicPr/>
            <p:nvPr/>
          </p:nvPicPr>
          <p:blipFill rotWithShape="1">
            <a:blip r:embed="rId3"/>
            <a:srcRect l="9115" t="6761" r="7606" b="6197"/>
            <a:stretch/>
          </p:blipFill>
          <p:spPr>
            <a:xfrm>
              <a:off x="849583" y="1792550"/>
              <a:ext cx="6091750" cy="47750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Line 2"/>
            <p:cNvSpPr/>
            <p:nvPr/>
          </p:nvSpPr>
          <p:spPr>
            <a:xfrm flipH="1">
              <a:off x="2103120" y="2103120"/>
              <a:ext cx="640080" cy="91440"/>
            </a:xfrm>
            <a:prstGeom prst="line">
              <a:avLst/>
            </a:prstGeom>
            <a:ln>
              <a:solidFill>
                <a:srgbClr val="FF3366"/>
              </a:solidFill>
              <a:tailEnd type="triangle" w="med" len="med"/>
            </a:ln>
          </p:spPr>
        </p:sp>
        <p:sp>
          <p:nvSpPr>
            <p:cNvPr id="24" name="TextShape 3"/>
            <p:cNvSpPr txBox="1"/>
            <p:nvPr/>
          </p:nvSpPr>
          <p:spPr>
            <a:xfrm>
              <a:off x="2774880" y="1975680"/>
              <a:ext cx="822960" cy="3434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dirty="0">
                  <a:latin typeface="Arial"/>
                </a:rPr>
                <a:t>2016</a:t>
              </a:r>
              <a:endParaRPr dirty="0"/>
            </a:p>
          </p:txBody>
        </p:sp>
        <p:sp>
          <p:nvSpPr>
            <p:cNvPr id="25" name="Line 5"/>
            <p:cNvSpPr/>
            <p:nvPr/>
          </p:nvSpPr>
          <p:spPr>
            <a:xfrm flipH="1">
              <a:off x="3795120" y="2103120"/>
              <a:ext cx="640080" cy="91440"/>
            </a:xfrm>
            <a:prstGeom prst="line">
              <a:avLst/>
            </a:prstGeom>
            <a:ln>
              <a:solidFill>
                <a:srgbClr val="FF3366"/>
              </a:solidFill>
              <a:tailEnd type="triangle" w="med" len="med"/>
            </a:ln>
          </p:spPr>
        </p:sp>
        <p:sp>
          <p:nvSpPr>
            <p:cNvPr id="26" name="TextShape 6"/>
            <p:cNvSpPr txBox="1"/>
            <p:nvPr/>
          </p:nvSpPr>
          <p:spPr>
            <a:xfrm>
              <a:off x="4466880" y="1975680"/>
              <a:ext cx="822960" cy="3434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>
                  <a:latin typeface="Arial"/>
                </a:rPr>
                <a:t>2017</a:t>
              </a:r>
              <a:endParaRPr/>
            </a:p>
          </p:txBody>
        </p:sp>
        <p:sp>
          <p:nvSpPr>
            <p:cNvPr id="27" name="Line 7"/>
            <p:cNvSpPr/>
            <p:nvPr/>
          </p:nvSpPr>
          <p:spPr>
            <a:xfrm flipH="1">
              <a:off x="5523120" y="2103120"/>
              <a:ext cx="640080" cy="91440"/>
            </a:xfrm>
            <a:prstGeom prst="line">
              <a:avLst/>
            </a:prstGeom>
            <a:ln>
              <a:solidFill>
                <a:srgbClr val="FF3366"/>
              </a:solidFill>
              <a:tailEnd type="triangle" w="med" len="med"/>
            </a:ln>
          </p:spPr>
        </p:sp>
        <p:sp>
          <p:nvSpPr>
            <p:cNvPr id="28" name="TextShape 8"/>
            <p:cNvSpPr txBox="1"/>
            <p:nvPr/>
          </p:nvSpPr>
          <p:spPr>
            <a:xfrm>
              <a:off x="6014880" y="2083680"/>
              <a:ext cx="822960" cy="3434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>
                  <a:latin typeface="Arial"/>
                </a:rPr>
                <a:t>2018</a:t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-900000">
            <a:off x="4565108" y="-204711"/>
            <a:ext cx="157983" cy="5480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1" y="-10920"/>
            <a:ext cx="5105400" cy="5154420"/>
            <a:chOff x="4152499" y="0"/>
            <a:chExt cx="4991501" cy="515442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3"/>
            <p:cNvSpPr/>
            <p:nvPr/>
          </p:nvSpPr>
          <p:spPr>
            <a:xfrm>
              <a:off x="5486400" y="10920"/>
              <a:ext cx="3657600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0800000">
              <a:off x="4152499" y="0"/>
              <a:ext cx="1333901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2177" y="1884390"/>
            <a:ext cx="3657600" cy="1600201"/>
          </a:xfrm>
        </p:spPr>
        <p:txBody>
          <a:bodyPr/>
          <a:lstStyle/>
          <a:p>
            <a:r>
              <a:rPr lang="en-US" sz="2800" dirty="0" smtClean="0"/>
              <a:t>What about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2800" dirty="0" smtClean="0"/>
              <a:t> of this space?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Shape 471"/>
          <p:cNvSpPr/>
          <p:nvPr/>
        </p:nvSpPr>
        <p:spPr>
          <a:xfrm>
            <a:off x="5024943" y="1581150"/>
            <a:ext cx="755994" cy="60648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52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Station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00889"/>
            <a:ext cx="3383871" cy="3743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91201" y="1358703"/>
            <a:ext cx="3728399" cy="3309075"/>
          </a:xfrm>
        </p:spPr>
        <p:txBody>
          <a:bodyPr/>
          <a:lstStyle/>
          <a:p>
            <a:r>
              <a:rPr lang="en-US" dirty="0" smtClean="0"/>
              <a:t>Cheap</a:t>
            </a:r>
          </a:p>
          <a:p>
            <a:endParaRPr lang="en-US" dirty="0"/>
          </a:p>
          <a:p>
            <a:r>
              <a:rPr lang="en-US" dirty="0"/>
              <a:t>Monitors 3 </a:t>
            </a:r>
            <a:r>
              <a:rPr lang="en-US" dirty="0" smtClean="0"/>
              <a:t>metrics</a:t>
            </a:r>
          </a:p>
          <a:p>
            <a:endParaRPr lang="en-US" dirty="0"/>
          </a:p>
          <a:p>
            <a:r>
              <a:rPr lang="en-US" dirty="0"/>
              <a:t>Easily </a:t>
            </a:r>
            <a:r>
              <a:rPr lang="en-US" dirty="0" smtClean="0"/>
              <a:t>deployable</a:t>
            </a:r>
          </a:p>
          <a:p>
            <a:endParaRPr lang="en-US" dirty="0"/>
          </a:p>
          <a:p>
            <a:r>
              <a:rPr lang="en-US" dirty="0" smtClean="0"/>
              <a:t>Accurate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Speed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0200" y="1200150"/>
            <a:ext cx="3124200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t="56769" r="9811" b="520"/>
          <a:stretch/>
        </p:blipFill>
        <p:spPr>
          <a:xfrm>
            <a:off x="381000" y="1859981"/>
            <a:ext cx="4850073" cy="24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53886"/>
            <a:ext cx="2989068" cy="2241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17313" r="5875" b="16417"/>
          <a:stretch/>
        </p:blipFill>
        <p:spPr>
          <a:xfrm>
            <a:off x="609600" y="2009099"/>
            <a:ext cx="2125361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0080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intensity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3590617" cy="317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4" y="1733751"/>
            <a:ext cx="1769268" cy="1769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514695"/>
            <a:ext cx="2457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LUX sensor (LDR)</a:t>
            </a:r>
          </a:p>
        </p:txBody>
      </p:sp>
    </p:spTree>
    <p:extLst>
      <p:ext uri="{BB962C8B-B14F-4D97-AF65-F5344CB8AC3E}">
        <p14:creationId xmlns:p14="http://schemas.microsoft.com/office/powerpoint/2010/main" val="7729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Screensho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1629" r="17377" b="9146"/>
          <a:stretch/>
        </p:blipFill>
        <p:spPr bwMode="auto">
          <a:xfrm>
            <a:off x="1447800" y="209549"/>
            <a:ext cx="7047343" cy="480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671800" y="1592701"/>
            <a:ext cx="3800400" cy="19581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" sz="2400" b="0" dirty="0">
              <a:solidFill>
                <a:srgbClr val="FFFFFF"/>
              </a:solidFill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3266418" y="1592623"/>
            <a:ext cx="2611162" cy="1958253"/>
            <a:chOff x="3782699" y="1538287"/>
            <a:chExt cx="1578600" cy="1578600"/>
          </a:xfrm>
        </p:grpSpPr>
        <p:sp>
          <p:nvSpPr>
            <p:cNvPr id="131" name="Shape 13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297307" y="2130793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016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$614.92 billion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&amp; business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201" y="1358703"/>
            <a:ext cx="8224199" cy="832047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“A </a:t>
            </a:r>
            <a:r>
              <a:rPr lang="en-US" sz="2000" dirty="0"/>
              <a:t>business will only survive if it has customers that </a:t>
            </a:r>
            <a:r>
              <a:rPr lang="en-US" sz="2000" b="1" dirty="0"/>
              <a:t>want what you provide</a:t>
            </a:r>
            <a:r>
              <a:rPr lang="en-US" sz="2000" dirty="0" smtClean="0"/>
              <a:t>.”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9429549"/>
              </p:ext>
            </p:extLst>
          </p:nvPr>
        </p:nvGraphicFramePr>
        <p:xfrm>
          <a:off x="533400" y="2266950"/>
          <a:ext cx="3698247" cy="2457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6528"/>
              </p:ext>
            </p:extLst>
          </p:nvPr>
        </p:nvGraphicFramePr>
        <p:xfrm>
          <a:off x="5562600" y="2266950"/>
          <a:ext cx="2604863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23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&amp; business opportunities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201" y="1358703"/>
            <a:ext cx="3499799" cy="3499047"/>
          </a:xfrm>
        </p:spPr>
        <p:txBody>
          <a:bodyPr/>
          <a:lstStyle/>
          <a:p>
            <a:r>
              <a:rPr lang="en-US" dirty="0" smtClean="0"/>
              <a:t>Can power </a:t>
            </a:r>
            <a:r>
              <a:rPr lang="en-US" dirty="0"/>
              <a:t>about 500 average homes for a full </a:t>
            </a:r>
            <a:r>
              <a:rPr lang="en-US" dirty="0" smtClean="0"/>
              <a:t>year</a:t>
            </a:r>
          </a:p>
          <a:p>
            <a:endParaRPr lang="en-US" dirty="0" smtClean="0"/>
          </a:p>
          <a:p>
            <a:r>
              <a:rPr lang="en-US" dirty="0"/>
              <a:t>20-25 </a:t>
            </a:r>
            <a:r>
              <a:rPr lang="en-US" dirty="0" smtClean="0"/>
              <a:t>years lifetime</a:t>
            </a:r>
          </a:p>
          <a:p>
            <a:r>
              <a:rPr lang="en-US" dirty="0"/>
              <a:t>120,000 </a:t>
            </a:r>
            <a:r>
              <a:rPr lang="en-US" dirty="0" smtClean="0"/>
              <a:t>hours</a:t>
            </a:r>
          </a:p>
          <a:p>
            <a:endParaRPr lang="en-US" dirty="0" smtClean="0"/>
          </a:p>
          <a:p>
            <a:r>
              <a:rPr lang="en-US" dirty="0" smtClean="0"/>
              <a:t>Car engine: 4,000 </a:t>
            </a:r>
            <a:r>
              <a:rPr lang="en-US" dirty="0"/>
              <a:t>to 6,000 hours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0"/>
          <a:stretch/>
        </p:blipFill>
        <p:spPr>
          <a:xfrm>
            <a:off x="5181600" y="1276350"/>
            <a:ext cx="3110508" cy="3352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97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91201" y="0"/>
            <a:ext cx="7761599" cy="9690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Content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91201" y="1358703"/>
            <a:ext cx="7761599" cy="3309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Problem Definition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Solution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Weather Station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Analysis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Facts &amp; Business opportunities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Future 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9628"/>
            <a:ext cx="7761599" cy="493425"/>
          </a:xfrm>
        </p:spPr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7" name="Picture 2" descr="C:\Users\Ali_El-Saeed\Desktop\pricesol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470" y="1061932"/>
            <a:ext cx="2810196" cy="1944655"/>
          </a:xfrm>
          <a:prstGeom prst="rect">
            <a:avLst/>
          </a:prstGeom>
          <a:noFill/>
        </p:spPr>
      </p:pic>
      <p:pic>
        <p:nvPicPr>
          <p:cNvPr id="8" name="Picture 3" descr="C:\Users\Ali_El-Saeed\Desktop\pricewi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895350"/>
            <a:ext cx="2928697" cy="1944655"/>
          </a:xfrm>
          <a:prstGeom prst="rect">
            <a:avLst/>
          </a:prstGeom>
          <a:noFill/>
        </p:spPr>
      </p:pic>
      <p:pic>
        <p:nvPicPr>
          <p:cNvPr id="9" name="Picture 2" descr="C:\Users\Ali_El-Saeed\Desktop\priceco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905" y="3028950"/>
            <a:ext cx="2843326" cy="1865221"/>
          </a:xfrm>
          <a:prstGeom prst="rect">
            <a:avLst/>
          </a:prstGeom>
          <a:noFill/>
        </p:spPr>
      </p:pic>
      <p:pic>
        <p:nvPicPr>
          <p:cNvPr id="10" name="Picture 3" descr="C:\Users\Ali_El-Saeed\Desktop\costcrud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006587"/>
            <a:ext cx="2843326" cy="1933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68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58703"/>
            <a:ext cx="8534400" cy="3784797"/>
          </a:xfrm>
        </p:spPr>
        <p:txBody>
          <a:bodyPr/>
          <a:lstStyle/>
          <a:p>
            <a:r>
              <a:rPr lang="en-US" dirty="0"/>
              <a:t>Improve analysis algorithm for better and more accurate forecasts</a:t>
            </a:r>
          </a:p>
          <a:p>
            <a:endParaRPr lang="en-US" dirty="0"/>
          </a:p>
          <a:p>
            <a:r>
              <a:rPr lang="en-US" dirty="0"/>
              <a:t> Improve sensor design for better accuracy and sustainable operation</a:t>
            </a:r>
          </a:p>
          <a:p>
            <a:endParaRPr lang="en-US" dirty="0"/>
          </a:p>
          <a:p>
            <a:r>
              <a:rPr lang="en-US" dirty="0"/>
              <a:t> Collaborate with other institutions for better overall output</a:t>
            </a:r>
          </a:p>
          <a:p>
            <a:endParaRPr lang="en-US" dirty="0"/>
          </a:p>
          <a:p>
            <a:r>
              <a:rPr lang="en-US" dirty="0"/>
              <a:t> Seek funding and government support for project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0" y="-95250"/>
            <a:ext cx="9144000" cy="5129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582500" y="1237856"/>
            <a:ext cx="6746099" cy="1159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 dirty="0">
                <a:solidFill>
                  <a:srgbClr val="4ECDC4"/>
                </a:solidFill>
              </a:rPr>
              <a:t>Thanks!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ubTitle" idx="1"/>
          </p:nvPr>
        </p:nvSpPr>
        <p:spPr>
          <a:xfrm>
            <a:off x="701983" y="2188411"/>
            <a:ext cx="5025299" cy="6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/>
              <a:t>Any questions?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685800" y="3216028"/>
            <a:ext cx="3124199" cy="1717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 smtClean="0">
                <a:solidFill>
                  <a:srgbClr val="454F5B"/>
                </a:solidFill>
              </a:rPr>
              <a:t>You can contact us at: </a:t>
            </a:r>
            <a:r>
              <a:rPr lang="en" sz="2000" dirty="0">
                <a:solidFill>
                  <a:srgbClr val="454F5B"/>
                </a:solidFill>
              </a:rPr>
              <a:t> 	</a:t>
            </a:r>
            <a:r>
              <a:rPr lang="en" sz="2000" dirty="0" smtClean="0">
                <a:solidFill>
                  <a:srgbClr val="454F5B"/>
                </a:solidFill>
              </a:rPr>
              <a:t>	           </a:t>
            </a:r>
            <a:r>
              <a:rPr lang="en" sz="2000" dirty="0">
                <a:solidFill>
                  <a:srgbClr val="454F5B"/>
                </a:solidFill>
              </a:rPr>
              <a:t>	</a:t>
            </a:r>
            <a:r>
              <a:rPr lang="en" sz="2000" dirty="0" smtClean="0">
                <a:solidFill>
                  <a:srgbClr val="454F5B"/>
                </a:solidFill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>
                <a:solidFill>
                  <a:srgbClr val="454F5B"/>
                </a:solidFill>
              </a:rPr>
              <a:t> </a:t>
            </a:r>
            <a:r>
              <a:rPr lang="en" sz="2000" dirty="0" smtClean="0">
                <a:solidFill>
                  <a:srgbClr val="454F5B"/>
                </a:solidFill>
              </a:rPr>
              <a:t>                                     </a:t>
            </a:r>
            <a:endParaRPr lang="en" sz="2000" dirty="0">
              <a:solidFill>
                <a:srgbClr val="454F5B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813272" y="3075198"/>
            <a:ext cx="1533600" cy="103274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7" name="Shape 336"/>
          <p:cNvSpPr txBox="1">
            <a:spLocks/>
          </p:cNvSpPr>
          <p:nvPr/>
        </p:nvSpPr>
        <p:spPr>
          <a:xfrm rot="5400000">
            <a:off x="5679224" y="3217126"/>
            <a:ext cx="7761599" cy="679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1100" smtClean="0">
                <a:solidFill>
                  <a:srgbClr val="454F5B"/>
                </a:solidFill>
              </a:rPr>
              <a:t>Special thanks to all the people who made and released these awesome resources for free:</a:t>
            </a:r>
          </a:p>
          <a:p>
            <a:pPr marL="457200" indent="-228600">
              <a:lnSpc>
                <a:spcPct val="115000"/>
              </a:lnSpc>
              <a:buClr>
                <a:srgbClr val="C7F464"/>
              </a:buClr>
              <a:buSzPct val="100000"/>
            </a:pPr>
            <a:r>
              <a:rPr lang="en" sz="1100" smtClean="0">
                <a:solidFill>
                  <a:srgbClr val="454F5B"/>
                </a:solidFill>
              </a:rPr>
              <a:t>Presentation template by </a:t>
            </a:r>
            <a:r>
              <a:rPr lang="en" sz="1100" u="sng" smtClean="0">
                <a:solidFill>
                  <a:srgbClr val="454F5B"/>
                </a:solidFill>
                <a:hlinkClick r:id="rId3"/>
              </a:rPr>
              <a:t>SlidesCarnival</a:t>
            </a:r>
          </a:p>
          <a:p>
            <a:pPr marL="457200" indent="-228600">
              <a:lnSpc>
                <a:spcPct val="115000"/>
              </a:lnSpc>
              <a:buClr>
                <a:srgbClr val="C7F464"/>
              </a:buClr>
              <a:buSzPct val="100000"/>
            </a:pPr>
            <a:r>
              <a:rPr lang="en" sz="1100" smtClean="0">
                <a:solidFill>
                  <a:srgbClr val="454F5B"/>
                </a:solidFill>
              </a:rPr>
              <a:t>Photographs by </a:t>
            </a:r>
            <a:r>
              <a:rPr lang="en" sz="1100" u="sng" smtClean="0">
                <a:solidFill>
                  <a:srgbClr val="454F5B"/>
                </a:solidFill>
                <a:hlinkClick r:id="rId4"/>
              </a:rPr>
              <a:t>Unsplash</a:t>
            </a:r>
            <a:endParaRPr lang="en" sz="1100" u="sng" dirty="0">
              <a:solidFill>
                <a:srgbClr val="454F5B"/>
              </a:solidFill>
              <a:hlinkClick r:id="rId4"/>
            </a:endParaRPr>
          </a:p>
        </p:txBody>
      </p:sp>
      <p:sp>
        <p:nvSpPr>
          <p:cNvPr id="8" name="Shape 329"/>
          <p:cNvSpPr txBox="1">
            <a:spLocks/>
          </p:cNvSpPr>
          <p:nvPr/>
        </p:nvSpPr>
        <p:spPr>
          <a:xfrm>
            <a:off x="3352800" y="3185463"/>
            <a:ext cx="4953000" cy="1717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2000" dirty="0" smtClean="0">
                <a:solidFill>
                  <a:srgbClr val="454F5B"/>
                </a:solidFill>
                <a:hlinkClick r:id="rId5"/>
              </a:rPr>
              <a:t>ali.elsaeed94@gmail.com</a:t>
            </a:r>
            <a:endParaRPr lang="en" sz="2000" u="sng" dirty="0">
              <a:solidFill>
                <a:srgbClr val="454F5B"/>
              </a:solidFill>
            </a:endParaRPr>
          </a:p>
          <a:p>
            <a:r>
              <a:rPr lang="en" sz="2000" u="sng" dirty="0" smtClean="0">
                <a:solidFill>
                  <a:srgbClr val="454F5B"/>
                </a:solidFill>
                <a:hlinkClick r:id="rId6"/>
              </a:rPr>
              <a:t>fatima.fouda35@gmail.com</a:t>
            </a:r>
            <a:endParaRPr lang="en" sz="2000" u="sng" dirty="0">
              <a:solidFill>
                <a:srgbClr val="454F5B"/>
              </a:solidFill>
            </a:endParaRPr>
          </a:p>
          <a:p>
            <a:r>
              <a:rPr lang="en" sz="2000" dirty="0" smtClean="0">
                <a:solidFill>
                  <a:srgbClr val="454F5B"/>
                </a:solidFill>
                <a:hlinkClick r:id="rId7"/>
              </a:rPr>
              <a:t>hesham52007@hotmail.com</a:t>
            </a:r>
            <a:endParaRPr lang="en" sz="2000" dirty="0" smtClean="0">
              <a:solidFill>
                <a:srgbClr val="454F5B"/>
              </a:solidFill>
            </a:endParaRPr>
          </a:p>
          <a:p>
            <a:r>
              <a:rPr lang="en" sz="2000" dirty="0" smtClean="0">
                <a:solidFill>
                  <a:srgbClr val="454F5B"/>
                </a:solidFill>
                <a:hlinkClick r:id="rId8"/>
              </a:rPr>
              <a:t>joealazhary@gmail.com</a:t>
            </a:r>
            <a:endParaRPr lang="en" sz="2000" dirty="0" smtClean="0">
              <a:solidFill>
                <a:srgbClr val="454F5B"/>
              </a:solidFill>
            </a:endParaRPr>
          </a:p>
          <a:p>
            <a:r>
              <a:rPr lang="en" sz="2000" dirty="0" smtClean="0">
                <a:solidFill>
                  <a:srgbClr val="454F5B"/>
                </a:solidFill>
              </a:rPr>
              <a:t>		           			</a:t>
            </a:r>
          </a:p>
          <a:p>
            <a:r>
              <a:rPr lang="en" sz="2000" dirty="0" smtClean="0">
                <a:solidFill>
                  <a:srgbClr val="454F5B"/>
                </a:solidFill>
              </a:rPr>
              <a:t>                                      </a:t>
            </a:r>
            <a:endParaRPr lang="en" sz="2000" dirty="0">
              <a:solidFill>
                <a:srgbClr val="454F5B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272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533400" y="350220"/>
            <a:ext cx="7924799" cy="1009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95,126,560 </a:t>
            </a:r>
            <a:r>
              <a:rPr lang="en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barrel/day</a:t>
            </a:r>
            <a:r>
              <a:rPr lang="en" sz="2400" dirty="0">
                <a:solidFill>
                  <a:srgbClr val="4ECDC4"/>
                </a:solidFill>
              </a:rPr>
              <a:t>	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5"/>
          </p:nvPr>
        </p:nvSpPr>
        <p:spPr>
          <a:xfrm>
            <a:off x="685799" y="2668609"/>
            <a:ext cx="7772400" cy="463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316441"/>
            <a:ext cx="9144000" cy="1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Shape 178"/>
          <p:cNvSpPr/>
          <p:nvPr/>
        </p:nvSpPr>
        <p:spPr>
          <a:xfrm>
            <a:off x="0" y="1601266"/>
            <a:ext cx="9144000" cy="1715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"/>
          </p:nvPr>
        </p:nvSpPr>
        <p:spPr>
          <a:xfrm>
            <a:off x="431533" y="2011328"/>
            <a:ext cx="8153400" cy="895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C00000"/>
                </a:solidFill>
              </a:rPr>
              <a:t>34,000,000,000 </a:t>
            </a:r>
            <a:r>
              <a:rPr lang="en" sz="1800" dirty="0" smtClean="0">
                <a:solidFill>
                  <a:srgbClr val="C00000"/>
                </a:solidFill>
              </a:rPr>
              <a:t>barrel/year</a:t>
            </a:r>
            <a:endParaRPr lang="en" sz="1100" dirty="0">
              <a:solidFill>
                <a:srgbClr val="C00000"/>
              </a:solidFill>
            </a:endParaRPr>
          </a:p>
        </p:txBody>
      </p:sp>
      <p:sp>
        <p:nvSpPr>
          <p:cNvPr id="11" name="Shape 183"/>
          <p:cNvSpPr txBox="1">
            <a:spLocks/>
          </p:cNvSpPr>
          <p:nvPr/>
        </p:nvSpPr>
        <p:spPr>
          <a:xfrm>
            <a:off x="440356" y="3562351"/>
            <a:ext cx="8153400" cy="1115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" sz="7200" dirty="0" smtClean="0">
                <a:solidFill>
                  <a:srgbClr val="FF0000"/>
                </a:solidFill>
              </a:rPr>
              <a:t>473.1 BILLION </a:t>
            </a:r>
            <a:r>
              <a:rPr lang="en" sz="1800" dirty="0" smtClean="0">
                <a:solidFill>
                  <a:srgbClr val="FF0000"/>
                </a:solidFill>
              </a:rPr>
              <a:t>tonnes/year</a:t>
            </a:r>
            <a:endParaRPr lang="en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459581" y="1428750"/>
            <a:ext cx="8224837" cy="35321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6000" dirty="0" smtClean="0"/>
              <a:t>peak </a:t>
            </a:r>
            <a:r>
              <a:rPr lang="en-US" sz="6000" dirty="0"/>
              <a:t>oil </a:t>
            </a:r>
            <a:r>
              <a:rPr lang="en-US" sz="6000" dirty="0" smtClean="0"/>
              <a:t>              </a:t>
            </a:r>
            <a:r>
              <a:rPr lang="en-US" sz="6000" dirty="0" smtClean="0"/>
              <a:t>								</a:t>
            </a:r>
            <a:r>
              <a:rPr lang="en-US" sz="6000" b="1" dirty="0" smtClean="0"/>
              <a:t>2030</a:t>
            </a:r>
            <a:endParaRPr lang="en-US" sz="6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114800" y="1885950"/>
            <a:ext cx="914400" cy="3048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-900000">
            <a:off x="4565108" y="-204711"/>
            <a:ext cx="157983" cy="54806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1" y="-10920"/>
            <a:ext cx="5105400" cy="5154420"/>
            <a:chOff x="4152499" y="0"/>
            <a:chExt cx="4991501" cy="515442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3"/>
            <p:cNvSpPr/>
            <p:nvPr/>
          </p:nvSpPr>
          <p:spPr>
            <a:xfrm>
              <a:off x="5486400" y="10920"/>
              <a:ext cx="3657600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0800000">
              <a:off x="4152499" y="0"/>
              <a:ext cx="1333901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1657351"/>
            <a:ext cx="3657600" cy="1066800"/>
          </a:xfrm>
        </p:spPr>
        <p:txBody>
          <a:bodyPr/>
          <a:lstStyle/>
          <a:p>
            <a:r>
              <a:rPr lang="en-US" sz="2800" dirty="0" smtClean="0"/>
              <a:t>We know the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HOW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495550"/>
            <a:ext cx="3325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54F5B"/>
                </a:solidFill>
                <a:latin typeface="Montserrat"/>
                <a:sym typeface="Montserrat"/>
              </a:rPr>
              <a:t>Not so sure about the </a:t>
            </a:r>
            <a:r>
              <a:rPr lang="en-US" sz="2800" b="1" dirty="0">
                <a:solidFill>
                  <a:srgbClr val="FFFFFF">
                    <a:lumMod val="65000"/>
                  </a:srgbClr>
                </a:solidFill>
                <a:latin typeface="Montserrat"/>
                <a:sym typeface="Montserrat"/>
              </a:rPr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04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65233" y="1146050"/>
            <a:ext cx="4809000" cy="371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A robust </a:t>
            </a:r>
            <a:r>
              <a:rPr lang="en-US" sz="3200" dirty="0"/>
              <a:t>energy solution that aims to </a:t>
            </a:r>
            <a:r>
              <a:rPr lang="en-US" sz="3200" b="1" dirty="0"/>
              <a:t>locate</a:t>
            </a:r>
            <a:r>
              <a:rPr lang="en-US" sz="3200" dirty="0"/>
              <a:t> optimum hotspots by means of forecast as well as </a:t>
            </a:r>
            <a:r>
              <a:rPr lang="en-US" sz="3200" b="1" dirty="0"/>
              <a:t>deploy</a:t>
            </a:r>
            <a:r>
              <a:rPr lang="en-US" sz="3200" dirty="0"/>
              <a:t> sensors in remote area to further increase coverage.</a:t>
            </a:r>
          </a:p>
        </p:txBody>
      </p:sp>
      <p:sp>
        <p:nvSpPr>
          <p:cNvPr id="2" name="Rectangle 1"/>
          <p:cNvSpPr/>
          <p:nvPr/>
        </p:nvSpPr>
        <p:spPr>
          <a:xfrm>
            <a:off x="-33688" y="1230831"/>
            <a:ext cx="2819400" cy="9144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/>
                <a:sym typeface="Montserrat"/>
              </a:rPr>
              <a:t>REMUWS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</a:t>
            </a:r>
            <a:r>
              <a:rPr lang="en" dirty="0" smtClean="0"/>
              <a:t>simple</a:t>
            </a:r>
            <a:endParaRPr lang="en" dirty="0"/>
          </a:p>
        </p:txBody>
      </p:sp>
      <p:sp>
        <p:nvSpPr>
          <p:cNvPr id="9" name="Rectangle 8"/>
          <p:cNvSpPr/>
          <p:nvPr/>
        </p:nvSpPr>
        <p:spPr>
          <a:xfrm>
            <a:off x="647700" y="1517984"/>
            <a:ext cx="3276600" cy="457200"/>
          </a:xfrm>
          <a:prstGeom prst="rect">
            <a:avLst/>
          </a:prstGeom>
          <a:noFill/>
          <a:ln>
            <a:solidFill>
              <a:srgbClr val="A0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Analyze big data from available ground stations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2558775"/>
            <a:ext cx="3276600" cy="457200"/>
          </a:xfrm>
          <a:prstGeom prst="rect">
            <a:avLst/>
          </a:prstGeom>
          <a:noFill/>
          <a:ln>
            <a:solidFill>
              <a:srgbClr val="A0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" sz="16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16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6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ke accurate predictions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1517984"/>
            <a:ext cx="3276600" cy="457200"/>
          </a:xfrm>
          <a:prstGeom prst="rect">
            <a:avLst/>
          </a:prstGeom>
          <a:noFill/>
          <a:ln>
            <a:solidFill>
              <a:srgbClr val="A0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Deploy sensors in remote areas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800" y="3714750"/>
            <a:ext cx="3276600" cy="457200"/>
          </a:xfrm>
          <a:prstGeom prst="rect">
            <a:avLst/>
          </a:prstGeom>
          <a:noFill/>
          <a:ln>
            <a:solidFill>
              <a:srgbClr val="A0E5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Ensure sound investment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0" y="1975184"/>
            <a:ext cx="381000" cy="58359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21028" y="1975184"/>
            <a:ext cx="381000" cy="58359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-1980000" flipH="1">
            <a:off x="4416537" y="3072653"/>
            <a:ext cx="381000" cy="58359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r="7779"/>
          <a:stretch/>
        </p:blipFill>
        <p:spPr>
          <a:xfrm>
            <a:off x="381000" y="1504950"/>
            <a:ext cx="265779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91201" y="0"/>
            <a:ext cx="7761599" cy="9690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Current Database</a:t>
            </a:r>
            <a:endParaRPr lang="en"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44640" y="4095750"/>
            <a:ext cx="2438400" cy="9517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869 stations  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/>
        </p:blipFill>
        <p:spPr>
          <a:xfrm>
            <a:off x="3127550" y="1531955"/>
            <a:ext cx="5943600" cy="1819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hape 118"/>
          <p:cNvSpPr txBox="1">
            <a:spLocks/>
          </p:cNvSpPr>
          <p:nvPr/>
        </p:nvSpPr>
        <p:spPr>
          <a:xfrm>
            <a:off x="4038600" y="3943350"/>
            <a:ext cx="2282650" cy="1138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  <a:defRPr sz="24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  <a:defRPr sz="20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20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 baseline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9pPr>
          </a:lstStyle>
          <a:p>
            <a:pPr>
              <a:buFont typeface="Montserrat"/>
              <a:buNone/>
            </a:pPr>
            <a:r>
              <a:rPr lang="en" sz="2800" dirty="0" smtClean="0"/>
              <a:t>1979-2014</a:t>
            </a:r>
          </a:p>
          <a:p>
            <a:pPr>
              <a:buFont typeface="Montserrat"/>
              <a:buNone/>
            </a:pPr>
            <a:endParaRPr lang="en" sz="2000" dirty="0"/>
          </a:p>
        </p:txBody>
      </p:sp>
      <p:sp>
        <p:nvSpPr>
          <p:cNvPr id="2" name="Right Arrow 1"/>
          <p:cNvSpPr/>
          <p:nvPr/>
        </p:nvSpPr>
        <p:spPr>
          <a:xfrm rot="5400000">
            <a:off x="7540451" y="933450"/>
            <a:ext cx="533400" cy="381000"/>
          </a:xfrm>
          <a:prstGeom prst="rightArrow">
            <a:avLst/>
          </a:prstGeom>
          <a:solidFill>
            <a:srgbClr val="A0E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8382000" y="933450"/>
            <a:ext cx="533400" cy="381000"/>
          </a:xfrm>
          <a:prstGeom prst="rightArrow">
            <a:avLst/>
          </a:prstGeom>
          <a:solidFill>
            <a:srgbClr val="A0E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11" grpId="0"/>
      <p:bldP spid="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91201" y="475724"/>
            <a:ext cx="7761599" cy="4934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Analysis Algorithm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2" y="1733549"/>
            <a:ext cx="3451782" cy="104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1600200" y="2419350"/>
            <a:ext cx="15240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Convert readings to watts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4589" r="6903" b="5185"/>
          <a:stretch/>
        </p:blipFill>
        <p:spPr>
          <a:xfrm>
            <a:off x="4191000" y="1200150"/>
            <a:ext cx="2170496" cy="173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ounded Rectangle 13"/>
          <p:cNvSpPr/>
          <p:nvPr/>
        </p:nvSpPr>
        <p:spPr>
          <a:xfrm>
            <a:off x="4648200" y="2419350"/>
            <a:ext cx="15240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Fit slope to data points of last known 5 years to obtain climatic trend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5477" r="6974" b="4786"/>
          <a:stretch/>
        </p:blipFill>
        <p:spPr>
          <a:xfrm>
            <a:off x="6781800" y="1203040"/>
            <a:ext cx="2250707" cy="176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ounded Rectangle 15"/>
          <p:cNvSpPr/>
          <p:nvPr/>
        </p:nvSpPr>
        <p:spPr>
          <a:xfrm>
            <a:off x="7145153" y="2419350"/>
            <a:ext cx="15240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Curve fit the latest recorded year, to act as a template for forecasted years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613484" y="3257550"/>
            <a:ext cx="457200" cy="2286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13633" y="3257550"/>
            <a:ext cx="457200" cy="2286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1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7" grpId="0" animBg="1"/>
      <p:bldP spid="20" grpId="0" animBg="1"/>
    </p:bld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340</Words>
  <Application>Microsoft Office PowerPoint</Application>
  <PresentationFormat>On-screen Show (16:9)</PresentationFormat>
  <Paragraphs>82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Desdemona template</vt:lpstr>
      <vt:lpstr>Renewable Energy Mapping Using Weather Sensors &amp; Data (REMUWS)</vt:lpstr>
      <vt:lpstr>Content</vt:lpstr>
      <vt:lpstr>95,126,560 barrel/day </vt:lpstr>
      <vt:lpstr>PowerPoint Presentation</vt:lpstr>
      <vt:lpstr>We know the HOW </vt:lpstr>
      <vt:lpstr>PowerPoint Presentation</vt:lpstr>
      <vt:lpstr>Our process is simple</vt:lpstr>
      <vt:lpstr>Current Database</vt:lpstr>
      <vt:lpstr>Analysis Algorithm</vt:lpstr>
      <vt:lpstr>Forecast</vt:lpstr>
      <vt:lpstr>What about all of this space? </vt:lpstr>
      <vt:lpstr>Weather Station</vt:lpstr>
      <vt:lpstr>Wind Speed</vt:lpstr>
      <vt:lpstr>Wind Direction</vt:lpstr>
      <vt:lpstr>Light intensity</vt:lpstr>
      <vt:lpstr>PowerPoint Presentation</vt:lpstr>
      <vt:lpstr>PowerPoint Presentation</vt:lpstr>
      <vt:lpstr>Facts &amp; business opportunities</vt:lpstr>
      <vt:lpstr>Facts &amp; business opportunities (cont.)</vt:lpstr>
      <vt:lpstr>Charts</vt:lpstr>
      <vt:lpstr>Future Work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Mapping Using Weather Sensors &amp; Data (REMUWS)</dc:title>
  <cp:lastModifiedBy>Fatima</cp:lastModifiedBy>
  <cp:revision>21</cp:revision>
  <dcterms:modified xsi:type="dcterms:W3CDTF">2015-10-15T14:49:08Z</dcterms:modified>
</cp:coreProperties>
</file>