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swald Bold" charset="1" panose="00000800000000000000"/>
      <p:regular r:id="rId27"/>
    </p:embeddedFont>
    <p:embeddedFont>
      <p:font typeface="Montserrat Classic Bold" charset="1" panose="00000800000000000000"/>
      <p:regular r:id="rId28"/>
    </p:embeddedFont>
    <p:embeddedFont>
      <p:font typeface="DM Sans Bold" charset="1" panose="00000000000000000000"/>
      <p:regular r:id="rId29"/>
    </p:embeddedFont>
    <p:embeddedFont>
      <p:font typeface="DM Sans" charset="1" panose="00000000000000000000"/>
      <p:regular r:id="rId30"/>
    </p:embeddedFont>
    <p:embeddedFont>
      <p:font typeface="Canva Sans Bold" charset="1" panose="020B0803030501040103"/>
      <p:regular r:id="rId31"/>
    </p:embeddedFont>
    <p:embeddedFont>
      <p:font typeface="Canva Sans" charset="1" panose="020B05030305010401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829175"/>
            <a:ext cx="9815307" cy="1812803"/>
          </a:xfrm>
          <a:prstGeom prst="rect">
            <a:avLst/>
          </a:prstGeom>
        </p:spPr>
        <p:txBody>
          <a:bodyPr anchor="t" rtlCol="false" tIns="0" lIns="0" bIns="0" rIns="0">
            <a:spAutoFit/>
          </a:bodyPr>
          <a:lstStyle/>
          <a:p>
            <a:pPr algn="ctr">
              <a:lnSpc>
                <a:spcPts val="14765"/>
              </a:lnSpc>
            </a:pPr>
            <a:r>
              <a:rPr lang="en-US" sz="10699" spc="1048">
                <a:solidFill>
                  <a:srgbClr val="231F20"/>
                </a:solidFill>
                <a:latin typeface="Oswald Bold"/>
              </a:rPr>
              <a:t>SQL ANALYSIS</a:t>
            </a:r>
          </a:p>
        </p:txBody>
      </p:sp>
      <p:sp>
        <p:nvSpPr>
          <p:cNvPr name="TextBox 9" id="9"/>
          <p:cNvSpPr txBox="true"/>
          <p:nvPr/>
        </p:nvSpPr>
        <p:spPr>
          <a:xfrm rot="0">
            <a:off x="4236347" y="3778311"/>
            <a:ext cx="9815307" cy="1241364"/>
          </a:xfrm>
          <a:prstGeom prst="rect">
            <a:avLst/>
          </a:prstGeom>
        </p:spPr>
        <p:txBody>
          <a:bodyPr anchor="t" rtlCol="false" tIns="0" lIns="0" bIns="0" rIns="0">
            <a:spAutoFit/>
          </a:bodyPr>
          <a:lstStyle/>
          <a:p>
            <a:pPr algn="ctr">
              <a:lnSpc>
                <a:spcPts val="10161"/>
              </a:lnSpc>
            </a:pPr>
            <a:r>
              <a:rPr lang="en-US" sz="7363" spc="721">
                <a:solidFill>
                  <a:srgbClr val="231F20"/>
                </a:solidFill>
                <a:latin typeface="Oswald Bold"/>
              </a:rPr>
              <a:t>HOTEL RESERVATION</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DATA ANALYST INTERN</a:t>
            </a:r>
          </a:p>
        </p:txBody>
      </p:sp>
      <p:sp>
        <p:nvSpPr>
          <p:cNvPr name="TextBox 11" id="11"/>
          <p:cNvSpPr txBox="true"/>
          <p:nvPr/>
        </p:nvSpPr>
        <p:spPr>
          <a:xfrm rot="0">
            <a:off x="15393660" y="1000125"/>
            <a:ext cx="1865640"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MENTORNESS</a:t>
            </a:r>
          </a:p>
        </p:txBody>
      </p:sp>
      <p:sp>
        <p:nvSpPr>
          <p:cNvPr name="TextBox 12" id="12"/>
          <p:cNvSpPr txBox="true"/>
          <p:nvPr/>
        </p:nvSpPr>
        <p:spPr>
          <a:xfrm rot="0">
            <a:off x="6161008" y="8000416"/>
            <a:ext cx="5965984" cy="444176"/>
          </a:xfrm>
          <a:prstGeom prst="rect">
            <a:avLst/>
          </a:prstGeom>
        </p:spPr>
        <p:txBody>
          <a:bodyPr anchor="t" rtlCol="false" tIns="0" lIns="0" bIns="0" rIns="0">
            <a:spAutoFit/>
          </a:bodyPr>
          <a:lstStyle/>
          <a:p>
            <a:pPr algn="ctr" marL="0" indent="0" lvl="0">
              <a:lnSpc>
                <a:spcPts val="3661"/>
              </a:lnSpc>
              <a:spcBef>
                <a:spcPct val="0"/>
              </a:spcBef>
            </a:pPr>
            <a:r>
              <a:rPr lang="en-US" sz="2653" spc="140" strike="noStrike" u="none">
                <a:solidFill>
                  <a:srgbClr val="231F20"/>
                </a:solidFill>
                <a:latin typeface="Montserrat Classic Bold"/>
              </a:rPr>
              <a:t>FATIMA IRFAN KHAN MIP-DA-10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886843" y="5418487"/>
            <a:ext cx="8514313" cy="2253053"/>
          </a:xfrm>
          <a:custGeom>
            <a:avLst/>
            <a:gdLst/>
            <a:ahLst/>
            <a:cxnLst/>
            <a:rect r="r" b="b" t="t" l="l"/>
            <a:pathLst>
              <a:path h="2253053" w="8514313">
                <a:moveTo>
                  <a:pt x="0" y="0"/>
                </a:moveTo>
                <a:lnTo>
                  <a:pt x="8514314" y="0"/>
                </a:lnTo>
                <a:lnTo>
                  <a:pt x="8514314" y="2253053"/>
                </a:lnTo>
                <a:lnTo>
                  <a:pt x="0" y="2253053"/>
                </a:lnTo>
                <a:lnTo>
                  <a:pt x="0" y="0"/>
                </a:lnTo>
                <a:close/>
              </a:path>
            </a:pathLst>
          </a:custGeom>
          <a:blipFill>
            <a:blip r:embed="rId5"/>
            <a:stretch>
              <a:fillRect l="0" t="0" r="-3621" b="-9952"/>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6. HOW MANY RESERVATIONS FALL ON A WEEKEND (NO_OF_WEEKEND_NIGHTS &gt; 0)?</a:t>
            </a:r>
          </a:p>
        </p:txBody>
      </p:sp>
      <p:sp>
        <p:nvSpPr>
          <p:cNvPr name="TextBox 7" id="7"/>
          <p:cNvSpPr txBox="true"/>
          <p:nvPr/>
        </p:nvSpPr>
        <p:spPr>
          <a:xfrm rot="0">
            <a:off x="1879246" y="3161597"/>
            <a:ext cx="12316334" cy="1607989"/>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COUNT(*) AS weekend_reservations</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WHERE no_of_weekend_nights &gt; 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986970" y="5417010"/>
            <a:ext cx="12314060" cy="2039023"/>
          </a:xfrm>
          <a:custGeom>
            <a:avLst/>
            <a:gdLst/>
            <a:ahLst/>
            <a:cxnLst/>
            <a:rect r="r" b="b" t="t" l="l"/>
            <a:pathLst>
              <a:path h="2039023" w="12314060">
                <a:moveTo>
                  <a:pt x="0" y="0"/>
                </a:moveTo>
                <a:lnTo>
                  <a:pt x="12314060" y="0"/>
                </a:lnTo>
                <a:lnTo>
                  <a:pt x="12314060" y="2039023"/>
                </a:lnTo>
                <a:lnTo>
                  <a:pt x="0" y="2039023"/>
                </a:lnTo>
                <a:lnTo>
                  <a:pt x="0" y="0"/>
                </a:lnTo>
                <a:close/>
              </a:path>
            </a:pathLst>
          </a:custGeom>
          <a:blipFill>
            <a:blip r:embed="rId5"/>
            <a:stretch>
              <a:fillRect l="0" t="0" r="-2700" b="-27181"/>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7. WHAT IS THE HIGHEST AND LOWEST LEAD TIME FOR RESERVATIONS?</a:t>
            </a:r>
          </a:p>
        </p:txBody>
      </p:sp>
      <p:sp>
        <p:nvSpPr>
          <p:cNvPr name="TextBox 7" id="7"/>
          <p:cNvSpPr txBox="true"/>
          <p:nvPr/>
        </p:nvSpPr>
        <p:spPr>
          <a:xfrm rot="0">
            <a:off x="1879246" y="3165897"/>
            <a:ext cx="11839820" cy="159791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MAX(lead_time) AS max_reservation_time, MIN(lead_time) AS min_reservation_time</a:t>
            </a:r>
          </a:p>
          <a:p>
            <a:pPr algn="just">
              <a:lnSpc>
                <a:spcPts val="4326"/>
              </a:lnSpc>
            </a:pPr>
            <a:r>
              <a:rPr lang="en-US" sz="3090">
                <a:solidFill>
                  <a:srgbClr val="231F20"/>
                </a:solidFill>
                <a:latin typeface="Canva Sans Bold"/>
              </a:rPr>
              <a:t>FROM hotel_reservations;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37918" y="5959935"/>
            <a:ext cx="12212164" cy="2224024"/>
          </a:xfrm>
          <a:custGeom>
            <a:avLst/>
            <a:gdLst/>
            <a:ahLst/>
            <a:cxnLst/>
            <a:rect r="r" b="b" t="t" l="l"/>
            <a:pathLst>
              <a:path h="2224024" w="12212164">
                <a:moveTo>
                  <a:pt x="0" y="0"/>
                </a:moveTo>
                <a:lnTo>
                  <a:pt x="12212164" y="0"/>
                </a:lnTo>
                <a:lnTo>
                  <a:pt x="12212164" y="2224023"/>
                </a:lnTo>
                <a:lnTo>
                  <a:pt x="0" y="2224023"/>
                </a:lnTo>
                <a:lnTo>
                  <a:pt x="0" y="0"/>
                </a:lnTo>
                <a:close/>
              </a:path>
            </a:pathLst>
          </a:custGeom>
          <a:blipFill>
            <a:blip r:embed="rId5"/>
            <a:stretch>
              <a:fillRect l="0" t="0" r="-3707" b="-20359"/>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8. WHAT IS THE MOST COMMON MARKET SEGMENT TYPE FOR RESERVATIONS?</a:t>
            </a:r>
          </a:p>
        </p:txBody>
      </p:sp>
      <p:sp>
        <p:nvSpPr>
          <p:cNvPr name="TextBox 7" id="7"/>
          <p:cNvSpPr txBox="true"/>
          <p:nvPr/>
        </p:nvSpPr>
        <p:spPr>
          <a:xfrm rot="0">
            <a:off x="1879246" y="2894434"/>
            <a:ext cx="11839820" cy="268376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market_segment_type, COUNT(*) AS total_bookings</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GROUP BY market_segment_type</a:t>
            </a:r>
          </a:p>
          <a:p>
            <a:pPr algn="l">
              <a:lnSpc>
                <a:spcPts val="4326"/>
              </a:lnSpc>
            </a:pPr>
            <a:r>
              <a:rPr lang="en-US" sz="3090">
                <a:solidFill>
                  <a:srgbClr val="231F20"/>
                </a:solidFill>
                <a:latin typeface="Canva Sans Bold"/>
              </a:rPr>
              <a:t>ORDER BY total_bookings DESC</a:t>
            </a:r>
          </a:p>
          <a:p>
            <a:pPr algn="just">
              <a:lnSpc>
                <a:spcPts val="4326"/>
              </a:lnSpc>
            </a:pPr>
            <a:r>
              <a:rPr lang="en-US" sz="3090">
                <a:solidFill>
                  <a:srgbClr val="231F20"/>
                </a:solidFill>
                <a:latin typeface="Canva Sans Bold"/>
              </a:rPr>
              <a:t>LIMIT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008561" y="5729451"/>
            <a:ext cx="8270878" cy="2155773"/>
          </a:xfrm>
          <a:custGeom>
            <a:avLst/>
            <a:gdLst/>
            <a:ahLst/>
            <a:cxnLst/>
            <a:rect r="r" b="b" t="t" l="l"/>
            <a:pathLst>
              <a:path h="2155773" w="8270878">
                <a:moveTo>
                  <a:pt x="0" y="0"/>
                </a:moveTo>
                <a:lnTo>
                  <a:pt x="8270878" y="0"/>
                </a:lnTo>
                <a:lnTo>
                  <a:pt x="8270878" y="2155772"/>
                </a:lnTo>
                <a:lnTo>
                  <a:pt x="0" y="2155772"/>
                </a:lnTo>
                <a:lnTo>
                  <a:pt x="0" y="0"/>
                </a:lnTo>
                <a:close/>
              </a:path>
            </a:pathLst>
          </a:custGeom>
          <a:blipFill>
            <a:blip r:embed="rId5"/>
            <a:stretch>
              <a:fillRect l="0" t="0" r="-7455" b="-20803"/>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9. HOW MANY RESERVATIONS HAVE A BOOKING STATUS OF "CONFIRMED"?</a:t>
            </a:r>
          </a:p>
        </p:txBody>
      </p:sp>
      <p:sp>
        <p:nvSpPr>
          <p:cNvPr name="TextBox 7" id="7"/>
          <p:cNvSpPr txBox="true"/>
          <p:nvPr/>
        </p:nvSpPr>
        <p:spPr>
          <a:xfrm rot="0">
            <a:off x="1879246" y="3321914"/>
            <a:ext cx="11839820" cy="159791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COUNT(*) AS confirmed_reservations</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WHERE booking_status = 'Not_Canceled';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008561" y="5729451"/>
            <a:ext cx="8270878" cy="2155773"/>
          </a:xfrm>
          <a:custGeom>
            <a:avLst/>
            <a:gdLst/>
            <a:ahLst/>
            <a:cxnLst/>
            <a:rect r="r" b="b" t="t" l="l"/>
            <a:pathLst>
              <a:path h="2155773" w="8270878">
                <a:moveTo>
                  <a:pt x="0" y="0"/>
                </a:moveTo>
                <a:lnTo>
                  <a:pt x="8270878" y="0"/>
                </a:lnTo>
                <a:lnTo>
                  <a:pt x="8270878" y="2155772"/>
                </a:lnTo>
                <a:lnTo>
                  <a:pt x="0" y="2155772"/>
                </a:lnTo>
                <a:lnTo>
                  <a:pt x="0" y="0"/>
                </a:lnTo>
                <a:close/>
              </a:path>
            </a:pathLst>
          </a:custGeom>
          <a:blipFill>
            <a:blip r:embed="rId5"/>
            <a:stretch>
              <a:fillRect l="0" t="0" r="-7455" b="-20803"/>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9. HOW MANY RESERVATIONS HAVE A BOOKING STATUS OF "CONFIRMED"?</a:t>
            </a:r>
          </a:p>
        </p:txBody>
      </p:sp>
      <p:sp>
        <p:nvSpPr>
          <p:cNvPr name="TextBox 7" id="7"/>
          <p:cNvSpPr txBox="true"/>
          <p:nvPr/>
        </p:nvSpPr>
        <p:spPr>
          <a:xfrm rot="0">
            <a:off x="1879246" y="3321914"/>
            <a:ext cx="11839820" cy="159791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COUNT(*) AS confirmed_reservations</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WHERE booking_status = 'Not_Canceled';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066772" y="5337027"/>
            <a:ext cx="10154457" cy="2298889"/>
          </a:xfrm>
          <a:custGeom>
            <a:avLst/>
            <a:gdLst/>
            <a:ahLst/>
            <a:cxnLst/>
            <a:rect r="r" b="b" t="t" l="l"/>
            <a:pathLst>
              <a:path h="2298889" w="10154457">
                <a:moveTo>
                  <a:pt x="0" y="0"/>
                </a:moveTo>
                <a:lnTo>
                  <a:pt x="10154456" y="0"/>
                </a:lnTo>
                <a:lnTo>
                  <a:pt x="10154456" y="2298889"/>
                </a:lnTo>
                <a:lnTo>
                  <a:pt x="0" y="2298889"/>
                </a:lnTo>
                <a:lnTo>
                  <a:pt x="0" y="0"/>
                </a:lnTo>
                <a:close/>
              </a:path>
            </a:pathLst>
          </a:custGeom>
          <a:blipFill>
            <a:blip r:embed="rId5"/>
            <a:stretch>
              <a:fillRect l="0" t="0" r="-7640" b="-26412"/>
            </a:stretch>
          </a:blipFill>
        </p:spPr>
      </p:sp>
      <p:sp>
        <p:nvSpPr>
          <p:cNvPr name="TextBox 6" id="6"/>
          <p:cNvSpPr txBox="true"/>
          <p:nvPr/>
        </p:nvSpPr>
        <p:spPr>
          <a:xfrm rot="0">
            <a:off x="1598943" y="1104900"/>
            <a:ext cx="15090114"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10. WHAT IS THE TOTAL NUMBER OF ADULTS AND CHILDREN ACROSS ALL RESERVATIONS?</a:t>
            </a:r>
          </a:p>
        </p:txBody>
      </p:sp>
      <p:sp>
        <p:nvSpPr>
          <p:cNvPr name="TextBox 7" id="7"/>
          <p:cNvSpPr txBox="true"/>
          <p:nvPr/>
        </p:nvSpPr>
        <p:spPr>
          <a:xfrm rot="0">
            <a:off x="1598943" y="3322117"/>
            <a:ext cx="11839820" cy="159791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SUM(no_of_adults) AS total_adults, SUM(no_of_children) AS total_children</a:t>
            </a:r>
          </a:p>
          <a:p>
            <a:pPr algn="l">
              <a:lnSpc>
                <a:spcPts val="4326"/>
              </a:lnSpc>
            </a:pPr>
            <a:r>
              <a:rPr lang="en-US" sz="3090">
                <a:solidFill>
                  <a:srgbClr val="231F20"/>
                </a:solidFill>
                <a:latin typeface="Canva Sans Bold"/>
              </a:rPr>
              <a:t>FROM hotel_reservations;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732162" y="3644235"/>
            <a:ext cx="11839820" cy="2140837"/>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AVG(no_of_weekend_nights) AS avg_weekend_nights_with_children</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WHERE no_of_children &gt; 0;</a:t>
            </a:r>
          </a:p>
        </p:txBody>
      </p:sp>
      <p:sp>
        <p:nvSpPr>
          <p:cNvPr name="Freeform 6" id="6"/>
          <p:cNvSpPr/>
          <p:nvPr/>
        </p:nvSpPr>
        <p:spPr>
          <a:xfrm flipH="false" flipV="false" rot="0">
            <a:off x="3716019" y="6143181"/>
            <a:ext cx="10855963" cy="2053617"/>
          </a:xfrm>
          <a:custGeom>
            <a:avLst/>
            <a:gdLst/>
            <a:ahLst/>
            <a:cxnLst/>
            <a:rect r="r" b="b" t="t" l="l"/>
            <a:pathLst>
              <a:path h="2053617" w="10855963">
                <a:moveTo>
                  <a:pt x="0" y="0"/>
                </a:moveTo>
                <a:lnTo>
                  <a:pt x="10855962" y="0"/>
                </a:lnTo>
                <a:lnTo>
                  <a:pt x="10855962" y="2053618"/>
                </a:lnTo>
                <a:lnTo>
                  <a:pt x="0" y="2053618"/>
                </a:lnTo>
                <a:lnTo>
                  <a:pt x="0" y="0"/>
                </a:lnTo>
                <a:close/>
              </a:path>
            </a:pathLst>
          </a:custGeom>
          <a:blipFill>
            <a:blip r:embed="rId5"/>
            <a:stretch>
              <a:fillRect l="0" t="0" r="-4408" b="-20068"/>
            </a:stretch>
          </a:blipFill>
        </p:spPr>
      </p:sp>
      <p:sp>
        <p:nvSpPr>
          <p:cNvPr name="TextBox 7" id="7"/>
          <p:cNvSpPr txBox="true"/>
          <p:nvPr/>
        </p:nvSpPr>
        <p:spPr>
          <a:xfrm rot="0">
            <a:off x="1402731" y="1104900"/>
            <a:ext cx="15482537" cy="2228850"/>
          </a:xfrm>
          <a:prstGeom prst="rect">
            <a:avLst/>
          </a:prstGeom>
        </p:spPr>
        <p:txBody>
          <a:bodyPr anchor="t" rtlCol="false" tIns="0" lIns="0" bIns="0" rIns="0">
            <a:spAutoFit/>
          </a:bodyPr>
          <a:lstStyle/>
          <a:p>
            <a:pPr algn="ctr" marL="0" indent="0" lvl="0">
              <a:lnSpc>
                <a:spcPts val="5775"/>
              </a:lnSpc>
            </a:pPr>
            <a:r>
              <a:rPr lang="en-US" sz="5500" spc="539">
                <a:solidFill>
                  <a:srgbClr val="231F20"/>
                </a:solidFill>
                <a:latin typeface="Oswald Bold"/>
              </a:rPr>
              <a:t>11. WHAT IS THE AVERAGE NUMBER OF WEEKEND NIGHTS FOR RESERVATIONS INVOLVING CHILDREN?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634380" y="3794623"/>
            <a:ext cx="4823191" cy="6003113"/>
          </a:xfrm>
          <a:custGeom>
            <a:avLst/>
            <a:gdLst/>
            <a:ahLst/>
            <a:cxnLst/>
            <a:rect r="r" b="b" t="t" l="l"/>
            <a:pathLst>
              <a:path h="6003113" w="4823191">
                <a:moveTo>
                  <a:pt x="0" y="0"/>
                </a:moveTo>
                <a:lnTo>
                  <a:pt x="4823191" y="0"/>
                </a:lnTo>
                <a:lnTo>
                  <a:pt x="4823191" y="6003113"/>
                </a:lnTo>
                <a:lnTo>
                  <a:pt x="0" y="6003113"/>
                </a:lnTo>
                <a:lnTo>
                  <a:pt x="0" y="0"/>
                </a:lnTo>
                <a:close/>
              </a:path>
            </a:pathLst>
          </a:custGeom>
          <a:blipFill>
            <a:blip r:embed="rId5"/>
            <a:stretch>
              <a:fillRect l="0" t="0" r="0" b="0"/>
            </a:stretch>
          </a:blipFill>
        </p:spPr>
      </p:sp>
      <p:sp>
        <p:nvSpPr>
          <p:cNvPr name="TextBox 6" id="6"/>
          <p:cNvSpPr txBox="true"/>
          <p:nvPr/>
        </p:nvSpPr>
        <p:spPr>
          <a:xfrm rot="0">
            <a:off x="547199" y="3002663"/>
            <a:ext cx="13773909" cy="2140837"/>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MONTH(STR_TO_DATE(arrival_date, '%d-%m-%Y')) AS month, </a:t>
            </a:r>
            <a:r>
              <a:rPr lang="en-US" sz="3090">
                <a:solidFill>
                  <a:srgbClr val="231F20"/>
                </a:solidFill>
                <a:latin typeface="Canva Sans Bold"/>
              </a:rPr>
              <a:t>COUNT(*) AS reservations_count</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GROUP BY MONTH(STR_TO_DATE(arrival_date, '%d-%m-%Y'));</a:t>
            </a:r>
          </a:p>
        </p:txBody>
      </p:sp>
      <p:sp>
        <p:nvSpPr>
          <p:cNvPr name="TextBox 7" id="7"/>
          <p:cNvSpPr txBox="true"/>
          <p:nvPr/>
        </p:nvSpPr>
        <p:spPr>
          <a:xfrm rot="0">
            <a:off x="1402731" y="1104900"/>
            <a:ext cx="15482537" cy="1495425"/>
          </a:xfrm>
          <a:prstGeom prst="rect">
            <a:avLst/>
          </a:prstGeom>
        </p:spPr>
        <p:txBody>
          <a:bodyPr anchor="t" rtlCol="false" tIns="0" lIns="0" bIns="0" rIns="0">
            <a:spAutoFit/>
          </a:bodyPr>
          <a:lstStyle/>
          <a:p>
            <a:pPr algn="ctr" marL="0" indent="0" lvl="0">
              <a:lnSpc>
                <a:spcPts val="5775"/>
              </a:lnSpc>
            </a:pPr>
            <a:r>
              <a:rPr lang="en-US" sz="5500" spc="539">
                <a:solidFill>
                  <a:srgbClr val="231F20"/>
                </a:solidFill>
                <a:latin typeface="Oswald Bold"/>
              </a:rPr>
              <a:t>12. HOW MANY RESERVATIONS WERE MADE IN EACH MONTH OF THE YEAR?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272116" y="4407901"/>
            <a:ext cx="7987184" cy="4850399"/>
          </a:xfrm>
          <a:custGeom>
            <a:avLst/>
            <a:gdLst/>
            <a:ahLst/>
            <a:cxnLst/>
            <a:rect r="r" b="b" t="t" l="l"/>
            <a:pathLst>
              <a:path h="4850399" w="7987184">
                <a:moveTo>
                  <a:pt x="0" y="0"/>
                </a:moveTo>
                <a:lnTo>
                  <a:pt x="7987184" y="0"/>
                </a:lnTo>
                <a:lnTo>
                  <a:pt x="7987184" y="4850399"/>
                </a:lnTo>
                <a:lnTo>
                  <a:pt x="0" y="4850399"/>
                </a:lnTo>
                <a:lnTo>
                  <a:pt x="0" y="0"/>
                </a:lnTo>
                <a:close/>
              </a:path>
            </a:pathLst>
          </a:custGeom>
          <a:blipFill>
            <a:blip r:embed="rId5"/>
            <a:stretch>
              <a:fillRect l="0" t="0" r="0" b="0"/>
            </a:stretch>
          </a:blipFill>
        </p:spPr>
      </p:sp>
      <p:sp>
        <p:nvSpPr>
          <p:cNvPr name="TextBox 6" id="6"/>
          <p:cNvSpPr txBox="true"/>
          <p:nvPr/>
        </p:nvSpPr>
        <p:spPr>
          <a:xfrm rot="0">
            <a:off x="1936657" y="3465165"/>
            <a:ext cx="11835900" cy="2140837"/>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room_type_reserved, AVG(no_of_weekend_nights + no_of_week_nights) AS avg_nights</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GROUP BY room_type_reserved;</a:t>
            </a:r>
          </a:p>
        </p:txBody>
      </p:sp>
      <p:sp>
        <p:nvSpPr>
          <p:cNvPr name="TextBox 7" id="7"/>
          <p:cNvSpPr txBox="true"/>
          <p:nvPr/>
        </p:nvSpPr>
        <p:spPr>
          <a:xfrm rot="0">
            <a:off x="1402731" y="1095375"/>
            <a:ext cx="15482537" cy="1880235"/>
          </a:xfrm>
          <a:prstGeom prst="rect">
            <a:avLst/>
          </a:prstGeom>
        </p:spPr>
        <p:txBody>
          <a:bodyPr anchor="t" rtlCol="false" tIns="0" lIns="0" bIns="0" rIns="0">
            <a:spAutoFit/>
          </a:bodyPr>
          <a:lstStyle/>
          <a:p>
            <a:pPr algn="ctr" marL="0" indent="0" lvl="0">
              <a:lnSpc>
                <a:spcPts val="4935"/>
              </a:lnSpc>
            </a:pPr>
            <a:r>
              <a:rPr lang="en-US" sz="4700" spc="460">
                <a:solidFill>
                  <a:srgbClr val="231F20"/>
                </a:solidFill>
                <a:latin typeface="Oswald Bold"/>
              </a:rPr>
              <a:t>13. WHAT IS THE AVERAGE NUMBER OF NIGHTS (BOTH WEEKEND AND WEEKDAY) SPENT BY GUESTS FOR EACH ROOM </a:t>
            </a:r>
            <a:r>
              <a:rPr lang="en-US" sz="4700" spc="460">
                <a:solidFill>
                  <a:srgbClr val="231F20"/>
                </a:solidFill>
                <a:latin typeface="Oswald Bold"/>
              </a:rPr>
              <a:t>type?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538888" y="3234882"/>
            <a:ext cx="15322643" cy="3769612"/>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room_type_reserved, COUNT(*) AS total_bookings, AVG(avg_price_per_room) AS avg_price</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WHERE no_of_children &gt; 0</a:t>
            </a:r>
          </a:p>
          <a:p>
            <a:pPr algn="l">
              <a:lnSpc>
                <a:spcPts val="4326"/>
              </a:lnSpc>
            </a:pPr>
            <a:r>
              <a:rPr lang="en-US" sz="3090">
                <a:solidFill>
                  <a:srgbClr val="231F20"/>
                </a:solidFill>
                <a:latin typeface="Canva Sans Bold"/>
              </a:rPr>
              <a:t>GROUP BY room_type_reserved</a:t>
            </a:r>
          </a:p>
          <a:p>
            <a:pPr algn="l">
              <a:lnSpc>
                <a:spcPts val="4326"/>
              </a:lnSpc>
            </a:pPr>
            <a:r>
              <a:rPr lang="en-US" sz="3090">
                <a:solidFill>
                  <a:srgbClr val="231F20"/>
                </a:solidFill>
                <a:latin typeface="Canva Sans Bold"/>
              </a:rPr>
              <a:t>ORDER BY total_bookings DESC</a:t>
            </a:r>
          </a:p>
          <a:p>
            <a:pPr algn="l">
              <a:lnSpc>
                <a:spcPts val="4326"/>
              </a:lnSpc>
            </a:pPr>
            <a:r>
              <a:rPr lang="en-US" sz="3090">
                <a:solidFill>
                  <a:srgbClr val="231F20"/>
                </a:solidFill>
                <a:latin typeface="Canva Sans Bold"/>
              </a:rPr>
              <a:t>LIMIT 1;</a:t>
            </a:r>
          </a:p>
        </p:txBody>
      </p:sp>
      <p:sp>
        <p:nvSpPr>
          <p:cNvPr name="Freeform 6" id="6"/>
          <p:cNvSpPr/>
          <p:nvPr/>
        </p:nvSpPr>
        <p:spPr>
          <a:xfrm flipH="false" flipV="false" rot="0">
            <a:off x="5200715" y="6618569"/>
            <a:ext cx="12058585" cy="1900707"/>
          </a:xfrm>
          <a:custGeom>
            <a:avLst/>
            <a:gdLst/>
            <a:ahLst/>
            <a:cxnLst/>
            <a:rect r="r" b="b" t="t" l="l"/>
            <a:pathLst>
              <a:path h="1900707" w="12058585">
                <a:moveTo>
                  <a:pt x="0" y="0"/>
                </a:moveTo>
                <a:lnTo>
                  <a:pt x="12058585" y="0"/>
                </a:lnTo>
                <a:lnTo>
                  <a:pt x="12058585" y="1900708"/>
                </a:lnTo>
                <a:lnTo>
                  <a:pt x="0" y="1900708"/>
                </a:lnTo>
                <a:lnTo>
                  <a:pt x="0" y="0"/>
                </a:lnTo>
                <a:close/>
              </a:path>
            </a:pathLst>
          </a:custGeom>
          <a:blipFill>
            <a:blip r:embed="rId5"/>
            <a:stretch>
              <a:fillRect l="0" t="0" r="0" b="0"/>
            </a:stretch>
          </a:blipFill>
        </p:spPr>
      </p:sp>
      <p:sp>
        <p:nvSpPr>
          <p:cNvPr name="TextBox 7" id="7"/>
          <p:cNvSpPr txBox="true"/>
          <p:nvPr/>
        </p:nvSpPr>
        <p:spPr>
          <a:xfrm rot="0">
            <a:off x="1402731" y="1095375"/>
            <a:ext cx="15482537" cy="1880235"/>
          </a:xfrm>
          <a:prstGeom prst="rect">
            <a:avLst/>
          </a:prstGeom>
        </p:spPr>
        <p:txBody>
          <a:bodyPr anchor="t" rtlCol="false" tIns="0" lIns="0" bIns="0" rIns="0">
            <a:spAutoFit/>
          </a:bodyPr>
          <a:lstStyle/>
          <a:p>
            <a:pPr algn="ctr" marL="0" indent="0" lvl="0">
              <a:lnSpc>
                <a:spcPts val="4935"/>
              </a:lnSpc>
            </a:pPr>
            <a:r>
              <a:rPr lang="en-US" sz="4700" spc="460">
                <a:solidFill>
                  <a:srgbClr val="231F20"/>
                </a:solidFill>
                <a:latin typeface="Oswald Bold"/>
              </a:rPr>
              <a:t>14. FOR RESERVATIONS INVOLVING CHILDREN, WHAT IS THE MOST COMMON ROOM TYPE, AND WHAT IS THE AVERAGE </a:t>
            </a:r>
            <a:r>
              <a:rPr lang="en-US" sz="4700" spc="460">
                <a:solidFill>
                  <a:srgbClr val="231F20"/>
                </a:solidFill>
                <a:latin typeface="Oswald Bold"/>
              </a:rPr>
              <a:t>price for that room type?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2790888" y="358377"/>
            <a:ext cx="4296549" cy="9698656"/>
            <a:chOff x="0" y="0"/>
            <a:chExt cx="1131601" cy="2554379"/>
          </a:xfrm>
        </p:grpSpPr>
        <p:sp>
          <p:nvSpPr>
            <p:cNvPr name="Freeform 4" id="4"/>
            <p:cNvSpPr/>
            <p:nvPr/>
          </p:nvSpPr>
          <p:spPr>
            <a:xfrm flipH="false" flipV="false" rot="0">
              <a:off x="0" y="0"/>
              <a:ext cx="1131601" cy="2554379"/>
            </a:xfrm>
            <a:custGeom>
              <a:avLst/>
              <a:gdLst/>
              <a:ahLst/>
              <a:cxnLst/>
              <a:rect r="r" b="b" t="t" l="l"/>
              <a:pathLst>
                <a:path h="2554379" w="1131601">
                  <a:moveTo>
                    <a:pt x="0" y="0"/>
                  </a:moveTo>
                  <a:lnTo>
                    <a:pt x="1131601" y="0"/>
                  </a:lnTo>
                  <a:lnTo>
                    <a:pt x="1131601" y="2554379"/>
                  </a:lnTo>
                  <a:lnTo>
                    <a:pt x="0" y="2554379"/>
                  </a:lnTo>
                  <a:close/>
                </a:path>
              </a:pathLst>
            </a:custGeom>
            <a:solidFill>
              <a:srgbClr val="CCCCCC"/>
            </a:solidFill>
          </p:spPr>
        </p:sp>
        <p:sp>
          <p:nvSpPr>
            <p:cNvPr name="TextBox 5" id="5"/>
            <p:cNvSpPr txBox="true"/>
            <p:nvPr/>
          </p:nvSpPr>
          <p:spPr>
            <a:xfrm>
              <a:off x="0" y="-19050"/>
              <a:ext cx="1131601" cy="257342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142191" y="3409982"/>
            <a:ext cx="9610044" cy="3945013"/>
            <a:chOff x="0" y="0"/>
            <a:chExt cx="3682024" cy="1511505"/>
          </a:xfrm>
        </p:grpSpPr>
        <p:sp>
          <p:nvSpPr>
            <p:cNvPr name="Freeform 7" id="7"/>
            <p:cNvSpPr/>
            <p:nvPr/>
          </p:nvSpPr>
          <p:spPr>
            <a:xfrm flipH="false" flipV="false" rot="0">
              <a:off x="0" y="0"/>
              <a:ext cx="3682024" cy="1511505"/>
            </a:xfrm>
            <a:custGeom>
              <a:avLst/>
              <a:gdLst/>
              <a:ahLst/>
              <a:cxnLst/>
              <a:rect r="r" b="b" t="t" l="l"/>
              <a:pathLst>
                <a:path h="1511505" w="3682024">
                  <a:moveTo>
                    <a:pt x="0" y="0"/>
                  </a:moveTo>
                  <a:lnTo>
                    <a:pt x="3682024" y="0"/>
                  </a:lnTo>
                  <a:lnTo>
                    <a:pt x="3682024" y="1511505"/>
                  </a:lnTo>
                  <a:lnTo>
                    <a:pt x="0" y="1511505"/>
                  </a:lnTo>
                  <a:close/>
                </a:path>
              </a:pathLst>
            </a:custGeom>
            <a:solidFill>
              <a:srgbClr val="EFEFEF"/>
            </a:solidFill>
          </p:spPr>
        </p:sp>
        <p:sp>
          <p:nvSpPr>
            <p:cNvPr name="TextBox 8" id="8"/>
            <p:cNvSpPr txBox="true"/>
            <p:nvPr/>
          </p:nvSpPr>
          <p:spPr>
            <a:xfrm>
              <a:off x="0" y="-19050"/>
              <a:ext cx="3682024" cy="1530555"/>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390144" y="478195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5400000">
            <a:off x="9655115" y="2995226"/>
            <a:ext cx="9719559" cy="4296549"/>
          </a:xfrm>
          <a:custGeom>
            <a:avLst/>
            <a:gdLst/>
            <a:ahLst/>
            <a:cxnLst/>
            <a:rect r="r" b="b" t="t" l="l"/>
            <a:pathLst>
              <a:path h="4296549" w="9719559">
                <a:moveTo>
                  <a:pt x="0" y="0"/>
                </a:moveTo>
                <a:lnTo>
                  <a:pt x="9719559" y="0"/>
                </a:lnTo>
                <a:lnTo>
                  <a:pt x="9719559" y="4296548"/>
                </a:lnTo>
                <a:lnTo>
                  <a:pt x="0" y="4296548"/>
                </a:lnTo>
                <a:lnTo>
                  <a:pt x="0" y="0"/>
                </a:lnTo>
                <a:close/>
              </a:path>
            </a:pathLst>
          </a:custGeom>
          <a:blipFill>
            <a:blip r:embed="rId7"/>
            <a:stretch>
              <a:fillRect l="-17989" t="0" r="-17989" b="-3420"/>
            </a:stretch>
          </a:blipFill>
        </p:spPr>
      </p:sp>
      <p:sp>
        <p:nvSpPr>
          <p:cNvPr name="TextBox 12" id="12"/>
          <p:cNvSpPr txBox="true"/>
          <p:nvPr/>
        </p:nvSpPr>
        <p:spPr>
          <a:xfrm rot="0">
            <a:off x="2142191" y="888605"/>
            <a:ext cx="7416941"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rPr>
              <a:t>OVERVIEW</a:t>
            </a:r>
          </a:p>
        </p:txBody>
      </p:sp>
      <p:sp>
        <p:nvSpPr>
          <p:cNvPr name="TextBox 13" id="13"/>
          <p:cNvSpPr txBox="true"/>
          <p:nvPr/>
        </p:nvSpPr>
        <p:spPr>
          <a:xfrm rot="0">
            <a:off x="3908899" y="3624745"/>
            <a:ext cx="7440514" cy="3426095"/>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Bold"/>
              </a:rPr>
              <a:t>The hotel industry relies on data to make informed decisions and provide a better guest experience. In </a:t>
            </a:r>
            <a:r>
              <a:rPr lang="en-US" sz="2210" spc="216">
                <a:solidFill>
                  <a:srgbClr val="231F20"/>
                </a:solidFill>
                <a:latin typeface="DM Sans Bold"/>
              </a:rPr>
              <a:t>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538888" y="3506344"/>
            <a:ext cx="15322643" cy="3226687"/>
          </a:xfrm>
          <a:prstGeom prst="rect">
            <a:avLst/>
          </a:prstGeom>
        </p:spPr>
        <p:txBody>
          <a:bodyPr anchor="t" rtlCol="false" tIns="0" lIns="0" bIns="0" rIns="0">
            <a:spAutoFit/>
          </a:bodyPr>
          <a:lstStyle/>
          <a:p>
            <a:pPr algn="l">
              <a:lnSpc>
                <a:spcPts val="4326"/>
              </a:lnSpc>
            </a:pPr>
            <a:r>
              <a:rPr lang="en-US" sz="3090">
                <a:solidFill>
                  <a:srgbClr val="231F20"/>
                </a:solidFill>
                <a:latin typeface="Canva Sans Bold"/>
              </a:rPr>
              <a:t>SELECT market_segment_type, AVG(avg_price_per_room) AS avg_price_per_room</a:t>
            </a:r>
          </a:p>
          <a:p>
            <a:pPr algn="l">
              <a:lnSpc>
                <a:spcPts val="4326"/>
              </a:lnSpc>
            </a:pPr>
            <a:r>
              <a:rPr lang="en-US" sz="3090">
                <a:solidFill>
                  <a:srgbClr val="231F20"/>
                </a:solidFill>
                <a:latin typeface="Canva Sans Bold"/>
              </a:rPr>
              <a:t>FROM hotel_reservations</a:t>
            </a:r>
          </a:p>
          <a:p>
            <a:pPr algn="l">
              <a:lnSpc>
                <a:spcPts val="4326"/>
              </a:lnSpc>
            </a:pPr>
            <a:r>
              <a:rPr lang="en-US" sz="3090">
                <a:solidFill>
                  <a:srgbClr val="231F20"/>
                </a:solidFill>
                <a:latin typeface="Canva Sans Bold"/>
              </a:rPr>
              <a:t>GROUP BY market_segment_type</a:t>
            </a:r>
          </a:p>
          <a:p>
            <a:pPr algn="l">
              <a:lnSpc>
                <a:spcPts val="4326"/>
              </a:lnSpc>
            </a:pPr>
            <a:r>
              <a:rPr lang="en-US" sz="3090">
                <a:solidFill>
                  <a:srgbClr val="231F20"/>
                </a:solidFill>
                <a:latin typeface="Canva Sans Bold"/>
              </a:rPr>
              <a:t>ORDER BY avg_price_per_room DESC</a:t>
            </a:r>
          </a:p>
          <a:p>
            <a:pPr algn="l">
              <a:lnSpc>
                <a:spcPts val="4326"/>
              </a:lnSpc>
            </a:pPr>
            <a:r>
              <a:rPr lang="en-US" sz="3090">
                <a:solidFill>
                  <a:srgbClr val="231F20"/>
                </a:solidFill>
                <a:latin typeface="Canva Sans Bold"/>
              </a:rPr>
              <a:t>LIMIT 1;</a:t>
            </a:r>
          </a:p>
        </p:txBody>
      </p:sp>
      <p:sp>
        <p:nvSpPr>
          <p:cNvPr name="Freeform 6" id="6"/>
          <p:cNvSpPr/>
          <p:nvPr/>
        </p:nvSpPr>
        <p:spPr>
          <a:xfrm flipH="false" flipV="false" rot="0">
            <a:off x="4940592" y="6461568"/>
            <a:ext cx="12318708" cy="2161177"/>
          </a:xfrm>
          <a:custGeom>
            <a:avLst/>
            <a:gdLst/>
            <a:ahLst/>
            <a:cxnLst/>
            <a:rect r="r" b="b" t="t" l="l"/>
            <a:pathLst>
              <a:path h="2161177" w="12318708">
                <a:moveTo>
                  <a:pt x="0" y="0"/>
                </a:moveTo>
                <a:lnTo>
                  <a:pt x="12318708" y="0"/>
                </a:lnTo>
                <a:lnTo>
                  <a:pt x="12318708" y="2161177"/>
                </a:lnTo>
                <a:lnTo>
                  <a:pt x="0" y="2161177"/>
                </a:lnTo>
                <a:lnTo>
                  <a:pt x="0" y="0"/>
                </a:lnTo>
                <a:close/>
              </a:path>
            </a:pathLst>
          </a:custGeom>
          <a:blipFill>
            <a:blip r:embed="rId5"/>
            <a:stretch>
              <a:fillRect l="0" t="0" r="0" b="0"/>
            </a:stretch>
          </a:blipFill>
        </p:spPr>
      </p:sp>
      <p:sp>
        <p:nvSpPr>
          <p:cNvPr name="TextBox 7" id="7"/>
          <p:cNvSpPr txBox="true"/>
          <p:nvPr/>
        </p:nvSpPr>
        <p:spPr>
          <a:xfrm rot="0">
            <a:off x="1598943" y="1104900"/>
            <a:ext cx="15090114" cy="2169795"/>
          </a:xfrm>
          <a:prstGeom prst="rect">
            <a:avLst/>
          </a:prstGeom>
        </p:spPr>
        <p:txBody>
          <a:bodyPr anchor="t" rtlCol="false" tIns="0" lIns="0" bIns="0" rIns="0">
            <a:spAutoFit/>
          </a:bodyPr>
          <a:lstStyle/>
          <a:p>
            <a:pPr algn="ctr" marL="0" indent="0" lvl="0">
              <a:lnSpc>
                <a:spcPts val="5669"/>
              </a:lnSpc>
            </a:pPr>
            <a:r>
              <a:rPr lang="en-US" sz="5399" spc="529">
                <a:solidFill>
                  <a:srgbClr val="231F20"/>
                </a:solidFill>
                <a:latin typeface="Oswald Bold"/>
              </a:rPr>
              <a:t>15. FIND THE MARKET SEGMENT TYPE THAT GENERATES THE HIGHEST AVERAGE PRICE PER ROOM.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205971" y="866775"/>
            <a:ext cx="8115300"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CONCLUSION</a:t>
            </a:r>
          </a:p>
        </p:txBody>
      </p:sp>
      <p:sp>
        <p:nvSpPr>
          <p:cNvPr name="Freeform 5" id="5"/>
          <p:cNvSpPr/>
          <p:nvPr/>
        </p:nvSpPr>
        <p:spPr>
          <a:xfrm flipH="false" flipV="false" rot="887923">
            <a:off x="-6988615" y="545789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205971" y="2898783"/>
            <a:ext cx="15249541" cy="6581140"/>
          </a:xfrm>
          <a:prstGeom prst="rect">
            <a:avLst/>
          </a:prstGeom>
        </p:spPr>
        <p:txBody>
          <a:bodyPr anchor="t" rtlCol="false" tIns="0" lIns="0" bIns="0" rIns="0">
            <a:spAutoFit/>
          </a:bodyPr>
          <a:lstStyle/>
          <a:p>
            <a:pPr algn="l">
              <a:lnSpc>
                <a:spcPts val="4759"/>
              </a:lnSpc>
            </a:pPr>
            <a:r>
              <a:rPr lang="en-US" sz="3399">
                <a:solidFill>
                  <a:srgbClr val="231F20"/>
                </a:solidFill>
                <a:latin typeface="Canva Sans"/>
              </a:rPr>
              <a:t>This analysis helps provide insight into the booking trends and patterns by the hotel guests. Using SQL on MySQL, we have found some of the below insights:</a:t>
            </a:r>
          </a:p>
          <a:p>
            <a:pPr algn="l">
              <a:lnSpc>
                <a:spcPts val="4759"/>
              </a:lnSpc>
            </a:pPr>
            <a:r>
              <a:rPr lang="en-US" sz="3399">
                <a:solidFill>
                  <a:srgbClr val="231F20"/>
                </a:solidFill>
                <a:latin typeface="Canva Sans Bold"/>
              </a:rPr>
              <a:t>Popular Meal Plan and Room Types:</a:t>
            </a:r>
            <a:r>
              <a:rPr lang="en-US" sz="3399">
                <a:solidFill>
                  <a:srgbClr val="231F20"/>
                </a:solidFill>
                <a:latin typeface="Canva Sans"/>
              </a:rPr>
              <a:t> Meal Plan 1 and Room Type 1 are the most chosen options between guests.</a:t>
            </a:r>
          </a:p>
          <a:p>
            <a:pPr algn="l">
              <a:lnSpc>
                <a:spcPts val="4759"/>
              </a:lnSpc>
            </a:pPr>
            <a:r>
              <a:rPr lang="en-US" sz="3399">
                <a:solidFill>
                  <a:srgbClr val="231F20"/>
                </a:solidFill>
                <a:latin typeface="Canva Sans Bold"/>
              </a:rPr>
              <a:t>Lead Time Variability: </a:t>
            </a:r>
            <a:r>
              <a:rPr lang="en-US" sz="3399">
                <a:solidFill>
                  <a:srgbClr val="231F20"/>
                </a:solidFill>
                <a:latin typeface="Canva Sans"/>
              </a:rPr>
              <a:t>The lead time varied greatly between guests from last minute to a year in advance reservations.</a:t>
            </a:r>
          </a:p>
          <a:p>
            <a:pPr algn="l">
              <a:lnSpc>
                <a:spcPts val="4759"/>
              </a:lnSpc>
            </a:pPr>
            <a:r>
              <a:rPr lang="en-US" sz="3399">
                <a:solidFill>
                  <a:srgbClr val="231F20"/>
                </a:solidFill>
                <a:latin typeface="Canva Sans Bold"/>
              </a:rPr>
              <a:t>Market Segment Analysis:</a:t>
            </a:r>
            <a:r>
              <a:rPr lang="en-US" sz="3399">
                <a:solidFill>
                  <a:srgbClr val="231F20"/>
                </a:solidFill>
                <a:latin typeface="Canva Sans"/>
              </a:rPr>
              <a:t> Online market segment has highest number of reservations and also highest average room prices.</a:t>
            </a:r>
          </a:p>
          <a:p>
            <a:pPr algn="l">
              <a:lnSpc>
                <a:spcPts val="4759"/>
              </a:lnSpc>
            </a:pPr>
            <a:r>
              <a:rPr lang="en-US" sz="3399">
                <a:solidFill>
                  <a:srgbClr val="231F20"/>
                </a:solidFill>
                <a:latin typeface="Canva Sans Bold"/>
              </a:rPr>
              <a:t>Peak season: </a:t>
            </a:r>
            <a:r>
              <a:rPr lang="en-US" sz="3399">
                <a:solidFill>
                  <a:srgbClr val="231F20"/>
                </a:solidFill>
                <a:latin typeface="Canva Sans"/>
              </a:rPr>
              <a:t>October had the highest reservation count whereas January had the lowest.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16621" y="2765122"/>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3004846" y="857250"/>
            <a:ext cx="12278308"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DATASET COLUMNS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228653" y="326058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3228653" y="4079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3228653" y="494375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3228653" y="56976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3248254" y="653450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3" id="13"/>
          <p:cNvSpPr txBox="true"/>
          <p:nvPr/>
        </p:nvSpPr>
        <p:spPr>
          <a:xfrm rot="0">
            <a:off x="3228653" y="732688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06</a:t>
            </a:r>
          </a:p>
        </p:txBody>
      </p:sp>
      <p:sp>
        <p:nvSpPr>
          <p:cNvPr name="TextBox 14" id="14"/>
          <p:cNvSpPr txBox="true"/>
          <p:nvPr/>
        </p:nvSpPr>
        <p:spPr>
          <a:xfrm rot="0">
            <a:off x="3228653" y="817126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07</a:t>
            </a:r>
          </a:p>
        </p:txBody>
      </p:sp>
      <p:sp>
        <p:nvSpPr>
          <p:cNvPr name="TextBox 15" id="15"/>
          <p:cNvSpPr txBox="true"/>
          <p:nvPr/>
        </p:nvSpPr>
        <p:spPr>
          <a:xfrm rot="0">
            <a:off x="4855256" y="3330188"/>
            <a:ext cx="2895252"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BOOKING_ID</a:t>
            </a:r>
          </a:p>
        </p:txBody>
      </p:sp>
      <p:sp>
        <p:nvSpPr>
          <p:cNvPr name="TextBox 16" id="16"/>
          <p:cNvSpPr txBox="true"/>
          <p:nvPr/>
        </p:nvSpPr>
        <p:spPr>
          <a:xfrm rot="0">
            <a:off x="4855256" y="4124405"/>
            <a:ext cx="3038314"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NO_OF_ADULTS</a:t>
            </a:r>
          </a:p>
        </p:txBody>
      </p:sp>
      <p:sp>
        <p:nvSpPr>
          <p:cNvPr name="TextBox 17" id="17"/>
          <p:cNvSpPr txBox="true"/>
          <p:nvPr/>
        </p:nvSpPr>
        <p:spPr>
          <a:xfrm rot="0">
            <a:off x="4855256" y="5044496"/>
            <a:ext cx="3463991"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NO_OF_CHILDREN</a:t>
            </a:r>
          </a:p>
        </p:txBody>
      </p:sp>
      <p:sp>
        <p:nvSpPr>
          <p:cNvPr name="TextBox 18" id="18"/>
          <p:cNvSpPr txBox="true"/>
          <p:nvPr/>
        </p:nvSpPr>
        <p:spPr>
          <a:xfrm rot="0">
            <a:off x="4855256" y="5838714"/>
            <a:ext cx="474285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NO_OF_WEEKEND_NIGHTS</a:t>
            </a:r>
          </a:p>
        </p:txBody>
      </p:sp>
      <p:sp>
        <p:nvSpPr>
          <p:cNvPr name="TextBox 19" id="19"/>
          <p:cNvSpPr txBox="true"/>
          <p:nvPr/>
        </p:nvSpPr>
        <p:spPr>
          <a:xfrm rot="0">
            <a:off x="4855256" y="6639558"/>
            <a:ext cx="474285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NO_OF_WEEK_NIGHTS</a:t>
            </a:r>
          </a:p>
        </p:txBody>
      </p:sp>
      <p:sp>
        <p:nvSpPr>
          <p:cNvPr name="TextBox 20" id="20"/>
          <p:cNvSpPr txBox="true"/>
          <p:nvPr/>
        </p:nvSpPr>
        <p:spPr>
          <a:xfrm rot="0">
            <a:off x="4855256" y="7431934"/>
            <a:ext cx="474285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TYPE_OF_MEAL_PLAN</a:t>
            </a:r>
          </a:p>
        </p:txBody>
      </p:sp>
      <p:sp>
        <p:nvSpPr>
          <p:cNvPr name="TextBox 21" id="21"/>
          <p:cNvSpPr txBox="true"/>
          <p:nvPr/>
        </p:nvSpPr>
        <p:spPr>
          <a:xfrm rot="0">
            <a:off x="4855256" y="827631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ROOM_TYPE_RESERVED</a:t>
            </a:r>
          </a:p>
        </p:txBody>
      </p:sp>
      <p:grpSp>
        <p:nvGrpSpPr>
          <p:cNvPr name="Group 22" id="22"/>
          <p:cNvGrpSpPr/>
          <p:nvPr/>
        </p:nvGrpSpPr>
        <p:grpSpPr>
          <a:xfrm rot="0">
            <a:off x="9985422" y="2974641"/>
            <a:ext cx="1400485" cy="6493178"/>
            <a:chOff x="0" y="0"/>
            <a:chExt cx="368852" cy="1710138"/>
          </a:xfrm>
        </p:grpSpPr>
        <p:sp>
          <p:nvSpPr>
            <p:cNvPr name="Freeform 23" id="23"/>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24" id="24"/>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10248293" y="322223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08</a:t>
            </a:r>
          </a:p>
        </p:txBody>
      </p:sp>
      <p:sp>
        <p:nvSpPr>
          <p:cNvPr name="TextBox 26" id="26"/>
          <p:cNvSpPr txBox="true"/>
          <p:nvPr/>
        </p:nvSpPr>
        <p:spPr>
          <a:xfrm rot="0">
            <a:off x="10248293" y="401935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09</a:t>
            </a:r>
          </a:p>
        </p:txBody>
      </p:sp>
      <p:sp>
        <p:nvSpPr>
          <p:cNvPr name="TextBox 27" id="27"/>
          <p:cNvSpPr txBox="true"/>
          <p:nvPr/>
        </p:nvSpPr>
        <p:spPr>
          <a:xfrm rot="0">
            <a:off x="10248293" y="490051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10</a:t>
            </a:r>
          </a:p>
        </p:txBody>
      </p:sp>
      <p:sp>
        <p:nvSpPr>
          <p:cNvPr name="TextBox 28" id="28"/>
          <p:cNvSpPr txBox="true"/>
          <p:nvPr/>
        </p:nvSpPr>
        <p:spPr>
          <a:xfrm rot="0">
            <a:off x="10248293" y="569763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11</a:t>
            </a:r>
          </a:p>
        </p:txBody>
      </p:sp>
      <p:sp>
        <p:nvSpPr>
          <p:cNvPr name="TextBox 29" id="29"/>
          <p:cNvSpPr txBox="true"/>
          <p:nvPr/>
        </p:nvSpPr>
        <p:spPr>
          <a:xfrm rot="0">
            <a:off x="10267894" y="649000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12</a:t>
            </a:r>
          </a:p>
        </p:txBody>
      </p:sp>
      <p:sp>
        <p:nvSpPr>
          <p:cNvPr name="TextBox 30" id="30"/>
          <p:cNvSpPr txBox="true"/>
          <p:nvPr/>
        </p:nvSpPr>
        <p:spPr>
          <a:xfrm rot="0">
            <a:off x="11824058" y="3365638"/>
            <a:ext cx="2895252"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LEAD_TIME</a:t>
            </a:r>
          </a:p>
        </p:txBody>
      </p:sp>
      <p:sp>
        <p:nvSpPr>
          <p:cNvPr name="TextBox 31" id="31"/>
          <p:cNvSpPr txBox="true"/>
          <p:nvPr/>
        </p:nvSpPr>
        <p:spPr>
          <a:xfrm rot="0">
            <a:off x="11824058" y="4184236"/>
            <a:ext cx="2895252"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ARRIVAL_DATE</a:t>
            </a:r>
          </a:p>
        </p:txBody>
      </p:sp>
      <p:sp>
        <p:nvSpPr>
          <p:cNvPr name="TextBox 32" id="32"/>
          <p:cNvSpPr txBox="true"/>
          <p:nvPr/>
        </p:nvSpPr>
        <p:spPr>
          <a:xfrm rot="0">
            <a:off x="11824058" y="5048802"/>
            <a:ext cx="474525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MARKET_SEGMENT_TYPE</a:t>
            </a:r>
          </a:p>
        </p:txBody>
      </p:sp>
      <p:sp>
        <p:nvSpPr>
          <p:cNvPr name="TextBox 33" id="33"/>
          <p:cNvSpPr txBox="true"/>
          <p:nvPr/>
        </p:nvSpPr>
        <p:spPr>
          <a:xfrm rot="0">
            <a:off x="11824058" y="5802682"/>
            <a:ext cx="474525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AVG_PRICE_PER_ROOM</a:t>
            </a:r>
          </a:p>
        </p:txBody>
      </p:sp>
      <p:sp>
        <p:nvSpPr>
          <p:cNvPr name="TextBox 34" id="34"/>
          <p:cNvSpPr txBox="true"/>
          <p:nvPr/>
        </p:nvSpPr>
        <p:spPr>
          <a:xfrm rot="0">
            <a:off x="11824058" y="6595058"/>
            <a:ext cx="474525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BOOKING_STATUS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716980" y="4741292"/>
            <a:ext cx="8854041" cy="2803780"/>
          </a:xfrm>
          <a:custGeom>
            <a:avLst/>
            <a:gdLst/>
            <a:ahLst/>
            <a:cxnLst/>
            <a:rect r="r" b="b" t="t" l="l"/>
            <a:pathLst>
              <a:path h="2803780" w="8854041">
                <a:moveTo>
                  <a:pt x="0" y="0"/>
                </a:moveTo>
                <a:lnTo>
                  <a:pt x="8854040" y="0"/>
                </a:lnTo>
                <a:lnTo>
                  <a:pt x="8854040" y="2803779"/>
                </a:lnTo>
                <a:lnTo>
                  <a:pt x="0" y="2803779"/>
                </a:lnTo>
                <a:lnTo>
                  <a:pt x="0" y="0"/>
                </a:lnTo>
                <a:close/>
              </a:path>
            </a:pathLst>
          </a:custGeom>
          <a:blipFill>
            <a:blip r:embed="rId5"/>
            <a:stretch>
              <a:fillRect l="0" t="0" r="0" b="0"/>
            </a:stretch>
          </a:blipFill>
        </p:spPr>
      </p:sp>
      <p:sp>
        <p:nvSpPr>
          <p:cNvPr name="TextBox 6" id="6"/>
          <p:cNvSpPr txBox="true"/>
          <p:nvPr/>
        </p:nvSpPr>
        <p:spPr>
          <a:xfrm rot="0">
            <a:off x="2215609" y="1114425"/>
            <a:ext cx="13856782" cy="1628775"/>
          </a:xfrm>
          <a:prstGeom prst="rect">
            <a:avLst/>
          </a:prstGeom>
        </p:spPr>
        <p:txBody>
          <a:bodyPr anchor="t" rtlCol="false" tIns="0" lIns="0" bIns="0" rIns="0">
            <a:spAutoFit/>
          </a:bodyPr>
          <a:lstStyle/>
          <a:p>
            <a:pPr algn="ctr" marL="0" indent="0" lvl="0">
              <a:lnSpc>
                <a:spcPts val="6300"/>
              </a:lnSpc>
            </a:pPr>
            <a:r>
              <a:rPr lang="en-US" sz="6000" spc="588">
                <a:solidFill>
                  <a:srgbClr val="231F20"/>
                </a:solidFill>
                <a:latin typeface="Oswald Bold"/>
              </a:rPr>
              <a:t>1. WHAT IS THE TOTAL NUMBER OF RESERVATIONS IN THE DATASET?</a:t>
            </a:r>
          </a:p>
        </p:txBody>
      </p:sp>
      <p:sp>
        <p:nvSpPr>
          <p:cNvPr name="TextBox 7" id="7"/>
          <p:cNvSpPr txBox="true"/>
          <p:nvPr/>
        </p:nvSpPr>
        <p:spPr>
          <a:xfrm rot="0">
            <a:off x="2215609" y="3141287"/>
            <a:ext cx="8776462" cy="1239997"/>
          </a:xfrm>
          <a:prstGeom prst="rect">
            <a:avLst/>
          </a:prstGeom>
        </p:spPr>
        <p:txBody>
          <a:bodyPr anchor="t" rtlCol="false" tIns="0" lIns="0" bIns="0" rIns="0">
            <a:spAutoFit/>
          </a:bodyPr>
          <a:lstStyle/>
          <a:p>
            <a:pPr algn="ctr">
              <a:lnSpc>
                <a:spcPts val="4978"/>
              </a:lnSpc>
            </a:pPr>
            <a:r>
              <a:rPr lang="en-US" sz="3555">
                <a:solidFill>
                  <a:srgbClr val="231F20"/>
                </a:solidFill>
                <a:latin typeface="Canva Sans Bold"/>
              </a:rPr>
              <a:t>SELECT COUNT(*) AS total_reservations</a:t>
            </a:r>
          </a:p>
          <a:p>
            <a:pPr algn="l">
              <a:lnSpc>
                <a:spcPts val="4978"/>
              </a:lnSpc>
            </a:pPr>
            <a:r>
              <a:rPr lang="en-US" sz="3555">
                <a:solidFill>
                  <a:srgbClr val="231F20"/>
                </a:solidFill>
                <a:latin typeface="Canva Sans Bold"/>
              </a:rPr>
              <a:t>FROM hotel_reservations;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978477" y="5769657"/>
            <a:ext cx="10331046" cy="2136250"/>
          </a:xfrm>
          <a:custGeom>
            <a:avLst/>
            <a:gdLst/>
            <a:ahLst/>
            <a:cxnLst/>
            <a:rect r="r" b="b" t="t" l="l"/>
            <a:pathLst>
              <a:path h="2136250" w="10331046">
                <a:moveTo>
                  <a:pt x="0" y="0"/>
                </a:moveTo>
                <a:lnTo>
                  <a:pt x="10331046" y="0"/>
                </a:lnTo>
                <a:lnTo>
                  <a:pt x="10331046" y="2136250"/>
                </a:lnTo>
                <a:lnTo>
                  <a:pt x="0" y="2136250"/>
                </a:lnTo>
                <a:lnTo>
                  <a:pt x="0" y="0"/>
                </a:lnTo>
                <a:close/>
              </a:path>
            </a:pathLst>
          </a:custGeom>
          <a:blipFill>
            <a:blip r:embed="rId5"/>
            <a:stretch>
              <a:fillRect l="0" t="0" r="0" b="0"/>
            </a:stretch>
          </a:blipFill>
        </p:spPr>
      </p:sp>
      <p:sp>
        <p:nvSpPr>
          <p:cNvPr name="TextBox 6" id="6"/>
          <p:cNvSpPr txBox="true"/>
          <p:nvPr/>
        </p:nvSpPr>
        <p:spPr>
          <a:xfrm rot="0">
            <a:off x="2215609" y="1114425"/>
            <a:ext cx="13856782" cy="1628775"/>
          </a:xfrm>
          <a:prstGeom prst="rect">
            <a:avLst/>
          </a:prstGeom>
        </p:spPr>
        <p:txBody>
          <a:bodyPr anchor="t" rtlCol="false" tIns="0" lIns="0" bIns="0" rIns="0">
            <a:spAutoFit/>
          </a:bodyPr>
          <a:lstStyle/>
          <a:p>
            <a:pPr algn="ctr" marL="0" indent="0" lvl="0">
              <a:lnSpc>
                <a:spcPts val="6300"/>
              </a:lnSpc>
            </a:pPr>
            <a:r>
              <a:rPr lang="en-US" sz="6000" spc="588">
                <a:solidFill>
                  <a:srgbClr val="231F20"/>
                </a:solidFill>
                <a:latin typeface="Oswald Bold"/>
              </a:rPr>
              <a:t>2. WHICH MEAL PLAN IS THE MOST POPULAR AMONG GUESTS?</a:t>
            </a:r>
          </a:p>
        </p:txBody>
      </p:sp>
      <p:sp>
        <p:nvSpPr>
          <p:cNvPr name="TextBox 7" id="7"/>
          <p:cNvSpPr txBox="true"/>
          <p:nvPr/>
        </p:nvSpPr>
        <p:spPr>
          <a:xfrm rot="0">
            <a:off x="2215609" y="3069100"/>
            <a:ext cx="10755382" cy="2700557"/>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type_of_meal_plan, COUNT(*) AS total_bookings</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GROUP BY type_of_meal_plan</a:t>
            </a:r>
          </a:p>
          <a:p>
            <a:pPr algn="just">
              <a:lnSpc>
                <a:spcPts val="4326"/>
              </a:lnSpc>
            </a:pPr>
            <a:r>
              <a:rPr lang="en-US" sz="3090">
                <a:solidFill>
                  <a:srgbClr val="231F20"/>
                </a:solidFill>
                <a:latin typeface="Canva Sans Bold"/>
              </a:rPr>
              <a:t>ORDER BY total_bookings DESC</a:t>
            </a:r>
          </a:p>
          <a:p>
            <a:pPr algn="just">
              <a:lnSpc>
                <a:spcPts val="4326"/>
              </a:lnSpc>
            </a:pPr>
            <a:r>
              <a:rPr lang="en-US" sz="3090">
                <a:solidFill>
                  <a:srgbClr val="231F20"/>
                </a:solidFill>
                <a:latin typeface="Canva Sans Bold"/>
              </a:rPr>
              <a:t>LIMIT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633913" y="5347838"/>
            <a:ext cx="9020175" cy="2255044"/>
          </a:xfrm>
          <a:custGeom>
            <a:avLst/>
            <a:gdLst/>
            <a:ahLst/>
            <a:cxnLst/>
            <a:rect r="r" b="b" t="t" l="l"/>
            <a:pathLst>
              <a:path h="2255044" w="9020175">
                <a:moveTo>
                  <a:pt x="0" y="0"/>
                </a:moveTo>
                <a:lnTo>
                  <a:pt x="9020174" y="0"/>
                </a:lnTo>
                <a:lnTo>
                  <a:pt x="9020174" y="2255044"/>
                </a:lnTo>
                <a:lnTo>
                  <a:pt x="0" y="2255044"/>
                </a:lnTo>
                <a:lnTo>
                  <a:pt x="0" y="0"/>
                </a:lnTo>
                <a:close/>
              </a:path>
            </a:pathLst>
          </a:custGeom>
          <a:blipFill>
            <a:blip r:embed="rId5"/>
            <a:stretch>
              <a:fillRect l="0" t="0" r="0" b="0"/>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3. WHAT IS THE AVERAGE PRICE PER ROOM FOR RESERVATIONS INVOLVING CHILDREN?</a:t>
            </a:r>
          </a:p>
        </p:txBody>
      </p:sp>
      <p:sp>
        <p:nvSpPr>
          <p:cNvPr name="TextBox 7" id="7"/>
          <p:cNvSpPr txBox="true"/>
          <p:nvPr/>
        </p:nvSpPr>
        <p:spPr>
          <a:xfrm rot="0">
            <a:off x="2243639" y="3126272"/>
            <a:ext cx="12857438" cy="1607989"/>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AVG(avg_price_per_room) AS avg_price_per_room_children</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WHERE no_of_children &gt; 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762783" y="6143181"/>
            <a:ext cx="8762433" cy="2601347"/>
          </a:xfrm>
          <a:custGeom>
            <a:avLst/>
            <a:gdLst/>
            <a:ahLst/>
            <a:cxnLst/>
            <a:rect r="r" b="b" t="t" l="l"/>
            <a:pathLst>
              <a:path h="2601347" w="8762433">
                <a:moveTo>
                  <a:pt x="0" y="0"/>
                </a:moveTo>
                <a:lnTo>
                  <a:pt x="8762434" y="0"/>
                </a:lnTo>
                <a:lnTo>
                  <a:pt x="8762434" y="2601348"/>
                </a:lnTo>
                <a:lnTo>
                  <a:pt x="0" y="2601348"/>
                </a:lnTo>
                <a:lnTo>
                  <a:pt x="0" y="0"/>
                </a:lnTo>
                <a:close/>
              </a:path>
            </a:pathLst>
          </a:custGeom>
          <a:blipFill>
            <a:blip r:embed="rId5"/>
            <a:stretch>
              <a:fillRect l="0" t="0" r="0" b="0"/>
            </a:stretch>
          </a:blipFill>
        </p:spPr>
      </p:sp>
      <p:sp>
        <p:nvSpPr>
          <p:cNvPr name="TextBox 6" id="6"/>
          <p:cNvSpPr txBox="true"/>
          <p:nvPr/>
        </p:nvSpPr>
        <p:spPr>
          <a:xfrm rot="0">
            <a:off x="1879246" y="1104900"/>
            <a:ext cx="14529508" cy="2169795"/>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4. HOW MANY RESERVATIONS WERE MADE FOR THE YEAR 20XX (REPLACE XX WITH THE DESIRED YEAR)?</a:t>
            </a:r>
          </a:p>
        </p:txBody>
      </p:sp>
      <p:sp>
        <p:nvSpPr>
          <p:cNvPr name="TextBox 7" id="7"/>
          <p:cNvSpPr txBox="true"/>
          <p:nvPr/>
        </p:nvSpPr>
        <p:spPr>
          <a:xfrm rot="0">
            <a:off x="1879246" y="3607989"/>
            <a:ext cx="9737550" cy="2154273"/>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COUNT(*) AS reservations_in_2018</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WHERE STR_TO_DATE(arrival_date, '%d-%m-%Y') BETWEEN '2018-01-01' AND '2018-12-31';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69245" y="5724813"/>
            <a:ext cx="12149510" cy="2341102"/>
          </a:xfrm>
          <a:custGeom>
            <a:avLst/>
            <a:gdLst/>
            <a:ahLst/>
            <a:cxnLst/>
            <a:rect r="r" b="b" t="t" l="l"/>
            <a:pathLst>
              <a:path h="2341102" w="12149510">
                <a:moveTo>
                  <a:pt x="0" y="0"/>
                </a:moveTo>
                <a:lnTo>
                  <a:pt x="12149510" y="0"/>
                </a:lnTo>
                <a:lnTo>
                  <a:pt x="12149510" y="2341102"/>
                </a:lnTo>
                <a:lnTo>
                  <a:pt x="0" y="2341102"/>
                </a:lnTo>
                <a:lnTo>
                  <a:pt x="0" y="0"/>
                </a:lnTo>
                <a:close/>
              </a:path>
            </a:pathLst>
          </a:custGeom>
          <a:blipFill>
            <a:blip r:embed="rId5"/>
            <a:stretch>
              <a:fillRect l="0" t="0" r="0" b="0"/>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5. WHAT IS THE MOST COMMONLY BOOKED ROOM TYPE?</a:t>
            </a:r>
          </a:p>
        </p:txBody>
      </p:sp>
      <p:sp>
        <p:nvSpPr>
          <p:cNvPr name="TextBox 7" id="7"/>
          <p:cNvSpPr txBox="true"/>
          <p:nvPr/>
        </p:nvSpPr>
        <p:spPr>
          <a:xfrm rot="0">
            <a:off x="1879246" y="2767081"/>
            <a:ext cx="12316334" cy="2700557"/>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room_type_reserved, COUNT(*) AS total_bookings</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GROUP BY room_type_reserved</a:t>
            </a:r>
          </a:p>
          <a:p>
            <a:pPr algn="just">
              <a:lnSpc>
                <a:spcPts val="4326"/>
              </a:lnSpc>
            </a:pPr>
            <a:r>
              <a:rPr lang="en-US" sz="3090">
                <a:solidFill>
                  <a:srgbClr val="231F20"/>
                </a:solidFill>
                <a:latin typeface="Canva Sans Bold"/>
              </a:rPr>
              <a:t>ORDER BY total_bookings DESC</a:t>
            </a:r>
          </a:p>
          <a:p>
            <a:pPr algn="just">
              <a:lnSpc>
                <a:spcPts val="4326"/>
              </a:lnSpc>
            </a:pPr>
            <a:r>
              <a:rPr lang="en-US" sz="3090">
                <a:solidFill>
                  <a:srgbClr val="231F20"/>
                </a:solidFill>
                <a:latin typeface="Canva Sans Bold"/>
              </a:rPr>
              <a:t>LIMIT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69245" y="5724813"/>
            <a:ext cx="12149510" cy="2341102"/>
          </a:xfrm>
          <a:custGeom>
            <a:avLst/>
            <a:gdLst/>
            <a:ahLst/>
            <a:cxnLst/>
            <a:rect r="r" b="b" t="t" l="l"/>
            <a:pathLst>
              <a:path h="2341102" w="12149510">
                <a:moveTo>
                  <a:pt x="0" y="0"/>
                </a:moveTo>
                <a:lnTo>
                  <a:pt x="12149510" y="0"/>
                </a:lnTo>
                <a:lnTo>
                  <a:pt x="12149510" y="2341102"/>
                </a:lnTo>
                <a:lnTo>
                  <a:pt x="0" y="2341102"/>
                </a:lnTo>
                <a:lnTo>
                  <a:pt x="0" y="0"/>
                </a:lnTo>
                <a:close/>
              </a:path>
            </a:pathLst>
          </a:custGeom>
          <a:blipFill>
            <a:blip r:embed="rId5"/>
            <a:stretch>
              <a:fillRect l="0" t="0" r="0" b="0"/>
            </a:stretch>
          </a:blipFill>
        </p:spPr>
      </p:sp>
      <p:sp>
        <p:nvSpPr>
          <p:cNvPr name="TextBox 6" id="6"/>
          <p:cNvSpPr txBox="true"/>
          <p:nvPr/>
        </p:nvSpPr>
        <p:spPr>
          <a:xfrm rot="0">
            <a:off x="1879246" y="1104900"/>
            <a:ext cx="14529508" cy="1455420"/>
          </a:xfrm>
          <a:prstGeom prst="rect">
            <a:avLst/>
          </a:prstGeom>
        </p:spPr>
        <p:txBody>
          <a:bodyPr anchor="t" rtlCol="false" tIns="0" lIns="0" bIns="0" rIns="0">
            <a:spAutoFit/>
          </a:bodyPr>
          <a:lstStyle/>
          <a:p>
            <a:pPr algn="ctr" marL="0" indent="0" lvl="0">
              <a:lnSpc>
                <a:spcPts val="5670"/>
              </a:lnSpc>
            </a:pPr>
            <a:r>
              <a:rPr lang="en-US" sz="5400" spc="529">
                <a:solidFill>
                  <a:srgbClr val="231F20"/>
                </a:solidFill>
                <a:latin typeface="Oswald Bold"/>
              </a:rPr>
              <a:t>5. WHAT IS THE MOST COMMONLY BOOKED ROOM TYPE?</a:t>
            </a:r>
          </a:p>
        </p:txBody>
      </p:sp>
      <p:sp>
        <p:nvSpPr>
          <p:cNvPr name="TextBox 7" id="7"/>
          <p:cNvSpPr txBox="true"/>
          <p:nvPr/>
        </p:nvSpPr>
        <p:spPr>
          <a:xfrm rot="0">
            <a:off x="1879246" y="2767081"/>
            <a:ext cx="12316334" cy="2700557"/>
          </a:xfrm>
          <a:prstGeom prst="rect">
            <a:avLst/>
          </a:prstGeom>
        </p:spPr>
        <p:txBody>
          <a:bodyPr anchor="t" rtlCol="false" tIns="0" lIns="0" bIns="0" rIns="0">
            <a:spAutoFit/>
          </a:bodyPr>
          <a:lstStyle/>
          <a:p>
            <a:pPr algn="just">
              <a:lnSpc>
                <a:spcPts val="4326"/>
              </a:lnSpc>
            </a:pPr>
            <a:r>
              <a:rPr lang="en-US" sz="3090">
                <a:solidFill>
                  <a:srgbClr val="231F20"/>
                </a:solidFill>
                <a:latin typeface="Canva Sans Bold"/>
              </a:rPr>
              <a:t>SELECT room_type_reserved, COUNT(*) AS total_bookings</a:t>
            </a:r>
          </a:p>
          <a:p>
            <a:pPr algn="just">
              <a:lnSpc>
                <a:spcPts val="4326"/>
              </a:lnSpc>
            </a:pPr>
            <a:r>
              <a:rPr lang="en-US" sz="3090">
                <a:solidFill>
                  <a:srgbClr val="231F20"/>
                </a:solidFill>
                <a:latin typeface="Canva Sans Bold"/>
              </a:rPr>
              <a:t>FROM hotel_reservations</a:t>
            </a:r>
          </a:p>
          <a:p>
            <a:pPr algn="just">
              <a:lnSpc>
                <a:spcPts val="4326"/>
              </a:lnSpc>
            </a:pPr>
            <a:r>
              <a:rPr lang="en-US" sz="3090">
                <a:solidFill>
                  <a:srgbClr val="231F20"/>
                </a:solidFill>
                <a:latin typeface="Canva Sans Bold"/>
              </a:rPr>
              <a:t>GROUP BY room_type_reserved</a:t>
            </a:r>
          </a:p>
          <a:p>
            <a:pPr algn="just">
              <a:lnSpc>
                <a:spcPts val="4326"/>
              </a:lnSpc>
            </a:pPr>
            <a:r>
              <a:rPr lang="en-US" sz="3090">
                <a:solidFill>
                  <a:srgbClr val="231F20"/>
                </a:solidFill>
                <a:latin typeface="Canva Sans Bold"/>
              </a:rPr>
              <a:t>ORDER BY total_bookings DESC</a:t>
            </a:r>
          </a:p>
          <a:p>
            <a:pPr algn="just">
              <a:lnSpc>
                <a:spcPts val="4326"/>
              </a:lnSpc>
            </a:pPr>
            <a:r>
              <a:rPr lang="en-US" sz="3090">
                <a:solidFill>
                  <a:srgbClr val="231F20"/>
                </a:solidFill>
                <a:latin typeface="Canva Sans Bold"/>
              </a:rPr>
              <a:t>LIMIT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DAGJK1DO7Bc</dc:identifier>
  <dcterms:modified xsi:type="dcterms:W3CDTF">2011-08-01T06:04:30Z</dcterms:modified>
  <cp:revision>1</cp:revision>
  <dc:title>Grey minimalist business project presentation </dc:title>
</cp:coreProperties>
</file>