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8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D894-3594-4743-B55D-3A9F2E68E30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5D9AD-EDBD-48C7-8051-EEEEDCC60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1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FE37-C8E3-D7CC-9445-7201B3414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text classification for Arabic social media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3BF3C-1437-2B5E-9521-0FC8D6844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0FDA-244C-AF6F-63C9-D68048D3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F00B-1FA6-B523-3A39-A4CC31D3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 embeddings are fixed-length vectors, distributed, dense representations of words that interpret a word’s textual meaning by mapping it to a vector of real values.</a:t>
            </a:r>
          </a:p>
          <a:p>
            <a:pPr marL="0" indent="0">
              <a:buNone/>
            </a:pPr>
            <a:r>
              <a:rPr lang="en-US" dirty="0"/>
              <a:t>It captures the semantic relationships between words, so similar words are represented by vectors that are close to each other in the space.</a:t>
            </a:r>
          </a:p>
          <a:p>
            <a:pPr marL="0" indent="0">
              <a:buNone/>
            </a:pPr>
            <a:r>
              <a:rPr lang="en-US" dirty="0"/>
              <a:t>Word2vec is a two-layer neural network, where the input is the document and the output is a set of real-valued feature vectors–one vector per word–of a pre-set fixed dimension.</a:t>
            </a:r>
          </a:p>
        </p:txBody>
      </p:sp>
    </p:spTree>
    <p:extLst>
      <p:ext uri="{BB962C8B-B14F-4D97-AF65-F5344CB8AC3E}">
        <p14:creationId xmlns:p14="http://schemas.microsoft.com/office/powerpoint/2010/main" val="405976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9E963E-8B08-49B1-8E6C-7CC9C1C9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70" y="766103"/>
            <a:ext cx="8519190" cy="53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9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99429D-6DE1-2DDB-004A-364405C4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393B4C-A8C1-93C7-AC12-5047968EF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bag-of-words (CBOW)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83794-19BB-B923-501D-F602801EEB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predict the current word using a window of surrounding words</a:t>
            </a:r>
          </a:p>
          <a:p>
            <a:pPr marL="0" indent="0">
              <a:buNone/>
            </a:pPr>
            <a:r>
              <a:rPr lang="en-US" dirty="0"/>
              <a:t>It increases the computational complexity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BE479C-4FA9-3D02-FB0D-EE91684C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Skip-gram (SG)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E64D56-00A9-7D66-08A1-505DADD35B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predict the surrounding context words given the center word</a:t>
            </a:r>
          </a:p>
          <a:p>
            <a:pPr marL="0" indent="0">
              <a:buNone/>
            </a:pPr>
            <a:r>
              <a:rPr lang="en-US"/>
              <a:t>we maximize the probability of a word being in specific content 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86CBF-2A6A-78CF-2F7E-245DC894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62" y="4642924"/>
            <a:ext cx="5369639" cy="5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FA68-CF44-D9A0-0E96-9EFE90C6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562B-9A97-4F37-8408-AA904160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pre-trained word embedding model.</a:t>
            </a:r>
          </a:p>
          <a:p>
            <a:r>
              <a:rPr lang="en-US" dirty="0" err="1"/>
              <a:t>AraVec</a:t>
            </a:r>
            <a:r>
              <a:rPr lang="en-US" dirty="0"/>
              <a:t> which is an open-source Word2vec project pre-trained on different Arabic text resources. </a:t>
            </a:r>
          </a:p>
          <a:p>
            <a:r>
              <a:rPr lang="en-US" dirty="0"/>
              <a:t>It represents words as vectors in a continuous vector space. Developed by researchers at Google, the Word2Vec algorithm is capable of capturing semantic relationships between words based on their context in a large corpus of text.</a:t>
            </a:r>
          </a:p>
        </p:txBody>
      </p:sp>
    </p:spTree>
    <p:extLst>
      <p:ext uri="{BB962C8B-B14F-4D97-AF65-F5344CB8AC3E}">
        <p14:creationId xmlns:p14="http://schemas.microsoft.com/office/powerpoint/2010/main" val="271358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52736-9C8B-70B0-17A0-36E91DEC59CA}"/>
              </a:ext>
            </a:extLst>
          </p:cNvPr>
          <p:cNvSpPr txBox="1"/>
          <p:nvPr/>
        </p:nvSpPr>
        <p:spPr>
          <a:xfrm>
            <a:off x="2250831" y="2250831"/>
            <a:ext cx="7413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Results were disappointing </a:t>
            </a:r>
          </a:p>
        </p:txBody>
      </p:sp>
    </p:spTree>
    <p:extLst>
      <p:ext uri="{BB962C8B-B14F-4D97-AF65-F5344CB8AC3E}">
        <p14:creationId xmlns:p14="http://schemas.microsoft.com/office/powerpoint/2010/main" val="296121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6497-0D63-67E6-FC61-444F155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C210-FB69-117D-1DE2-C4B48CA3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switched to </a:t>
            </a:r>
            <a:r>
              <a:rPr lang="en-US" dirty="0" err="1"/>
              <a:t>ArWordVec</a:t>
            </a:r>
            <a:r>
              <a:rPr lang="en-US" dirty="0"/>
              <a:t>, another pre-trained model implemented in python using </a:t>
            </a:r>
            <a:r>
              <a:rPr lang="en-US" dirty="0" err="1"/>
              <a:t>Gensim</a:t>
            </a:r>
            <a:r>
              <a:rPr lang="en-US" dirty="0"/>
              <a:t> </a:t>
            </a:r>
            <a:r>
              <a:rPr lang="en-US" dirty="0" err="1"/>
              <a:t>packag</a:t>
            </a:r>
            <a:r>
              <a:rPr lang="en-US" dirty="0"/>
              <a:t>. </a:t>
            </a:r>
          </a:p>
          <a:p>
            <a:r>
              <a:rPr lang="en-US" dirty="0"/>
              <a:t>This model is trained using a huge repository of 55M Arabic tweets in different topics, with over 80% of the tweets belong to two topics: politics and geographical.</a:t>
            </a:r>
          </a:p>
        </p:txBody>
      </p:sp>
    </p:spTree>
    <p:extLst>
      <p:ext uri="{BB962C8B-B14F-4D97-AF65-F5344CB8AC3E}">
        <p14:creationId xmlns:p14="http://schemas.microsoft.com/office/powerpoint/2010/main" val="352557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D5169-F139-6A19-2266-7D4BA016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0" y="1690688"/>
            <a:ext cx="9653440" cy="414740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8DE3DE5-8729-05C8-09AA-A7529AC1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</a:p>
        </p:txBody>
      </p:sp>
    </p:spTree>
    <p:extLst>
      <p:ext uri="{BB962C8B-B14F-4D97-AF65-F5344CB8AC3E}">
        <p14:creationId xmlns:p14="http://schemas.microsoft.com/office/powerpoint/2010/main" val="183035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F349-131F-1213-8772-63E9930A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CEA6-9FA1-5EA1-681E-5C80C36E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section is divided into smaller units:</a:t>
            </a:r>
          </a:p>
          <a:p>
            <a:r>
              <a:rPr lang="en-US" dirty="0" err="1"/>
              <a:t>hypertuning</a:t>
            </a:r>
            <a:r>
              <a:rPr lang="en-US" dirty="0"/>
              <a:t> the parameters of the classifiers used</a:t>
            </a:r>
          </a:p>
          <a:p>
            <a:r>
              <a:rPr lang="en-US" dirty="0"/>
              <a:t>the evaluation metrics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discussion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80292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9854-1C59-B301-9DAC-F0B7280D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Hypertunning</a:t>
            </a:r>
            <a:r>
              <a:rPr lang="en-US" dirty="0"/>
              <a:t> 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FBA8-4A96-FC8E-EBDC-7522D5E8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enhance the performance of each classifier, we tuned their respective hyperparameters</a:t>
            </a:r>
          </a:p>
          <a:p>
            <a:r>
              <a:rPr lang="en-US" dirty="0"/>
              <a:t>We used a randomized search over parameters, where each setting is sampled from a distribution over possible parameter values</a:t>
            </a:r>
          </a:p>
          <a:p>
            <a:r>
              <a:rPr lang="en-US" dirty="0"/>
              <a:t>We show the tuned parameters for the two stemmers </a:t>
            </a:r>
          </a:p>
          <a:p>
            <a:r>
              <a:rPr lang="en-US" dirty="0"/>
              <a:t>The method used here is Random Forest (RF) which is used to solve classification (categorical target variable)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C1012-D025-C440-D81D-A5538038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047750"/>
            <a:ext cx="8696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BEFDCF-4BBA-A9C4-DB48-33B74117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8A3A9-134E-C001-9046-033E491D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Twitter, a popular social networking platform, has an enormous volume of unstructured heterogeneous data–called tweets–posted by different users with high variability of types according to its content.</a:t>
            </a:r>
          </a:p>
          <a:p>
            <a:pPr marL="0" indent="0">
              <a:buNone/>
            </a:pPr>
            <a:r>
              <a:rPr lang="en-US" dirty="0"/>
              <a:t>This study was conducted on tweets written in Arabic to enhance information retrieval, whether for personal or research purposes, e.g., news filtering, chasing fake news, rumors, opinion mining, etc.</a:t>
            </a:r>
          </a:p>
          <a:p>
            <a:pPr marL="0" indent="0">
              <a:buNone/>
            </a:pPr>
            <a:r>
              <a:rPr lang="en-US" dirty="0"/>
              <a:t>For this, text classification method is used.</a:t>
            </a:r>
          </a:p>
        </p:txBody>
      </p:sp>
    </p:spTree>
    <p:extLst>
      <p:ext uri="{BB962C8B-B14F-4D97-AF65-F5344CB8AC3E}">
        <p14:creationId xmlns:p14="http://schemas.microsoft.com/office/powerpoint/2010/main" val="308191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16510-D0F2-77F9-EB45-A3C0192CB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" y="1043170"/>
            <a:ext cx="11319322" cy="47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0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C20D-9189-A2E5-8C4E-3601CC13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FBAA-5F4B-8B58-7A7B-9CD23998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the best features, K-best method is used</a:t>
            </a:r>
          </a:p>
          <a:p>
            <a:r>
              <a:rPr lang="en-US" dirty="0"/>
              <a:t>We select the k-best method with v2 to assess each feature’s relevance to the target variable using Scikit-learn.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0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E87DC-EBE6-FB9F-C741-1FB5D719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1" y="815926"/>
            <a:ext cx="11533797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25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6ED5-FD3C-F967-460A-6BBC2803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529B-6D1E-E02D-61DD-C60707EC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assess the performance of the proposed system, we measure the effectiveness of the system in terms of accuracy, precision, recall, and F1 score.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07F60-6452-5DB2-5F1A-E1D4E239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54" y="3429000"/>
            <a:ext cx="7503758" cy="22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970BE-2B75-038F-3519-01F7DCFA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75" y="1630607"/>
            <a:ext cx="8827849" cy="30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94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242C9-687C-A23C-8BA5-3DC3FD3A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4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A87741-E569-0FD8-A101-5967665C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25"/>
            <a:ext cx="10515600" cy="5839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br>
              <a:rPr lang="en-US" b="0" i="0" dirty="0">
                <a:effectLst/>
                <a:latin typeface="Söhne"/>
              </a:rPr>
            </a:br>
            <a:r>
              <a:rPr lang="en-US" b="0" i="0" dirty="0">
                <a:effectLst/>
                <a:latin typeface="Söhne"/>
              </a:rPr>
              <a:t>The study randomly divides the collected data into a 70% training set and a 30% testing set. The classification results for individual classes are presented, and the findings are detailed below: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ISRI Stemmer: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GNB classifier achieves its best performance on the "Conversation" class with an F1 score of 98.59%.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SVM and RF classifiers both achieve their best performance on the "Wish" class, with F1 scores of 99.48% and 99.39%, respectively.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ARL Stemmer: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"Wish" class exhibits the best performance, with F1 scores of 98.96%, 99.39%, and 99.48% for GNB, SVM, and RF classifiers, respectively.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Word2vec Model: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GNB achieves its best performance on the "Wish" class with an F1 score of 84.62%.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Surprisingly, for the "Question" class, GNB reports its worst performance (49.25%), while SVM and RF achieve their best, with F1 scores of 99.30% and 99.19%,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6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7A89F-56DE-744C-26E6-954B72A2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43" y="1212093"/>
            <a:ext cx="7782513" cy="40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50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4BAAF-BEA8-4C9F-123A-9BFD7C5F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3" y="1349252"/>
            <a:ext cx="11363774" cy="38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8E4-E972-54D1-B67C-DB7F7D39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135C-F2F2-7B57-D243-D8DDF9D05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 classification is the process of assigning class or category to the text from a set of pre-defined categories according to its content</a:t>
            </a:r>
          </a:p>
          <a:p>
            <a:pPr marL="0" indent="0">
              <a:buNone/>
            </a:pPr>
            <a:r>
              <a:rPr lang="en-US" dirty="0"/>
              <a:t>Formally, suppose “D = d1; d2; ... ; </a:t>
            </a:r>
            <a:r>
              <a:rPr lang="en-US" dirty="0" err="1"/>
              <a:t>dn</a:t>
            </a:r>
            <a:r>
              <a:rPr lang="en-US" dirty="0"/>
              <a:t>” is the set of training documents. Assume that each dataset in D is assigned to a set of classes “C= c1; c2; ... ; cm”. </a:t>
            </a:r>
          </a:p>
          <a:p>
            <a:pPr marL="0" indent="0">
              <a:buNone/>
            </a:pPr>
            <a:r>
              <a:rPr lang="en-US" dirty="0"/>
              <a:t>The text classification develops a model whereby given a new document d€  D it will be assigned to a class in C.</a:t>
            </a:r>
          </a:p>
        </p:txBody>
      </p:sp>
    </p:spTree>
    <p:extLst>
      <p:ext uri="{BB962C8B-B14F-4D97-AF65-F5344CB8AC3E}">
        <p14:creationId xmlns:p14="http://schemas.microsoft.com/office/powerpoint/2010/main" val="53614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CB736-F67B-A09E-2AE5-BC03A57D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5" y="1756409"/>
            <a:ext cx="10801489" cy="36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1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89D8-B637-8E90-07CC-25CE801F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5" y="1213851"/>
            <a:ext cx="10553794" cy="38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47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E5678-D93E-EAB4-C6F3-194590C8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43" y="918906"/>
            <a:ext cx="10690513" cy="50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12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4067-A189-1B38-C557-58F9E755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 test: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95AE-54B0-C2A1-7200-559146FD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paired t-test is applied to compare the F1 scores of GNB and SVM classifiers using the ISRI stemmer, and the reported p-value of 0.0253 is below the significance level of 0.05, indicating that the difference in F1 scores between the two classifiers is considered statistically significant for this particular case.</a:t>
            </a:r>
          </a:p>
        </p:txBody>
      </p:sp>
    </p:spTree>
    <p:extLst>
      <p:ext uri="{BB962C8B-B14F-4D97-AF65-F5344CB8AC3E}">
        <p14:creationId xmlns:p14="http://schemas.microsoft.com/office/powerpoint/2010/main" val="2845914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38B5B-7A6A-EF34-3BCE-C01A79AA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9" y="1266092"/>
            <a:ext cx="11333581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5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C937-1528-0F1F-95B3-B61FEFEC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difference between their top performances was insignificant, statistically speaking. </a:t>
            </a:r>
          </a:p>
          <a:p>
            <a:pPr marL="0" indent="0">
              <a:buNone/>
            </a:pPr>
            <a:r>
              <a:rPr lang="en-US"/>
              <a:t>The </a:t>
            </a:r>
            <a:r>
              <a:rPr lang="en-US" dirty="0"/>
              <a:t>best macro-F1 score is 98.14%. Another interesting observation is the adverse effect the word embedding had on all three classifiers, particularly the GNB classifier, compared to their performance using the stemming.</a:t>
            </a:r>
          </a:p>
        </p:txBody>
      </p:sp>
    </p:spTree>
    <p:extLst>
      <p:ext uri="{BB962C8B-B14F-4D97-AF65-F5344CB8AC3E}">
        <p14:creationId xmlns:p14="http://schemas.microsoft.com/office/powerpoint/2010/main" val="405992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A0F0-6B18-3592-ACE4-B38637E5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0106-AAEA-56E7-D0A0-2A89D700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objective is to classify the Arabic tweets into a predefined set of categories.</a:t>
            </a:r>
          </a:p>
          <a:p>
            <a:pPr marL="0" indent="0">
              <a:buNone/>
            </a:pPr>
            <a:r>
              <a:rPr lang="en-US" dirty="0"/>
              <a:t>For this, we used a dataset of Arabic tweets</a:t>
            </a:r>
          </a:p>
          <a:p>
            <a:pPr marL="0" indent="0">
              <a:buNone/>
            </a:pPr>
            <a:r>
              <a:rPr lang="en-US" dirty="0"/>
              <a:t>Before text classification, the data passed through several processes:</a:t>
            </a:r>
          </a:p>
          <a:p>
            <a:r>
              <a:rPr lang="en-US" dirty="0"/>
              <a:t>Text preprocessing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Machine learning to assign the text into one of the pre-defined categories</a:t>
            </a:r>
          </a:p>
        </p:txBody>
      </p:sp>
    </p:spTree>
    <p:extLst>
      <p:ext uri="{BB962C8B-B14F-4D97-AF65-F5344CB8AC3E}">
        <p14:creationId xmlns:p14="http://schemas.microsoft.com/office/powerpoint/2010/main" val="10100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048D14-A77A-9073-1369-42DD2060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5" y="559356"/>
            <a:ext cx="4568923" cy="573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2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6EE6-AB92-B63E-82ED-52E1352D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14C-B11E-ED18-A4C2-EEDB21DE6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945" y="170158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Arabic language, text preprocessing includes several processes:</a:t>
            </a:r>
          </a:p>
          <a:p>
            <a:r>
              <a:rPr lang="en-US" dirty="0"/>
              <a:t>Removing symbols like URLs, ‘‘#” (hashtag), ‘‘@” (mention), RT (retweet), and EOL (end of line) using Regular expression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4519C-2789-AACC-6D07-FF09C345F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2948-9D71-4882-C308-6F84C1D3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45" y="681037"/>
            <a:ext cx="6548510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58C2-2470-B104-37B0-66255F79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8AD5-E930-4BBA-B93D-CEFC9EE9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37" y="1256653"/>
            <a:ext cx="10515600" cy="622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NLTK (Natural Language Toolkit) library, remove stop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8D3A7E-93DC-9759-4BD5-CC8BD2FA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15" y="1833086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3616B0-18D4-B436-AECC-701E4028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 put: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CB94D-5C33-F0B4-F48B-A45B959E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3524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Original Text: </a:t>
            </a:r>
            <a:r>
              <a:rPr lang="ar-LB" dirty="0"/>
              <a:t>أهنئ الدكتور أحمد جمال الدين، القيادي بحزب مصر، بمناسبة صدور أولى روايته</a:t>
            </a:r>
          </a:p>
          <a:p>
            <a:pPr marL="0" indent="0">
              <a:buNone/>
            </a:pPr>
            <a:r>
              <a:rPr lang="en-US" dirty="0"/>
              <a:t>Tokenized Text without Stop Words: ['</a:t>
            </a:r>
            <a:r>
              <a:rPr lang="ar-LB" dirty="0"/>
              <a:t>أهنئ', 'الدكتور', 'أحمد', 'جمال', 'الدين', '،', 'القيادي', 'بحزب', 'مصر', '،', 'بمناسبة', 'صدور', 'أولى', 'روايته']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3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64F6-E394-DA45-3274-F326DD6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extraction and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7C6E-8697-104F-4785-7F940C85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Handcraft-based feature</a:t>
            </a:r>
          </a:p>
          <a:p>
            <a:pPr lvl="1"/>
            <a:r>
              <a:rPr lang="en-US" dirty="0"/>
              <a:t>Stemming: where each word in the tweet is reduced to its root (or stem) form based on the stemming algorithm.</a:t>
            </a:r>
          </a:p>
          <a:p>
            <a:pPr lvl="1"/>
            <a:r>
              <a:rPr lang="en-US" dirty="0"/>
              <a:t>Weighing: TFIDF is a weighting factor intended to reflect how important a word is to a document in a corpus. It measures a specific word’s total number of occurrences in a given document, termed ‘‘term frequency”.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E7DC2-6092-1A5A-F14F-E0E05DC0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08" y="4418207"/>
            <a:ext cx="3095168" cy="95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2733</TotalTime>
  <Words>1121</Words>
  <Application>Microsoft Office PowerPoint</Application>
  <PresentationFormat>Widescreen</PresentationFormat>
  <Paragraphs>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Söhne</vt:lpstr>
      <vt:lpstr>Office Theme</vt:lpstr>
      <vt:lpstr>Short text classification for Arabic social media tweets</vt:lpstr>
      <vt:lpstr>Introduction:</vt:lpstr>
      <vt:lpstr>Text classification:</vt:lpstr>
      <vt:lpstr>Framework:</vt:lpstr>
      <vt:lpstr>PowerPoint Presentation</vt:lpstr>
      <vt:lpstr>Preprocessing:</vt:lpstr>
      <vt:lpstr>Preprocessing:</vt:lpstr>
      <vt:lpstr>The out put:</vt:lpstr>
      <vt:lpstr>Features extraction and selection:</vt:lpstr>
      <vt:lpstr>Word embedding</vt:lpstr>
      <vt:lpstr>PowerPoint Presentation</vt:lpstr>
      <vt:lpstr>Learning algorithms:</vt:lpstr>
      <vt:lpstr>Training models:</vt:lpstr>
      <vt:lpstr>PowerPoint Presentation</vt:lpstr>
      <vt:lpstr>PowerPoint Presentation</vt:lpstr>
      <vt:lpstr>Dataset:</vt:lpstr>
      <vt:lpstr>Evaluation and Results:</vt:lpstr>
      <vt:lpstr>Hypertunning parameters:</vt:lpstr>
      <vt:lpstr>PowerPoint Presentation</vt:lpstr>
      <vt:lpstr>PowerPoint Presentation</vt:lpstr>
      <vt:lpstr>Selecting features:</vt:lpstr>
      <vt:lpstr>PowerPoint Presentation</vt:lpstr>
      <vt:lpstr>Evaluation metrics: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Paired t test: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text classification for Arabic social media tweets</dc:title>
  <dc:creator>fatima al batoul jradi</dc:creator>
  <cp:lastModifiedBy>fatima al batoul jradi</cp:lastModifiedBy>
  <cp:revision>4</cp:revision>
  <dcterms:created xsi:type="dcterms:W3CDTF">2023-12-15T13:34:48Z</dcterms:created>
  <dcterms:modified xsi:type="dcterms:W3CDTF">2023-12-18T23:36:21Z</dcterms:modified>
</cp:coreProperties>
</file>