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2" r:id="rId2"/>
    <p:sldId id="265" r:id="rId3"/>
    <p:sldId id="268" r:id="rId4"/>
    <p:sldId id="273" r:id="rId5"/>
    <p:sldId id="274" r:id="rId6"/>
    <p:sldId id="278" r:id="rId7"/>
    <p:sldId id="277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B8C"/>
    <a:srgbClr val="ED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0"/>
    <p:restoredTop sz="94636"/>
  </p:normalViewPr>
  <p:slideViewPr>
    <p:cSldViewPr snapToGrid="0" snapToObjects="1">
      <p:cViewPr varScale="1">
        <p:scale>
          <a:sx n="61" d="100"/>
          <a:sy n="61" d="100"/>
        </p:scale>
        <p:origin x="9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5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02BC-D360-3D43-9A92-637FD3069957}" type="datetime1">
              <a:rPr lang="en-IN" smtClean="0"/>
              <a:t>15-05-2025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6CE5-9819-F54B-97D7-E535D1C3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43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563441B-7BE4-2744-ABA0-4FD2AC8404CF}" type="datetime1">
              <a:rPr lang="en-IN" smtClean="0"/>
              <a:t>15-05-2025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6565659-16CB-FC4B-86AF-6ED0A960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9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8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754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8313"/>
            <a:ext cx="9144000" cy="147287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EDEA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2388"/>
            <a:ext cx="6667016" cy="123053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736460" y="5335929"/>
            <a:ext cx="0" cy="1354238"/>
          </a:xfrm>
          <a:prstGeom prst="line">
            <a:avLst/>
          </a:prstGeom>
          <a:ln>
            <a:solidFill>
              <a:srgbClr val="214B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048981" y="5335588"/>
            <a:ext cx="4862031" cy="1354137"/>
          </a:xfrm>
        </p:spPr>
        <p:txBody>
          <a:bodyPr anchor="ctr"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/>
              <a:t>Dr./Mr./Mrs. Name</a:t>
            </a:r>
          </a:p>
          <a:p>
            <a:pPr lvl="0"/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67466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500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500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0916" y="6311899"/>
            <a:ext cx="1523010" cy="365125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399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737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4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943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558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9773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58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977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iiitdm.ac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3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84361"/>
            <a:ext cx="3239999" cy="5980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472405" y="6227180"/>
            <a:ext cx="0" cy="54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14B8C"/>
          </a:solidFill>
          <a:latin typeface="Bookman Old Style" charset="0"/>
          <a:ea typeface="Bookman Old Style" charset="0"/>
          <a:cs typeface="Bookman Old Sty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754"/>
            <a:ext cx="9144000" cy="1724046"/>
          </a:xfrm>
        </p:spPr>
        <p:txBody>
          <a:bodyPr/>
          <a:lstStyle/>
          <a:p>
            <a:r>
              <a:rPr lang="en-US" dirty="0"/>
              <a:t>Medical Image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275" y="3148313"/>
            <a:ext cx="11734800" cy="1795162"/>
          </a:xfrm>
        </p:spPr>
        <p:txBody>
          <a:bodyPr>
            <a:normAutofit/>
          </a:bodyPr>
          <a:lstStyle/>
          <a:p>
            <a:r>
              <a:rPr lang="en-US" dirty="0"/>
              <a:t>Problem Statement:  Developing a </a:t>
            </a:r>
            <a:r>
              <a:rPr lang="en-US" dirty="0" err="1"/>
              <a:t>TransUnet</a:t>
            </a:r>
            <a:r>
              <a:rPr lang="en-US" dirty="0"/>
              <a:t>-based polyp segmentation tool to enhance early colorectal cancer detection using the </a:t>
            </a:r>
            <a:r>
              <a:rPr lang="en-US" dirty="0" err="1"/>
              <a:t>Kvasir</a:t>
            </a:r>
            <a:r>
              <a:rPr lang="en-US" dirty="0"/>
              <a:t>-SEG dataset for medical image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034694" y="5126038"/>
            <a:ext cx="4862031" cy="1354137"/>
          </a:xfrm>
        </p:spPr>
        <p:txBody>
          <a:bodyPr/>
          <a:lstStyle/>
          <a:p>
            <a:pPr marL="0" indent="0">
              <a:buNone/>
            </a:pPr>
            <a:endParaRPr lang="en-IN" b="0" i="0" dirty="0">
              <a:effectLst/>
              <a:latin typeface="Google Sans"/>
            </a:endParaRPr>
          </a:p>
          <a:p>
            <a:pPr marL="0" indent="0">
              <a:buNone/>
            </a:pPr>
            <a:r>
              <a:rPr lang="en-US" sz="2800" dirty="0"/>
              <a:t>-  Fatima Mehar (ME22B2007 )</a:t>
            </a:r>
          </a:p>
        </p:txBody>
      </p:sp>
    </p:spTree>
    <p:extLst>
      <p:ext uri="{BB962C8B-B14F-4D97-AF65-F5344CB8AC3E}">
        <p14:creationId xmlns:p14="http://schemas.microsoft.com/office/powerpoint/2010/main" val="21262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8" y="142841"/>
            <a:ext cx="24899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8FB1B-0840-476E-846B-41B692804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935" y="1117069"/>
            <a:ext cx="5732065" cy="1956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A8442-4684-4473-B56F-92719D506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52" y="3429000"/>
            <a:ext cx="6141027" cy="20964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ADA87-0110-454A-8370-F530D582E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948" y="1047261"/>
            <a:ext cx="6141031" cy="20964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96A6F-D1DF-4CB9-BCAA-A6BDD84C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678" y="3568616"/>
            <a:ext cx="5732064" cy="19568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229B0E-8270-4459-BA3D-CB8DCF07EF37}"/>
              </a:ext>
            </a:extLst>
          </p:cNvPr>
          <p:cNvSpPr txBox="1"/>
          <p:nvPr/>
        </p:nvSpPr>
        <p:spPr>
          <a:xfrm>
            <a:off x="542924" y="51217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Output:</a:t>
            </a:r>
          </a:p>
        </p:txBody>
      </p:sp>
    </p:spTree>
    <p:extLst>
      <p:ext uri="{BB962C8B-B14F-4D97-AF65-F5344CB8AC3E}">
        <p14:creationId xmlns:p14="http://schemas.microsoft.com/office/powerpoint/2010/main" val="407880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D2F7-9F0F-47ED-87A7-FF57E8C5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77223"/>
            <a:ext cx="10515600" cy="943200"/>
          </a:xfrm>
        </p:spPr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D9B48-CD24-4EE7-90A5-5F904AC34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520A190-8B9B-4854-847B-178385262A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379" y="1428198"/>
            <a:ext cx="1097542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J., Lu, Y., Yu, Q., et al. (2021). 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Transformers Make Strong Encoders for Medical Image Segmentation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Medical Imaging.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Wang, H., Yang, Y., Xu, Y., et al. (2022).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 Transformer U-Net for Medical Image Segmentation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IEEE ICASSP 2022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J., Lu, Y., Yao, H., et al. (2023).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TransUNet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Advancing Medical Image Segmentation through Vision Transformers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IEEE Transactions on Medical Imaging (preprint available on arXiv:2310.07781).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B., Song, Y., Zhang, Z., et al. (2021). </a:t>
            </a:r>
            <a:r>
              <a:rPr kumimoji="0" lang="en-US" altLang="en-US" sz="20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TransAttUnet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Multi-level Attention-guided U-Net with Transformer for Medical Image Segmentation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arXiv:2107.05274.</a:t>
            </a:r>
          </a:p>
        </p:txBody>
      </p:sp>
    </p:spTree>
    <p:extLst>
      <p:ext uri="{BB962C8B-B14F-4D97-AF65-F5344CB8AC3E}">
        <p14:creationId xmlns:p14="http://schemas.microsoft.com/office/powerpoint/2010/main" val="3517254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348" y="-73880"/>
            <a:ext cx="10515600" cy="943200"/>
          </a:xfrm>
        </p:spPr>
        <p:txBody>
          <a:bodyPr>
            <a:normAutofit/>
          </a:bodyPr>
          <a:lstStyle/>
          <a:p>
            <a:r>
              <a:rPr lang="en-US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05DF-F82B-49CE-B38E-E7E0B07AE08C}"/>
              </a:ext>
            </a:extLst>
          </p:cNvPr>
          <p:cNvSpPr txBox="1"/>
          <p:nvPr/>
        </p:nvSpPr>
        <p:spPr>
          <a:xfrm>
            <a:off x="435351" y="1207158"/>
            <a:ext cx="870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AA999-66A6-4C1B-AED3-B3877A8080F4}"/>
              </a:ext>
            </a:extLst>
          </p:cNvPr>
          <p:cNvSpPr txBox="1"/>
          <p:nvPr/>
        </p:nvSpPr>
        <p:spPr>
          <a:xfrm>
            <a:off x="154071" y="698205"/>
            <a:ext cx="1166532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Collection &amp; Preprocessing: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Dataset: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Kvasier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(1000 images+1000 masks)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EDA on the Dataset: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B7FFB6-1CD2-4E3B-9137-0D3D9274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710" y="594382"/>
            <a:ext cx="1351649" cy="1153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960EF8-BFD4-4C55-9860-8F4DBE89D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981" y="579443"/>
            <a:ext cx="1351649" cy="11530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C7BF54-9353-4BDA-99CC-FD8C56AEA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03" y="2543062"/>
            <a:ext cx="8324850" cy="2730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81C53A-9FEF-456A-A5F1-2AEF6515E3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239" y="2034970"/>
            <a:ext cx="2259490" cy="180047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3125526-3625-4843-AE46-D8F7D3598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4090" y="4106247"/>
            <a:ext cx="2144033" cy="1780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7E1788B-59CE-4FFD-A55D-DD9C94E850A6}"/>
              </a:ext>
            </a:extLst>
          </p:cNvPr>
          <p:cNvSpPr txBox="1"/>
          <p:nvPr/>
        </p:nvSpPr>
        <p:spPr>
          <a:xfrm>
            <a:off x="9444090" y="3769867"/>
            <a:ext cx="2524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vs Relative size of polyps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DDF12C-4203-43B2-8690-83117E01DBE1}"/>
              </a:ext>
            </a:extLst>
          </p:cNvPr>
          <p:cNvSpPr txBox="1"/>
          <p:nvPr/>
        </p:nvSpPr>
        <p:spPr>
          <a:xfrm>
            <a:off x="7349744" y="1635871"/>
            <a:ext cx="22594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image                             mask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F88AE-85D1-4C16-8698-E962A4B8BE27}"/>
              </a:ext>
            </a:extLst>
          </p:cNvPr>
          <p:cNvSpPr txBox="1"/>
          <p:nvPr/>
        </p:nvSpPr>
        <p:spPr>
          <a:xfrm>
            <a:off x="9558390" y="5831817"/>
            <a:ext cx="24098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Properties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BDD4D-B6CA-4864-9C41-50C33D9410F4}"/>
              </a:ext>
            </a:extLst>
          </p:cNvPr>
          <p:cNvSpPr txBox="1"/>
          <p:nvPr/>
        </p:nvSpPr>
        <p:spPr>
          <a:xfrm>
            <a:off x="3160581" y="5316175"/>
            <a:ext cx="3940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Height and Width</a:t>
            </a:r>
          </a:p>
        </p:txBody>
      </p:sp>
    </p:spTree>
    <p:extLst>
      <p:ext uri="{BB962C8B-B14F-4D97-AF65-F5344CB8AC3E}">
        <p14:creationId xmlns:p14="http://schemas.microsoft.com/office/powerpoint/2010/main" val="2449241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142841"/>
            <a:ext cx="1809750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F53C5-7C88-1F7F-62A8-A8161983CB4D}"/>
              </a:ext>
            </a:extLst>
          </p:cNvPr>
          <p:cNvSpPr txBox="1"/>
          <p:nvPr/>
        </p:nvSpPr>
        <p:spPr>
          <a:xfrm>
            <a:off x="547141" y="4559173"/>
            <a:ext cx="1110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05DF-F82B-49CE-B38E-E7E0B07AE08C}"/>
              </a:ext>
            </a:extLst>
          </p:cNvPr>
          <p:cNvSpPr txBox="1"/>
          <p:nvPr/>
        </p:nvSpPr>
        <p:spPr>
          <a:xfrm>
            <a:off x="435351" y="1207158"/>
            <a:ext cx="870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AA999-66A6-4C1B-AED3-B3877A8080F4}"/>
              </a:ext>
            </a:extLst>
          </p:cNvPr>
          <p:cNvSpPr txBox="1"/>
          <p:nvPr/>
        </p:nvSpPr>
        <p:spPr>
          <a:xfrm>
            <a:off x="-200025" y="673758"/>
            <a:ext cx="1166532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Images: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Applied </a:t>
            </a:r>
            <a:r>
              <a:rPr lang="en-US" b="1" dirty="0"/>
              <a:t>CLAHE (Contrast Limited Adaptive Histogram Equalization)</a:t>
            </a:r>
            <a:r>
              <a:rPr lang="en-US" dirty="0"/>
              <a:t> on RGB images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Performed normalization and resized all images to 256×256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Implemented data augmentation techniques to enhance dataset diversity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Training, 20% Validation, 20% Testing for balanced learning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E3B7E1-5A54-468A-B18D-B743AF5B2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37" y="2004853"/>
            <a:ext cx="1697458" cy="16974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4BB951F-B459-418F-A737-7FC423CD8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841" y="2075907"/>
            <a:ext cx="1847850" cy="16328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58A4E6-97DC-41EE-A782-B00ABD39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328" y="2004853"/>
            <a:ext cx="1812949" cy="18129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157426-0DBF-462C-B22B-CD94EBBE31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392" y="2055885"/>
            <a:ext cx="1955804" cy="167640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6E3A437-2BA5-4B46-B637-11093E0A196B}"/>
              </a:ext>
            </a:extLst>
          </p:cNvPr>
          <p:cNvSpPr txBox="1"/>
          <p:nvPr/>
        </p:nvSpPr>
        <p:spPr>
          <a:xfrm>
            <a:off x="6612313" y="3732289"/>
            <a:ext cx="5281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Before Preprocessing                After Preprocessing</a:t>
            </a: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77E782-06CD-42BA-8FEC-A25BAB7D824E}"/>
              </a:ext>
            </a:extLst>
          </p:cNvPr>
          <p:cNvSpPr txBox="1"/>
          <p:nvPr/>
        </p:nvSpPr>
        <p:spPr>
          <a:xfrm>
            <a:off x="738392" y="3817802"/>
            <a:ext cx="56766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Preprocessing                After Preprocessing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6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73656"/>
            <a:ext cx="19184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05DF-F82B-49CE-B38E-E7E0B07AE08C}"/>
              </a:ext>
            </a:extLst>
          </p:cNvPr>
          <p:cNvSpPr txBox="1"/>
          <p:nvPr/>
        </p:nvSpPr>
        <p:spPr>
          <a:xfrm>
            <a:off x="435351" y="1207158"/>
            <a:ext cx="8708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DAA999-66A6-4C1B-AED3-B3877A8080F4}"/>
              </a:ext>
            </a:extLst>
          </p:cNvPr>
          <p:cNvSpPr txBox="1"/>
          <p:nvPr/>
        </p:nvSpPr>
        <p:spPr>
          <a:xfrm>
            <a:off x="201424" y="437212"/>
            <a:ext cx="1166532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 Selection &amp; Architecture: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6725E-B3EF-40BF-B9AD-1C76866AF261}"/>
              </a:ext>
            </a:extLst>
          </p:cNvPr>
          <p:cNvSpPr txBox="1"/>
          <p:nvPr/>
        </p:nvSpPr>
        <p:spPr>
          <a:xfrm>
            <a:off x="3248025" y="2228850"/>
            <a:ext cx="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SzPct val="96000"/>
              <a:buFont typeface="+mj-lt"/>
              <a:buAutoNum type="romanU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21AA5-3E56-468B-847E-A06E150271FE}"/>
              </a:ext>
            </a:extLst>
          </p:cNvPr>
          <p:cNvSpPr txBox="1"/>
          <p:nvPr/>
        </p:nvSpPr>
        <p:spPr>
          <a:xfrm>
            <a:off x="661153" y="878209"/>
            <a:ext cx="1139189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Model Architecture: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U-Net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(Encoder-Decoder with skip connections)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Channels: 3 (RGB images)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Channels: 1 (Binary segmentation mask)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Features: 64 (Doubles at each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Encoder: Convolution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Decoder: Transposed Convolution → Concatenate (Skip Connections) → Convolution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Activation: Sigmoid (for binary segmentation)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78E5294-B002-4ECE-B2F7-536F3B795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020374"/>
              </p:ext>
            </p:extLst>
          </p:nvPr>
        </p:nvGraphicFramePr>
        <p:xfrm>
          <a:off x="804861" y="3456929"/>
          <a:ext cx="5229226" cy="252286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09814">
                  <a:extLst>
                    <a:ext uri="{9D8B030D-6E8A-4147-A177-3AD203B41FA5}">
                      <a16:colId xmlns:a16="http://schemas.microsoft.com/office/drawing/2014/main" val="2540906682"/>
                    </a:ext>
                  </a:extLst>
                </a:gridCol>
                <a:gridCol w="2919412">
                  <a:extLst>
                    <a:ext uri="{9D8B030D-6E8A-4147-A177-3AD203B41FA5}">
                      <a16:colId xmlns:a16="http://schemas.microsoft.com/office/drawing/2014/main" val="3610922446"/>
                    </a:ext>
                  </a:extLst>
                </a:gridCol>
              </a:tblGrid>
              <a:tr h="23983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001792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256x256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143394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4849305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59776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5e-5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962533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AdamW</a:t>
                      </a:r>
                      <a:endParaRPr lang="en-US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363273"/>
                  </a:ext>
                </a:extLst>
              </a:tr>
              <a:tr h="233030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Decay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159792"/>
                  </a:ext>
                </a:extLst>
              </a:tr>
              <a:tr h="381321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Loss = 0.5 × BCE + 0.5 × Dice Loss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835068"/>
                  </a:ext>
                </a:extLst>
              </a:tr>
              <a:tr h="381321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ReduceLROnPlateau</a:t>
                      </a:r>
                      <a:r>
                        <a:rPr lang="en-US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(patience=5, factor=0.1)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389475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9E329146-BDEA-4899-B120-6C57F1E5A6D9}"/>
              </a:ext>
            </a:extLst>
          </p:cNvPr>
          <p:cNvSpPr txBox="1"/>
          <p:nvPr/>
        </p:nvSpPr>
        <p:spPr>
          <a:xfrm>
            <a:off x="678275" y="3067557"/>
            <a:ext cx="3474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Hyperparameters: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4553D6-31F7-4C39-8919-0D95F8CC4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35595"/>
              </p:ext>
            </p:extLst>
          </p:nvPr>
        </p:nvGraphicFramePr>
        <p:xfrm>
          <a:off x="7479489" y="3533755"/>
          <a:ext cx="3652932" cy="23222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13233">
                  <a:extLst>
                    <a:ext uri="{9D8B030D-6E8A-4147-A177-3AD203B41FA5}">
                      <a16:colId xmlns:a16="http://schemas.microsoft.com/office/drawing/2014/main" val="157489071"/>
                    </a:ext>
                  </a:extLst>
                </a:gridCol>
                <a:gridCol w="913233">
                  <a:extLst>
                    <a:ext uri="{9D8B030D-6E8A-4147-A177-3AD203B41FA5}">
                      <a16:colId xmlns:a16="http://schemas.microsoft.com/office/drawing/2014/main" val="2434345262"/>
                    </a:ext>
                  </a:extLst>
                </a:gridCol>
                <a:gridCol w="913233">
                  <a:extLst>
                    <a:ext uri="{9D8B030D-6E8A-4147-A177-3AD203B41FA5}">
                      <a16:colId xmlns:a16="http://schemas.microsoft.com/office/drawing/2014/main" val="1765378324"/>
                    </a:ext>
                  </a:extLst>
                </a:gridCol>
                <a:gridCol w="913233">
                  <a:extLst>
                    <a:ext uri="{9D8B030D-6E8A-4147-A177-3AD203B41FA5}">
                      <a16:colId xmlns:a16="http://schemas.microsoft.com/office/drawing/2014/main" val="436352998"/>
                    </a:ext>
                  </a:extLst>
                </a:gridCol>
              </a:tblGrid>
              <a:tr h="580554">
                <a:tc>
                  <a:txBody>
                    <a:bodyPr/>
                    <a:lstStyle/>
                    <a:p>
                      <a:r>
                        <a:rPr lang="en-US" sz="1400" dirty="0"/>
                        <a:t>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Batch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Shuffle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Workers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167230"/>
                  </a:ext>
                </a:extLst>
              </a:tr>
              <a:tr h="580554">
                <a:tc>
                  <a:txBody>
                    <a:bodyPr/>
                    <a:lstStyle/>
                    <a:p>
                      <a:r>
                        <a:rPr lang="en-US" sz="1400"/>
                        <a:t>Train 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717963"/>
                  </a:ext>
                </a:extLst>
              </a:tr>
              <a:tr h="580554">
                <a:tc>
                  <a:txBody>
                    <a:bodyPr/>
                    <a:lstStyle/>
                    <a:p>
                      <a:r>
                        <a:rPr lang="en-US" sz="1400" dirty="0"/>
                        <a:t>Val 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205584"/>
                  </a:ext>
                </a:extLst>
              </a:tr>
              <a:tr h="580554">
                <a:tc>
                  <a:txBody>
                    <a:bodyPr/>
                    <a:lstStyle/>
                    <a:p>
                      <a:r>
                        <a:rPr lang="en-US" sz="1400"/>
                        <a:t>Test Loader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845820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83939FF7-A58A-4777-8137-CE957DFF8373}"/>
              </a:ext>
            </a:extLst>
          </p:cNvPr>
          <p:cNvSpPr txBox="1"/>
          <p:nvPr/>
        </p:nvSpPr>
        <p:spPr>
          <a:xfrm>
            <a:off x="7308168" y="3108645"/>
            <a:ext cx="61254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Dataloader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Configurations:</a:t>
            </a:r>
          </a:p>
        </p:txBody>
      </p:sp>
    </p:spTree>
    <p:extLst>
      <p:ext uri="{BB962C8B-B14F-4D97-AF65-F5344CB8AC3E}">
        <p14:creationId xmlns:p14="http://schemas.microsoft.com/office/powerpoint/2010/main" val="141165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8" y="142841"/>
            <a:ext cx="24899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F53C5-7C88-1F7F-62A8-A8161983CB4D}"/>
              </a:ext>
            </a:extLst>
          </p:cNvPr>
          <p:cNvSpPr txBox="1"/>
          <p:nvPr/>
        </p:nvSpPr>
        <p:spPr>
          <a:xfrm>
            <a:off x="547141" y="4559173"/>
            <a:ext cx="1110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05DF-F82B-49CE-B38E-E7E0B07AE08C}"/>
              </a:ext>
            </a:extLst>
          </p:cNvPr>
          <p:cNvSpPr txBox="1"/>
          <p:nvPr/>
        </p:nvSpPr>
        <p:spPr>
          <a:xfrm>
            <a:off x="394741" y="512173"/>
            <a:ext cx="870864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Dice Score: 0.8833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Test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0.7952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Test Accuracy: 0.9417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23AF3C-580C-4641-8C76-8BC181CF6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3080"/>
            <a:ext cx="5630397" cy="173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F38587-26D7-4860-9C59-AFB53809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096" y="3929359"/>
            <a:ext cx="5829301" cy="19383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256A66-B156-4C74-B820-19748523E0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68" y="4137700"/>
            <a:ext cx="5276523" cy="17299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384E490-B10C-4B46-9B30-03A55593F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68" y="2123080"/>
            <a:ext cx="5276523" cy="180627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0391161-C333-4AFA-92E8-D0D3D2D45ECE}"/>
              </a:ext>
            </a:extLst>
          </p:cNvPr>
          <p:cNvSpPr txBox="1"/>
          <p:nvPr/>
        </p:nvSpPr>
        <p:spPr>
          <a:xfrm>
            <a:off x="394741" y="1784526"/>
            <a:ext cx="18277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1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75" y="73656"/>
            <a:ext cx="19184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6725E-B3EF-40BF-B9AD-1C76866AF261}"/>
              </a:ext>
            </a:extLst>
          </p:cNvPr>
          <p:cNvSpPr txBox="1"/>
          <p:nvPr/>
        </p:nvSpPr>
        <p:spPr>
          <a:xfrm>
            <a:off x="3248025" y="2228850"/>
            <a:ext cx="588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SzPct val="96000"/>
              <a:buFont typeface="+mj-lt"/>
              <a:buAutoNum type="romanUcPeriod"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621AA5-3E56-468B-847E-A06E150271FE}"/>
              </a:ext>
            </a:extLst>
          </p:cNvPr>
          <p:cNvSpPr txBox="1"/>
          <p:nvPr/>
        </p:nvSpPr>
        <p:spPr>
          <a:xfrm>
            <a:off x="502027" y="442988"/>
            <a:ext cx="11391899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II. Model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TransU-Net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ViT+U-Net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segmentation model for medical images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Encoder: Vision Transformer (vit_base_patch16_224_in21k)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Decoder: U-Net style CNN decoder with skip connections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1×1 Conv layer produces segmentation mask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Components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ConvBlock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Conv2D +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Dropout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DecoderBlock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Concatenate →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ConvBlock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6AEACF-5475-4155-9A67-496D040CA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776445"/>
              </p:ext>
            </p:extLst>
          </p:nvPr>
        </p:nvGraphicFramePr>
        <p:xfrm>
          <a:off x="1771650" y="3327092"/>
          <a:ext cx="7794578" cy="2682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97289">
                  <a:extLst>
                    <a:ext uri="{9D8B030D-6E8A-4147-A177-3AD203B41FA5}">
                      <a16:colId xmlns:a16="http://schemas.microsoft.com/office/drawing/2014/main" val="2149676802"/>
                    </a:ext>
                  </a:extLst>
                </a:gridCol>
                <a:gridCol w="3897289">
                  <a:extLst>
                    <a:ext uri="{9D8B030D-6E8A-4147-A177-3AD203B41FA5}">
                      <a16:colId xmlns:a16="http://schemas.microsoft.com/office/drawing/2014/main" val="2240186636"/>
                    </a:ext>
                  </a:extLst>
                </a:gridCol>
              </a:tblGrid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250727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AdamW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8053510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1e-4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95929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722552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LR Scheduler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StepLR (step=10, γ=0.5)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333001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 Normal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Kaiming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4319638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872998"/>
                  </a:ext>
                </a:extLst>
              </a:tr>
              <a:tr h="322339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 + 0.5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12257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A3351E3-8BD9-42B6-B9FC-D0A1981B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428" y="2920590"/>
            <a:ext cx="3232167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Hyperparameters: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81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8" y="142841"/>
            <a:ext cx="24899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F605DF-F82B-49CE-B38E-E7E0B07AE08C}"/>
              </a:ext>
            </a:extLst>
          </p:cNvPr>
          <p:cNvSpPr txBox="1"/>
          <p:nvPr/>
        </p:nvSpPr>
        <p:spPr>
          <a:xfrm>
            <a:off x="298073" y="512173"/>
            <a:ext cx="96135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Pipeline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He initialization to Conv layers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epoch: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forward → loss → backward → optimizer step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Validate: compute Dice score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LR via scheduler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best model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best_transunet.pth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based on validation Dice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04E6BE-564D-4B4A-A2B6-59A26218A93E}"/>
              </a:ext>
            </a:extLst>
          </p:cNvPr>
          <p:cNvSpPr txBox="1"/>
          <p:nvPr/>
        </p:nvSpPr>
        <p:spPr>
          <a:xfrm>
            <a:off x="5987016" y="3238327"/>
            <a:ext cx="59882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Combined Loss Function: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BCE + Dice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Cross-Entropy (BCE):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per-pixel classification error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BCE=−1/N∑​[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​log(pi​)+(1−yi​)log(1−pi​)]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Loss: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overlap between predicted &amp; true masks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Dice=2TP/2TP+FP+FN​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Loss=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BCE+Dice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α × BCE + β × Dice(α=0.5 &amp; β=1)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3D02AE-C7C5-4728-8BAE-2846DD54C19A}"/>
              </a:ext>
            </a:extLst>
          </p:cNvPr>
          <p:cNvSpPr txBox="1"/>
          <p:nvPr/>
        </p:nvSpPr>
        <p:spPr>
          <a:xfrm>
            <a:off x="439413" y="3272077"/>
            <a:ext cx="565658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I.Combined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Function: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:Measures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overlap between predicted and true masks.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Dice=2TP/2TP+FP+FN​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(Intersection over Union)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:Also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Jaccard Index, measures the intersection over the union of predicted and true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=TP/TP+FP+FN​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Loss=𝛼×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IoU_Loss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+𝛽×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Dice_Loss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(𝛼=0.5, 𝛽=1)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965301-4121-4C01-A75D-2FC60F032B3D}"/>
              </a:ext>
            </a:extLst>
          </p:cNvPr>
          <p:cNvSpPr txBox="1"/>
          <p:nvPr/>
        </p:nvSpPr>
        <p:spPr>
          <a:xfrm>
            <a:off x="374273" y="2989774"/>
            <a:ext cx="35605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 Used:</a:t>
            </a:r>
          </a:p>
        </p:txBody>
      </p:sp>
    </p:spTree>
    <p:extLst>
      <p:ext uri="{BB962C8B-B14F-4D97-AF65-F5344CB8AC3E}">
        <p14:creationId xmlns:p14="http://schemas.microsoft.com/office/powerpoint/2010/main" val="783173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8" y="142841"/>
            <a:ext cx="24899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F130C-7DA3-4D1E-BA5C-F50A14FFDEE5}"/>
              </a:ext>
            </a:extLst>
          </p:cNvPr>
          <p:cNvSpPr txBox="1"/>
          <p:nvPr/>
        </p:nvSpPr>
        <p:spPr>
          <a:xfrm>
            <a:off x="333375" y="64400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I. Combined Loss Function: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Dice</a:t>
            </a:r>
          </a:p>
          <a:p>
            <a:pPr lvl="2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Loss: 0.2299,</a:t>
            </a:r>
          </a:p>
          <a:p>
            <a:pPr lvl="2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 Dice: 0.4593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E4203-FBB9-4EC9-BF7D-95DE99F99DE0}"/>
              </a:ext>
            </a:extLst>
          </p:cNvPr>
          <p:cNvSpPr txBox="1"/>
          <p:nvPr/>
        </p:nvSpPr>
        <p:spPr>
          <a:xfrm>
            <a:off x="333375" y="21132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A01B35-EF43-4B25-B7B6-F0CB1B0C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447" y="2804899"/>
            <a:ext cx="5868605" cy="20034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C1F813A-FF5B-4FD7-8150-C9654067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8" y="2744069"/>
            <a:ext cx="6046790" cy="206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948" y="142841"/>
            <a:ext cx="2489952" cy="369332"/>
          </a:xfrm>
        </p:spPr>
        <p:txBody>
          <a:bodyPr>
            <a:noAutofit/>
          </a:bodyPr>
          <a:lstStyle/>
          <a:p>
            <a:r>
              <a:rPr lang="en-US" sz="2400" dirty="0"/>
              <a:t>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1F130C-7DA3-4D1E-BA5C-F50A14FFDEE5}"/>
              </a:ext>
            </a:extLst>
          </p:cNvPr>
          <p:cNvSpPr txBox="1"/>
          <p:nvPr/>
        </p:nvSpPr>
        <p:spPr>
          <a:xfrm>
            <a:off x="333375" y="644009"/>
            <a:ext cx="6096000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 Combined Loss Function: BCE + Dice</a:t>
            </a:r>
          </a:p>
          <a:p>
            <a:pPr lvl="2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    : 0.9248</a:t>
            </a:r>
          </a:p>
          <a:p>
            <a:pPr lvl="2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Dice Score : 0.8976</a:t>
            </a:r>
          </a:p>
          <a:p>
            <a:pPr lvl="2"/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Validation Loss : 0.5020</a:t>
            </a:r>
            <a:endParaRPr lang="sv-S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sv-S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Matrix:</a:t>
            </a:r>
          </a:p>
          <a:p>
            <a:pPr lvl="2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[[10685240   609814]</a:t>
            </a:r>
          </a:p>
          <a:p>
            <a:pPr lvl="2"/>
            <a:r>
              <a:rPr lang="sv-S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 768492  1043654]]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0A678-8020-4FDD-88AD-5E48837F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977144"/>
            <a:ext cx="10830610" cy="265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865</Words>
  <Application>Microsoft Office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Bookman Old Style</vt:lpstr>
      <vt:lpstr>Calibri</vt:lpstr>
      <vt:lpstr>Google Sans</vt:lpstr>
      <vt:lpstr>Source Sans Pro</vt:lpstr>
      <vt:lpstr>Times New Roman</vt:lpstr>
      <vt:lpstr>Wingdings</vt:lpstr>
      <vt:lpstr>Office Theme</vt:lpstr>
      <vt:lpstr>Medical Image Analysis 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fatima Mehar</cp:lastModifiedBy>
  <cp:revision>101</cp:revision>
  <dcterms:created xsi:type="dcterms:W3CDTF">2016-10-19T11:41:44Z</dcterms:created>
  <dcterms:modified xsi:type="dcterms:W3CDTF">2025-05-15T02:58:36Z</dcterms:modified>
</cp:coreProperties>
</file>