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3" r:id="rId3"/>
    <p:sldId id="264" r:id="rId4"/>
    <p:sldId id="257" r:id="rId5"/>
    <p:sldId id="258" r:id="rId6"/>
    <p:sldId id="265" r:id="rId7"/>
    <p:sldId id="259" r:id="rId8"/>
    <p:sldId id="266" r:id="rId9"/>
    <p:sldId id="260" r:id="rId10"/>
    <p:sldId id="268" r:id="rId11"/>
    <p:sldId id="269" r:id="rId12"/>
    <p:sldId id="261" r:id="rId13"/>
    <p:sldId id="271" r:id="rId14"/>
    <p:sldId id="272" r:id="rId15"/>
    <p:sldId id="273" r:id="rId16"/>
    <p:sldId id="274" r:id="rId17"/>
    <p:sldId id="277" r:id="rId18"/>
    <p:sldId id="276" r:id="rId19"/>
    <p:sldId id="279" r:id="rId20"/>
    <p:sldId id="28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8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15D9A6D-8B38-42ED-A657-AFA42C60DC82}" type="datetimeFigureOut">
              <a:rPr lang="en-CA" smtClean="0"/>
              <a:t>2023-12-02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C5621D8-A86E-421B-80B5-D73821329A28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5744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9A6D-8B38-42ED-A657-AFA42C60DC82}" type="datetimeFigureOut">
              <a:rPr lang="en-CA" smtClean="0"/>
              <a:t>2023-12-02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621D8-A86E-421B-80B5-D73821329A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331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9A6D-8B38-42ED-A657-AFA42C60DC82}" type="datetimeFigureOut">
              <a:rPr lang="en-CA" smtClean="0"/>
              <a:t>2023-12-02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621D8-A86E-421B-80B5-D73821329A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861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9A6D-8B38-42ED-A657-AFA42C60DC82}" type="datetimeFigureOut">
              <a:rPr lang="en-CA" smtClean="0"/>
              <a:t>2023-12-02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621D8-A86E-421B-80B5-D73821329A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1426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9A6D-8B38-42ED-A657-AFA42C60DC82}" type="datetimeFigureOut">
              <a:rPr lang="en-CA" smtClean="0"/>
              <a:t>2023-12-02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621D8-A86E-421B-80B5-D73821329A28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5465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9A6D-8B38-42ED-A657-AFA42C60DC82}" type="datetimeFigureOut">
              <a:rPr lang="en-CA" smtClean="0"/>
              <a:t>2023-12-02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621D8-A86E-421B-80B5-D73821329A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4336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9A6D-8B38-42ED-A657-AFA42C60DC82}" type="datetimeFigureOut">
              <a:rPr lang="en-CA" smtClean="0"/>
              <a:t>2023-12-02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621D8-A86E-421B-80B5-D73821329A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5752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9A6D-8B38-42ED-A657-AFA42C60DC82}" type="datetimeFigureOut">
              <a:rPr lang="en-CA" smtClean="0"/>
              <a:t>2023-12-02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621D8-A86E-421B-80B5-D73821329A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0085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9A6D-8B38-42ED-A657-AFA42C60DC82}" type="datetimeFigureOut">
              <a:rPr lang="en-CA" smtClean="0"/>
              <a:t>2023-12-02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621D8-A86E-421B-80B5-D73821329A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694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9A6D-8B38-42ED-A657-AFA42C60DC82}" type="datetimeFigureOut">
              <a:rPr lang="en-CA" smtClean="0"/>
              <a:t>2023-12-02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621D8-A86E-421B-80B5-D73821329A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9562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9A6D-8B38-42ED-A657-AFA42C60DC82}" type="datetimeFigureOut">
              <a:rPr lang="en-CA" smtClean="0"/>
              <a:t>2023-12-02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621D8-A86E-421B-80B5-D73821329A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545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15D9A6D-8B38-42ED-A657-AFA42C60DC82}" type="datetimeFigureOut">
              <a:rPr lang="en-CA" smtClean="0"/>
              <a:t>2023-12-02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C5621D8-A86E-421B-80B5-D73821329A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011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616D4-399E-E833-5FD2-7509804CC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629" y="945018"/>
            <a:ext cx="3041557" cy="4522647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b="1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ITEC2706 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C33816-EBC5-0B8C-43EE-798A0E9CE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9032" y="1072609"/>
            <a:ext cx="6652441" cy="4522647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l"/>
            <a:r>
              <a:rPr lang="en-US" sz="20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Group 21</a:t>
            </a:r>
          </a:p>
          <a:p>
            <a:pPr algn="l"/>
            <a:r>
              <a:rPr lang="en-US" sz="20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TOPIC: </a:t>
            </a:r>
            <a:r>
              <a:rPr lang="en-CA" sz="20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Smart Mobile Technologies in Intelligent Transportation System (</a:t>
            </a:r>
            <a:r>
              <a:rPr lang="en-US" sz="20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Smart public transportation management systems).</a:t>
            </a:r>
          </a:p>
          <a:p>
            <a:pPr algn="l">
              <a:buFont typeface="Arial"/>
              <a:buChar char="•"/>
            </a:pPr>
            <a:endParaRPr lang="en-US" sz="2000" b="1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l"/>
            <a:r>
              <a:rPr lang="en-US" sz="20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GROUP MEMBERS:</a:t>
            </a:r>
          </a:p>
          <a:p>
            <a:pPr algn="l"/>
            <a:r>
              <a:rPr lang="en-US" sz="20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Fatima Patel (229553610)</a:t>
            </a:r>
          </a:p>
          <a:p>
            <a:pPr algn="l"/>
            <a:r>
              <a:rPr lang="en-US" sz="20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Harshvardhan Chauhan (239570380)</a:t>
            </a:r>
          </a:p>
          <a:p>
            <a:pPr algn="l"/>
            <a:r>
              <a:rPr lang="en-US" sz="2000" b="1" dirty="0" err="1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Kshirja</a:t>
            </a:r>
            <a:r>
              <a:rPr lang="en-US" sz="20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Patel (229558450)</a:t>
            </a:r>
          </a:p>
          <a:p>
            <a:pPr algn="l"/>
            <a:r>
              <a:rPr lang="en-US" sz="20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Payal </a:t>
            </a:r>
            <a:r>
              <a:rPr lang="en-US" sz="2000" b="1" dirty="0" err="1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Pandav</a:t>
            </a:r>
            <a:r>
              <a:rPr lang="en-US" sz="20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(229523190)</a:t>
            </a:r>
          </a:p>
          <a:p>
            <a:pPr algn="l"/>
            <a:r>
              <a:rPr lang="en-US" sz="20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Upal Patel (229698190)</a:t>
            </a:r>
          </a:p>
        </p:txBody>
      </p:sp>
    </p:spTree>
    <p:extLst>
      <p:ext uri="{BB962C8B-B14F-4D97-AF65-F5344CB8AC3E}">
        <p14:creationId xmlns:p14="http://schemas.microsoft.com/office/powerpoint/2010/main" val="32699570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7F627-8F26-26F5-1C96-9A0CDB8CD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080" y="679598"/>
            <a:ext cx="10018713" cy="1752599"/>
          </a:xfrm>
        </p:spPr>
        <p:txBody>
          <a:bodyPr>
            <a:noAutofit/>
          </a:bodyPr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What types of connectivity/communication technology does it use? </a:t>
            </a:r>
            <a:endParaRPr lang="en-CA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87D6D1-BEDC-D16F-DCC7-08CA4C24BF0B}"/>
              </a:ext>
            </a:extLst>
          </p:cNvPr>
          <p:cNvSpPr txBox="1"/>
          <p:nvPr/>
        </p:nvSpPr>
        <p:spPr>
          <a:xfrm>
            <a:off x="343080" y="2558723"/>
            <a:ext cx="1026466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Ethernet and Controller Area Network:</a:t>
            </a:r>
            <a:endParaRPr lang="en-US" sz="1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-Ethernet Connectivity for in-vehicle communication networks</a:t>
            </a:r>
          </a:p>
          <a:p>
            <a:pPr lvl="1" algn="l"/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-Connects various components and systems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Cloud Computing:</a:t>
            </a:r>
            <a:endParaRPr lang="en-US" sz="1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-Involves centralized platforms for data storage and processing</a:t>
            </a:r>
          </a:p>
          <a:p>
            <a:pPr lvl="1" algn="l"/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-Supports efficient management and analysis of transportation-related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IoT (Internet of Things):</a:t>
            </a:r>
            <a:endParaRPr lang="en-US" sz="1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-IoT Devices embedded in vehicles and infrastructure</a:t>
            </a:r>
          </a:p>
          <a:p>
            <a:pPr lvl="1" algn="l"/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-Enable real-time data collection and monitoring</a:t>
            </a:r>
          </a:p>
          <a:p>
            <a:pPr lvl="1" algn="l"/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-Contribute to system efficiency and performance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Satellite Communication: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-Ensures continuous communication in areas with limited terrestrial network coverage</a:t>
            </a:r>
          </a:p>
          <a:p>
            <a:pPr lvl="1" algn="l"/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-Enhances the system's reach and reliability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Inter-Vehicle Communication: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- Includes Vehicle-to-Vehicle (V2V) communication</a:t>
            </a:r>
          </a:p>
          <a:p>
            <a:pPr lvl="1" algn="l"/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-Improves traffic flow and safety by enabling vehicles to share information and coordinate movements</a:t>
            </a:r>
          </a:p>
        </p:txBody>
      </p:sp>
    </p:spTree>
    <p:extLst>
      <p:ext uri="{BB962C8B-B14F-4D97-AF65-F5344CB8AC3E}">
        <p14:creationId xmlns:p14="http://schemas.microsoft.com/office/powerpoint/2010/main" val="15442732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09F7D3-4CD9-5775-550B-5F22A3DFF603}"/>
              </a:ext>
            </a:extLst>
          </p:cNvPr>
          <p:cNvSpPr/>
          <p:nvPr/>
        </p:nvSpPr>
        <p:spPr>
          <a:xfrm>
            <a:off x="1990059" y="925030"/>
            <a:ext cx="1543495" cy="12440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177656-FA9B-76C6-923D-76EEF44CD9D1}"/>
              </a:ext>
            </a:extLst>
          </p:cNvPr>
          <p:cNvSpPr/>
          <p:nvPr/>
        </p:nvSpPr>
        <p:spPr>
          <a:xfrm>
            <a:off x="1965249" y="5359692"/>
            <a:ext cx="1715387" cy="12422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2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Payment Processing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E88654-750F-9959-AFE4-1B12F50E11C2}"/>
              </a:ext>
            </a:extLst>
          </p:cNvPr>
          <p:cNvSpPr/>
          <p:nvPr/>
        </p:nvSpPr>
        <p:spPr>
          <a:xfrm>
            <a:off x="1904112" y="3143248"/>
            <a:ext cx="1715387" cy="12422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2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Reservation and Trip Search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C705A9-514C-1B0B-8716-44679E4BEBFA}"/>
              </a:ext>
            </a:extLst>
          </p:cNvPr>
          <p:cNvSpPr/>
          <p:nvPr/>
        </p:nvSpPr>
        <p:spPr>
          <a:xfrm>
            <a:off x="4976037" y="3159644"/>
            <a:ext cx="1715387" cy="12440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2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Emergency Service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8D12D1-A05D-D73D-EE72-3E4709540308}"/>
              </a:ext>
            </a:extLst>
          </p:cNvPr>
          <p:cNvSpPr/>
          <p:nvPr/>
        </p:nvSpPr>
        <p:spPr>
          <a:xfrm>
            <a:off x="7837966" y="3064835"/>
            <a:ext cx="1715387" cy="12440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2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 Profile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05C822-3FD2-ED5C-7044-94E87EB48E68}"/>
              </a:ext>
            </a:extLst>
          </p:cNvPr>
          <p:cNvSpPr/>
          <p:nvPr/>
        </p:nvSpPr>
        <p:spPr>
          <a:xfrm>
            <a:off x="4976037" y="925030"/>
            <a:ext cx="1586023" cy="12440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2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Account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C03B0B-3D7D-5EE2-4FD6-998901DD4C8C}"/>
              </a:ext>
            </a:extLst>
          </p:cNvPr>
          <p:cNvSpPr/>
          <p:nvPr/>
        </p:nvSpPr>
        <p:spPr>
          <a:xfrm>
            <a:off x="7772401" y="925030"/>
            <a:ext cx="1780952" cy="12440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2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Home or Search and offer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10AF068-A7F0-68AF-C5DE-984E8B136CE5}"/>
              </a:ext>
            </a:extLst>
          </p:cNvPr>
          <p:cNvSpPr/>
          <p:nvPr/>
        </p:nvSpPr>
        <p:spPr>
          <a:xfrm>
            <a:off x="3909235" y="1403495"/>
            <a:ext cx="584791" cy="28708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200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501DC4-B05E-01E2-A673-0C8F2C2F7600}"/>
              </a:ext>
            </a:extLst>
          </p:cNvPr>
          <p:cNvSpPr/>
          <p:nvPr/>
        </p:nvSpPr>
        <p:spPr>
          <a:xfrm>
            <a:off x="6893441" y="1403495"/>
            <a:ext cx="584791" cy="28708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2000" dirty="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140BD151-2FCD-1C36-9FD1-200DF3D53604}"/>
              </a:ext>
            </a:extLst>
          </p:cNvPr>
          <p:cNvSpPr/>
          <p:nvPr/>
        </p:nvSpPr>
        <p:spPr>
          <a:xfrm>
            <a:off x="8540158" y="2328529"/>
            <a:ext cx="306130" cy="645263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2000" dirty="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FD645910-1CD0-FE66-2BF1-08908A1F78F6}"/>
              </a:ext>
            </a:extLst>
          </p:cNvPr>
          <p:cNvSpPr/>
          <p:nvPr/>
        </p:nvSpPr>
        <p:spPr>
          <a:xfrm>
            <a:off x="2615609" y="4606773"/>
            <a:ext cx="297712" cy="624445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2000" dirty="0"/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80494776-F7CC-35B1-404C-C44BC5557AA0}"/>
              </a:ext>
            </a:extLst>
          </p:cNvPr>
          <p:cNvSpPr/>
          <p:nvPr/>
        </p:nvSpPr>
        <p:spPr>
          <a:xfrm>
            <a:off x="6893441" y="3623484"/>
            <a:ext cx="584791" cy="287080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2000" dirty="0"/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1949330B-6507-3798-9126-3E5C234B0BC6}"/>
              </a:ext>
            </a:extLst>
          </p:cNvPr>
          <p:cNvSpPr/>
          <p:nvPr/>
        </p:nvSpPr>
        <p:spPr>
          <a:xfrm>
            <a:off x="3979233" y="3620826"/>
            <a:ext cx="584791" cy="287080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20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C46571-9D71-6D68-21D5-968C182393C0}"/>
              </a:ext>
            </a:extLst>
          </p:cNvPr>
          <p:cNvSpPr txBox="1"/>
          <p:nvPr/>
        </p:nvSpPr>
        <p:spPr>
          <a:xfrm>
            <a:off x="2066257" y="1211077"/>
            <a:ext cx="1265273" cy="727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2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Login Screen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975F214C-18B9-A360-E122-DD26715B11C1}"/>
              </a:ext>
            </a:extLst>
          </p:cNvPr>
          <p:cNvSpPr/>
          <p:nvPr/>
        </p:nvSpPr>
        <p:spPr>
          <a:xfrm>
            <a:off x="3979232" y="5749736"/>
            <a:ext cx="584791" cy="28708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2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A647484-82A3-2333-23CE-4EBEFBB540E8}"/>
              </a:ext>
            </a:extLst>
          </p:cNvPr>
          <p:cNvSpPr/>
          <p:nvPr/>
        </p:nvSpPr>
        <p:spPr>
          <a:xfrm>
            <a:off x="4976037" y="5312239"/>
            <a:ext cx="1715387" cy="12422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CA" sz="2000" kern="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eedback</a:t>
            </a:r>
            <a:endParaRPr lang="en-CA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6847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3B7B7-D7C9-5AB6-BB10-53BB99BB4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391" y="935665"/>
            <a:ext cx="10018713" cy="666363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34354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What are the special challenges in it? </a:t>
            </a:r>
            <a:endParaRPr lang="en-CA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9FCDE2-9202-5AE9-9760-AF8DC5412164}"/>
              </a:ext>
            </a:extLst>
          </p:cNvPr>
          <p:cNvSpPr txBox="1"/>
          <p:nvPr/>
        </p:nvSpPr>
        <p:spPr>
          <a:xfrm>
            <a:off x="646391" y="1767351"/>
            <a:ext cx="83919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Integration challenges: Blending technologies like IoT and AI requires careful planning, hindering development and deployment.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security and privacy: Managing and safeguarding large data volumes needs robust cybersecurity measures.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Financial constraints: Obtaining funds for initial expenses is difficult, especially for cities with limited budgets.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Infrastructure adaptation: Updating existing systems for smart tech is complex, demanding upgrades.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User adoption: Inclusive design and education are vital for varied user groups, including those with impairments.</a:t>
            </a:r>
          </a:p>
        </p:txBody>
      </p:sp>
    </p:spTree>
    <p:extLst>
      <p:ext uri="{BB962C8B-B14F-4D97-AF65-F5344CB8AC3E}">
        <p14:creationId xmlns:p14="http://schemas.microsoft.com/office/powerpoint/2010/main" val="28964448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3B7B7-D7C9-5AB6-BB10-53BB99BB4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689" y="706167"/>
            <a:ext cx="10018713" cy="868382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4354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What are the special challenges in it? </a:t>
            </a:r>
            <a:endParaRPr lang="en-CA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9FCDE2-9202-5AE9-9760-AF8DC5412164}"/>
              </a:ext>
            </a:extLst>
          </p:cNvPr>
          <p:cNvSpPr txBox="1"/>
          <p:nvPr/>
        </p:nvSpPr>
        <p:spPr>
          <a:xfrm>
            <a:off x="448689" y="1789814"/>
            <a:ext cx="912560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Regulatory complexity: Navigating rules and legal concerns adds difficulty to smart transportation deployment.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Cybersecurity resilience: Effectively countering cyber threats is crucial for service continuity</a:t>
            </a:r>
            <a:r>
              <a:rPr lang="en-US" sz="2400" dirty="0"/>
              <a:t>.</a:t>
            </a:r>
            <a:endParaRPr lang="en-CA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Public perception: Concerns about job displacement, resistance to change, and impact on daily commutes affect adoption.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Balancing benefits with sustainability: Ensuring smart transport improves efficiency without undue environmental impact is a challenge.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Scalability and futureproofing: Planning for urban growth and technological advances is crucial for sustained smart transit viability.</a:t>
            </a:r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7216551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2EA77-BAD4-ECC0-270A-1F8174A6E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7500" y="159488"/>
            <a:ext cx="5309894" cy="928576"/>
          </a:xfrm>
        </p:spPr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Design Prototype</a:t>
            </a:r>
            <a:endParaRPr lang="en-CA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4" name="Picture 3" descr="A green screen with a bus and loading&#10;&#10;Description automatically generated">
            <a:extLst>
              <a:ext uri="{FF2B5EF4-FFF2-40B4-BE49-F238E27FC236}">
                <a16:creationId xmlns:a16="http://schemas.microsoft.com/office/drawing/2014/main" id="{1846F78C-804C-E53B-BDD8-8D0E180CF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92" y="1382231"/>
            <a:ext cx="2255710" cy="4880344"/>
          </a:xfrm>
          <a:prstGeom prst="rect">
            <a:avLst/>
          </a:prstGeom>
        </p:spPr>
      </p:pic>
      <p:pic>
        <p:nvPicPr>
          <p:cNvPr id="6" name="Picture 5" descr="A screenshot of a login form&#10;&#10;Description automatically generated">
            <a:extLst>
              <a:ext uri="{FF2B5EF4-FFF2-40B4-BE49-F238E27FC236}">
                <a16:creationId xmlns:a16="http://schemas.microsoft.com/office/drawing/2014/main" id="{9FC74B0F-EF91-7026-F03A-A6D0CCFAB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914" y="1436980"/>
            <a:ext cx="2255710" cy="4880345"/>
          </a:xfrm>
          <a:prstGeom prst="rect">
            <a:avLst/>
          </a:prstGeom>
        </p:spPr>
      </p:pic>
      <p:pic>
        <p:nvPicPr>
          <p:cNvPr id="8" name="Picture 7" descr="A screenshot of a green screen&#10;&#10;Description automatically generated">
            <a:extLst>
              <a:ext uri="{FF2B5EF4-FFF2-40B4-BE49-F238E27FC236}">
                <a16:creationId xmlns:a16="http://schemas.microsoft.com/office/drawing/2014/main" id="{65E4EBA5-1C6C-2FC1-501E-20EB5685EE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599" y="1382231"/>
            <a:ext cx="2255710" cy="4880346"/>
          </a:xfrm>
          <a:prstGeom prst="rect">
            <a:avLst/>
          </a:prstGeom>
        </p:spPr>
      </p:pic>
      <p:pic>
        <p:nvPicPr>
          <p:cNvPr id="10" name="Picture 9" descr="A screenshot of a green screen&#10;&#10;Description automatically generated">
            <a:extLst>
              <a:ext uri="{FF2B5EF4-FFF2-40B4-BE49-F238E27FC236}">
                <a16:creationId xmlns:a16="http://schemas.microsoft.com/office/drawing/2014/main" id="{76058D5E-9BD4-D3B1-EEBD-42C1C93B6A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36980"/>
            <a:ext cx="2255711" cy="488034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348EFE9-BBB4-76B0-6D45-904A2F9C18B0}"/>
              </a:ext>
            </a:extLst>
          </p:cNvPr>
          <p:cNvCxnSpPr>
            <a:cxnSpLocks/>
          </p:cNvCxnSpPr>
          <p:nvPr/>
        </p:nvCxnSpPr>
        <p:spPr>
          <a:xfrm>
            <a:off x="5337543" y="3508744"/>
            <a:ext cx="5954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C5B43D0-BF83-B6EE-7BD5-B13BEF15B9DC}"/>
              </a:ext>
            </a:extLst>
          </p:cNvPr>
          <p:cNvSpPr/>
          <p:nvPr/>
        </p:nvSpPr>
        <p:spPr>
          <a:xfrm>
            <a:off x="1496847" y="6372076"/>
            <a:ext cx="283995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 Download Layout 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07F321A-9CEC-B5C6-57C0-133AFA91F5EF}"/>
              </a:ext>
            </a:extLst>
          </p:cNvPr>
          <p:cNvSpPr/>
          <p:nvPr/>
        </p:nvSpPr>
        <p:spPr>
          <a:xfrm>
            <a:off x="7223855" y="6317325"/>
            <a:ext cx="283995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New Account Layout 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70944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3A92B4-E645-4B60-2B89-47AE330F153C}"/>
              </a:ext>
            </a:extLst>
          </p:cNvPr>
          <p:cNvSpPr txBox="1"/>
          <p:nvPr/>
        </p:nvSpPr>
        <p:spPr>
          <a:xfrm>
            <a:off x="2998382" y="299116"/>
            <a:ext cx="58691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Design Prototype</a:t>
            </a:r>
            <a:endParaRPr lang="en-CA" sz="4000" dirty="0"/>
          </a:p>
        </p:txBody>
      </p:sp>
      <p:pic>
        <p:nvPicPr>
          <p:cNvPr id="6" name="Picture 5" descr="A screenshot of a phone&#10;&#10;Description automatically generated">
            <a:extLst>
              <a:ext uri="{FF2B5EF4-FFF2-40B4-BE49-F238E27FC236}">
                <a16:creationId xmlns:a16="http://schemas.microsoft.com/office/drawing/2014/main" id="{0892598B-8703-E1B9-965B-D68D67FBD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73" y="1007002"/>
            <a:ext cx="2355740" cy="5096766"/>
          </a:xfrm>
          <a:prstGeom prst="rect">
            <a:avLst/>
          </a:prstGeom>
        </p:spPr>
      </p:pic>
      <p:pic>
        <p:nvPicPr>
          <p:cNvPr id="8" name="Picture 7" descr="A screenshot of a phone&#10;&#10;Description automatically generated">
            <a:extLst>
              <a:ext uri="{FF2B5EF4-FFF2-40B4-BE49-F238E27FC236}">
                <a16:creationId xmlns:a16="http://schemas.microsoft.com/office/drawing/2014/main" id="{F3F3C3FF-C12F-59B6-3957-0A664231E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067" y="1007002"/>
            <a:ext cx="2355740" cy="5096766"/>
          </a:xfrm>
          <a:prstGeom prst="rect">
            <a:avLst/>
          </a:prstGeom>
        </p:spPr>
      </p:pic>
      <p:pic>
        <p:nvPicPr>
          <p:cNvPr id="10" name="Picture 9" descr="A screenshot of a phone&#10;&#10;Description automatically generated">
            <a:extLst>
              <a:ext uri="{FF2B5EF4-FFF2-40B4-BE49-F238E27FC236}">
                <a16:creationId xmlns:a16="http://schemas.microsoft.com/office/drawing/2014/main" id="{392FAD34-8B26-9E90-BF58-2BC5A69BBE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793" y="1007002"/>
            <a:ext cx="2355740" cy="5096766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35B8A0A-9329-8E38-E177-72416C462D6F}"/>
              </a:ext>
            </a:extLst>
          </p:cNvPr>
          <p:cNvCxnSpPr>
            <a:cxnSpLocks/>
          </p:cNvCxnSpPr>
          <p:nvPr/>
        </p:nvCxnSpPr>
        <p:spPr>
          <a:xfrm>
            <a:off x="3590575" y="3668232"/>
            <a:ext cx="4604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30C69B-ED57-794D-A94C-BD53FE0E394E}"/>
              </a:ext>
            </a:extLst>
          </p:cNvPr>
          <p:cNvCxnSpPr>
            <a:cxnSpLocks/>
          </p:cNvCxnSpPr>
          <p:nvPr/>
        </p:nvCxnSpPr>
        <p:spPr>
          <a:xfrm>
            <a:off x="6733952" y="3668232"/>
            <a:ext cx="3792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7A88183-7A90-D63E-1724-95E654EF4B9F}"/>
              </a:ext>
            </a:extLst>
          </p:cNvPr>
          <p:cNvSpPr/>
          <p:nvPr/>
        </p:nvSpPr>
        <p:spPr>
          <a:xfrm>
            <a:off x="4083614" y="6329463"/>
            <a:ext cx="283995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 Layout 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62255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C6BFDA-B839-34EF-7350-AE742D885F5E}"/>
              </a:ext>
            </a:extLst>
          </p:cNvPr>
          <p:cNvSpPr txBox="1"/>
          <p:nvPr/>
        </p:nvSpPr>
        <p:spPr>
          <a:xfrm>
            <a:off x="2998382" y="299116"/>
            <a:ext cx="58691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Design Prototype</a:t>
            </a:r>
            <a:endParaRPr lang="en-CA" sz="4000" dirty="0"/>
          </a:p>
        </p:txBody>
      </p:sp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4738DFAF-A715-DB7C-8193-91903FFC5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058" y="1258272"/>
            <a:ext cx="2276016" cy="4924279"/>
          </a:xfrm>
          <a:prstGeom prst="rect">
            <a:avLst/>
          </a:prstGeom>
        </p:spPr>
      </p:pic>
      <p:pic>
        <p:nvPicPr>
          <p:cNvPr id="6" name="Picture 5" descr="A screenshot of a phone&#10;&#10;Description automatically generated">
            <a:extLst>
              <a:ext uri="{FF2B5EF4-FFF2-40B4-BE49-F238E27FC236}">
                <a16:creationId xmlns:a16="http://schemas.microsoft.com/office/drawing/2014/main" id="{C2620CFA-8212-330F-A156-2FA3726012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538" y="1258271"/>
            <a:ext cx="2276016" cy="492428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37E99C-3310-B84E-07EE-FB6E6FCDC5EB}"/>
              </a:ext>
            </a:extLst>
          </p:cNvPr>
          <p:cNvCxnSpPr>
            <a:cxnSpLocks/>
          </p:cNvCxnSpPr>
          <p:nvPr/>
        </p:nvCxnSpPr>
        <p:spPr>
          <a:xfrm>
            <a:off x="5124000" y="3678865"/>
            <a:ext cx="11173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1554CC7-8524-CC71-9BE4-442A2DA2120E}"/>
              </a:ext>
            </a:extLst>
          </p:cNvPr>
          <p:cNvSpPr/>
          <p:nvPr/>
        </p:nvSpPr>
        <p:spPr>
          <a:xfrm>
            <a:off x="2041090" y="6249155"/>
            <a:ext cx="283995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Emergency Layout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F5C2C1-E540-2125-8243-77F67CDE3E55}"/>
              </a:ext>
            </a:extLst>
          </p:cNvPr>
          <p:cNvSpPr/>
          <p:nvPr/>
        </p:nvSpPr>
        <p:spPr>
          <a:xfrm>
            <a:off x="6309570" y="6249155"/>
            <a:ext cx="283995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Profile Layout 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72959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C6BFDA-B839-34EF-7350-AE742D885F5E}"/>
              </a:ext>
            </a:extLst>
          </p:cNvPr>
          <p:cNvSpPr txBox="1"/>
          <p:nvPr/>
        </p:nvSpPr>
        <p:spPr>
          <a:xfrm>
            <a:off x="2998382" y="299116"/>
            <a:ext cx="58691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Design Prototype</a:t>
            </a:r>
            <a:endParaRPr lang="en-CA" sz="4000" dirty="0"/>
          </a:p>
        </p:txBody>
      </p: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E0FE15EF-F6A0-6339-A4F5-9ACAABEDF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860" y="1246926"/>
            <a:ext cx="2349940" cy="5084217"/>
          </a:xfrm>
          <a:prstGeom prst="rect">
            <a:avLst/>
          </a:prstGeom>
        </p:spPr>
      </p:pic>
      <p:pic>
        <p:nvPicPr>
          <p:cNvPr id="9" name="Picture 8" descr="A screenshot of a green screen&#10;&#10;Description automatically generated">
            <a:extLst>
              <a:ext uri="{FF2B5EF4-FFF2-40B4-BE49-F238E27FC236}">
                <a16:creationId xmlns:a16="http://schemas.microsoft.com/office/drawing/2014/main" id="{D1B4687B-D8C3-4DBF-2130-05E10F4F23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109" y="1276522"/>
            <a:ext cx="2349940" cy="5084216"/>
          </a:xfrm>
          <a:prstGeom prst="rect">
            <a:avLst/>
          </a:prstGeom>
        </p:spPr>
      </p:pic>
      <p:pic>
        <p:nvPicPr>
          <p:cNvPr id="11" name="Picture 10" descr="A screenshot of a game&#10;&#10;Description automatically generated">
            <a:extLst>
              <a:ext uri="{FF2B5EF4-FFF2-40B4-BE49-F238E27FC236}">
                <a16:creationId xmlns:a16="http://schemas.microsoft.com/office/drawing/2014/main" id="{A206BE5B-ECF1-E23D-466E-BA3D00DF11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37" y="1276522"/>
            <a:ext cx="2336261" cy="505462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8957C86-A6D2-B859-A3A1-C3A28B602CAF}"/>
              </a:ext>
            </a:extLst>
          </p:cNvPr>
          <p:cNvCxnSpPr>
            <a:cxnSpLocks/>
          </p:cNvCxnSpPr>
          <p:nvPr/>
        </p:nvCxnSpPr>
        <p:spPr>
          <a:xfrm>
            <a:off x="3433423" y="3678865"/>
            <a:ext cx="5112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20A3C8-7313-24AE-2551-B6741A741D7E}"/>
              </a:ext>
            </a:extLst>
          </p:cNvPr>
          <p:cNvCxnSpPr>
            <a:cxnSpLocks/>
          </p:cNvCxnSpPr>
          <p:nvPr/>
        </p:nvCxnSpPr>
        <p:spPr>
          <a:xfrm>
            <a:off x="6903182" y="3678865"/>
            <a:ext cx="5289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D0ECC1B-759E-3E47-DEEE-1FDA29F94D0F}"/>
              </a:ext>
            </a:extLst>
          </p:cNvPr>
          <p:cNvSpPr/>
          <p:nvPr/>
        </p:nvSpPr>
        <p:spPr>
          <a:xfrm>
            <a:off x="4063230" y="6445592"/>
            <a:ext cx="283995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Find Trip Layout 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354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C6BFDA-B839-34EF-7350-AE742D885F5E}"/>
              </a:ext>
            </a:extLst>
          </p:cNvPr>
          <p:cNvSpPr txBox="1"/>
          <p:nvPr/>
        </p:nvSpPr>
        <p:spPr>
          <a:xfrm>
            <a:off x="2998382" y="299116"/>
            <a:ext cx="58691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Design Prototype</a:t>
            </a:r>
            <a:endParaRPr lang="en-CA" sz="4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37E99C-3310-B84E-07EE-FB6E6FCDC5EB}"/>
              </a:ext>
            </a:extLst>
          </p:cNvPr>
          <p:cNvCxnSpPr>
            <a:cxnSpLocks/>
          </p:cNvCxnSpPr>
          <p:nvPr/>
        </p:nvCxnSpPr>
        <p:spPr>
          <a:xfrm>
            <a:off x="5124000" y="3678865"/>
            <a:ext cx="11173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Picture 4" descr="A screenshot of a green screen&#10;&#10;Description automatically generated">
            <a:extLst>
              <a:ext uri="{FF2B5EF4-FFF2-40B4-BE49-F238E27FC236}">
                <a16:creationId xmlns:a16="http://schemas.microsoft.com/office/drawing/2014/main" id="{E748F5B7-4ABB-432F-931B-C9D14A5C9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12" y="1312300"/>
            <a:ext cx="2308339" cy="499421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7158EEF-D631-4B38-0C1B-AB81B3344A54}"/>
              </a:ext>
            </a:extLst>
          </p:cNvPr>
          <p:cNvSpPr/>
          <p:nvPr/>
        </p:nvSpPr>
        <p:spPr>
          <a:xfrm>
            <a:off x="1496847" y="6372076"/>
            <a:ext cx="283995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Payment Layout 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Picture 9" descr="A screenshot of a phone&#10;&#10;Description automatically generated">
            <a:extLst>
              <a:ext uri="{FF2B5EF4-FFF2-40B4-BE49-F238E27FC236}">
                <a16:creationId xmlns:a16="http://schemas.microsoft.com/office/drawing/2014/main" id="{78443BF7-4DD6-7D91-D49F-4466211525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083" y="1312299"/>
            <a:ext cx="2308340" cy="499421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F6DB11E-E617-44F0-DA17-619DF9503477}"/>
              </a:ext>
            </a:extLst>
          </p:cNvPr>
          <p:cNvSpPr/>
          <p:nvPr/>
        </p:nvSpPr>
        <p:spPr>
          <a:xfrm>
            <a:off x="6850277" y="6364617"/>
            <a:ext cx="283995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Feedback Layout 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78218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C6BFDA-B839-34EF-7350-AE742D885F5E}"/>
              </a:ext>
            </a:extLst>
          </p:cNvPr>
          <p:cNvSpPr txBox="1"/>
          <p:nvPr/>
        </p:nvSpPr>
        <p:spPr>
          <a:xfrm>
            <a:off x="8318090" y="758952"/>
            <a:ext cx="2802194" cy="40416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Whole Design Prototype 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screenshot of a green screen&#10;&#10;Description automatically generated">
            <a:extLst>
              <a:ext uri="{FF2B5EF4-FFF2-40B4-BE49-F238E27FC236}">
                <a16:creationId xmlns:a16="http://schemas.microsoft.com/office/drawing/2014/main" id="{8F2BD12A-328C-5C73-F1A6-71ABD2EE8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" y="344315"/>
            <a:ext cx="6660589" cy="616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1199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7A861-EE7D-9CB3-5E20-2EB54A0BB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842" y="443747"/>
            <a:ext cx="4725103" cy="1079205"/>
          </a:xfrm>
        </p:spPr>
        <p:txBody>
          <a:bodyPr/>
          <a:lstStyle/>
          <a:p>
            <a:r>
              <a:rPr lang="en-US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INTRODUCTION</a:t>
            </a:r>
            <a:endParaRPr lang="en-CA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5EB7FA-DC7B-D64B-CE4B-192D50525CC7}"/>
              </a:ext>
            </a:extLst>
          </p:cNvPr>
          <p:cNvSpPr txBox="1"/>
          <p:nvPr/>
        </p:nvSpPr>
        <p:spPr>
          <a:xfrm>
            <a:off x="949842" y="1679945"/>
            <a:ext cx="931412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ADLaM Display" panose="02010000000000000000" pitchFamily="2" charset="0"/>
                <a:cs typeface="Arial" panose="020B0604020202020204" pitchFamily="34" charset="0"/>
              </a:rPr>
              <a:t>The integration of sophisticated technology and data-driven solutions to improve the efficiency, safety, and overall effectiveness of public transportation networks is referred to as a </a:t>
            </a:r>
            <a:r>
              <a:rPr lang="en-US" b="1" dirty="0">
                <a:latin typeface="Arial" panose="020B0604020202020204" pitchFamily="34" charset="0"/>
                <a:ea typeface="ADLaM Display" panose="02010000000000000000" pitchFamily="2" charset="0"/>
                <a:cs typeface="Arial" panose="020B0604020202020204" pitchFamily="34" charset="0"/>
              </a:rPr>
              <a:t>Smart Public Transportation System</a:t>
            </a:r>
            <a:r>
              <a:rPr lang="en-US" dirty="0">
                <a:latin typeface="Arial" panose="020B0604020202020204" pitchFamily="34" charset="0"/>
                <a:ea typeface="ADLaM Display" panose="02010000000000000000" pitchFamily="2" charset="0"/>
                <a:cs typeface="Arial" panose="020B0604020202020204" pitchFamily="34" charset="0"/>
              </a:rPr>
              <a:t>. </a:t>
            </a:r>
          </a:p>
          <a:p>
            <a:r>
              <a:rPr lang="en-US" dirty="0">
                <a:latin typeface="Arial" panose="020B0604020202020204" pitchFamily="34" charset="0"/>
                <a:ea typeface="ADLaM Display" panose="02010000000000000000" pitchFamily="2" charset="0"/>
                <a:cs typeface="Arial" panose="020B0604020202020204" pitchFamily="34" charset="0"/>
              </a:rPr>
              <a:t>The </a:t>
            </a:r>
            <a:r>
              <a:rPr lang="en-US" b="1" dirty="0">
                <a:latin typeface="Arial" panose="020B0604020202020204" pitchFamily="34" charset="0"/>
                <a:ea typeface="ADLaM Display" panose="02010000000000000000" pitchFamily="2" charset="0"/>
                <a:cs typeface="Arial" panose="020B0604020202020204" pitchFamily="34" charset="0"/>
              </a:rPr>
              <a:t>objective</a:t>
            </a:r>
            <a:r>
              <a:rPr lang="en-US" dirty="0">
                <a:latin typeface="Arial" panose="020B0604020202020204" pitchFamily="34" charset="0"/>
                <a:ea typeface="ADLaM Display" panose="02010000000000000000" pitchFamily="2" charset="0"/>
                <a:cs typeface="Arial" panose="020B0604020202020204" pitchFamily="34" charset="0"/>
              </a:rPr>
              <a:t> is to give both passengers and operators with a </a:t>
            </a:r>
            <a:r>
              <a:rPr lang="en-US" b="1" dirty="0">
                <a:latin typeface="Arial" panose="020B0604020202020204" pitchFamily="34" charset="0"/>
                <a:ea typeface="ADLaM Display" panose="02010000000000000000" pitchFamily="2" charset="0"/>
                <a:cs typeface="Arial" panose="020B0604020202020204" pitchFamily="34" charset="0"/>
              </a:rPr>
              <a:t>smooth and intelligent transportation experience</a:t>
            </a:r>
            <a:r>
              <a:rPr lang="en-US" dirty="0">
                <a:latin typeface="Arial" panose="020B0604020202020204" pitchFamily="34" charset="0"/>
                <a:ea typeface="ADLaM Display" panose="02010000000000000000" pitchFamily="2" charset="0"/>
                <a:cs typeface="Arial" panose="020B0604020202020204" pitchFamily="34" charset="0"/>
              </a:rPr>
              <a:t>. Some</a:t>
            </a: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key features and components typically associated with a Smart Public Transportation System:</a:t>
            </a:r>
            <a:endParaRPr lang="en-US" b="0" i="0" dirty="0">
              <a:solidFill>
                <a:srgbClr val="374151"/>
              </a:solidFill>
              <a:effectLst/>
              <a:latin typeface="Arial" panose="020B0604020202020204" pitchFamily="34" charset="0"/>
              <a:ea typeface="ADLaM Display" panose="02010000000000000000" pitchFamily="2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CA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Real-time Data and Monitoring</a:t>
            </a:r>
            <a:endParaRPr lang="en-US" b="1" dirty="0">
              <a:solidFill>
                <a:srgbClr val="374151"/>
              </a:solidFill>
              <a:latin typeface="Arial" panose="020B0604020202020204" pitchFamily="34" charset="0"/>
              <a:ea typeface="ADLaM Display" panose="02010000000000000000" pitchFamily="2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CA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Mobile Applications and Ticketing</a:t>
            </a:r>
            <a:endParaRPr lang="en-US" b="1" i="0" dirty="0">
              <a:solidFill>
                <a:srgbClr val="374151"/>
              </a:solidFill>
              <a:effectLst/>
              <a:latin typeface="Arial" panose="020B0604020202020204" pitchFamily="34" charset="0"/>
              <a:ea typeface="ADLaM Display" panose="02010000000000000000" pitchFamily="2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CA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Connectivity and Communication</a:t>
            </a:r>
            <a:endParaRPr lang="en-US" b="1" dirty="0">
              <a:solidFill>
                <a:srgbClr val="374151"/>
              </a:solidFill>
              <a:latin typeface="Arial" panose="020B0604020202020204" pitchFamily="34" charset="0"/>
              <a:ea typeface="ADLaM Display" panose="02010000000000000000" pitchFamily="2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CA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Predictive Analytics</a:t>
            </a:r>
            <a:endParaRPr lang="en-US" b="1" i="0" dirty="0">
              <a:solidFill>
                <a:srgbClr val="374151"/>
              </a:solidFill>
              <a:effectLst/>
              <a:latin typeface="Arial" panose="020B0604020202020204" pitchFamily="34" charset="0"/>
              <a:ea typeface="ADLaM Display" panose="02010000000000000000" pitchFamily="2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CA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Automated Fare Collection</a:t>
            </a:r>
            <a:endParaRPr lang="en-US" b="1" dirty="0">
              <a:solidFill>
                <a:srgbClr val="374151"/>
              </a:solidFill>
              <a:latin typeface="Arial" panose="020B0604020202020204" pitchFamily="34" charset="0"/>
              <a:ea typeface="ADLaM Display" panose="02010000000000000000" pitchFamily="2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CA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Smart Infrastructure</a:t>
            </a:r>
            <a:endParaRPr lang="en-US" b="1" i="0" dirty="0">
              <a:solidFill>
                <a:srgbClr val="374151"/>
              </a:solidFill>
              <a:effectLst/>
              <a:latin typeface="Arial" panose="020B0604020202020204" pitchFamily="34" charset="0"/>
              <a:ea typeface="ADLaM Display" panose="02010000000000000000" pitchFamily="2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CA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Electric and Sustainable Transportation</a:t>
            </a:r>
            <a:endParaRPr lang="en-US" b="1" dirty="0">
              <a:solidFill>
                <a:srgbClr val="374151"/>
              </a:solidFill>
              <a:latin typeface="Arial" panose="020B0604020202020204" pitchFamily="34" charset="0"/>
              <a:ea typeface="ADLaM Display" panose="02010000000000000000" pitchFamily="2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CA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Traffic Management and Control</a:t>
            </a:r>
            <a:endParaRPr lang="en-US" b="1" i="0" dirty="0">
              <a:solidFill>
                <a:srgbClr val="374151"/>
              </a:solidFill>
              <a:effectLst/>
              <a:latin typeface="Arial" panose="020B0604020202020204" pitchFamily="34" charset="0"/>
              <a:ea typeface="ADLaM Display" panose="02010000000000000000" pitchFamily="2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CA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Safety and Security Measures</a:t>
            </a:r>
            <a:endParaRPr lang="en-US" b="1" dirty="0">
              <a:solidFill>
                <a:srgbClr val="374151"/>
              </a:solidFill>
              <a:latin typeface="Arial" panose="020B0604020202020204" pitchFamily="34" charset="0"/>
              <a:ea typeface="ADLaM Display" panose="02010000000000000000" pitchFamily="2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CA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Feedback and Customer Engagement</a:t>
            </a:r>
            <a:endParaRPr lang="en-CA" b="1" dirty="0">
              <a:latin typeface="Arial" panose="020B0604020202020204" pitchFamily="34" charset="0"/>
              <a:ea typeface="ADLaM Display" panose="0201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4290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837707-A826-7093-AD96-7E8FA2EFEE5B}"/>
              </a:ext>
            </a:extLst>
          </p:cNvPr>
          <p:cNvSpPr/>
          <p:nvPr/>
        </p:nvSpPr>
        <p:spPr>
          <a:xfrm>
            <a:off x="3611148" y="1905506"/>
            <a:ext cx="4969703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823666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BD080-401B-43F0-7481-0372ECE73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359" y="967104"/>
            <a:ext cx="3172399" cy="712840"/>
          </a:xfrm>
        </p:spPr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CONTENTS</a:t>
            </a:r>
            <a:endParaRPr lang="en-CA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EDE68E-D631-09E8-DB4C-EE4D64CD508B}"/>
              </a:ext>
            </a:extLst>
          </p:cNvPr>
          <p:cNvSpPr txBox="1"/>
          <p:nvPr/>
        </p:nvSpPr>
        <p:spPr>
          <a:xfrm>
            <a:off x="1059359" y="1945755"/>
            <a:ext cx="87399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What is it? (e.g., infrastructures, standards, proposal etc.)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What are the objectives? / What problems are solved?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What mobile technologies are employed in it?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What types of connectivity/communication technology does it use?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Drawing and a labeled diagram of the system from our design.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What are the special challenges in it?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Design of the digital prototype for the mobile application using the software FIGMA.</a:t>
            </a:r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9213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5F0F6-2E9A-E3A2-4D11-B619692D9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544" y="502916"/>
            <a:ext cx="3477198" cy="775931"/>
          </a:xfrm>
        </p:spPr>
        <p:txBody>
          <a:bodyPr>
            <a:noAutofit/>
          </a:bodyPr>
          <a:lstStyle/>
          <a:p>
            <a:r>
              <a:rPr lang="en-CA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What is it 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A8B86-5CD6-F4F5-9752-7074401DE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260" y="1436866"/>
            <a:ext cx="9939670" cy="5421134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Integration of modern technology and data-driven solutions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Enhance efficiency, security, and overall performance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Intelligent Transportation Systems (ITS) for real-time monitoring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Communication networks facilitating data exchange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analytics for informed decision-making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Mobile applications providing real-time information and ticketing options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Includes adaptive traffic signals and digital displays at bus stops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Contributes to seamless operations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Address data security and overall system safety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Tools include surveys and social media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Ensure ongoing improvements based on user preferences</a:t>
            </a:r>
          </a:p>
          <a:p>
            <a:pPr marL="0" indent="0">
              <a:buNone/>
            </a:pPr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1645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7D8E3-BCB5-292C-6A82-0EF526871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587" y="744953"/>
            <a:ext cx="7662530" cy="761410"/>
          </a:xfrm>
        </p:spPr>
        <p:txBody>
          <a:bodyPr>
            <a:noAutofit/>
          </a:bodyPr>
          <a:lstStyle/>
          <a:p>
            <a:r>
              <a:rPr lang="en-US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What are the objectives? </a:t>
            </a:r>
            <a:endParaRPr lang="en-CA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966EAB-6EC7-1653-BE37-5DFF64849311}"/>
              </a:ext>
            </a:extLst>
          </p:cNvPr>
          <p:cNvSpPr txBox="1"/>
          <p:nvPr/>
        </p:nvSpPr>
        <p:spPr>
          <a:xfrm>
            <a:off x="648587" y="1711842"/>
            <a:ext cx="91652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Address challenges and improve overall effectiveness, safety, and efficiency of public transportation.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Optimize system productivity (Minimize delays, Improve routes, Enhance commuters' preference for public transport).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Ensure credibility of timetables (Reduce delays and interruptions, Increase precision of arrival and departure times, Build passenger trust).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Enhance security (Utilize real-time monitoring, deploy surveillance cameras, Implement collision avoidance systems, Lower accident rates and improve overall safety for users and drivers).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Efficient utilization of resources(Dynamically adjust staffing levels, routes, and timetables based on actual demand, Reduce resource waste).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Goal to cut down on traffic congestion(Promote public transit as a practical alternative to private vehicles, Contribute to a reduction in traffic jams and environmental impact).</a:t>
            </a: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3663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F63CF-4BD4-B6DA-9A08-4045C3DB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976" y="967563"/>
            <a:ext cx="6787819" cy="843515"/>
          </a:xfrm>
        </p:spPr>
        <p:txBody>
          <a:bodyPr>
            <a:normAutofit fontScale="90000"/>
          </a:bodyPr>
          <a:lstStyle/>
          <a:p>
            <a:r>
              <a:rPr lang="en-CA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What problems are solved?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9D2B01-70B7-745D-E14E-129AB89952B3}"/>
              </a:ext>
            </a:extLst>
          </p:cNvPr>
          <p:cNvSpPr txBox="1"/>
          <p:nvPr/>
        </p:nvSpPr>
        <p:spPr>
          <a:xfrm>
            <a:off x="727976" y="2031425"/>
            <a:ext cx="1094090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Delays and inefficiencies in the system.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Routes that may not meet commuter preferences.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Timetable credibility issues.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Delays and interruptions impacting passenger trust.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Security concerns, accidents, and safety issues.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Inefficient resource utilization leading to waste.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Traffic congestion and environmental impact.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Suboptimal traveler experience without real-time information</a:t>
            </a:r>
            <a:r>
              <a:rPr lang="en-CA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9683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A3FE3-2A64-0DEC-5730-14575C072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943" y="361506"/>
            <a:ext cx="8951210" cy="1694121"/>
          </a:xfrm>
        </p:spPr>
        <p:txBody>
          <a:bodyPr>
            <a:normAutofit/>
          </a:bodyPr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What mobile technologies are employed in </a:t>
            </a:r>
            <a:r>
              <a:rPr lang="en-US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it</a:t>
            </a: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? </a:t>
            </a:r>
            <a:endParaRPr lang="en-CA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D85CAB-C10F-B5D8-4719-5BDAB664A5D1}"/>
              </a:ext>
            </a:extLst>
          </p:cNvPr>
          <p:cNvSpPr txBox="1"/>
          <p:nvPr/>
        </p:nvSpPr>
        <p:spPr>
          <a:xfrm>
            <a:off x="721943" y="2312582"/>
            <a:ext cx="987624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  <a:latin typeface="Arial" panose="020B0604020202020204" pitchFamily="34" charset="0"/>
                <a:ea typeface="ADLaM Display" panose="02010000000000000000" pitchFamily="2" charset="0"/>
                <a:cs typeface="Arial" panose="020B0604020202020204" pitchFamily="34" charset="0"/>
              </a:rPr>
              <a:t>IoT (Internet of Things)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  <a:latin typeface="Arial" panose="020B0604020202020204" pitchFamily="34" charset="0"/>
                <a:ea typeface="ADLaM Display" panose="02010000000000000000" pitchFamily="2" charset="0"/>
                <a:cs typeface="Arial" panose="020B0604020202020204" pitchFamily="34" charset="0"/>
              </a:rPr>
              <a:t>Wireless Technology (Mobile Connectivity Standards)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  <a:latin typeface="Arial" panose="020B0604020202020204" pitchFamily="34" charset="0"/>
                <a:ea typeface="ADLaM Display" panose="02010000000000000000" pitchFamily="2" charset="0"/>
                <a:cs typeface="Arial" panose="020B0604020202020204" pitchFamily="34" charset="0"/>
              </a:rPr>
              <a:t>MEMS-based Sensors and Actuators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  <a:latin typeface="Arial" panose="020B0604020202020204" pitchFamily="34" charset="0"/>
                <a:ea typeface="ADLaM Display" panose="02010000000000000000" pitchFamily="2" charset="0"/>
                <a:cs typeface="Arial" panose="020B0604020202020204" pitchFamily="34" charset="0"/>
              </a:rPr>
              <a:t>Data Processing with Soft Computing and Artificial Intelligence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  <a:latin typeface="Arial" panose="020B0604020202020204" pitchFamily="34" charset="0"/>
                <a:ea typeface="ADLaM Display" panose="02010000000000000000" pitchFamily="2" charset="0"/>
                <a:cs typeface="Arial" panose="020B0604020202020204" pitchFamily="34" charset="0"/>
              </a:rPr>
              <a:t>Utilization of IoT-enabled devices for real-time data in vehicles and infrastructure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  <a:latin typeface="Arial" panose="020B0604020202020204" pitchFamily="34" charset="0"/>
                <a:ea typeface="ADLaM Display" panose="02010000000000000000" pitchFamily="2" charset="0"/>
                <a:cs typeface="Arial" panose="020B0604020202020204" pitchFamily="34" charset="0"/>
              </a:rPr>
              <a:t>Integration of MEMS-based sensors into mobile devices for traffic monitoring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  <a:latin typeface="Arial" panose="020B0604020202020204" pitchFamily="34" charset="0"/>
                <a:ea typeface="ADLaM Display" panose="02010000000000000000" pitchFamily="2" charset="0"/>
                <a:cs typeface="Arial" panose="020B0604020202020204" pitchFamily="34" charset="0"/>
              </a:rPr>
              <a:t>Application of wireless technology for data communication in transportation systems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  <a:latin typeface="Arial" panose="020B0604020202020204" pitchFamily="34" charset="0"/>
                <a:ea typeface="ADLaM Display" panose="02010000000000000000" pitchFamily="2" charset="0"/>
                <a:cs typeface="Arial" panose="020B0604020202020204" pitchFamily="34" charset="0"/>
              </a:rPr>
              <a:t>Inclusion of mobile applications for data processing, situation awareness, and decision-making</a:t>
            </a:r>
          </a:p>
        </p:txBody>
      </p:sp>
    </p:spTree>
    <p:extLst>
      <p:ext uri="{BB962C8B-B14F-4D97-AF65-F5344CB8AC3E}">
        <p14:creationId xmlns:p14="http://schemas.microsoft.com/office/powerpoint/2010/main" val="11131913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5AC2B-FCDD-41C4-5528-084D39FE2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115" y="701750"/>
            <a:ext cx="8127521" cy="1343245"/>
          </a:xfrm>
        </p:spPr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What mobile technologies are employed in </a:t>
            </a:r>
            <a:r>
              <a:rPr lang="en-US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it</a:t>
            </a: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? </a:t>
            </a:r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51F2B9-01E1-9731-C87C-3E68386B83CC}"/>
              </a:ext>
            </a:extLst>
          </p:cNvPr>
          <p:cNvSpPr txBox="1"/>
          <p:nvPr/>
        </p:nvSpPr>
        <p:spPr>
          <a:xfrm>
            <a:off x="691115" y="2385237"/>
            <a:ext cx="1001871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Passive Monitoring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-Video cameras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-Infrared cameras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-Signal transmitters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Active Monitoring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-Use of predefined inputs and trajectories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-Generation of test signals for vehicle systems and infrastructure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Enhancing efficiency through real-time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Improving safety with active control and detection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Supporting decision-making with data processing and 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Integration of technologies into a comprehensive Smart Public Transportation Management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2743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7F627-8F26-26F5-1C96-9A0CDB8CD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085" y="597622"/>
            <a:ext cx="7973534" cy="1752599"/>
          </a:xfrm>
        </p:spPr>
        <p:txBody>
          <a:bodyPr>
            <a:noAutofit/>
          </a:bodyPr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What types of connectivity/communication technology does it use? </a:t>
            </a:r>
            <a:endParaRPr lang="en-CA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87D6D1-BEDC-D16F-DCC7-08CA4C24BF0B}"/>
              </a:ext>
            </a:extLst>
          </p:cNvPr>
          <p:cNvSpPr txBox="1"/>
          <p:nvPr/>
        </p:nvSpPr>
        <p:spPr>
          <a:xfrm>
            <a:off x="318977" y="2634214"/>
            <a:ext cx="1122798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Wireless Communications: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-Wi-Fi for internet connectivity and data exchange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-Bluetooth for short-range communication tasks like ticketing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Cellular Networks: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-4G/5G for high-speed data transfer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-Facilitates real-time communication between vehicles, control centers, and passengers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GPS Tracking: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-Provides accurate real-time location information for vehicles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-Aids in route optimization and passenger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RFID (Radio-Frequency Identification):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-Used for electronic ticketing, including contactless smart cards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-Allows passengers to access public transportation services without physical ticket</a:t>
            </a: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1901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278</TotalTime>
  <Words>1135</Words>
  <Application>Microsoft Office PowerPoint</Application>
  <PresentationFormat>Widescreen</PresentationFormat>
  <Paragraphs>145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ADLaM Display</vt:lpstr>
      <vt:lpstr>Arial</vt:lpstr>
      <vt:lpstr>Century Schoolbook</vt:lpstr>
      <vt:lpstr>Wingdings 2</vt:lpstr>
      <vt:lpstr>View</vt:lpstr>
      <vt:lpstr>ITEC2706 B</vt:lpstr>
      <vt:lpstr>INTRODUCTION</vt:lpstr>
      <vt:lpstr>CONTENTS</vt:lpstr>
      <vt:lpstr>What is it ? </vt:lpstr>
      <vt:lpstr>What are the objectives? </vt:lpstr>
      <vt:lpstr>What problems are solved?</vt:lpstr>
      <vt:lpstr>What mobile technologies are employed in it? </vt:lpstr>
      <vt:lpstr>What mobile technologies are employed in it? </vt:lpstr>
      <vt:lpstr>What types of connectivity/communication technology does it use? </vt:lpstr>
      <vt:lpstr>What types of connectivity/communication technology does it use? </vt:lpstr>
      <vt:lpstr>PowerPoint Presentation</vt:lpstr>
      <vt:lpstr>What are the special challenges in it? </vt:lpstr>
      <vt:lpstr>What are the special challenges in it? </vt:lpstr>
      <vt:lpstr>Design Prototype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ITEC2706 B</dc:title>
  <dc:creator>Harshvardhan Chauhan</dc:creator>
  <cp:lastModifiedBy>Fatima Patel</cp:lastModifiedBy>
  <cp:revision>2</cp:revision>
  <dcterms:created xsi:type="dcterms:W3CDTF">2023-12-02T17:08:48Z</dcterms:created>
  <dcterms:modified xsi:type="dcterms:W3CDTF">2023-12-02T22:57:00Z</dcterms:modified>
</cp:coreProperties>
</file>