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A802D-50E2-4349-EE4B-2DC5A4D4C92B}" v="561" dt="2025-07-22T07:31:05.8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530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5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03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454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57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818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332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3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114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98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3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2" y="960594"/>
            <a:ext cx="5828114" cy="4936812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latin typeface="Times New Roman"/>
                <a:ea typeface="+mj-lt"/>
                <a:cs typeface="+mj-lt"/>
              </a:rPr>
              <a:t>Smart Learning Companion: A Dual-AI Assessment System</a:t>
            </a:r>
            <a:endParaRPr lang="en-US" sz="4000" b="1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2185" y="1390650"/>
            <a:ext cx="3019423" cy="4076700"/>
          </a:xfrm>
        </p:spPr>
        <p:txBody>
          <a:bodyPr anchor="ctr"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Prepared to:  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 Dr. Mohammad Aoude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Student: 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Jana </a:t>
            </a:r>
            <a:r>
              <a:rPr lang="en-US" b="1" err="1">
                <a:latin typeface="Times New Roman"/>
                <a:cs typeface="Times New Roman"/>
              </a:rPr>
              <a:t>Shbib</a:t>
            </a:r>
            <a:r>
              <a:rPr lang="en-US" b="1" dirty="0">
                <a:latin typeface="Times New Roman"/>
                <a:cs typeface="Times New Roman"/>
              </a:rPr>
              <a:t>          6007</a:t>
            </a:r>
            <a:endParaRPr lang="en-US" dirty="0">
              <a:latin typeface="Times New Roman"/>
              <a:cs typeface="Times New Roman"/>
            </a:endParaRPr>
          </a:p>
          <a:p>
            <a:endParaRPr lang="en-US" sz="1800" dirty="0">
              <a:latin typeface="Times New Roman"/>
              <a:cs typeface="Times New Roman"/>
            </a:endParaRPr>
          </a:p>
          <a:p>
            <a:endParaRPr lang="en-US" sz="2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315200" y="1733549"/>
            <a:ext cx="0" cy="3390901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148AF-4EA1-04EB-D460-72FDD09F4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63CC7-57E6-648F-535E-18A68917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rgbClr val="0C343D"/>
                </a:solidFill>
                <a:latin typeface="Times New Roman"/>
                <a:cs typeface="Times New Roman"/>
              </a:rPr>
              <a:t>This project demonstrates how hybrid AI can enhance education by making learning tools more intelligent, responsive, and accessible.</a:t>
            </a:r>
          </a:p>
        </p:txBody>
      </p:sp>
    </p:spTree>
    <p:extLst>
      <p:ext uri="{BB962C8B-B14F-4D97-AF65-F5344CB8AC3E}">
        <p14:creationId xmlns:p14="http://schemas.microsoft.com/office/powerpoint/2010/main" val="986275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B4570-6AE4-C722-C8C7-7D43858D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1400" b="1" dirty="0">
              <a:latin typeface="Times New Roman"/>
              <a:cs typeface="Times New Roman"/>
            </a:endParaRPr>
          </a:p>
          <a:p>
            <a:r>
              <a:rPr lang="en-US" b="1" dirty="0">
                <a:latin typeface="Times New Roman"/>
                <a:cs typeface="Times New Roman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B7230-415A-B538-6F75-DB51346DB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dirty="0">
                <a:latin typeface="Times New Roman"/>
                <a:ea typeface="+mn-lt"/>
                <a:cs typeface="+mn-lt"/>
              </a:rPr>
              <a:t>Objective:</a:t>
            </a:r>
            <a:br>
              <a:rPr lang="en-US" sz="2500" dirty="0">
                <a:latin typeface="Times New Roman"/>
                <a:ea typeface="+mn-lt"/>
                <a:cs typeface="+mn-lt"/>
              </a:rPr>
            </a:br>
            <a:r>
              <a:rPr lang="en-US" sz="2500" dirty="0">
                <a:latin typeface="Times New Roman"/>
                <a:ea typeface="+mn-lt"/>
                <a:cs typeface="+mn-lt"/>
              </a:rPr>
              <a:t>"Develop an AI-powered educational tool that evaluates critical thinking skills using both rule-based and ML approaches."</a:t>
            </a:r>
            <a:endParaRPr lang="en-US" sz="2500" dirty="0">
              <a:latin typeface="Times New Roman"/>
              <a:cs typeface="Times New Roman"/>
            </a:endParaRPr>
          </a:p>
          <a:p>
            <a:r>
              <a:rPr lang="en-US" sz="2500" dirty="0">
                <a:latin typeface="Times New Roman"/>
                <a:ea typeface="+mn-lt"/>
                <a:cs typeface="+mn-lt"/>
              </a:rPr>
              <a:t>Key Features:</a:t>
            </a:r>
            <a:br>
              <a:rPr lang="en-US" sz="2500" dirty="0">
                <a:latin typeface="Times New Roman"/>
                <a:ea typeface="+mn-lt"/>
                <a:cs typeface="+mn-lt"/>
              </a:rPr>
            </a:br>
            <a:r>
              <a:rPr lang="en-US" sz="2500" dirty="0">
                <a:latin typeface="Times New Roman"/>
                <a:ea typeface="+mn-lt"/>
                <a:cs typeface="+mn-lt"/>
              </a:rPr>
              <a:t>✅ Dynamic test generation with Open Router API</a:t>
            </a:r>
            <a:br>
              <a:rPr lang="en-US" sz="2500" dirty="0">
                <a:latin typeface="Times New Roman"/>
                <a:ea typeface="+mn-lt"/>
                <a:cs typeface="+mn-lt"/>
              </a:rPr>
            </a:br>
            <a:r>
              <a:rPr lang="en-US" sz="2500" dirty="0">
                <a:latin typeface="Times New Roman"/>
                <a:ea typeface="+mn-lt"/>
                <a:cs typeface="+mn-lt"/>
              </a:rPr>
              <a:t>✅ Dual scoring system (Rule-based + Random Forest)</a:t>
            </a:r>
            <a:br>
              <a:rPr lang="en-US" sz="2500" dirty="0">
                <a:latin typeface="Times New Roman"/>
                <a:ea typeface="+mn-lt"/>
                <a:cs typeface="+mn-lt"/>
              </a:rPr>
            </a:br>
            <a:r>
              <a:rPr lang="en-US" sz="2500" dirty="0">
                <a:latin typeface="Times New Roman"/>
                <a:ea typeface="+mn-lt"/>
                <a:cs typeface="+mn-lt"/>
              </a:rPr>
              <a:t>✅ Interactive dashboard with performance analytics</a:t>
            </a:r>
            <a:br>
              <a:rPr lang="en-US" sz="2500" dirty="0">
                <a:latin typeface="Times New Roman"/>
                <a:ea typeface="+mn-lt"/>
                <a:cs typeface="+mn-lt"/>
              </a:rPr>
            </a:br>
            <a:r>
              <a:rPr lang="en-US" sz="2500" dirty="0">
                <a:latin typeface="Times New Roman"/>
                <a:ea typeface="+mn-lt"/>
                <a:cs typeface="+mn-lt"/>
              </a:rPr>
              <a:t>✅ </a:t>
            </a:r>
            <a:r>
              <a:rPr lang="en-US" sz="2500" err="1">
                <a:latin typeface="Times New Roman"/>
                <a:ea typeface="+mn-lt"/>
                <a:cs typeface="+mn-lt"/>
              </a:rPr>
              <a:t>Dockerized</a:t>
            </a:r>
            <a:r>
              <a:rPr lang="en-US" sz="2500" dirty="0">
                <a:latin typeface="Times New Roman"/>
                <a:ea typeface="+mn-lt"/>
                <a:cs typeface="+mn-lt"/>
              </a:rPr>
              <a:t> microservices architecture</a:t>
            </a:r>
            <a:endParaRPr lang="en-US" sz="2500" dirty="0">
              <a:latin typeface="Times New Roman"/>
              <a:cs typeface="Times New Roman"/>
            </a:endParaRPr>
          </a:p>
          <a:p>
            <a:endParaRPr lang="en-US" sz="2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9438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95719CB-E289-7C30-D943-346596570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069" b="557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6905" y="46904"/>
            <a:ext cx="6865150" cy="6771342"/>
          </a:xfrm>
          <a:prstGeom prst="rect">
            <a:avLst/>
          </a:prstGeom>
          <a:gradFill>
            <a:gsLst>
              <a:gs pos="42000">
                <a:srgbClr val="000000">
                  <a:alpha val="18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9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A70654-2227-056D-6EE0-081310D15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729" y="4056456"/>
            <a:ext cx="5038530" cy="208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  <a:latin typeface="Times New Roman"/>
                <a:cs typeface="Times New Roman"/>
              </a:rPr>
              <a:t>System architecture diagram: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1447800"/>
            <a:ext cx="16383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6733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93C09-3D9D-E713-AF33-3EA00F7EE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System 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72767-F2DF-E971-5327-8C639AC21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500" dirty="0">
                <a:latin typeface="Times New Roman"/>
                <a:ea typeface="+mn-lt"/>
                <a:cs typeface="+mn-lt"/>
              </a:rPr>
              <a:t>The AI Agent is a </a:t>
            </a:r>
            <a:r>
              <a:rPr lang="en-US" sz="2500" b="1" err="1">
                <a:latin typeface="Times New Roman"/>
                <a:ea typeface="+mn-lt"/>
                <a:cs typeface="+mn-lt"/>
              </a:rPr>
              <a:t>Dockerized</a:t>
            </a:r>
            <a:r>
              <a:rPr lang="en-US" sz="2500" b="1" dirty="0">
                <a:latin typeface="Times New Roman"/>
                <a:ea typeface="+mn-lt"/>
                <a:cs typeface="+mn-lt"/>
              </a:rPr>
              <a:t> full-stack application</a:t>
            </a:r>
            <a:r>
              <a:rPr lang="en-US" sz="2500" dirty="0">
                <a:latin typeface="Times New Roman"/>
                <a:ea typeface="+mn-lt"/>
                <a:cs typeface="+mn-lt"/>
              </a:rPr>
              <a:t> that assesses critical thinking skills using dual AI approaches (rule-based and ML-based). It features:</a:t>
            </a:r>
            <a:endParaRPr lang="en-US" sz="2500" dirty="0">
              <a:latin typeface="Times New Roman"/>
              <a:cs typeface="Times New Roman"/>
            </a:endParaRPr>
          </a:p>
          <a:p>
            <a:r>
              <a:rPr lang="en-US" sz="2500" b="1" dirty="0">
                <a:latin typeface="Times New Roman"/>
                <a:ea typeface="+mn-lt"/>
                <a:cs typeface="+mn-lt"/>
              </a:rPr>
              <a:t>React.js frontend</a:t>
            </a:r>
            <a:r>
              <a:rPr lang="en-US" sz="2500" dirty="0">
                <a:latin typeface="Times New Roman"/>
                <a:ea typeface="+mn-lt"/>
                <a:cs typeface="+mn-lt"/>
              </a:rPr>
              <a:t> for test administration and results visualization</a:t>
            </a:r>
            <a:endParaRPr lang="en-US" sz="2500" dirty="0">
              <a:latin typeface="Times New Roman"/>
              <a:cs typeface="Times New Roman"/>
            </a:endParaRPr>
          </a:p>
          <a:p>
            <a:r>
              <a:rPr lang="en-US" sz="2500" b="1" dirty="0">
                <a:latin typeface="Times New Roman"/>
                <a:ea typeface="+mn-lt"/>
                <a:cs typeface="+mn-lt"/>
              </a:rPr>
              <a:t>Fast API backend</a:t>
            </a:r>
            <a:r>
              <a:rPr lang="en-US" sz="2500" dirty="0">
                <a:latin typeface="Times New Roman"/>
                <a:ea typeface="+mn-lt"/>
                <a:cs typeface="+mn-lt"/>
              </a:rPr>
              <a:t> with SQLite database</a:t>
            </a:r>
            <a:endParaRPr lang="en-US" sz="2500" dirty="0">
              <a:latin typeface="Times New Roman"/>
              <a:cs typeface="Times New Roman"/>
            </a:endParaRPr>
          </a:p>
          <a:p>
            <a:r>
              <a:rPr lang="en-US" sz="2500" b="1" dirty="0">
                <a:latin typeface="Times New Roman"/>
                <a:ea typeface="+mn-lt"/>
                <a:cs typeface="+mn-lt"/>
              </a:rPr>
              <a:t>Dual AI scoring system</a:t>
            </a:r>
            <a:r>
              <a:rPr lang="en-US" sz="2500" dirty="0">
                <a:latin typeface="Times New Roman"/>
                <a:ea typeface="+mn-lt"/>
                <a:cs typeface="+mn-lt"/>
              </a:rPr>
              <a:t> (Rule-based + Random Forest Classifier)</a:t>
            </a:r>
            <a:endParaRPr lang="en-US" sz="2500" dirty="0">
              <a:latin typeface="Times New Roman"/>
              <a:cs typeface="Times New Roman"/>
            </a:endParaRPr>
          </a:p>
          <a:p>
            <a:r>
              <a:rPr lang="en-US" sz="2500" b="1" dirty="0">
                <a:latin typeface="Times New Roman"/>
                <a:ea typeface="+mn-lt"/>
                <a:cs typeface="+mn-lt"/>
              </a:rPr>
              <a:t>Open Router API integration</a:t>
            </a:r>
            <a:r>
              <a:rPr lang="en-US" sz="2500" dirty="0">
                <a:latin typeface="Times New Roman"/>
                <a:ea typeface="+mn-lt"/>
                <a:cs typeface="+mn-lt"/>
              </a:rPr>
              <a:t> for question generation and feedback</a:t>
            </a:r>
            <a:endParaRPr lang="en-US" sz="2500" dirty="0">
              <a:latin typeface="Times New Roman"/>
              <a:cs typeface="Times New Roman"/>
            </a:endParaRPr>
          </a:p>
          <a:p>
            <a:endParaRPr lang="en-US" sz="25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5256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69EC5A-A8DB-6E12-2A9A-C340DC26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41515"/>
            <a:ext cx="3521730" cy="3972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Technical stack</a:t>
            </a:r>
            <a:r>
              <a:rPr lang="en-US" b="1" dirty="0"/>
              <a:t>: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8EB0610-A7A6-644C-E7D7-B03E6D9445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411909"/>
              </p:ext>
            </p:extLst>
          </p:nvPr>
        </p:nvGraphicFramePr>
        <p:xfrm>
          <a:off x="4038600" y="827444"/>
          <a:ext cx="7353300" cy="5203116"/>
        </p:xfrm>
        <a:graphic>
          <a:graphicData uri="http://schemas.openxmlformats.org/drawingml/2006/table">
            <a:tbl>
              <a:tblPr bandRow="1">
                <a:noFill/>
                <a:tableStyleId>{5C22544A-7EE6-4342-B048-85BDC9FD1C3A}</a:tableStyleId>
              </a:tblPr>
              <a:tblGrid>
                <a:gridCol w="2494798">
                  <a:extLst>
                    <a:ext uri="{9D8B030D-6E8A-4147-A177-3AD203B41FA5}">
                      <a16:colId xmlns:a16="http://schemas.microsoft.com/office/drawing/2014/main" val="3645246019"/>
                    </a:ext>
                  </a:extLst>
                </a:gridCol>
                <a:gridCol w="4858502">
                  <a:extLst>
                    <a:ext uri="{9D8B030D-6E8A-4147-A177-3AD203B41FA5}">
                      <a16:colId xmlns:a16="http://schemas.microsoft.com/office/drawing/2014/main" val="1682713029"/>
                    </a:ext>
                  </a:extLst>
                </a:gridCol>
              </a:tblGrid>
              <a:tr h="867186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700" b="1" i="0" u="sng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Frontend</a:t>
                      </a:r>
                      <a:endParaRPr lang="en-US" sz="2700" b="0" i="0" cap="none" spc="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142458" marR="362448" marT="40702" marB="30526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50"/>
                        </a:lnSpc>
                        <a:buNone/>
                      </a:pPr>
                      <a:r>
                        <a:rPr lang="en-US" sz="27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React.js, Material-UI</a:t>
                      </a:r>
                      <a:endParaRPr lang="en-US" sz="2700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42458" marR="362448" marT="40702" marB="3052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3704294"/>
                  </a:ext>
                </a:extLst>
              </a:tr>
              <a:tr h="867186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700" b="1" i="0" u="sng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Backend</a:t>
                      </a:r>
                      <a:endParaRPr lang="en-US" sz="2700" b="0" i="0" cap="none" spc="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142458" marR="362448" marT="40702" marB="30526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50"/>
                        </a:lnSpc>
                        <a:buNone/>
                      </a:pPr>
                      <a:r>
                        <a:rPr lang="en-US" sz="27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Fast API (Python)</a:t>
                      </a:r>
                      <a:endParaRPr lang="en-US" sz="2700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42458" marR="362448" marT="40702" marB="3052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061656"/>
                  </a:ext>
                </a:extLst>
              </a:tr>
              <a:tr h="867186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700" b="1" i="0" u="sng" cap="none" spc="0" dirty="0" err="1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DataBases</a:t>
                      </a:r>
                      <a:endParaRPr lang="en-US" sz="2700" b="0" i="0" cap="none" spc="0" dirty="0" err="1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142458" marR="362448" marT="40702" marB="30526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SQLite + PostgreSQL</a:t>
                      </a:r>
                      <a:endParaRPr lang="en-US" sz="2700" b="0" i="0" cap="none" spc="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142458" marR="362448" marT="40702" marB="3052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954719"/>
                  </a:ext>
                </a:extLst>
              </a:tr>
              <a:tr h="867186">
                <a:tc>
                  <a:txBody>
                    <a:bodyPr/>
                    <a:lstStyle/>
                    <a:p>
                      <a:pPr lvl="0" algn="l">
                        <a:lnSpc>
                          <a:spcPts val="1650"/>
                        </a:lnSpc>
                        <a:buNone/>
                      </a:pPr>
                      <a:r>
                        <a:rPr lang="en-US" sz="2700" b="1" i="0" u="sng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AI Engine</a:t>
                      </a:r>
                      <a:endParaRPr lang="en-US" sz="2700" u="sng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42458" marR="362448" marT="40702" marB="30526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50"/>
                        </a:lnSpc>
                        <a:buNone/>
                      </a:pPr>
                      <a:r>
                        <a:rPr lang="en-US" sz="27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Rule-Based + Random Forest </a:t>
                      </a:r>
                    </a:p>
                  </a:txBody>
                  <a:tcPr marL="142458" marR="362448" marT="40702" marB="3052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6269308"/>
                  </a:ext>
                </a:extLst>
              </a:tr>
              <a:tr h="867186">
                <a:tc>
                  <a:txBody>
                    <a:bodyPr/>
                    <a:lstStyle/>
                    <a:p>
                      <a:pPr lvl="0" algn="l">
                        <a:lnSpc>
                          <a:spcPts val="1650"/>
                        </a:lnSpc>
                        <a:buNone/>
                      </a:pPr>
                      <a:r>
                        <a:rPr lang="en-US" sz="2700" b="1" i="0" u="sng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APIs</a:t>
                      </a:r>
                      <a:endParaRPr lang="en-US" sz="2700" u="sng" cap="none" spc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42458" marR="362448" marT="40702" marB="30526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ts val="1650"/>
                        </a:lnSpc>
                        <a:buNone/>
                      </a:pPr>
                      <a:r>
                        <a:rPr lang="en-US" sz="27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Open Router (GPT-3.5)</a:t>
                      </a:r>
                      <a:endParaRPr lang="en-US" sz="2700" cap="none" spc="0" noProof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 marL="142458" marR="362448" marT="40702" marB="3052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457178"/>
                  </a:ext>
                </a:extLst>
              </a:tr>
              <a:tr h="867186"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700" b="1" i="0" u="sng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Deployment</a:t>
                      </a:r>
                      <a:endParaRPr lang="en-US" sz="2700" b="0" i="0" u="sng" cap="none" spc="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142458" marR="362448" marT="40702" marB="30526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650"/>
                        </a:lnSpc>
                        <a:buNone/>
                      </a:pPr>
                      <a:r>
                        <a:rPr lang="en-US" sz="27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Times New Roman"/>
                        </a:rPr>
                        <a:t>Docker, Docker Compose</a:t>
                      </a:r>
                      <a:endParaRPr lang="en-US" sz="2700" b="0" i="0" cap="none" spc="0" dirty="0">
                        <a:solidFill>
                          <a:schemeClr val="tx1"/>
                        </a:solidFill>
                        <a:effectLst/>
                        <a:latin typeface="Times New Roman"/>
                      </a:endParaRPr>
                    </a:p>
                  </a:txBody>
                  <a:tcPr marL="142458" marR="362448" marT="40702" marB="30526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5328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465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DC1DEB-2265-6631-2153-C749D0F3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832" y="799873"/>
            <a:ext cx="4218318" cy="50064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b="1" dirty="0"/>
              <a:t>Ai decision-making process</a:t>
            </a:r>
          </a:p>
          <a:p>
            <a:endParaRPr lang="en-US" sz="8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5D0F8-B21D-598B-BBF2-7DE04167A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4785543"/>
            <a:ext cx="7419975" cy="10056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/>
              <a:t>
    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>
            <a:extLst>
              <a:ext uri="{FF2B5EF4-FFF2-40B4-BE49-F238E27FC236}">
                <a16:creationId xmlns:a16="http://schemas.microsoft.com/office/drawing/2014/main" id="{FC76D5F5-8233-BE38-0568-8EBCC497A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113" y="0"/>
            <a:ext cx="5695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3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D0E57-100E-BA6E-61A0-9E07386B7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66" y="914400"/>
            <a:ext cx="4058554" cy="1473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Demo walkthrough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C5C396-7B7A-9679-5D5C-24767621F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 descr="A screenshot of a login form&#10;&#10;AI-generated content may be incorrect.">
            <a:extLst>
              <a:ext uri="{FF2B5EF4-FFF2-40B4-BE49-F238E27FC236}">
                <a16:creationId xmlns:a16="http://schemas.microsoft.com/office/drawing/2014/main" id="{A790FF11-BABF-0E2D-7158-0AB23695CB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8319" b="-1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710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469D6F-4303-D25A-6EC3-B9D7D9EE3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428" y="914400"/>
            <a:ext cx="4719912" cy="147320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Demo walkthrough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C25F8B5-1CFC-7922-B471-DCCB72560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 descr="A screenshot of a test&#10;&#10;AI-generated content may be incorrect.">
            <a:extLst>
              <a:ext uri="{FF2B5EF4-FFF2-40B4-BE49-F238E27FC236}">
                <a16:creationId xmlns:a16="http://schemas.microsoft.com/office/drawing/2014/main" id="{4599F1DC-2CFE-6D4F-D3CF-E3899D6ABD1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506" b="-1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665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1FE65-5D24-66CE-A49E-EF8C685AD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164" y="914400"/>
            <a:ext cx="4116064" cy="14732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Demo walkthrough: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7">
            <a:extLst>
              <a:ext uri="{FF2B5EF4-FFF2-40B4-BE49-F238E27FC236}">
                <a16:creationId xmlns:a16="http://schemas.microsoft.com/office/drawing/2014/main" id="{9FB51E1E-B93B-D64E-4AE5-74FD82954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>
            <a:normAutofit/>
          </a:bodyPr>
          <a:lstStyle/>
          <a:p>
            <a:endParaRPr lang="en-US"/>
          </a:p>
        </p:txBody>
      </p:sp>
      <p:pic>
        <p:nvPicPr>
          <p:cNvPr id="4" name="Content Placeholder 3" descr="A screenshot of a survey&#10;&#10;AI-generated content may be incorrect.">
            <a:extLst>
              <a:ext uri="{FF2B5EF4-FFF2-40B4-BE49-F238E27FC236}">
                <a16:creationId xmlns:a16="http://schemas.microsoft.com/office/drawing/2014/main" id="{1A01B62D-3910-491A-E82B-DECB844A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28" b="2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8724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ChronicleVTI</vt:lpstr>
      <vt:lpstr>Smart Learning Companion: A Dual-AI Assessment System</vt:lpstr>
      <vt:lpstr> Project overview</vt:lpstr>
      <vt:lpstr>System architecture diagram:</vt:lpstr>
      <vt:lpstr>System overview:</vt:lpstr>
      <vt:lpstr>Technical stack:</vt:lpstr>
      <vt:lpstr>Ai decision-making process </vt:lpstr>
      <vt:lpstr>Demo walkthrough</vt:lpstr>
      <vt:lpstr>Demo walkthrough</vt:lpstr>
      <vt:lpstr>Demo walkthrough: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282</cp:revision>
  <dcterms:created xsi:type="dcterms:W3CDTF">2013-07-15T20:26:40Z</dcterms:created>
  <dcterms:modified xsi:type="dcterms:W3CDTF">2025-07-22T07:31:07Z</dcterms:modified>
</cp:coreProperties>
</file>