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36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CC0C-BA12-D445-9024-91E5141F3F40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1547-8D6C-5E41-8FA8-002F099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NC12 annotation and differences from NC10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6845"/>
          </a:xfrm>
        </p:spPr>
        <p:txBody>
          <a:bodyPr>
            <a:noAutofit/>
          </a:bodyPr>
          <a:lstStyle/>
          <a:p>
            <a:pPr marL="283464" indent="-173736"/>
            <a:r>
              <a:rPr lang="en-US" sz="1200" dirty="0" smtClean="0"/>
              <a:t>Changes instigated by community</a:t>
            </a:r>
          </a:p>
          <a:p>
            <a:pPr marL="683514" lvl="1" indent="-173736"/>
            <a:r>
              <a:rPr lang="en-US" sz="1200" dirty="0" smtClean="0"/>
              <a:t>Fixed a flipped </a:t>
            </a:r>
            <a:r>
              <a:rPr lang="en-US" sz="1200" dirty="0" err="1" smtClean="0"/>
              <a:t>contig</a:t>
            </a:r>
            <a:r>
              <a:rPr lang="en-US" sz="1200" dirty="0" smtClean="0"/>
              <a:t> in LGVI</a:t>
            </a:r>
          </a:p>
          <a:p>
            <a:pPr marL="683514" lvl="1" indent="-173736"/>
            <a:r>
              <a:rPr lang="en-US" sz="1200" dirty="0" smtClean="0"/>
              <a:t>Reversed the orientation of LGVII</a:t>
            </a:r>
          </a:p>
          <a:p>
            <a:pPr marL="285750" indent="-171450"/>
            <a:r>
              <a:rPr lang="en-US" sz="1200" dirty="0" smtClean="0"/>
              <a:t>Improved annotation with RNA-</a:t>
            </a:r>
            <a:r>
              <a:rPr lang="en-US" sz="1200" dirty="0" err="1" smtClean="0"/>
              <a:t>Seq</a:t>
            </a:r>
            <a:r>
              <a:rPr lang="en-US" sz="1200" dirty="0" smtClean="0"/>
              <a:t> and 454 data (NC10: 9733 genes/NC12: 9730 genes) 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000" dirty="0" smtClean="0">
                <a:latin typeface="Courier New"/>
                <a:cs typeface="Courier New"/>
              </a:rPr>
              <a:t>Identical</a:t>
            </a:r>
            <a:r>
              <a:rPr lang="en-US" sz="1000" dirty="0">
                <a:latin typeface="Courier New"/>
                <a:cs typeface="Courier New"/>
              </a:rPr>
              <a:t>:         </a:t>
            </a:r>
            <a:r>
              <a:rPr lang="en-US" sz="1000" dirty="0" smtClean="0">
                <a:latin typeface="Courier New"/>
                <a:cs typeface="Courier New"/>
              </a:rPr>
              <a:t>         31 %</a:t>
            </a:r>
            <a:endParaRPr lang="en-US" sz="1000" dirty="0">
              <a:latin typeface="Courier New"/>
              <a:cs typeface="Courier New"/>
            </a:endParaRP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000" dirty="0">
                <a:latin typeface="Courier New"/>
                <a:cs typeface="Courier New"/>
              </a:rPr>
              <a:t>UTR change only:   </a:t>
            </a:r>
            <a:r>
              <a:rPr lang="en-US" sz="1000" dirty="0" smtClean="0">
                <a:latin typeface="Courier New"/>
                <a:cs typeface="Courier New"/>
              </a:rPr>
              <a:t>         57 %</a:t>
            </a:r>
            <a:endParaRPr lang="en-US" sz="1000" dirty="0">
              <a:latin typeface="Courier New"/>
              <a:cs typeface="Courier New"/>
            </a:endParaRP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000" dirty="0">
                <a:latin typeface="Courier New"/>
                <a:cs typeface="Courier New"/>
              </a:rPr>
              <a:t>CDS changed: </a:t>
            </a:r>
            <a:r>
              <a:rPr lang="en-US" sz="1000" dirty="0" smtClean="0">
                <a:latin typeface="Courier New"/>
                <a:cs typeface="Courier New"/>
              </a:rPr>
              <a:t>               12 % (total</a:t>
            </a:r>
            <a:r>
              <a:rPr lang="en-US" sz="1000" dirty="0">
                <a:latin typeface="Courier New"/>
                <a:cs typeface="Courier New"/>
              </a:rPr>
              <a:t>=1149)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 - </a:t>
            </a:r>
            <a:r>
              <a:rPr lang="en-US" sz="1000" dirty="0">
                <a:latin typeface="Courier New"/>
                <a:cs typeface="Courier New"/>
              </a:rPr>
              <a:t>Splice site changed:    </a:t>
            </a:r>
            <a:r>
              <a:rPr lang="en-US" sz="1000" dirty="0" smtClean="0">
                <a:latin typeface="Courier New"/>
                <a:cs typeface="Courier New"/>
              </a:rPr>
              <a:t>3 % </a:t>
            </a:r>
            <a:r>
              <a:rPr lang="en-US" sz="1000" dirty="0">
                <a:latin typeface="Courier New"/>
                <a:cs typeface="Courier New"/>
              </a:rPr>
              <a:t>(total</a:t>
            </a:r>
            <a:r>
              <a:rPr lang="en-US" sz="1000" dirty="0" smtClean="0">
                <a:latin typeface="Courier New"/>
                <a:cs typeface="Courier New"/>
              </a:rPr>
              <a:t>= 261</a:t>
            </a:r>
            <a:r>
              <a:rPr lang="en-US" sz="1000" dirty="0">
                <a:latin typeface="Courier New"/>
                <a:cs typeface="Courier New"/>
              </a:rPr>
              <a:t>)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000" dirty="0">
                <a:latin typeface="Courier New"/>
                <a:cs typeface="Courier New"/>
              </a:rPr>
              <a:t>   </a:t>
            </a:r>
            <a:r>
              <a:rPr lang="en-US" sz="1000" dirty="0" smtClean="0">
                <a:latin typeface="Courier New"/>
                <a:cs typeface="Courier New"/>
              </a:rPr>
              <a:t>- </a:t>
            </a:r>
            <a:r>
              <a:rPr lang="en-US" sz="1000" dirty="0">
                <a:latin typeface="Courier New"/>
                <a:cs typeface="Courier New"/>
              </a:rPr>
              <a:t>CDS longer:             </a:t>
            </a:r>
            <a:r>
              <a:rPr lang="en-US" sz="1000" dirty="0" smtClean="0">
                <a:latin typeface="Courier New"/>
                <a:cs typeface="Courier New"/>
              </a:rPr>
              <a:t>5 % </a:t>
            </a:r>
            <a:r>
              <a:rPr lang="en-US" sz="1000" dirty="0">
                <a:latin typeface="Courier New"/>
                <a:cs typeface="Courier New"/>
              </a:rPr>
              <a:t>(total</a:t>
            </a:r>
            <a:r>
              <a:rPr lang="en-US" sz="1000" dirty="0" smtClean="0">
                <a:latin typeface="Courier New"/>
                <a:cs typeface="Courier New"/>
              </a:rPr>
              <a:t>= 496</a:t>
            </a:r>
            <a:r>
              <a:rPr lang="en-US" sz="1000" dirty="0">
                <a:latin typeface="Courier New"/>
                <a:cs typeface="Courier New"/>
              </a:rPr>
              <a:t>)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000" dirty="0">
                <a:latin typeface="Courier New"/>
                <a:cs typeface="Courier New"/>
              </a:rPr>
              <a:t>   </a:t>
            </a:r>
            <a:r>
              <a:rPr lang="en-US" sz="1000" dirty="0" smtClean="0">
                <a:latin typeface="Courier New"/>
                <a:cs typeface="Courier New"/>
              </a:rPr>
              <a:t>- </a:t>
            </a:r>
            <a:r>
              <a:rPr lang="en-US" sz="1000" dirty="0">
                <a:latin typeface="Courier New"/>
                <a:cs typeface="Courier New"/>
              </a:rPr>
              <a:t>Genes merged:          </a:t>
            </a:r>
            <a:r>
              <a:rPr lang="en-US" sz="1000" dirty="0" smtClean="0">
                <a:latin typeface="Courier New"/>
                <a:cs typeface="Courier New"/>
              </a:rPr>
              <a:t>0.1</a:t>
            </a:r>
            <a:r>
              <a:rPr lang="en-US" sz="1000" dirty="0">
                <a:latin typeface="Courier New"/>
                <a:cs typeface="Courier New"/>
              </a:rPr>
              <a:t>% (10 genes merged into 5 by </a:t>
            </a:r>
            <a:r>
              <a:rPr lang="en-US" sz="1000" dirty="0" err="1">
                <a:latin typeface="Courier New"/>
                <a:cs typeface="Courier New"/>
              </a:rPr>
              <a:t>RNAseqdata</a:t>
            </a:r>
            <a:r>
              <a:rPr lang="en-US" sz="1000" dirty="0">
                <a:latin typeface="Courier New"/>
                <a:cs typeface="Courier New"/>
              </a:rPr>
              <a:t>)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000" dirty="0">
                <a:latin typeface="Courier New"/>
                <a:cs typeface="Courier New"/>
              </a:rPr>
              <a:t>   </a:t>
            </a:r>
            <a:r>
              <a:rPr lang="en-US" sz="1000" dirty="0" smtClean="0">
                <a:latin typeface="Courier New"/>
                <a:cs typeface="Courier New"/>
              </a:rPr>
              <a:t>- </a:t>
            </a:r>
            <a:r>
              <a:rPr lang="en-US" sz="1000" dirty="0">
                <a:latin typeface="Courier New"/>
                <a:cs typeface="Courier New"/>
              </a:rPr>
              <a:t>Other CDS changes:      </a:t>
            </a:r>
            <a:r>
              <a:rPr lang="en-US" sz="1000" dirty="0" smtClean="0">
                <a:latin typeface="Courier New"/>
                <a:cs typeface="Courier New"/>
              </a:rPr>
              <a:t>4 % </a:t>
            </a:r>
            <a:r>
              <a:rPr lang="en-US" sz="1000" dirty="0">
                <a:latin typeface="Courier New"/>
                <a:cs typeface="Courier New"/>
              </a:rPr>
              <a:t>(total</a:t>
            </a:r>
            <a:r>
              <a:rPr lang="en-US" sz="1000" dirty="0" smtClean="0">
                <a:latin typeface="Courier New"/>
                <a:cs typeface="Courier New"/>
              </a:rPr>
              <a:t>= 382)</a:t>
            </a:r>
          </a:p>
          <a:p>
            <a:pPr marL="285750" indent="-171450"/>
            <a:r>
              <a:rPr lang="en-US" sz="1200" dirty="0" smtClean="0"/>
              <a:t>Feature mapping</a:t>
            </a:r>
          </a:p>
          <a:p>
            <a:pPr marL="685800" lvl="1" indent="-171450"/>
            <a:r>
              <a:rPr lang="en-US" sz="1200" dirty="0" smtClean="0"/>
              <a:t>Proteins, gene correspondences, evidence, </a:t>
            </a:r>
            <a:r>
              <a:rPr lang="en-US" sz="1200" dirty="0" err="1" smtClean="0"/>
              <a:t>rRNA</a:t>
            </a:r>
            <a:r>
              <a:rPr lang="en-US" sz="1200" dirty="0" smtClean="0"/>
              <a:t> and </a:t>
            </a:r>
            <a:r>
              <a:rPr lang="en-US" sz="1200" dirty="0" err="1" smtClean="0"/>
              <a:t>tRNA</a:t>
            </a:r>
            <a:r>
              <a:rPr lang="en-US" sz="1200" dirty="0" smtClean="0"/>
              <a:t> features</a:t>
            </a:r>
          </a:p>
          <a:p>
            <a:pPr marL="685800" lvl="1" indent="-171450"/>
            <a:r>
              <a:rPr lang="en-US" sz="1200" dirty="0" smtClean="0"/>
              <a:t>Gene correspondences and an accounting of structural differences between NC10 and NC12 are provided to the community on the download site.</a:t>
            </a:r>
          </a:p>
          <a:p>
            <a:pPr marL="285750" indent="-171450"/>
            <a:r>
              <a:rPr lang="en-US" sz="1200" dirty="0" smtClean="0"/>
              <a:t>Resolved numbering conflicts</a:t>
            </a:r>
          </a:p>
          <a:p>
            <a:pPr marL="285750" indent="-171450"/>
            <a:r>
              <a:rPr lang="en-US" sz="1200" dirty="0" smtClean="0"/>
              <a:t>Added gene symbols for proteins, </a:t>
            </a:r>
            <a:r>
              <a:rPr lang="en-US" sz="1200" dirty="0" err="1" smtClean="0"/>
              <a:t>rRNA</a:t>
            </a:r>
            <a:r>
              <a:rPr lang="en-US" sz="1200" dirty="0" smtClean="0"/>
              <a:t> and </a:t>
            </a:r>
            <a:r>
              <a:rPr lang="en-US" sz="1200" dirty="0" err="1" smtClean="0"/>
              <a:t>tRNA</a:t>
            </a:r>
            <a:r>
              <a:rPr lang="en-US" sz="1200" dirty="0" smtClean="0"/>
              <a:t> features based on Alan Radford’s compendium.</a:t>
            </a:r>
          </a:p>
          <a:p>
            <a:pPr marL="285750" indent="-171450"/>
            <a:r>
              <a:rPr lang="en-US" sz="1200" dirty="0" smtClean="0"/>
              <a:t>Phenotype data mapped</a:t>
            </a:r>
          </a:p>
          <a:p>
            <a:pPr marL="285750" indent="-171450"/>
            <a:r>
              <a:rPr lang="en-US" sz="1200" dirty="0" smtClean="0"/>
              <a:t>BLAST database and download page updated</a:t>
            </a:r>
          </a:p>
          <a:p>
            <a:pPr marL="571500" indent="-457200"/>
            <a:endParaRPr lang="en-US" sz="1200" dirty="0" smtClean="0"/>
          </a:p>
          <a:p>
            <a:pPr marL="114300" indent="0">
              <a:buNone/>
            </a:pPr>
            <a:r>
              <a:rPr lang="en-US" sz="1800" i="1" dirty="0" smtClean="0">
                <a:solidFill>
                  <a:srgbClr val="0000FF"/>
                </a:solidFill>
              </a:rPr>
              <a:t>All of these changes have been incorporated, and the new assembly and annotation are ready for public release!</a:t>
            </a:r>
          </a:p>
          <a:p>
            <a:pPr marL="571500" indent="-45720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032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198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NC12 annotation and differences from NC10</vt:lpstr>
    </vt:vector>
  </TitlesOfParts>
  <Company>The 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the new Broad Neurospora crassa release from the annotation team</dc:title>
  <dc:creator>Jonathan Goldberg</dc:creator>
  <cp:lastModifiedBy>Admnistrator</cp:lastModifiedBy>
  <cp:revision>48</cp:revision>
  <cp:lastPrinted>2013-01-02T18:44:54Z</cp:lastPrinted>
  <dcterms:created xsi:type="dcterms:W3CDTF">2013-01-02T14:44:56Z</dcterms:created>
  <dcterms:modified xsi:type="dcterms:W3CDTF">2013-01-14T20:38:46Z</dcterms:modified>
</cp:coreProperties>
</file>