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7AA5F3-6F8C-477D-A5E9-4F65D526FC0F}">
  <a:tblStyle styleId="{457AA5F3-6F8C-477D-A5E9-4F65D526FC0F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fill>
          <a:solidFill>
            <a:srgbClr val="EFCECA"/>
          </a:solidFill>
        </a:fill>
      </a:tcStyle>
    </a:band1H>
    <a:band2H>
      <a:tcTxStyle/>
    </a:band2H>
    <a:band1V>
      <a:tcTxStyle/>
      <a:tcStyle>
        <a:fill>
          <a:solidFill>
            <a:srgbClr val="EFCECA"/>
          </a:solidFill>
        </a:fill>
      </a:tcStyle>
    </a:band1V>
    <a:band2V>
      <a:tcTxStyle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" name="Google Shape;31;p5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2" name="Google Shape;32;p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l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l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l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l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l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l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l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l">
              <a:spcBef>
                <a:spcPts val="0"/>
              </a:spcBef>
              <a:buNone/>
              <a:def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3" name="Google Shape;63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4" name="Google Shape;64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3" name="Google Shape;73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Google Shape;74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jpg"/><Relationship Id="rId4" Type="http://schemas.openxmlformats.org/officeDocument/2006/relationships/image" Target="../media/image30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Relationship Id="rId4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jpg"/><Relationship Id="rId4" Type="http://schemas.openxmlformats.org/officeDocument/2006/relationships/image" Target="../media/image29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3C0C0"/>
            </a:gs>
            <a:gs pos="44000">
              <a:srgbClr val="C3C0C0"/>
            </a:gs>
            <a:gs pos="68000">
              <a:srgbClr val="DDE1E2"/>
            </a:gs>
            <a:gs pos="100000">
              <a:srgbClr val="DDE1E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1708476" y="35208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600"/>
              <a:buFont typeface="Rockwell"/>
              <a:buNone/>
            </a:pPr>
            <a:r>
              <a:rPr lang="en-US" sz="6600">
                <a:latin typeface="Rockwell"/>
                <a:ea typeface="Rockwell"/>
                <a:cs typeface="Rockwell"/>
                <a:sym typeface="Rockwell"/>
              </a:rPr>
              <a:t>STATISTICS FOR ML</a:t>
            </a:r>
            <a:endParaRPr sz="66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7446" y="5123543"/>
            <a:ext cx="2374554" cy="1734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istics - Free people icons" id="95" name="Google Shape;9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3575" y="2178502"/>
            <a:ext cx="3879397" cy="3879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5CBBB"/>
            </a:gs>
            <a:gs pos="3000">
              <a:srgbClr val="D5CBBB"/>
            </a:gs>
            <a:gs pos="27000">
              <a:srgbClr val="F4F4F4"/>
            </a:gs>
            <a:gs pos="83000">
              <a:srgbClr val="F2F2F2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320842" y="1973179"/>
            <a:ext cx="5213684" cy="3625516"/>
          </a:xfrm>
          <a:prstGeom prst="roundRect">
            <a:avLst>
              <a:gd fmla="val 16667" name="adj"/>
            </a:avLst>
          </a:prstGeom>
          <a:solidFill>
            <a:schemeClr val="accent1">
              <a:alpha val="1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5686927" y="1973179"/>
            <a:ext cx="5654842" cy="3625516"/>
          </a:xfrm>
          <a:prstGeom prst="roundRect">
            <a:avLst>
              <a:gd fmla="val 16667" name="adj"/>
            </a:avLst>
          </a:prstGeom>
          <a:solidFill>
            <a:srgbClr val="F4B19A">
              <a:alpha val="7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3144253" y="144937"/>
            <a:ext cx="60960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Descriptive Statistics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Helps us in summarizing the data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465221" y="2365210"/>
            <a:ext cx="4924926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Measures of central Tendency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Focuses on central or middle value of data set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Mean  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Median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Mode   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5839327" y="2365210"/>
            <a:ext cx="550244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Measure of variability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Focuses on dispersion on the data set how dispersed in the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Range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Inter Quartile range (IQR) = Q3- Q1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Variance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Standard Deviation</a:t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5CBBB"/>
            </a:gs>
            <a:gs pos="3000">
              <a:srgbClr val="D5CBBB"/>
            </a:gs>
            <a:gs pos="27000">
              <a:srgbClr val="F4F4F4"/>
            </a:gs>
            <a:gs pos="83000">
              <a:srgbClr val="F2F2F2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657725" y="916717"/>
            <a:ext cx="1049153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Mean</a:t>
            </a: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= sum of all values/ number of all values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Median</a:t>
            </a: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= middle value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Mode</a:t>
            </a: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= most frequent value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Mean=mode=median (normal distribution)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When to use mean?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When the distribution is symmetrical and there are no outliers/ceo/punes/50,000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When to use median?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When the distribution is skewed and there are outliers.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When to use mode?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When working with categorical data, for instance which category occurs most frequently.</a:t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2478037" y="0"/>
            <a:ext cx="68509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Measures of central Tendencies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5CBBB"/>
            </a:gs>
            <a:gs pos="3000">
              <a:srgbClr val="D5CBBB"/>
            </a:gs>
            <a:gs pos="27000">
              <a:srgbClr val="F4F4F4"/>
            </a:gs>
            <a:gs pos="83000">
              <a:srgbClr val="F2F2F2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702362" y="1492610"/>
            <a:ext cx="8060695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Range</a:t>
            </a:r>
            <a:r>
              <a:rPr b="0" i="0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The difference between the maximum and minimum values.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IQR: </a:t>
            </a: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interquartile Range = Q3-Q1/ where does 50% of the data lies in a normally distributed data.</a:t>
            </a:r>
            <a:endParaRPr b="0" i="0"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Variance</a:t>
            </a:r>
            <a:r>
              <a:rPr b="0" i="0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 A measure of the spread or dispersion in a dataset.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Standard Deviation: </a:t>
            </a:r>
            <a:r>
              <a:rPr b="0" i="0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measure of the average distance between each data point and the mean. </a:t>
            </a:r>
            <a:endParaRPr b="0" i="0"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3369769" y="148208"/>
            <a:ext cx="514858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Measures of Dispersion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Describes variability in the data</a:t>
            </a:r>
            <a:endParaRPr b="0" i="0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riance and Standard Deviation Formula"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4001" r="0" t="12660"/>
          <a:stretch/>
        </p:blipFill>
        <p:spPr>
          <a:xfrm>
            <a:off x="429831" y="1228270"/>
            <a:ext cx="11068051" cy="404136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/>
          <p:nvPr/>
        </p:nvSpPr>
        <p:spPr>
          <a:xfrm>
            <a:off x="1998169" y="186308"/>
            <a:ext cx="91172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Variance and standard Deviation Formulas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5CBBB"/>
            </a:gs>
            <a:gs pos="3000">
              <a:srgbClr val="D5CBBB"/>
            </a:gs>
            <a:gs pos="27000">
              <a:srgbClr val="F4F4F4"/>
            </a:gs>
            <a:gs pos="83000">
              <a:srgbClr val="F2F2F2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493553" y="886782"/>
            <a:ext cx="508534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AutoNum type="arabicPeriod"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b="0" i="0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lso called the bell curve or Gaussian distribution,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AutoNum type="arabicPeriod"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</a:t>
            </a:r>
            <a:r>
              <a:rPr b="0" i="0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 a 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histogram of </a:t>
            </a:r>
            <a:r>
              <a:rPr b="0" i="0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probability distribution for a continuous random variable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AutoNum type="arabicPeriod"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Calculated by </a:t>
            </a:r>
            <a:r>
              <a:rPr b="0" i="0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probability density function.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493553" y="4083044"/>
            <a:ext cx="112936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Symmetry: </a:t>
            </a:r>
            <a:r>
              <a:rPr b="0" i="0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Perfectly symmetrical, with mean, median, and mode at the center.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Bell-shaped: </a:t>
            </a:r>
            <a:r>
              <a:rPr b="0" i="0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Forms a distinctive bell shape with a single peak.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3 Sigma</a:t>
            </a:r>
            <a:r>
              <a:rPr b="1" i="0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Rule: </a:t>
            </a:r>
            <a:r>
              <a:rPr b="0" i="0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68% 1SD , 95% 2SD and 99.7% 3SD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Tails: </a:t>
            </a:r>
            <a:r>
              <a:rPr b="0" i="0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are thin and extend infinitely, with the probability of extreme values gradually decreasing as you move away from the mean.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Mean and Standard Deviation: </a:t>
            </a:r>
            <a:r>
              <a:rPr b="0" i="0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Mean and standard deviation define the curve's shape. Different means and standard deviations result in different normal distributions.</a:t>
            </a:r>
            <a:endParaRPr b="0" i="0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493553" y="124764"/>
            <a:ext cx="39189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normal curve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2393" y="124764"/>
            <a:ext cx="5646822" cy="3842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5CBBB"/>
            </a:gs>
            <a:gs pos="3000">
              <a:srgbClr val="D5CBBB"/>
            </a:gs>
            <a:gs pos="27000">
              <a:srgbClr val="F4F4F4"/>
            </a:gs>
            <a:gs pos="83000">
              <a:srgbClr val="F2F2F2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/>
          <p:nvPr/>
        </p:nvSpPr>
        <p:spPr>
          <a:xfrm>
            <a:off x="2303303" y="19050"/>
            <a:ext cx="77110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Box Plot or 5 Number Summary</a:t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457200" y="1038136"/>
            <a:ext cx="1011555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1F1F1F"/>
                </a:solidFill>
                <a:latin typeface="Rockwell"/>
                <a:ea typeface="Rockwell"/>
                <a:cs typeface="Rockwell"/>
                <a:sym typeface="Rockwell"/>
              </a:rPr>
              <a:t>A box and whisker plot—also called a box plot—displays the five-number summary of a set of data.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F1F1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040C28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2400"/>
              <a:buFont typeface="Rockwell"/>
              <a:buAutoNum type="arabicPeriod"/>
            </a:pPr>
            <a:r>
              <a:rPr b="1" i="0" lang="en-US" sz="2400">
                <a:solidFill>
                  <a:srgbClr val="040C28"/>
                </a:solidFill>
                <a:latin typeface="Rockwell"/>
                <a:ea typeface="Rockwell"/>
                <a:cs typeface="Rockwell"/>
                <a:sym typeface="Rockwell"/>
              </a:rPr>
              <a:t>Min </a:t>
            </a:r>
            <a:r>
              <a:rPr b="0" i="0" lang="en-US" sz="2400">
                <a:solidFill>
                  <a:srgbClr val="040C28"/>
                </a:solidFill>
                <a:latin typeface="Rockwell"/>
                <a:ea typeface="Rockwell"/>
                <a:cs typeface="Rockwell"/>
                <a:sym typeface="Rockwell"/>
              </a:rPr>
              <a:t>= Minimum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2400"/>
              <a:buFont typeface="Rockwell"/>
              <a:buAutoNum type="arabicPeriod"/>
            </a:pPr>
            <a:r>
              <a:rPr b="1" i="0" lang="en-US" sz="2400">
                <a:solidFill>
                  <a:srgbClr val="040C28"/>
                </a:solidFill>
                <a:latin typeface="Rockwell"/>
                <a:ea typeface="Rockwell"/>
                <a:cs typeface="Rockwell"/>
                <a:sym typeface="Rockwell"/>
              </a:rPr>
              <a:t>Q1 </a:t>
            </a:r>
            <a:r>
              <a:rPr b="0" i="0" lang="en-US" sz="2400">
                <a:solidFill>
                  <a:srgbClr val="040C28"/>
                </a:solidFill>
                <a:latin typeface="Rockwell"/>
                <a:ea typeface="Rockwell"/>
                <a:cs typeface="Rockwell"/>
                <a:sym typeface="Rockwell"/>
              </a:rPr>
              <a:t>= First Quartile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2400"/>
              <a:buFont typeface="Rockwell"/>
              <a:buAutoNum type="arabicPeriod"/>
            </a:pPr>
            <a:r>
              <a:rPr b="1" i="0" lang="en-US" sz="2400">
                <a:solidFill>
                  <a:srgbClr val="040C28"/>
                </a:solidFill>
                <a:latin typeface="Rockwell"/>
                <a:ea typeface="Rockwell"/>
                <a:cs typeface="Rockwell"/>
                <a:sym typeface="Rockwell"/>
              </a:rPr>
              <a:t>Median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2400"/>
              <a:buFont typeface="Rockwell"/>
              <a:buAutoNum type="arabicPeriod"/>
            </a:pPr>
            <a:r>
              <a:rPr b="1" i="0" lang="en-US" sz="2400">
                <a:solidFill>
                  <a:srgbClr val="040C28"/>
                </a:solidFill>
                <a:latin typeface="Rockwell"/>
                <a:ea typeface="Rockwell"/>
                <a:cs typeface="Rockwell"/>
                <a:sym typeface="Rockwell"/>
              </a:rPr>
              <a:t>Q3</a:t>
            </a:r>
            <a:r>
              <a:rPr b="0" i="0" lang="en-US" sz="2400">
                <a:solidFill>
                  <a:srgbClr val="040C28"/>
                </a:solidFill>
                <a:latin typeface="Rockwell"/>
                <a:ea typeface="Rockwell"/>
                <a:cs typeface="Rockwell"/>
                <a:sym typeface="Rockwell"/>
              </a:rPr>
              <a:t> = Third Quartile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2400"/>
              <a:buFont typeface="Rockwell"/>
              <a:buAutoNum type="arabicPeriod"/>
            </a:pPr>
            <a:r>
              <a:rPr b="1" i="0" lang="en-US" sz="2400">
                <a:solidFill>
                  <a:srgbClr val="040C28"/>
                </a:solidFill>
                <a:latin typeface="Rockwell"/>
                <a:ea typeface="Rockwell"/>
                <a:cs typeface="Rockwell"/>
                <a:sym typeface="Rockwell"/>
              </a:rPr>
              <a:t>Max </a:t>
            </a:r>
            <a:r>
              <a:rPr b="0" i="0" lang="en-US" sz="2400">
                <a:solidFill>
                  <a:srgbClr val="040C28"/>
                </a:solidFill>
                <a:latin typeface="Rockwell"/>
                <a:ea typeface="Rockwell"/>
                <a:cs typeface="Rockwell"/>
                <a:sym typeface="Rockwell"/>
              </a:rPr>
              <a:t>= Maximum</a:t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Five Number Summary And Box And Whisker Plot - Quiz" id="208" name="Google Shape;2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5038" y="2228850"/>
            <a:ext cx="7796434" cy="3832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5CBBB"/>
            </a:gs>
            <a:gs pos="3000">
              <a:srgbClr val="D5CBBB"/>
            </a:gs>
            <a:gs pos="27000">
              <a:srgbClr val="F4F4F4"/>
            </a:gs>
            <a:gs pos="83000">
              <a:srgbClr val="F2F2F2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>
            <a:off x="391424" y="797244"/>
            <a:ext cx="11430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Skewness: </a:t>
            </a:r>
            <a:r>
              <a:rPr b="0" i="0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Indicates the asymmetry in the data distribution.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Kurtosis: </a:t>
            </a:r>
            <a:r>
              <a:rPr b="0" i="0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Describes the shape of the data's distribution,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specifically its tails and peak.</a:t>
            </a:r>
            <a:endParaRPr b="0" i="0"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3744112" y="0"/>
            <a:ext cx="41531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rgbClr val="374151"/>
                </a:solidFill>
                <a:latin typeface="Rockwell"/>
                <a:ea typeface="Rockwell"/>
                <a:cs typeface="Rockwell"/>
                <a:sym typeface="Rockwell"/>
              </a:rPr>
              <a:t>Measures of Shape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12" y="2659982"/>
            <a:ext cx="6390488" cy="31047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asure of Kurtosis | Kurtosis Example | Kurtosis Applications" id="216" name="Google Shape;21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8679" y="2659982"/>
            <a:ext cx="5203321" cy="3246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5CBBB"/>
            </a:gs>
            <a:gs pos="3000">
              <a:srgbClr val="D5CBBB"/>
            </a:gs>
            <a:gs pos="27000">
              <a:srgbClr val="F4F4F4"/>
            </a:gs>
            <a:gs pos="83000">
              <a:srgbClr val="F2F2F2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1004385" y="1372296"/>
            <a:ext cx="60960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Percentiles: </a:t>
            </a:r>
            <a:r>
              <a:rPr b="0" i="0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Values that divide a dataset into hundredths (e.g., 25th percentile, 75th percentile).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Quartiles: </a:t>
            </a:r>
            <a:r>
              <a:rPr b="0" i="0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Values that divide a dataset into four equal parts (Q1, Q2, Q3).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4456239" y="443984"/>
            <a:ext cx="46443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Measures of Position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5CBBB"/>
            </a:gs>
            <a:gs pos="3000">
              <a:srgbClr val="D5CBBB"/>
            </a:gs>
            <a:gs pos="27000">
              <a:srgbClr val="F4F4F4"/>
            </a:gs>
            <a:gs pos="83000">
              <a:srgbClr val="F2F2F2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/>
          <p:nvPr/>
        </p:nvSpPr>
        <p:spPr>
          <a:xfrm>
            <a:off x="734995" y="1320310"/>
            <a:ext cx="106118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Z-Score: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measure of how many standard deviations a data point is from the mean. It standardizes data for comparison.</a:t>
            </a:r>
            <a:endParaRPr b="0" i="0"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4189998" y="272534"/>
            <a:ext cx="37018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Standard Scores </a:t>
            </a: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3">
            <a:alphaModFix/>
          </a:blip>
          <a:srcRect b="0" l="7474" r="0" t="0"/>
          <a:stretch/>
        </p:blipFill>
        <p:spPr>
          <a:xfrm>
            <a:off x="2739488" y="2520639"/>
            <a:ext cx="6602866" cy="3935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5CBBB"/>
            </a:gs>
            <a:gs pos="3000">
              <a:srgbClr val="D5CBBB"/>
            </a:gs>
            <a:gs pos="27000">
              <a:srgbClr val="F4F4F4"/>
            </a:gs>
            <a:gs pos="83000">
              <a:srgbClr val="F2F2F2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/>
          <p:nvPr/>
        </p:nvSpPr>
        <p:spPr>
          <a:xfrm>
            <a:off x="4840515" y="187512"/>
            <a:ext cx="18918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Outliers</a:t>
            </a:r>
            <a:endParaRPr b="0" i="0" sz="3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488733" y="937070"/>
            <a:ext cx="726189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Rockwell"/>
                <a:ea typeface="Rockwell"/>
                <a:cs typeface="Rockwell"/>
                <a:sym typeface="Rockwell"/>
              </a:rPr>
              <a:t>Uni-variate outliers using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415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374151"/>
                </a:solidFill>
                <a:latin typeface="Rockwell"/>
                <a:ea typeface="Rockwell"/>
                <a:cs typeface="Rockwell"/>
                <a:sym typeface="Rockwell"/>
              </a:rPr>
              <a:t>Box plot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374151"/>
                </a:solidFill>
                <a:latin typeface="Rockwell"/>
                <a:ea typeface="Rockwell"/>
                <a:cs typeface="Rockwell"/>
                <a:sym typeface="Rockwell"/>
              </a:rPr>
              <a:t>Z-scores</a:t>
            </a:r>
            <a:endParaRPr b="1" sz="1800">
              <a:solidFill>
                <a:srgbClr val="37415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374151"/>
                </a:solidFill>
                <a:latin typeface="Rockwell"/>
                <a:ea typeface="Rockwell"/>
                <a:cs typeface="Rockwell"/>
                <a:sym typeface="Rockwell"/>
              </a:rPr>
              <a:t>Interquartile Range (IQR)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15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15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Rockwell"/>
                <a:ea typeface="Rockwell"/>
                <a:cs typeface="Rockwell"/>
                <a:sym typeface="Rockwell"/>
              </a:rPr>
              <a:t>Calculate IQR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15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Rockwell"/>
                <a:ea typeface="Rockwell"/>
                <a:cs typeface="Rockwell"/>
                <a:sym typeface="Rockwell"/>
              </a:rPr>
              <a:t>Calculate lower and upper bounds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15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Rockwell"/>
                <a:ea typeface="Rockwell"/>
                <a:cs typeface="Rockwell"/>
                <a:sym typeface="Rockwell"/>
              </a:rPr>
              <a:t>Lower Bound = Q1 - 1.5 * IQR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15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Rockwell"/>
                <a:ea typeface="Rockwell"/>
                <a:cs typeface="Rockwell"/>
                <a:sym typeface="Rockwell"/>
              </a:rPr>
              <a:t>Upper Bound = Q3 + 1.5 * IQR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15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Rockwell"/>
                <a:ea typeface="Rockwell"/>
                <a:cs typeface="Rockwell"/>
                <a:sym typeface="Rockwell"/>
              </a:rPr>
              <a:t>All points outside bounds are outliers!</a:t>
            </a:r>
            <a:endParaRPr b="0" i="0" sz="1800">
              <a:solidFill>
                <a:srgbClr val="37415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9F7"/>
            </a:gs>
            <a:gs pos="74000">
              <a:srgbClr val="D5CBBB"/>
            </a:gs>
            <a:gs pos="83000">
              <a:srgbClr val="D5CBBB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632348" y="237783"/>
            <a:ext cx="6096000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OUTLINE: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A- Data structures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B- Descriptive stats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Measures of central tendencies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Measures of dispersion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Measures of shape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Measures of position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Standard scores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Correlation and Causation</a:t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C- Inferential Stats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Probability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Hypothesis testing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ANOVA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Regression</a:t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tatistics - Free computer icons"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4805" y="1141791"/>
            <a:ext cx="4876800" cy="487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5CBBB"/>
            </a:gs>
            <a:gs pos="3000">
              <a:srgbClr val="D5CBBB"/>
            </a:gs>
            <a:gs pos="27000">
              <a:srgbClr val="F4F4F4"/>
            </a:gs>
            <a:gs pos="83000">
              <a:srgbClr val="F2F2F2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>
            <a:off x="3145338" y="361683"/>
            <a:ext cx="52822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Outliers detection in ML</a:t>
            </a:r>
            <a:endParaRPr b="0" i="0" sz="3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Outlier Detection in Machine Learning" id="241" name="Google Shape;2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320" y="1512163"/>
            <a:ext cx="6782253" cy="508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5CBBB"/>
            </a:gs>
            <a:gs pos="3000">
              <a:srgbClr val="D5CBBB"/>
            </a:gs>
            <a:gs pos="27000">
              <a:srgbClr val="F4F4F4"/>
            </a:gs>
            <a:gs pos="83000">
              <a:srgbClr val="F2F2F2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/>
          <p:nvPr/>
        </p:nvSpPr>
        <p:spPr>
          <a:xfrm>
            <a:off x="2895601" y="172998"/>
            <a:ext cx="59845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Correlation Vs Covariance</a:t>
            </a:r>
            <a:endParaRPr b="0" i="0" sz="3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7" name="Google Shape;247;p33"/>
          <p:cNvSpPr/>
          <p:nvPr/>
        </p:nvSpPr>
        <p:spPr>
          <a:xfrm>
            <a:off x="2569029" y="819329"/>
            <a:ext cx="722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Provide insights into the relationship between two variables</a:t>
            </a:r>
            <a:endParaRPr/>
          </a:p>
        </p:txBody>
      </p:sp>
      <p:sp>
        <p:nvSpPr>
          <p:cNvPr id="248" name="Google Shape;248;p33"/>
          <p:cNvSpPr/>
          <p:nvPr/>
        </p:nvSpPr>
        <p:spPr>
          <a:xfrm>
            <a:off x="464458" y="2196850"/>
            <a:ext cx="539931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"relationship score" for two Variables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Lies between -1 and  +1</a:t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+1 means they're best friends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-1 means they're total enemies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0 means they don't care about each other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Score has no Dimension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Score is standard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(means</a:t>
            </a: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it doesn’t have any special unit), This quality  makes it very easier to compare between two variables regardless of their respective Units or scales etc.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7482684" y="1383370"/>
            <a:ext cx="26210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Covariance</a:t>
            </a:r>
            <a:endParaRPr b="0" i="0" sz="3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464458" y="1468337"/>
            <a:ext cx="26164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Correlation</a:t>
            </a:r>
            <a:endParaRPr b="0" i="0" sz="3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5602513" y="2027402"/>
            <a:ext cx="638138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degree to which two variables change together, tells direction but not strength of relationship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+ Covariance: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Variables move together.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-Covariance: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Variables move in opposite directions.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Zero Covariance: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Weak linear relationship; could be other relationships.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Comparing Covar: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Bigger values = stronger link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Score has Dimension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Indicates the direction of the linear relationship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Score is not standard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magnitude of covariance is not standardized, so it can be challenging to interpret the strength of the relationship.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855" y="1858776"/>
            <a:ext cx="8730229" cy="443217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/>
          <p:nvPr/>
        </p:nvSpPr>
        <p:spPr>
          <a:xfrm>
            <a:off x="2895601" y="172998"/>
            <a:ext cx="578523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Correlation Vs Covariance</a:t>
            </a:r>
            <a:endParaRPr b="0" i="0" sz="3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Formulas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5CBBB"/>
            </a:gs>
            <a:gs pos="3000">
              <a:srgbClr val="D5CBBB"/>
            </a:gs>
            <a:gs pos="27000">
              <a:srgbClr val="F4F4F4"/>
            </a:gs>
            <a:gs pos="83000">
              <a:srgbClr val="F2F2F2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/>
          <p:nvPr/>
        </p:nvSpPr>
        <p:spPr>
          <a:xfrm>
            <a:off x="2965511" y="114941"/>
            <a:ext cx="60933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Correlation is not Causation</a:t>
            </a:r>
            <a:endParaRPr/>
          </a:p>
        </p:txBody>
      </p:sp>
      <p:sp>
        <p:nvSpPr>
          <p:cNvPr id="263" name="Google Shape;263;p35"/>
          <p:cNvSpPr txBox="1"/>
          <p:nvPr/>
        </p:nvSpPr>
        <p:spPr>
          <a:xfrm>
            <a:off x="429186" y="761272"/>
            <a:ext cx="11165983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Smoking and Lung Cancer: Correlation vs. Causation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Correlation: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Classic example of a correlation: Smoking and lung cancer.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Multiple studies consistently show that smokers are more likely to develop lung cancer.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Strong correlation supported by extensive evidence, including epidemiological studies.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Causation: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Correlation is not the same as causation.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Causation implies one variable directly causing changes in another.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 smoking and lung cancer, a strong correlation doesn't imply direct causation.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Complex relationship: Smoking contributes but isn't the sole cause.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Genetics, environmental pollutants, and occupational hazards are additional factors.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Causality Implies Association: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Causality suggests direct contribution of one variable to another.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 smoking and lung cancer, smoking directly increases lung cancer risk.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Supported by biological mechanisms and a clear dose-response relationship.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smoking leads to a higher risk of lung cancer.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5CBBB"/>
            </a:gs>
            <a:gs pos="3000">
              <a:srgbClr val="D5CBBB"/>
            </a:gs>
            <a:gs pos="27000">
              <a:srgbClr val="F4F4F4"/>
            </a:gs>
            <a:gs pos="83000">
              <a:srgbClr val="F2F2F2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3158604" y="114941"/>
            <a:ext cx="570714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Confounding Variable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third wheeler in relationship of two</a:t>
            </a:r>
            <a:endParaRPr b="0" i="0"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458679" y="1225689"/>
            <a:ext cx="11106989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Sometimes, there is </a:t>
            </a:r>
            <a:r>
              <a:rPr lang="en-US" sz="20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a third variable that is not accounted for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, which can affect the relationship between the two variables under study.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Example - Ice-Cream Sales and Shark Attacks: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researcher collects data on ice-cream sales and shark attacks and finds a high correlation, which is unlikely on its own.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likely cause is the confounding variable: temperature.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Requirements for a Confounding Variable: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1. Correlation with the Independent Variable: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It must be correlated with the independent variable.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 the example, temperature is correlated with ice-cream sales, as warmer weather leads to increased ice-cream sales.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2. Causal Relationship with the Dependent Variable: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It must have a causal relationship with the dependent variable.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 the example, temperature also affects the likelihood of people going into the ocean (warmer weather leads to more ocean activity), which, in turn, affects the likelihood of shark attacks.</a:t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F4F4"/>
            </a:gs>
            <a:gs pos="7000">
              <a:srgbClr val="F4F4F4"/>
            </a:gs>
            <a:gs pos="40000">
              <a:srgbClr val="F9F8F8"/>
            </a:gs>
            <a:gs pos="78000">
              <a:srgbClr val="F2F2F2"/>
            </a:gs>
            <a:gs pos="100000">
              <a:srgbClr val="DDD9D9"/>
            </a:gs>
          </a:gsLst>
          <a:lin ang="5400000" scaled="0"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/>
          <p:nvPr/>
        </p:nvSpPr>
        <p:spPr>
          <a:xfrm>
            <a:off x="309093" y="0"/>
            <a:ext cx="11565227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Challenges of Confounding Variables in Machine Learning: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Bias in Predictive Models: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Unaddressed confounding variables can introduce bias, leading to inaccurate predictions.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Over fitting: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Over fit models may capture spurious relationships between confounding variables and outcomes, reducing generalizability.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Feature Importance and Selection: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Confounders may be incorrectly identified as important features, leading to misleading feature selection.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Causal Inference: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Essential for understanding causal relationships; failure to control for confounding can result in incorrect conclusions.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Fairness and Bias Issues: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Models may perpetuate biases when confounding variables like gender are unaccounted for, leading to discrimination in predictions.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 Preprocessing and Cleaning: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Confounding variables can complicate data preprocessing, affecting techniques like normalization and cleaning.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Generalization Issues: 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Models reliant on specific confounding variables from training data may not generalize well to new, unseen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 ML we use techniques such as feature engineering, stratified sampling, propensity score matching, and causal inference methods like instrumental variables to address challenges of confounding variables.</a:t>
            </a:r>
            <a:endParaRPr b="0" i="0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5CBBB"/>
            </a:gs>
            <a:gs pos="3000">
              <a:srgbClr val="D5CBBB"/>
            </a:gs>
            <a:gs pos="27000">
              <a:srgbClr val="F4F4F4"/>
            </a:gs>
            <a:gs pos="83000">
              <a:srgbClr val="F2F2F2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/>
          <p:nvPr/>
        </p:nvSpPr>
        <p:spPr>
          <a:xfrm>
            <a:off x="4114800" y="143969"/>
            <a:ext cx="46880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Uni-Variate Analysis</a:t>
            </a:r>
            <a:r>
              <a:rPr b="0" i="0"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/>
          </a:p>
        </p:txBody>
      </p:sp>
      <p:grpSp>
        <p:nvGrpSpPr>
          <p:cNvPr id="280" name="Google Shape;280;p38"/>
          <p:cNvGrpSpPr/>
          <p:nvPr/>
        </p:nvGrpSpPr>
        <p:grpSpPr>
          <a:xfrm>
            <a:off x="2699657" y="1606955"/>
            <a:ext cx="2830286" cy="1314548"/>
            <a:chOff x="2699657" y="918865"/>
            <a:chExt cx="2830286" cy="1314548"/>
          </a:xfrm>
        </p:grpSpPr>
        <p:sp>
          <p:nvSpPr>
            <p:cNvPr id="281" name="Google Shape;281;p38"/>
            <p:cNvSpPr/>
            <p:nvPr/>
          </p:nvSpPr>
          <p:spPr>
            <a:xfrm>
              <a:off x="2699657" y="918865"/>
              <a:ext cx="2830286" cy="1314548"/>
            </a:xfrm>
            <a:prstGeom prst="roundRect">
              <a:avLst>
                <a:gd fmla="val 16667" name="adj"/>
              </a:avLst>
            </a:prstGeom>
            <a:solidFill>
              <a:srgbClr val="E1DF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82" name="Google Shape;282;p38"/>
            <p:cNvSpPr txBox="1"/>
            <p:nvPr/>
          </p:nvSpPr>
          <p:spPr>
            <a:xfrm>
              <a:off x="3142343" y="1064845"/>
              <a:ext cx="209005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Non-Graphical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Analysis through</a:t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283" name="Google Shape;283;p38"/>
          <p:cNvGrpSpPr/>
          <p:nvPr/>
        </p:nvGrpSpPr>
        <p:grpSpPr>
          <a:xfrm>
            <a:off x="6458839" y="1606955"/>
            <a:ext cx="2895624" cy="1314548"/>
            <a:chOff x="6698341" y="949681"/>
            <a:chExt cx="2895624" cy="1314548"/>
          </a:xfrm>
        </p:grpSpPr>
        <p:sp>
          <p:nvSpPr>
            <p:cNvPr id="284" name="Google Shape;284;p38"/>
            <p:cNvSpPr/>
            <p:nvPr/>
          </p:nvSpPr>
          <p:spPr>
            <a:xfrm>
              <a:off x="6698341" y="949681"/>
              <a:ext cx="2830286" cy="1314548"/>
            </a:xfrm>
            <a:prstGeom prst="roundRect">
              <a:avLst>
                <a:gd fmla="val 16667" name="adj"/>
              </a:avLst>
            </a:prstGeom>
            <a:solidFill>
              <a:srgbClr val="F4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85" name="Google Shape;285;p38"/>
            <p:cNvSpPr txBox="1"/>
            <p:nvPr/>
          </p:nvSpPr>
          <p:spPr>
            <a:xfrm>
              <a:off x="6966862" y="1099654"/>
              <a:ext cx="20900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Graphical</a:t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86" name="Google Shape;286;p38"/>
            <p:cNvSpPr txBox="1"/>
            <p:nvPr/>
          </p:nvSpPr>
          <p:spPr>
            <a:xfrm>
              <a:off x="6966862" y="1527854"/>
              <a:ext cx="262710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Analysis through Graphs</a:t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287" name="Google Shape;287;p38"/>
          <p:cNvSpPr/>
          <p:nvPr/>
        </p:nvSpPr>
        <p:spPr>
          <a:xfrm>
            <a:off x="4114800" y="705896"/>
            <a:ext cx="4377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focuses on examining a single variable,</a:t>
            </a:r>
            <a:endParaRPr/>
          </a:p>
        </p:txBody>
      </p:sp>
      <p:sp>
        <p:nvSpPr>
          <p:cNvPr id="288" name="Google Shape;288;p38"/>
          <p:cNvSpPr/>
          <p:nvPr/>
        </p:nvSpPr>
        <p:spPr>
          <a:xfrm>
            <a:off x="6266558" y="3039240"/>
            <a:ext cx="3269327" cy="1397836"/>
          </a:xfrm>
          <a:prstGeom prst="roundRect">
            <a:avLst>
              <a:gd fmla="val 16667" name="adj"/>
            </a:avLst>
          </a:prstGeom>
          <a:solidFill>
            <a:srgbClr val="D0BB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Histograms 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Box plots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Stem-and-leaf plots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Line plots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2726871" y="3067483"/>
            <a:ext cx="2775858" cy="1369593"/>
          </a:xfrm>
          <a:prstGeom prst="roundRect">
            <a:avLst>
              <a:gd fmla="val 16667" name="adj"/>
            </a:avLst>
          </a:prstGeom>
          <a:solidFill>
            <a:srgbClr val="D0BB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Summary Statistics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Z-scores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5CBBB"/>
            </a:gs>
            <a:gs pos="3000">
              <a:srgbClr val="D5CBBB"/>
            </a:gs>
            <a:gs pos="27000">
              <a:srgbClr val="F4F4F4"/>
            </a:gs>
            <a:gs pos="83000">
              <a:srgbClr val="F2F2F2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/>
          <p:nvPr/>
        </p:nvSpPr>
        <p:spPr>
          <a:xfrm>
            <a:off x="4114800" y="143969"/>
            <a:ext cx="42648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Bi-Variate Analysis</a:t>
            </a:r>
            <a:r>
              <a:rPr b="0" i="0"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/>
          </a:p>
        </p:txBody>
      </p:sp>
      <p:grpSp>
        <p:nvGrpSpPr>
          <p:cNvPr id="295" name="Google Shape;295;p39"/>
          <p:cNvGrpSpPr/>
          <p:nvPr/>
        </p:nvGrpSpPr>
        <p:grpSpPr>
          <a:xfrm>
            <a:off x="2699657" y="1606955"/>
            <a:ext cx="2830286" cy="1314548"/>
            <a:chOff x="2699657" y="918865"/>
            <a:chExt cx="2830286" cy="1314548"/>
          </a:xfrm>
        </p:grpSpPr>
        <p:sp>
          <p:nvSpPr>
            <p:cNvPr id="296" name="Google Shape;296;p39"/>
            <p:cNvSpPr/>
            <p:nvPr/>
          </p:nvSpPr>
          <p:spPr>
            <a:xfrm>
              <a:off x="2699657" y="918865"/>
              <a:ext cx="2830286" cy="1314548"/>
            </a:xfrm>
            <a:prstGeom prst="roundRect">
              <a:avLst>
                <a:gd fmla="val 16667" name="adj"/>
              </a:avLst>
            </a:prstGeom>
            <a:solidFill>
              <a:srgbClr val="E1DF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97" name="Google Shape;297;p39"/>
            <p:cNvSpPr txBox="1"/>
            <p:nvPr/>
          </p:nvSpPr>
          <p:spPr>
            <a:xfrm>
              <a:off x="3439886" y="1349829"/>
              <a:ext cx="20900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Non-Graphical</a:t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298" name="Google Shape;298;p39"/>
          <p:cNvGrpSpPr/>
          <p:nvPr/>
        </p:nvGrpSpPr>
        <p:grpSpPr>
          <a:xfrm>
            <a:off x="6458839" y="1606955"/>
            <a:ext cx="2830286" cy="1314548"/>
            <a:chOff x="6698341" y="949681"/>
            <a:chExt cx="2830286" cy="1314548"/>
          </a:xfrm>
        </p:grpSpPr>
        <p:sp>
          <p:nvSpPr>
            <p:cNvPr id="299" name="Google Shape;299;p39"/>
            <p:cNvSpPr/>
            <p:nvPr/>
          </p:nvSpPr>
          <p:spPr>
            <a:xfrm>
              <a:off x="6698341" y="949681"/>
              <a:ext cx="2830286" cy="1314548"/>
            </a:xfrm>
            <a:prstGeom prst="roundRect">
              <a:avLst>
                <a:gd fmla="val 16667" name="adj"/>
              </a:avLst>
            </a:prstGeom>
            <a:solidFill>
              <a:srgbClr val="F4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00" name="Google Shape;300;p39"/>
            <p:cNvSpPr txBox="1"/>
            <p:nvPr/>
          </p:nvSpPr>
          <p:spPr>
            <a:xfrm>
              <a:off x="7228112" y="1349829"/>
              <a:ext cx="20900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Graphical</a:t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301" name="Google Shape;301;p39"/>
          <p:cNvSpPr/>
          <p:nvPr/>
        </p:nvSpPr>
        <p:spPr>
          <a:xfrm>
            <a:off x="2814613" y="837475"/>
            <a:ext cx="6865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Examination of two variables to understand their relationship,</a:t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6458839" y="3002061"/>
            <a:ext cx="2750476" cy="1397836"/>
          </a:xfrm>
          <a:prstGeom prst="roundRect">
            <a:avLst>
              <a:gd fmla="val 16667" name="adj"/>
            </a:avLst>
          </a:prstGeom>
          <a:solidFill>
            <a:srgbClr val="D0BB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Scatter plots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Bubble Charts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Heat maps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Line plots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Violin plots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3" name="Google Shape;303;p39"/>
          <p:cNvSpPr/>
          <p:nvPr/>
        </p:nvSpPr>
        <p:spPr>
          <a:xfrm>
            <a:off x="1582058" y="3002061"/>
            <a:ext cx="4426856" cy="3253596"/>
          </a:xfrm>
          <a:prstGeom prst="roundRect">
            <a:avLst>
              <a:gd fmla="val 16667" name="adj"/>
            </a:avLst>
          </a:prstGeom>
          <a:solidFill>
            <a:srgbClr val="D0BB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Correlation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Covariance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Cross Tabulation/contingency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 test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Chi-Squared test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ANOVA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Bivariate regression, or simple linear regression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5CBBB"/>
            </a:gs>
            <a:gs pos="3000">
              <a:srgbClr val="D5CBBB"/>
            </a:gs>
            <a:gs pos="27000">
              <a:srgbClr val="F4F4F4"/>
            </a:gs>
            <a:gs pos="83000">
              <a:srgbClr val="F2F2F2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/>
          <p:nvPr/>
        </p:nvSpPr>
        <p:spPr>
          <a:xfrm>
            <a:off x="4189998" y="272534"/>
            <a:ext cx="49333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Multi-Variate Analysis</a:t>
            </a:r>
            <a:r>
              <a:rPr b="0" i="0"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/>
          </a:p>
        </p:txBody>
      </p:sp>
      <p:grpSp>
        <p:nvGrpSpPr>
          <p:cNvPr id="309" name="Google Shape;309;p40"/>
          <p:cNvGrpSpPr/>
          <p:nvPr/>
        </p:nvGrpSpPr>
        <p:grpSpPr>
          <a:xfrm>
            <a:off x="2774855" y="1847386"/>
            <a:ext cx="2830286" cy="1314548"/>
            <a:chOff x="2699657" y="918865"/>
            <a:chExt cx="2830286" cy="1314548"/>
          </a:xfrm>
        </p:grpSpPr>
        <p:sp>
          <p:nvSpPr>
            <p:cNvPr id="310" name="Google Shape;310;p40"/>
            <p:cNvSpPr/>
            <p:nvPr/>
          </p:nvSpPr>
          <p:spPr>
            <a:xfrm>
              <a:off x="2699657" y="918865"/>
              <a:ext cx="2830286" cy="1314548"/>
            </a:xfrm>
            <a:prstGeom prst="roundRect">
              <a:avLst>
                <a:gd fmla="val 16667" name="adj"/>
              </a:avLst>
            </a:prstGeom>
            <a:solidFill>
              <a:srgbClr val="E1DF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11" name="Google Shape;311;p40"/>
            <p:cNvSpPr txBox="1"/>
            <p:nvPr/>
          </p:nvSpPr>
          <p:spPr>
            <a:xfrm>
              <a:off x="3439886" y="1349829"/>
              <a:ext cx="20900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Non-Graphical</a:t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312" name="Google Shape;312;p40"/>
          <p:cNvGrpSpPr/>
          <p:nvPr/>
        </p:nvGrpSpPr>
        <p:grpSpPr>
          <a:xfrm>
            <a:off x="6656667" y="1847386"/>
            <a:ext cx="2830286" cy="1314548"/>
            <a:chOff x="6698341" y="949681"/>
            <a:chExt cx="2830286" cy="1314548"/>
          </a:xfrm>
        </p:grpSpPr>
        <p:sp>
          <p:nvSpPr>
            <p:cNvPr id="313" name="Google Shape;313;p40"/>
            <p:cNvSpPr/>
            <p:nvPr/>
          </p:nvSpPr>
          <p:spPr>
            <a:xfrm>
              <a:off x="6698341" y="949681"/>
              <a:ext cx="2830286" cy="1314548"/>
            </a:xfrm>
            <a:prstGeom prst="roundRect">
              <a:avLst>
                <a:gd fmla="val 16667" name="adj"/>
              </a:avLst>
            </a:prstGeom>
            <a:solidFill>
              <a:srgbClr val="F4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14" name="Google Shape;314;p40"/>
            <p:cNvSpPr txBox="1"/>
            <p:nvPr/>
          </p:nvSpPr>
          <p:spPr>
            <a:xfrm>
              <a:off x="7228112" y="1349829"/>
              <a:ext cx="20900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Graphical</a:t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315" name="Google Shape;315;p40"/>
          <p:cNvSpPr/>
          <p:nvPr/>
        </p:nvSpPr>
        <p:spPr>
          <a:xfrm>
            <a:off x="394512" y="857348"/>
            <a:ext cx="113125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Explores relationships between three or more variables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Especially to understand the relationships and dependencies between multiple variables simultaneously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6" name="Google Shape;316;p40"/>
          <p:cNvSpPr/>
          <p:nvPr/>
        </p:nvSpPr>
        <p:spPr>
          <a:xfrm>
            <a:off x="747700" y="3235639"/>
            <a:ext cx="6241143" cy="3593854"/>
          </a:xfrm>
          <a:prstGeom prst="roundRect">
            <a:avLst>
              <a:gd fmla="val 16667" name="adj"/>
            </a:avLst>
          </a:prstGeom>
          <a:solidFill>
            <a:srgbClr val="D0BB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Cross tabulation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Correlation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Covariance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MANOVA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Principal Component Analysis (PCA)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Factor Analysis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Cluster Analysis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Discriminant Analysis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Multi dimensional scaling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Multivariate Regression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7" name="Google Shape;317;p40"/>
          <p:cNvSpPr/>
          <p:nvPr/>
        </p:nvSpPr>
        <p:spPr>
          <a:xfrm>
            <a:off x="7005009" y="3305925"/>
            <a:ext cx="3532361" cy="2020817"/>
          </a:xfrm>
          <a:prstGeom prst="roundRect">
            <a:avLst>
              <a:gd fmla="val 16667" name="adj"/>
            </a:avLst>
          </a:prstGeom>
          <a:solidFill>
            <a:srgbClr val="D0BB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Correlation Scatterplots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Pair plots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Correlation Heat maps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3D scatter plot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5CBBB"/>
            </a:gs>
            <a:gs pos="3000">
              <a:srgbClr val="D5CBBB"/>
            </a:gs>
            <a:gs pos="27000">
              <a:srgbClr val="F4F4F4"/>
            </a:gs>
            <a:gs pos="83000">
              <a:srgbClr val="F2F2F2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/>
        </p:nvSpPr>
        <p:spPr>
          <a:xfrm>
            <a:off x="3249282" y="2951670"/>
            <a:ext cx="6100210" cy="910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 sz="6600" cap="none">
                <a:latin typeface="Rockwell"/>
                <a:ea typeface="Rockwell"/>
                <a:cs typeface="Rockwell"/>
                <a:sym typeface="Rockwell"/>
              </a:rPr>
              <a:t>INFERENTIAL STATISTICS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9F8F8"/>
            </a:gs>
            <a:gs pos="74000">
              <a:srgbClr val="CCC6C7"/>
            </a:gs>
            <a:gs pos="83000">
              <a:srgbClr val="CCC6C7"/>
            </a:gs>
            <a:gs pos="100000">
              <a:srgbClr val="DDD9D9"/>
            </a:gs>
          </a:gsLst>
          <a:lin ang="5400000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3136828" y="2645578"/>
            <a:ext cx="627883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 Structures </a:t>
            </a:r>
            <a:endParaRPr sz="6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9F7"/>
            </a:gs>
            <a:gs pos="74000">
              <a:srgbClr val="D5CBBB"/>
            </a:gs>
            <a:gs pos="83000">
              <a:srgbClr val="D5CBBB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/>
        </p:nvSpPr>
        <p:spPr>
          <a:xfrm>
            <a:off x="3072819" y="497227"/>
            <a:ext cx="6100210" cy="910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 sz="6600" cap="none">
                <a:latin typeface="Rockwell"/>
                <a:ea typeface="Rockwell"/>
                <a:cs typeface="Rockwell"/>
                <a:sym typeface="Rockwell"/>
              </a:rPr>
              <a:t>INFERENTIAL STATISTICS</a:t>
            </a:r>
            <a:endParaRPr/>
          </a:p>
        </p:txBody>
      </p:sp>
      <p:sp>
        <p:nvSpPr>
          <p:cNvPr id="328" name="Google Shape;328;p42"/>
          <p:cNvSpPr txBox="1"/>
          <p:nvPr/>
        </p:nvSpPr>
        <p:spPr>
          <a:xfrm>
            <a:off x="1839103" y="952556"/>
            <a:ext cx="922078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Helps us in making Inferences or prediction about a Population based on a Sample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9" name="Google Shape;329;p42"/>
          <p:cNvSpPr/>
          <p:nvPr/>
        </p:nvSpPr>
        <p:spPr>
          <a:xfrm>
            <a:off x="1839103" y="2115771"/>
            <a:ext cx="60960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Probability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Hypothesis testing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ANOVA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Regression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9F7"/>
            </a:gs>
            <a:gs pos="74000">
              <a:srgbClr val="D5CBBB"/>
            </a:gs>
            <a:gs pos="83000">
              <a:srgbClr val="D5CBBB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/>
          <p:nvPr/>
        </p:nvSpPr>
        <p:spPr>
          <a:xfrm>
            <a:off x="481781" y="1738808"/>
            <a:ext cx="92964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Event: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specific outcome or a set of outcomes we are interested in 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The Probability of an Event A : </a:t>
            </a:r>
            <a:r>
              <a:rPr lang="en-US" sz="1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The probability of an event E, denoted as </a:t>
            </a:r>
            <a:r>
              <a:rPr b="1" lang="en-US" sz="1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P(A), </a:t>
            </a:r>
            <a:r>
              <a:rPr lang="en-US" sz="1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is a value between 0 and 1, where 0 means the event is impossible, and 1 means the event is certain to occur.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Complimentary event: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Two events where one will occur another will occur as well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Mutually Exclusive event: 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Cannot occur at same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Outcomes: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individual results of the experiment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Sample spaces: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set of all possible outcomes 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5" name="Google Shape;335;p43"/>
          <p:cNvSpPr/>
          <p:nvPr/>
        </p:nvSpPr>
        <p:spPr>
          <a:xfrm>
            <a:off x="0" y="0"/>
            <a:ext cx="1219200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Probability</a:t>
            </a:r>
            <a:endParaRPr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Probability is a concept where we try to quantify how likely it is for an event to occur!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Or what is the chance of an occurrence of an event?</a:t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36" name="Google Shape;33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781" y="2929790"/>
            <a:ext cx="54102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9F7"/>
            </a:gs>
            <a:gs pos="74000">
              <a:srgbClr val="D5CBBB"/>
            </a:gs>
            <a:gs pos="83000">
              <a:srgbClr val="D5CBBB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/>
        </p:nvSpPr>
        <p:spPr>
          <a:xfrm>
            <a:off x="595086" y="-14514"/>
            <a:ext cx="11176000" cy="5047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Where is probability used in ML</a:t>
            </a:r>
            <a:endParaRPr/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Probability distribution </a:t>
            </a: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(Normal, Poisson, Bernoulli, Binomial and exponential etc.)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Confidence interval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Bayes Theorem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Conditional Probability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Central Limit theorem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Marcovs chains , hidden Markovs chains method</a:t>
            </a:r>
            <a:endParaRPr b="1"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Google Shape;346;p45"/>
          <p:cNvGraphicFramePr/>
          <p:nvPr/>
        </p:nvGraphicFramePr>
        <p:xfrm>
          <a:off x="3295026" y="16552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{457AA5F3-6F8C-477D-A5E9-4F65D526FC0F}</a:tableStyleId>
              </a:tblPr>
              <a:tblGrid>
                <a:gridCol w="918850"/>
                <a:gridCol w="1415625"/>
                <a:gridCol w="1167225"/>
                <a:gridCol w="1167225"/>
                <a:gridCol w="1167225"/>
                <a:gridCol w="1167225"/>
                <a:gridCol w="1167225"/>
              </a:tblGrid>
              <a:tr h="69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1 </a:t>
                      </a:r>
                      <a:endParaRPr b="1" sz="2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2</a:t>
                      </a:r>
                      <a:endParaRPr b="1" sz="2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3</a:t>
                      </a:r>
                      <a:endParaRPr b="1" sz="2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4</a:t>
                      </a:r>
                      <a:endParaRPr b="1" sz="2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5</a:t>
                      </a:r>
                      <a:endParaRPr b="1" sz="2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6</a:t>
                      </a:r>
                      <a:endParaRPr b="1" sz="2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69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1,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1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1,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2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1,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3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1,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4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1,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5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1,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6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2,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1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2,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2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2,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3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2,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4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2,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5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2,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6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3,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1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3,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2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3,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3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3,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4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3,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5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3,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6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4,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1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4,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2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4,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3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4,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4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4,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5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4,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6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5,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1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5,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2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5,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3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5,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4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5,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5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6,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6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6,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1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6,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2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6,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3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6,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4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6,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5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6,</a:t>
                      </a:r>
                      <a:r>
                        <a:rPr b="1" lang="en-US" sz="2400" u="none" cap="none" strike="noStrike">
                          <a:solidFill>
                            <a:srgbClr val="DB1718"/>
                          </a:solidFill>
                        </a:rPr>
                        <a:t>6</a:t>
                      </a:r>
                      <a:endParaRPr b="1" sz="2400" u="none" cap="none" strike="noStrike">
                        <a:solidFill>
                          <a:srgbClr val="DB1718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7" name="Google Shape;347;p45"/>
          <p:cNvSpPr txBox="1"/>
          <p:nvPr/>
        </p:nvSpPr>
        <p:spPr>
          <a:xfrm>
            <a:off x="328587" y="-99759"/>
            <a:ext cx="1072436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Sample Space of a Random Experiment (Rolling 2 dice) </a:t>
            </a:r>
            <a:endParaRPr b="1" sz="3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48" name="Google Shape;348;p45"/>
          <p:cNvGrpSpPr/>
          <p:nvPr/>
        </p:nvGrpSpPr>
        <p:grpSpPr>
          <a:xfrm>
            <a:off x="4766907" y="764541"/>
            <a:ext cx="6483633" cy="672058"/>
            <a:chOff x="3262571" y="881452"/>
            <a:chExt cx="6483633" cy="672058"/>
          </a:xfrm>
        </p:grpSpPr>
        <p:pic>
          <p:nvPicPr>
            <p:cNvPr descr="Download Dice Free PNG photo images and clipart | FreePNGImg" id="349" name="Google Shape;349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23671" y="888090"/>
              <a:ext cx="665415" cy="665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wnload Dice Free PNG photo images and clipart | FreePNGImg" id="350" name="Google Shape;350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62571" y="888095"/>
              <a:ext cx="665415" cy="665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wnload Dice Free PNG photo images and clipart | FreePNGImg" id="351" name="Google Shape;351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10580" y="888090"/>
              <a:ext cx="665415" cy="665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wnload Dice Free PNG photo images and clipart | FreePNGImg" id="352" name="Google Shape;35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97489" y="888092"/>
              <a:ext cx="665415" cy="665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wnload Dice Free PNG photo images and clipart | FreePNGImg" id="353" name="Google Shape;353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58589" y="888090"/>
              <a:ext cx="665415" cy="665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wnload Dice Free PNG photo images and clipart | FreePNGImg" id="354" name="Google Shape;354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19689" y="884771"/>
              <a:ext cx="665415" cy="665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wnload Dice Free PNG photo images and clipart | FreePNGImg" id="355" name="Google Shape;355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80789" y="881452"/>
              <a:ext cx="665415" cy="6654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6" name="Google Shape;356;p45"/>
          <p:cNvGrpSpPr/>
          <p:nvPr/>
        </p:nvGrpSpPr>
        <p:grpSpPr>
          <a:xfrm>
            <a:off x="2256085" y="2367718"/>
            <a:ext cx="713258" cy="4036558"/>
            <a:chOff x="1076213" y="2293977"/>
            <a:chExt cx="713258" cy="4036558"/>
          </a:xfrm>
        </p:grpSpPr>
        <p:pic>
          <p:nvPicPr>
            <p:cNvPr descr="Download Dice Free PNG photo images and clipart | FreePNGImg" id="357" name="Google Shape;357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6213" y="2293977"/>
              <a:ext cx="713258" cy="713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wnload Dice Free PNG photo images and clipart | FreePNGImg" id="358" name="Google Shape;358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6213" y="3124802"/>
              <a:ext cx="713258" cy="713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wnload Dice Free PNG photo images and clipart | FreePNGImg" id="359" name="Google Shape;359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6213" y="3955627"/>
              <a:ext cx="713258" cy="713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wnload Dice Free PNG photo images and clipart | FreePNGImg" id="360" name="Google Shape;360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6213" y="4786452"/>
              <a:ext cx="713258" cy="713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wnload Dice Free PNG photo images and clipart | FreePNGImg" id="361" name="Google Shape;361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6213" y="5617277"/>
              <a:ext cx="713258" cy="7132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9F7"/>
            </a:gs>
            <a:gs pos="74000">
              <a:srgbClr val="D5CBBB"/>
            </a:gs>
            <a:gs pos="83000">
              <a:srgbClr val="D5CBBB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mple Space in Math | Overview &amp; Probability - Video &amp; Lesson Transcript |  Study.com" id="366" name="Google Shape;36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14" y="2112213"/>
            <a:ext cx="4711394" cy="4365892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6"/>
          <p:cNvSpPr/>
          <p:nvPr/>
        </p:nvSpPr>
        <p:spPr>
          <a:xfrm>
            <a:off x="581814" y="207416"/>
            <a:ext cx="585993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Random Experiment 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b="1" baseline="30000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</a:t>
            </a: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Sample space of flipping a coin three times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r>
              <a:rPr baseline="30000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nd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Sample space of flipping a coin and Rolling a Dice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probability tree coin dice" id="368" name="Google Shape;36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9610" y="2112213"/>
            <a:ext cx="4766963" cy="4380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9F7"/>
            </a:gs>
            <a:gs pos="74000">
              <a:srgbClr val="D5CBBB"/>
            </a:gs>
            <a:gs pos="83000">
              <a:srgbClr val="D5CBBB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/>
          <p:nvPr/>
        </p:nvSpPr>
        <p:spPr>
          <a:xfrm>
            <a:off x="186811" y="1449906"/>
            <a:ext cx="573712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Discrete Random Variable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countable number of distinct values typically separated by gaps, and there are no values between them. 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events having a distinct count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number of heads obtained when flipping a coin multiple times.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number of people in a household.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number of cars passing through a toll booth in an hour.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count of emails received in a day.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Probability Mass Function (PMF) is used for assigning probabilities to each possible values to a discrete random variable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4" name="Google Shape;374;p47"/>
          <p:cNvSpPr/>
          <p:nvPr/>
        </p:nvSpPr>
        <p:spPr>
          <a:xfrm>
            <a:off x="5923935" y="1447624"/>
            <a:ext cx="60960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Continuous Random Variable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can take on an uncountable infinite number of values within a certain range. 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typically measured and can take any real number within a given interval. 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Like measurements and quantities that can take on a wide range of values.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height of individuals in a population.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time it takes for a computer program to execute.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temperature in a given location.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weight of a product coming off a manufacturing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Probability Density Function (PDF) is used for probability associated with these values distributed over a range to a continuous random variable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5" name="Google Shape;375;p47"/>
          <p:cNvSpPr txBox="1"/>
          <p:nvPr/>
        </p:nvSpPr>
        <p:spPr>
          <a:xfrm>
            <a:off x="334296" y="0"/>
            <a:ext cx="1185770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Random 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variable that can take on different values as outcomes of a random process or experiment. These values are associated with probabilities.  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9F7"/>
            </a:gs>
            <a:gs pos="74000">
              <a:srgbClr val="D5CBBB"/>
            </a:gs>
            <a:gs pos="83000">
              <a:srgbClr val="D5CBBB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/>
        </p:nvSpPr>
        <p:spPr>
          <a:xfrm>
            <a:off x="2512143" y="10448"/>
            <a:ext cx="72267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C0C0C"/>
                </a:solidFill>
                <a:latin typeface="Rockwell"/>
                <a:ea typeface="Rockwell"/>
                <a:cs typeface="Rockwell"/>
                <a:sym typeface="Rockwell"/>
              </a:rPr>
              <a:t>Examples of Discrete Random Variable</a:t>
            </a:r>
            <a:endParaRPr sz="2800">
              <a:solidFill>
                <a:srgbClr val="0C0C0C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1" name="Google Shape;381;p48"/>
          <p:cNvSpPr/>
          <p:nvPr/>
        </p:nvSpPr>
        <p:spPr>
          <a:xfrm>
            <a:off x="1174755" y="1415844"/>
            <a:ext cx="4345857" cy="1254443"/>
          </a:xfrm>
          <a:prstGeom prst="roundRect">
            <a:avLst>
              <a:gd fmla="val 16667" name="adj"/>
            </a:avLst>
          </a:prstGeom>
          <a:solidFill>
            <a:srgbClr val="D7BE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C0C0C"/>
                </a:solidFill>
                <a:latin typeface="Rockwell"/>
                <a:ea typeface="Rockwell"/>
                <a:cs typeface="Rockwell"/>
                <a:sym typeface="Rockwell"/>
              </a:rPr>
              <a:t>NO OF CUSTOMERS ARRIVAL IN A STORE PER DAY</a:t>
            </a:r>
            <a:endParaRPr sz="2000">
              <a:solidFill>
                <a:srgbClr val="0C0C0C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2" name="Google Shape;382;p48"/>
          <p:cNvSpPr/>
          <p:nvPr/>
        </p:nvSpPr>
        <p:spPr>
          <a:xfrm>
            <a:off x="5830530" y="1415845"/>
            <a:ext cx="4345857" cy="1254443"/>
          </a:xfrm>
          <a:prstGeom prst="roundRect">
            <a:avLst>
              <a:gd fmla="val 16667" name="adj"/>
            </a:avLst>
          </a:prstGeom>
          <a:solidFill>
            <a:srgbClr val="D7BE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C0C0C"/>
                </a:solidFill>
                <a:latin typeface="Rockwell"/>
                <a:ea typeface="Rockwell"/>
                <a:cs typeface="Rockwell"/>
                <a:sym typeface="Rockwell"/>
              </a:rPr>
              <a:t>Number of orders received in ecommerce webpage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C0C0C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83" name="Google Shape;38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065" y="4923236"/>
            <a:ext cx="8977251" cy="1284281"/>
          </a:xfrm>
          <a:prstGeom prst="rect">
            <a:avLst/>
          </a:prstGeom>
          <a:solidFill>
            <a:srgbClr val="D9D1C3"/>
          </a:solidFill>
          <a:ln>
            <a:noFill/>
          </a:ln>
        </p:spPr>
      </p:pic>
      <p:sp>
        <p:nvSpPr>
          <p:cNvPr id="384" name="Google Shape;384;p48"/>
          <p:cNvSpPr/>
          <p:nvPr/>
        </p:nvSpPr>
        <p:spPr>
          <a:xfrm>
            <a:off x="1248498" y="3169540"/>
            <a:ext cx="4345857" cy="1254443"/>
          </a:xfrm>
          <a:prstGeom prst="roundRect">
            <a:avLst>
              <a:gd fmla="val 16667" name="adj"/>
            </a:avLst>
          </a:prstGeom>
          <a:solidFill>
            <a:srgbClr val="D7BE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C0C0C"/>
                </a:solidFill>
                <a:latin typeface="Rockwell"/>
                <a:ea typeface="Rockwell"/>
                <a:cs typeface="Rockwell"/>
                <a:sym typeface="Rockwell"/>
              </a:rPr>
              <a:t>Customer churn (or customers leaving shopping with this firm)</a:t>
            </a:r>
            <a:endParaRPr sz="2000">
              <a:solidFill>
                <a:srgbClr val="0C0C0C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9F7"/>
            </a:gs>
            <a:gs pos="74000">
              <a:srgbClr val="D5CBBB"/>
            </a:gs>
            <a:gs pos="83000">
              <a:srgbClr val="D5CBBB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/>
        </p:nvSpPr>
        <p:spPr>
          <a:xfrm>
            <a:off x="2512143" y="10448"/>
            <a:ext cx="72267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C0C0C"/>
                </a:solidFill>
                <a:latin typeface="Rockwell"/>
                <a:ea typeface="Rockwell"/>
                <a:cs typeface="Rockwell"/>
                <a:sym typeface="Rockwell"/>
              </a:rPr>
              <a:t>Examples of Continuous Random Variable</a:t>
            </a:r>
            <a:endParaRPr sz="2800">
              <a:solidFill>
                <a:srgbClr val="0C0C0C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0" name="Google Shape;390;p49"/>
          <p:cNvSpPr/>
          <p:nvPr/>
        </p:nvSpPr>
        <p:spPr>
          <a:xfrm>
            <a:off x="1887793" y="1483731"/>
            <a:ext cx="3962401" cy="1330888"/>
          </a:xfrm>
          <a:prstGeom prst="roundRect">
            <a:avLst>
              <a:gd fmla="val 16667" name="adj"/>
            </a:avLst>
          </a:prstGeom>
          <a:solidFill>
            <a:srgbClr val="D7BE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C0C0C"/>
                </a:solidFill>
                <a:latin typeface="Rockwell"/>
                <a:ea typeface="Rockwell"/>
                <a:cs typeface="Rockwell"/>
                <a:sym typeface="Rockwell"/>
              </a:rPr>
              <a:t>Market share of company(0 to 100 percent) </a:t>
            </a:r>
            <a:endParaRPr sz="2000">
              <a:solidFill>
                <a:srgbClr val="0C0C0C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1" name="Google Shape;391;p49"/>
          <p:cNvSpPr/>
          <p:nvPr/>
        </p:nvSpPr>
        <p:spPr>
          <a:xfrm>
            <a:off x="6258231" y="1483731"/>
            <a:ext cx="3962401" cy="1330888"/>
          </a:xfrm>
          <a:prstGeom prst="roundRect">
            <a:avLst>
              <a:gd fmla="val 16667" name="adj"/>
            </a:avLst>
          </a:prstGeom>
          <a:solidFill>
            <a:srgbClr val="D7BE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C0C0C"/>
                </a:solidFill>
                <a:latin typeface="Rockwell"/>
                <a:ea typeface="Rockwell"/>
                <a:cs typeface="Rockwell"/>
                <a:sym typeface="Rockwell"/>
              </a:rPr>
              <a:t>Weight of individuals</a:t>
            </a:r>
            <a:endParaRPr sz="2000">
              <a:solidFill>
                <a:srgbClr val="0C0C0C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2" name="Google Shape;392;p49"/>
          <p:cNvSpPr/>
          <p:nvPr/>
        </p:nvSpPr>
        <p:spPr>
          <a:xfrm>
            <a:off x="6258231" y="3152622"/>
            <a:ext cx="3962401" cy="1330888"/>
          </a:xfrm>
          <a:prstGeom prst="roundRect">
            <a:avLst>
              <a:gd fmla="val 16667" name="adj"/>
            </a:avLst>
          </a:prstGeom>
          <a:solidFill>
            <a:srgbClr val="D7BE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C0C0C"/>
                </a:solidFill>
                <a:latin typeface="Rockwell"/>
                <a:ea typeface="Rockwell"/>
                <a:cs typeface="Rockwell"/>
                <a:sym typeface="Rockwell"/>
              </a:rPr>
              <a:t>Height of individuals</a:t>
            </a:r>
            <a:endParaRPr sz="2000">
              <a:solidFill>
                <a:srgbClr val="0C0C0C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3" name="Google Shape;393;p49"/>
          <p:cNvSpPr/>
          <p:nvPr/>
        </p:nvSpPr>
        <p:spPr>
          <a:xfrm>
            <a:off x="1887794" y="3152623"/>
            <a:ext cx="3962401" cy="1330888"/>
          </a:xfrm>
          <a:prstGeom prst="roundRect">
            <a:avLst>
              <a:gd fmla="val 16667" name="adj"/>
            </a:avLst>
          </a:prstGeom>
          <a:solidFill>
            <a:srgbClr val="D7BE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C0C0C"/>
                </a:solidFill>
                <a:latin typeface="Rockwell"/>
                <a:ea typeface="Rockwell"/>
                <a:cs typeface="Rockwell"/>
                <a:sym typeface="Rockwell"/>
              </a:rPr>
              <a:t>Time taken to complete order placed on ecommerce webpage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9F7"/>
            </a:gs>
            <a:gs pos="74000">
              <a:srgbClr val="D5CBBB"/>
            </a:gs>
            <a:gs pos="83000">
              <a:srgbClr val="D5CBBB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"/>
          <p:cNvSpPr/>
          <p:nvPr/>
        </p:nvSpPr>
        <p:spPr>
          <a:xfrm>
            <a:off x="467493" y="239876"/>
            <a:ext cx="6411627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Probability rules: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RULE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Probability of an impossible event is zero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Probability of a certain event is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Probability lies between 0 and 1space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Therefore for an even A the probability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P</a:t>
            </a: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(0≤</a:t>
            </a:r>
            <a:r>
              <a:rPr i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≤1)</a:t>
            </a:r>
            <a:endParaRPr b="1"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9" name="Google Shape;399;p50"/>
          <p:cNvSpPr/>
          <p:nvPr/>
        </p:nvSpPr>
        <p:spPr>
          <a:xfrm>
            <a:off x="467493" y="4333304"/>
            <a:ext cx="6963821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RULE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For sample space S the probability of an event is event probability divided by sum of all probabilities in sample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"/>
          <p:cNvSpPr/>
          <p:nvPr/>
        </p:nvSpPr>
        <p:spPr>
          <a:xfrm>
            <a:off x="378542" y="594654"/>
            <a:ext cx="4237703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Probability rules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Addition Rules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 or </a:t>
            </a: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)=</a:t>
            </a: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)+</a:t>
            </a: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Multiplication Rules </a:t>
            </a: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 and </a:t>
            </a: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)=</a:t>
            </a: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)⋅</a:t>
            </a: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Complement Rule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(not </a:t>
            </a: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)=1−</a:t>
            </a: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Probability rules cheatsheet" id="405" name="Google Shape;40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445" y="0"/>
            <a:ext cx="7000056" cy="683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542" y="3632743"/>
            <a:ext cx="3514114" cy="2416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9F7"/>
            </a:gs>
            <a:gs pos="74000">
              <a:srgbClr val="D5CBBB"/>
            </a:gs>
            <a:gs pos="83000">
              <a:srgbClr val="D5CBBB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627319" y="324459"/>
            <a:ext cx="10810701" cy="587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Is raw collection of individual facts or stats can be in a form of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Text 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Observations 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Figures 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Numbers 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Graphs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9F7"/>
            </a:gs>
            <a:gs pos="74000">
              <a:srgbClr val="D5CBBB"/>
            </a:gs>
            <a:gs pos="83000">
              <a:srgbClr val="D5CBBB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2"/>
          <p:cNvPicPr preferRelativeResize="0"/>
          <p:nvPr/>
        </p:nvPicPr>
        <p:blipFill rotWithShape="1">
          <a:blip r:embed="rId3">
            <a:alphaModFix/>
          </a:blip>
          <a:srcRect b="1470" l="45180" r="3021" t="35436"/>
          <a:stretch/>
        </p:blipFill>
        <p:spPr>
          <a:xfrm>
            <a:off x="6734627" y="3280229"/>
            <a:ext cx="5225144" cy="2859314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2"/>
          <p:cNvSpPr txBox="1"/>
          <p:nvPr/>
        </p:nvSpPr>
        <p:spPr>
          <a:xfrm>
            <a:off x="6734627" y="2691955"/>
            <a:ext cx="42817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Probability distribution Table</a:t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3" name="Google Shape;413;p52"/>
          <p:cNvSpPr txBox="1"/>
          <p:nvPr/>
        </p:nvSpPr>
        <p:spPr>
          <a:xfrm>
            <a:off x="377371" y="1130534"/>
            <a:ext cx="456474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Case study: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Netflix shows</a:t>
            </a:r>
            <a:endParaRPr b="1" sz="3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14" name="Google Shape;414;p52"/>
          <p:cNvPicPr preferRelativeResize="0"/>
          <p:nvPr/>
        </p:nvPicPr>
        <p:blipFill rotWithShape="1">
          <a:blip r:embed="rId4">
            <a:alphaModFix/>
          </a:blip>
          <a:srcRect b="0" l="39288" r="1260" t="37720"/>
          <a:stretch/>
        </p:blipFill>
        <p:spPr>
          <a:xfrm>
            <a:off x="377371" y="3280229"/>
            <a:ext cx="5413829" cy="2859314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2"/>
          <p:cNvSpPr txBox="1"/>
          <p:nvPr/>
        </p:nvSpPr>
        <p:spPr>
          <a:xfrm>
            <a:off x="377371" y="2691955"/>
            <a:ext cx="42817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Frequency distribution Table</a:t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6" name="Google Shape;416;p52"/>
          <p:cNvSpPr/>
          <p:nvPr/>
        </p:nvSpPr>
        <p:spPr>
          <a:xfrm>
            <a:off x="2220686" y="0"/>
            <a:ext cx="112050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C0C0C"/>
                </a:solidFill>
                <a:latin typeface="Rockwell"/>
                <a:ea typeface="Rockwell"/>
                <a:cs typeface="Rockwell"/>
                <a:sym typeface="Rockwell"/>
              </a:rPr>
              <a:t>Marginal and joint probability</a:t>
            </a:r>
            <a:endParaRPr sz="3600">
              <a:solidFill>
                <a:srgbClr val="0C0C0C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9F7"/>
            </a:gs>
            <a:gs pos="74000">
              <a:srgbClr val="D5CBBB"/>
            </a:gs>
            <a:gs pos="83000">
              <a:srgbClr val="D5CBBB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/>
          <p:nvPr/>
        </p:nvSpPr>
        <p:spPr>
          <a:xfrm>
            <a:off x="273957" y="0"/>
            <a:ext cx="1120502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3827C"/>
                </a:solidFill>
                <a:latin typeface="Rockwell"/>
                <a:ea typeface="Rockwell"/>
                <a:cs typeface="Rockwell"/>
                <a:sym typeface="Rockwell"/>
              </a:rPr>
              <a:t>Marginal probability on the margins</a:t>
            </a:r>
            <a:endParaRPr b="1" sz="3600">
              <a:solidFill>
                <a:srgbClr val="0C0C0C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C0C0C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9CA7C5"/>
                </a:solidFill>
                <a:latin typeface="Rockwell"/>
                <a:ea typeface="Rockwell"/>
                <a:cs typeface="Rockwell"/>
                <a:sym typeface="Rockwell"/>
              </a:rPr>
              <a:t>Joint probability of two occurrences simultaneously</a:t>
            </a:r>
            <a:endParaRPr sz="3600">
              <a:solidFill>
                <a:srgbClr val="9CA7C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22" name="Google Shape;42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4385" y="2436587"/>
            <a:ext cx="63246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9F7"/>
            </a:gs>
            <a:gs pos="74000">
              <a:srgbClr val="D5CBBB"/>
            </a:gs>
            <a:gs pos="83000">
              <a:srgbClr val="D5CBBB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"/>
          <p:cNvSpPr/>
          <p:nvPr/>
        </p:nvSpPr>
        <p:spPr>
          <a:xfrm>
            <a:off x="1114557" y="-29029"/>
            <a:ext cx="94953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Conditional Probability and Bayes' theorem.</a:t>
            </a:r>
            <a:endParaRPr/>
          </a:p>
        </p:txBody>
      </p:sp>
      <p:pic>
        <p:nvPicPr>
          <p:cNvPr descr="Probability rules cheatsheet" id="428" name="Google Shape;428;p54"/>
          <p:cNvPicPr preferRelativeResize="0"/>
          <p:nvPr/>
        </p:nvPicPr>
        <p:blipFill rotWithShape="1">
          <a:blip r:embed="rId3">
            <a:alphaModFix/>
          </a:blip>
          <a:srcRect b="0" l="19792" r="22774" t="62902"/>
          <a:stretch/>
        </p:blipFill>
        <p:spPr>
          <a:xfrm>
            <a:off x="6680864" y="805543"/>
            <a:ext cx="5365993" cy="33818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9" name="Google Shape;429;p54"/>
          <p:cNvGrpSpPr/>
          <p:nvPr/>
        </p:nvGrpSpPr>
        <p:grpSpPr>
          <a:xfrm>
            <a:off x="378381" y="3984172"/>
            <a:ext cx="5950858" cy="2047543"/>
            <a:chOff x="334838" y="2493772"/>
            <a:chExt cx="5950858" cy="2047543"/>
          </a:xfrm>
        </p:grpSpPr>
        <p:sp>
          <p:nvSpPr>
            <p:cNvPr id="430" name="Google Shape;430;p54"/>
            <p:cNvSpPr txBox="1"/>
            <p:nvPr/>
          </p:nvSpPr>
          <p:spPr>
            <a:xfrm>
              <a:off x="334838" y="2493772"/>
              <a:ext cx="595085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Multiplication rule for conditional Probability</a:t>
              </a:r>
              <a:endParaRPr b="1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31" name="Google Shape;431;p54"/>
            <p:cNvSpPr/>
            <p:nvPr/>
          </p:nvSpPr>
          <p:spPr>
            <a:xfrm>
              <a:off x="426004" y="3012934"/>
              <a:ext cx="255871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Specific rule: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P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(</a:t>
              </a: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A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 n </a:t>
              </a: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B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)=</a:t>
              </a: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P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(</a:t>
              </a: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A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)⋅</a:t>
              </a: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P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(</a:t>
              </a: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B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∣</a:t>
              </a: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A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)</a:t>
              </a:r>
              <a:endParaRPr/>
            </a:p>
          </p:txBody>
        </p:sp>
        <p:sp>
          <p:nvSpPr>
            <p:cNvPr id="432" name="Google Shape;432;p54"/>
            <p:cNvSpPr/>
            <p:nvPr/>
          </p:nvSpPr>
          <p:spPr>
            <a:xfrm>
              <a:off x="426004" y="3833429"/>
              <a:ext cx="426751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General Rule: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P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(</a:t>
              </a: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A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 n </a:t>
              </a: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B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 n </a:t>
              </a: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C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)=</a:t>
              </a: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P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(</a:t>
              </a: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A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)⋅</a:t>
              </a: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P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(</a:t>
              </a: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B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∣</a:t>
              </a: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A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)⋅</a:t>
              </a: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P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(</a:t>
              </a: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C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∣</a:t>
              </a: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A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 n </a:t>
              </a:r>
              <a:r>
                <a:rPr i="1"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B</a:t>
              </a: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)</a:t>
              </a:r>
              <a:endParaRPr/>
            </a:p>
          </p:txBody>
        </p:sp>
      </p:grpSp>
      <p:sp>
        <p:nvSpPr>
          <p:cNvPr id="433" name="Google Shape;433;p54"/>
          <p:cNvSpPr txBox="1"/>
          <p:nvPr/>
        </p:nvSpPr>
        <p:spPr>
          <a:xfrm>
            <a:off x="525165" y="893596"/>
            <a:ext cx="595085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Conditional probability is a likelihood of an event occurring based on previous probability which are known in advance.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Probability of an Event A given B has occurred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9F7"/>
            </a:gs>
            <a:gs pos="74000">
              <a:srgbClr val="D5CBBB"/>
            </a:gs>
            <a:gs pos="83000">
              <a:srgbClr val="D5CBBB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/>
          <p:nvPr/>
        </p:nvSpPr>
        <p:spPr>
          <a:xfrm>
            <a:off x="143274" y="646331"/>
            <a:ext cx="11631631" cy="5847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Bayes' Theorem is simply a formula for finding conditional probability based on prior information, its finding new information based on prior evidence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Where: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i="1"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∣</a:t>
            </a:r>
            <a:r>
              <a:rPr i="1"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 is the </a:t>
            </a:r>
            <a:r>
              <a:rPr b="1"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posterior probability of event A 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occurring given that event B has occurred. This is the probability we want to calculate.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i="1"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∣</a:t>
            </a:r>
            <a:r>
              <a:rPr i="1"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 is </a:t>
            </a:r>
            <a:r>
              <a:rPr b="1"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conditional probability of event B 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occurring given that event A has occurred. This represents our prior knowledge or belief about the probability of B given 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i="1"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 is the </a:t>
            </a:r>
            <a:r>
              <a:rPr b="1"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prior probability of event A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occurring, without considering the new evidence.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i="1"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 is </a:t>
            </a:r>
            <a:r>
              <a:rPr b="1"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total probability of event B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occurring, without considering the new evidence.</a:t>
            </a:r>
            <a:endParaRPr sz="2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39" name="Google Shape;439;p55"/>
          <p:cNvSpPr/>
          <p:nvPr/>
        </p:nvSpPr>
        <p:spPr>
          <a:xfrm>
            <a:off x="4876800" y="0"/>
            <a:ext cx="35948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Bayes' Theorem </a:t>
            </a:r>
            <a:endParaRPr/>
          </a:p>
        </p:txBody>
      </p:sp>
      <p:pic>
        <p:nvPicPr>
          <p:cNvPr id="440" name="Google Shape;44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74" y="1489625"/>
            <a:ext cx="3064384" cy="1093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9F7"/>
            </a:gs>
            <a:gs pos="74000">
              <a:srgbClr val="D5CBBB"/>
            </a:gs>
            <a:gs pos="83000">
              <a:srgbClr val="D5CBBB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6"/>
          <p:cNvSpPr/>
          <p:nvPr/>
        </p:nvSpPr>
        <p:spPr>
          <a:xfrm>
            <a:off x="653143" y="467197"/>
            <a:ext cx="105664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Credit Card Fraud Detection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Banks and credit card companies use sophisticated algorithms and models to detect and prevent credit card fraud. This is </a:t>
            </a: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critical application of conditional probability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Scenario: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Consider a bank's credit card fraud detection system. They want to determine the probability that a transaction is fraudulent,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Want to find: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P(Fraud|Flagged)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Prior Information: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P(Fraud)=0.01 (Prior probability of a transaction being fraudulent).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P(Flagged∣Fraud)=0.98P(Flagged∣Fraud)=0.98 (True positive rate of the fraud detection system).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P(Flagged∣Not Fraud)=0.03P(Flagged∣Not Fraud)=0.03 (False positive rate of the fraud detection system).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We want to calculate  P(Fraud∣Flagged)the probability that a transaction is fraudulent given that it was flagged by the system.</a:t>
            </a:r>
            <a:endParaRPr/>
          </a:p>
        </p:txBody>
      </p:sp>
      <p:pic>
        <p:nvPicPr>
          <p:cNvPr id="446" name="Google Shape;44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303" y="5070800"/>
            <a:ext cx="6930354" cy="1682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9F7"/>
            </a:gs>
            <a:gs pos="74000">
              <a:srgbClr val="D5CBBB"/>
            </a:gs>
            <a:gs pos="83000">
              <a:srgbClr val="D5CBBB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/>
          <p:nvPr/>
        </p:nvSpPr>
        <p:spPr>
          <a:xfrm>
            <a:off x="4293730" y="0"/>
            <a:ext cx="350967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Hypothesis Testing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52" name="Google Shape;452;p57"/>
          <p:cNvSpPr txBox="1"/>
          <p:nvPr/>
        </p:nvSpPr>
        <p:spPr>
          <a:xfrm>
            <a:off x="1074821" y="1299411"/>
            <a:ext cx="9160042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What is inferential statistics?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Concept of Population and sample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Difference between parameter and statistic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Hypothesis Testing 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Regression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9F7"/>
            </a:gs>
            <a:gs pos="74000">
              <a:srgbClr val="D5CBBB"/>
            </a:gs>
            <a:gs pos="83000">
              <a:srgbClr val="D5CBBB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7"/>
          <p:cNvGrpSpPr/>
          <p:nvPr/>
        </p:nvGrpSpPr>
        <p:grpSpPr>
          <a:xfrm>
            <a:off x="906379" y="449215"/>
            <a:ext cx="10561570" cy="4475339"/>
            <a:chOff x="906379" y="449215"/>
            <a:chExt cx="10561570" cy="4475339"/>
          </a:xfrm>
        </p:grpSpPr>
        <p:sp>
          <p:nvSpPr>
            <p:cNvPr id="117" name="Google Shape;117;p17"/>
            <p:cNvSpPr/>
            <p:nvPr/>
          </p:nvSpPr>
          <p:spPr>
            <a:xfrm>
              <a:off x="6096000" y="2437183"/>
              <a:ext cx="4748463" cy="2487371"/>
            </a:xfrm>
            <a:prstGeom prst="roundRect">
              <a:avLst>
                <a:gd fmla="val 16667" name="adj"/>
              </a:avLst>
            </a:prstGeom>
            <a:solidFill>
              <a:srgbClr val="E99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906379" y="2437183"/>
              <a:ext cx="4748463" cy="2487371"/>
            </a:xfrm>
            <a:prstGeom prst="roundRect">
              <a:avLst>
                <a:gd fmla="val 16667" name="adj"/>
              </a:avLst>
            </a:prstGeom>
            <a:solidFill>
              <a:srgbClr val="E99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177538" y="449215"/>
              <a:ext cx="1029041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Machine Learning vs Statistical learning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177538" y="2711373"/>
              <a:ext cx="373134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Statistical learning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uses statistical models based on prior knowledge in the data</a:t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6400800" y="2711374"/>
              <a:ext cx="444366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Machine learning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uses data patterns to learn and no prior knowledge in the data is required  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9F7"/>
            </a:gs>
            <a:gs pos="74000">
              <a:srgbClr val="D5CBBB"/>
            </a:gs>
            <a:gs pos="83000">
              <a:srgbClr val="D5CBBB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3303638" y="14748"/>
            <a:ext cx="69464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Statistical Analysis Type</a:t>
            </a:r>
            <a:endParaRPr sz="3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27" name="Google Shape;127;p18"/>
          <p:cNvGrpSpPr/>
          <p:nvPr/>
        </p:nvGrpSpPr>
        <p:grpSpPr>
          <a:xfrm>
            <a:off x="1961536" y="1286723"/>
            <a:ext cx="8603226" cy="3344270"/>
            <a:chOff x="1828800" y="2068387"/>
            <a:chExt cx="8603226" cy="3344270"/>
          </a:xfrm>
        </p:grpSpPr>
        <p:sp>
          <p:nvSpPr>
            <p:cNvPr id="128" name="Google Shape;128;p18"/>
            <p:cNvSpPr/>
            <p:nvPr/>
          </p:nvSpPr>
          <p:spPr>
            <a:xfrm>
              <a:off x="1828800" y="2110806"/>
              <a:ext cx="3687097" cy="3301851"/>
            </a:xfrm>
            <a:prstGeom prst="rect">
              <a:avLst/>
            </a:prstGeom>
            <a:solidFill>
              <a:srgbClr val="C3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C0C0C"/>
                  </a:solidFill>
                  <a:latin typeface="Rockwell"/>
                  <a:ea typeface="Rockwell"/>
                  <a:cs typeface="Rockwell"/>
                  <a:sym typeface="Rockwell"/>
                </a:rPr>
                <a:t>Helps us to generate summary of the data</a:t>
              </a:r>
              <a:endParaRPr sz="2400">
                <a:solidFill>
                  <a:srgbClr val="0C0C0C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6671187" y="2110807"/>
              <a:ext cx="3760839" cy="3301850"/>
            </a:xfrm>
            <a:prstGeom prst="rect">
              <a:avLst/>
            </a:prstGeom>
            <a:solidFill>
              <a:srgbClr val="C3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C0C0C"/>
                  </a:solidFill>
                  <a:latin typeface="Rockwell"/>
                  <a:ea typeface="Rockwell"/>
                  <a:cs typeface="Rockwell"/>
                  <a:sym typeface="Rockwell"/>
                </a:rPr>
                <a:t>Helps to Infer and make predictions about a population based on a Sample</a:t>
              </a:r>
              <a:endParaRPr sz="2400">
                <a:solidFill>
                  <a:srgbClr val="0C0C0C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671186" y="2068388"/>
              <a:ext cx="3760840" cy="828319"/>
            </a:xfrm>
            <a:prstGeom prst="roundRect">
              <a:avLst>
                <a:gd fmla="val 16667" name="adj"/>
              </a:avLst>
            </a:prstGeom>
            <a:solidFill>
              <a:srgbClr val="E99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C0C0C"/>
                  </a:solidFill>
                  <a:latin typeface="Rockwell"/>
                  <a:ea typeface="Rockwell"/>
                  <a:cs typeface="Rockwell"/>
                  <a:sym typeface="Rockwell"/>
                </a:rPr>
                <a:t>Inferential Statistics</a:t>
              </a:r>
              <a:endParaRPr sz="2800">
                <a:solidFill>
                  <a:srgbClr val="0C0C0C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1828800" y="2068387"/>
              <a:ext cx="3687097" cy="828319"/>
            </a:xfrm>
            <a:prstGeom prst="roundRect">
              <a:avLst>
                <a:gd fmla="val 16667" name="adj"/>
              </a:avLst>
            </a:prstGeom>
            <a:solidFill>
              <a:srgbClr val="E99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C0C0C"/>
                  </a:solidFill>
                  <a:latin typeface="Rockwell"/>
                  <a:ea typeface="Rockwell"/>
                  <a:cs typeface="Rockwell"/>
                  <a:sym typeface="Rockwell"/>
                </a:rPr>
                <a:t>Descriptive Statistics</a:t>
              </a:r>
              <a:endParaRPr sz="2800">
                <a:solidFill>
                  <a:srgbClr val="0C0C0C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5CBBB"/>
            </a:gs>
            <a:gs pos="3000">
              <a:srgbClr val="D5CBBB"/>
            </a:gs>
            <a:gs pos="27000">
              <a:srgbClr val="F4F4F4"/>
            </a:gs>
            <a:gs pos="83000">
              <a:srgbClr val="F2F2F2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2598818" y="45693"/>
            <a:ext cx="688206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Data structures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specific way of organizing and storing data </a:t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37" name="Google Shape;137;p19"/>
          <p:cNvGrpSpPr/>
          <p:nvPr/>
        </p:nvGrpSpPr>
        <p:grpSpPr>
          <a:xfrm>
            <a:off x="768749" y="1478800"/>
            <a:ext cx="10247092" cy="4576192"/>
            <a:chOff x="846022" y="1736378"/>
            <a:chExt cx="10247092" cy="4576192"/>
          </a:xfrm>
        </p:grpSpPr>
        <p:sp>
          <p:nvSpPr>
            <p:cNvPr id="138" name="Google Shape;138;p19"/>
            <p:cNvSpPr/>
            <p:nvPr/>
          </p:nvSpPr>
          <p:spPr>
            <a:xfrm>
              <a:off x="846022" y="1736378"/>
              <a:ext cx="4748463" cy="1604210"/>
            </a:xfrm>
            <a:prstGeom prst="roundRect">
              <a:avLst>
                <a:gd fmla="val 16667" name="adj"/>
              </a:avLst>
            </a:prstGeom>
            <a:solidFill>
              <a:srgbClr val="EADE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Quantitative Variables</a:t>
              </a:r>
              <a:endPara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6344651" y="1771810"/>
              <a:ext cx="4748463" cy="1604210"/>
            </a:xfrm>
            <a:prstGeom prst="roundRect">
              <a:avLst>
                <a:gd fmla="val 16667" name="adj"/>
              </a:avLst>
            </a:prstGeom>
            <a:solidFill>
              <a:srgbClr val="F4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Qualitative Variables</a:t>
              </a:r>
              <a:endPara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grpSp>
          <p:nvGrpSpPr>
            <p:cNvPr id="140" name="Google Shape;140;p19"/>
            <p:cNvGrpSpPr/>
            <p:nvPr/>
          </p:nvGrpSpPr>
          <p:grpSpPr>
            <a:xfrm>
              <a:off x="1147010" y="4058264"/>
              <a:ext cx="3737810" cy="2205790"/>
              <a:chOff x="1203158" y="2855495"/>
              <a:chExt cx="3737810" cy="2205790"/>
            </a:xfrm>
          </p:grpSpPr>
          <p:sp>
            <p:nvSpPr>
              <p:cNvPr id="141" name="Google Shape;141;p19"/>
              <p:cNvSpPr/>
              <p:nvPr/>
            </p:nvSpPr>
            <p:spPr>
              <a:xfrm>
                <a:off x="1203158" y="2855495"/>
                <a:ext cx="3737810" cy="882316"/>
              </a:xfrm>
              <a:prstGeom prst="roundRect">
                <a:avLst>
                  <a:gd fmla="val 16667" name="adj"/>
                </a:avLst>
              </a:prstGeom>
              <a:solidFill>
                <a:srgbClr val="C3C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142" name="Google Shape;142;p19"/>
              <p:cNvSpPr/>
              <p:nvPr/>
            </p:nvSpPr>
            <p:spPr>
              <a:xfrm>
                <a:off x="1203158" y="4178969"/>
                <a:ext cx="3737810" cy="882316"/>
              </a:xfrm>
              <a:prstGeom prst="roundRect">
                <a:avLst>
                  <a:gd fmla="val 16667" name="adj"/>
                </a:avLst>
              </a:prstGeom>
              <a:solidFill>
                <a:srgbClr val="C3C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</p:grpSp>
        <p:grpSp>
          <p:nvGrpSpPr>
            <p:cNvPr id="143" name="Google Shape;143;p19"/>
            <p:cNvGrpSpPr/>
            <p:nvPr/>
          </p:nvGrpSpPr>
          <p:grpSpPr>
            <a:xfrm>
              <a:off x="6849978" y="4106780"/>
              <a:ext cx="3737810" cy="2205790"/>
              <a:chOff x="1203158" y="2855495"/>
              <a:chExt cx="3737810" cy="2205790"/>
            </a:xfrm>
          </p:grpSpPr>
          <p:sp>
            <p:nvSpPr>
              <p:cNvPr id="144" name="Google Shape;144;p19"/>
              <p:cNvSpPr/>
              <p:nvPr/>
            </p:nvSpPr>
            <p:spPr>
              <a:xfrm>
                <a:off x="1203158" y="2855495"/>
                <a:ext cx="3737810" cy="882316"/>
              </a:xfrm>
              <a:prstGeom prst="roundRect">
                <a:avLst>
                  <a:gd fmla="val 16667" name="adj"/>
                </a:avLst>
              </a:prstGeom>
              <a:solidFill>
                <a:srgbClr val="EF8B6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  <p:sp>
            <p:nvSpPr>
              <p:cNvPr id="145" name="Google Shape;145;p19"/>
              <p:cNvSpPr/>
              <p:nvPr/>
            </p:nvSpPr>
            <p:spPr>
              <a:xfrm>
                <a:off x="1203158" y="4178969"/>
                <a:ext cx="3737810" cy="882316"/>
              </a:xfrm>
              <a:prstGeom prst="roundRect">
                <a:avLst>
                  <a:gd fmla="val 16667" name="adj"/>
                </a:avLst>
              </a:prstGeom>
              <a:solidFill>
                <a:srgbClr val="EF8B6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endParaRPr>
              </a:p>
            </p:txBody>
          </p:sp>
        </p:grpSp>
        <p:sp>
          <p:nvSpPr>
            <p:cNvPr id="146" name="Google Shape;146;p19"/>
            <p:cNvSpPr/>
            <p:nvPr/>
          </p:nvSpPr>
          <p:spPr>
            <a:xfrm>
              <a:off x="1813534" y="4363272"/>
              <a:ext cx="232095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Discrete Variables</a:t>
              </a:r>
              <a:endParaRPr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1813534" y="5617107"/>
              <a:ext cx="26822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Continuous Variables</a:t>
              </a:r>
              <a:endParaRPr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7628166" y="4363272"/>
              <a:ext cx="2328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Nominal Variables</a:t>
              </a:r>
              <a:endParaRPr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7628166" y="5686746"/>
              <a:ext cx="22384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Ordinal Variables</a:t>
              </a:r>
              <a:endParaRPr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2823411" y="3376020"/>
              <a:ext cx="396843" cy="68224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9934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8520460" y="3351341"/>
              <a:ext cx="396843" cy="68224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9934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5CBBB"/>
            </a:gs>
            <a:gs pos="3000">
              <a:srgbClr val="D5CBBB"/>
            </a:gs>
            <a:gs pos="27000">
              <a:srgbClr val="F4F4F4"/>
            </a:gs>
            <a:gs pos="83000">
              <a:srgbClr val="F2F2F2"/>
            </a:gs>
            <a:gs pos="100000">
              <a:srgbClr val="E2DCD1"/>
            </a:gs>
          </a:gsLst>
          <a:lin ang="54000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0"/>
          <p:cNvGrpSpPr/>
          <p:nvPr/>
        </p:nvGrpSpPr>
        <p:grpSpPr>
          <a:xfrm>
            <a:off x="1090862" y="239789"/>
            <a:ext cx="10002252" cy="6241222"/>
            <a:chOff x="1090862" y="239789"/>
            <a:chExt cx="10002252" cy="6241222"/>
          </a:xfrm>
        </p:grpSpPr>
        <p:sp>
          <p:nvSpPr>
            <p:cNvPr id="157" name="Google Shape;157;p20"/>
            <p:cNvSpPr/>
            <p:nvPr/>
          </p:nvSpPr>
          <p:spPr>
            <a:xfrm>
              <a:off x="4144690" y="239789"/>
              <a:ext cx="386032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Variable Types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090862" y="1074821"/>
              <a:ext cx="4748462" cy="2444163"/>
            </a:xfrm>
            <a:prstGeom prst="roundRect">
              <a:avLst>
                <a:gd fmla="val 16667" name="adj"/>
              </a:avLst>
            </a:prstGeom>
            <a:solidFill>
              <a:srgbClr val="EADE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Target or Dependent Variables (Y axis)</a:t>
              </a:r>
              <a:endPara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6224337" y="1074821"/>
              <a:ext cx="4868777" cy="2444163"/>
            </a:xfrm>
            <a:prstGeom prst="roundRect">
              <a:avLst>
                <a:gd fmla="val 16667" name="adj"/>
              </a:avLst>
            </a:prstGeom>
            <a:solidFill>
              <a:srgbClr val="F4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Feature or Independent Variables (X axis)</a:t>
              </a:r>
              <a:endPara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090862" y="3993640"/>
              <a:ext cx="4748463" cy="2487371"/>
            </a:xfrm>
            <a:prstGeom prst="roundRect">
              <a:avLst>
                <a:gd fmla="val 16667" name="adj"/>
              </a:avLst>
            </a:prstGeom>
            <a:solidFill>
              <a:srgbClr val="E99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Categorical Variables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(holding qualitative data)</a:t>
              </a:r>
              <a:endPara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6224337" y="3993641"/>
              <a:ext cx="4868777" cy="2487370"/>
            </a:xfrm>
            <a:prstGeom prst="roundRect">
              <a:avLst>
                <a:gd fmla="val 16667" name="adj"/>
              </a:avLst>
            </a:prstGeom>
            <a:solidFill>
              <a:srgbClr val="B8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Continuous Variables (holding quantitative data)</a:t>
              </a:r>
              <a:endParaRPr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9F8F8"/>
            </a:gs>
            <a:gs pos="74000">
              <a:srgbClr val="CCC6C7"/>
            </a:gs>
            <a:gs pos="83000">
              <a:srgbClr val="CCC6C7"/>
            </a:gs>
            <a:gs pos="100000">
              <a:srgbClr val="DDD9D9"/>
            </a:gs>
          </a:gsLst>
          <a:lin ang="5400000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2229852" y="2920221"/>
            <a:ext cx="792479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Descriptive Statistics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