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BD3A-BCE6-4A96-B1AD-4CC124E6F55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1FD5-ACDB-40A5-88C6-73C28982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07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BD3A-BCE6-4A96-B1AD-4CC124E6F55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1FD5-ACDB-40A5-88C6-73C28982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BD3A-BCE6-4A96-B1AD-4CC124E6F55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1FD5-ACDB-40A5-88C6-73C28982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2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BD3A-BCE6-4A96-B1AD-4CC124E6F55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1FD5-ACDB-40A5-88C6-73C28982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4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BD3A-BCE6-4A96-B1AD-4CC124E6F55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1FD5-ACDB-40A5-88C6-73C28982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34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BD3A-BCE6-4A96-B1AD-4CC124E6F55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1FD5-ACDB-40A5-88C6-73C28982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8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BD3A-BCE6-4A96-B1AD-4CC124E6F55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1FD5-ACDB-40A5-88C6-73C28982400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1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BD3A-BCE6-4A96-B1AD-4CC124E6F55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1FD5-ACDB-40A5-88C6-73C28982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8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BD3A-BCE6-4A96-B1AD-4CC124E6F55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1FD5-ACDB-40A5-88C6-73C28982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5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BD3A-BCE6-4A96-B1AD-4CC124E6F55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1FD5-ACDB-40A5-88C6-73C28982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7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C53BD3A-BCE6-4A96-B1AD-4CC124E6F55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1FD5-ACDB-40A5-88C6-73C28982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4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C53BD3A-BCE6-4A96-B1AD-4CC124E6F55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3191FD5-ACDB-40A5-88C6-73C28982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2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Grace Fatima </a:t>
            </a:r>
            <a:r>
              <a:rPr lang="en-US" dirty="0" err="1" smtClean="0"/>
              <a:t>Tswanya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Algorithms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0376" y="0"/>
            <a:ext cx="4921624" cy="4976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Flowchart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68817" y="372166"/>
            <a:ext cx="1748118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870696" y="2449609"/>
            <a:ext cx="2144359" cy="515556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n and factorial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1206097" y="3190320"/>
            <a:ext cx="1264023" cy="923364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</a:t>
            </a:r>
            <a:r>
              <a:rPr lang="en-US" dirty="0" err="1" smtClean="0"/>
              <a:t>num</a:t>
            </a:r>
            <a:r>
              <a:rPr lang="en-US" dirty="0" smtClean="0"/>
              <a:t> =0</a:t>
            </a:r>
            <a:endParaRPr lang="en-US" dirty="0"/>
          </a:p>
        </p:txBody>
      </p:sp>
      <p:sp>
        <p:nvSpPr>
          <p:cNvPr id="9" name="Parallelogram 8"/>
          <p:cNvSpPr/>
          <p:nvPr/>
        </p:nvSpPr>
        <p:spPr>
          <a:xfrm>
            <a:off x="3442447" y="3389336"/>
            <a:ext cx="3146612" cy="525332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The factorial of 0 is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8113" y="4292328"/>
            <a:ext cx="1989044" cy="4921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loop: counter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=(1,n+1)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0963" y="4965982"/>
            <a:ext cx="2046194" cy="2436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Factorial *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lang="en-US" dirty="0"/>
          </a:p>
        </p:txBody>
      </p:sp>
      <p:sp>
        <p:nvSpPr>
          <p:cNvPr id="12" name="Parallelogram 11"/>
          <p:cNvSpPr/>
          <p:nvPr/>
        </p:nvSpPr>
        <p:spPr>
          <a:xfrm>
            <a:off x="367553" y="5442213"/>
            <a:ext cx="2895600" cy="542226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Print </a:t>
            </a:r>
            <a:r>
              <a:rPr lang="en-US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factorial of </a:t>
            </a:r>
            <a:r>
              <a:rPr lang="en-US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</a:t>
            </a:r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factorial</a:t>
            </a:r>
            <a:endParaRPr lang="en-US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70696" y="6189420"/>
            <a:ext cx="1640541" cy="560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3"/>
            <a:endCxn id="9" idx="5"/>
          </p:cNvCxnSpPr>
          <p:nvPr/>
        </p:nvCxnSpPr>
        <p:spPr>
          <a:xfrm>
            <a:off x="2470120" y="3652002"/>
            <a:ext cx="1037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</p:cNvCxnSpPr>
          <p:nvPr/>
        </p:nvCxnSpPr>
        <p:spPr>
          <a:xfrm flipH="1">
            <a:off x="1942875" y="883154"/>
            <a:ext cx="1" cy="25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8" idx="0"/>
          </p:cNvCxnSpPr>
          <p:nvPr/>
        </p:nvCxnSpPr>
        <p:spPr>
          <a:xfrm flipH="1">
            <a:off x="1838109" y="2965165"/>
            <a:ext cx="40322" cy="225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 flipH="1">
            <a:off x="1822635" y="4113684"/>
            <a:ext cx="15474" cy="17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</p:cNvCxnSpPr>
          <p:nvPr/>
        </p:nvCxnSpPr>
        <p:spPr>
          <a:xfrm flipH="1">
            <a:off x="1813111" y="4784500"/>
            <a:ext cx="9524" cy="19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</p:cNvCxnSpPr>
          <p:nvPr/>
        </p:nvCxnSpPr>
        <p:spPr>
          <a:xfrm>
            <a:off x="1794060" y="5209593"/>
            <a:ext cx="34738" cy="23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</p:cNvCxnSpPr>
          <p:nvPr/>
        </p:nvCxnSpPr>
        <p:spPr>
          <a:xfrm flipH="1">
            <a:off x="1723466" y="5984439"/>
            <a:ext cx="24109" cy="18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4"/>
            <a:endCxn id="13" idx="6"/>
          </p:cNvCxnSpPr>
          <p:nvPr/>
        </p:nvCxnSpPr>
        <p:spPr>
          <a:xfrm rot="5400000">
            <a:off x="2486054" y="3939851"/>
            <a:ext cx="2554883" cy="25045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Diamond 29"/>
          <p:cNvSpPr/>
          <p:nvPr/>
        </p:nvSpPr>
        <p:spPr>
          <a:xfrm>
            <a:off x="1223682" y="1108309"/>
            <a:ext cx="1438834" cy="1155054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</a:t>
            </a:r>
            <a:r>
              <a:rPr lang="en-US" dirty="0" err="1" smtClean="0"/>
              <a:t>num</a:t>
            </a:r>
            <a:r>
              <a:rPr lang="en-US" dirty="0" smtClean="0"/>
              <a:t>&lt;0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30" idx="2"/>
            <a:endCxn id="6" idx="0"/>
          </p:cNvCxnSpPr>
          <p:nvPr/>
        </p:nvCxnSpPr>
        <p:spPr>
          <a:xfrm flipH="1">
            <a:off x="1942876" y="2263363"/>
            <a:ext cx="223" cy="186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Parallelogram 56"/>
          <p:cNvSpPr/>
          <p:nvPr/>
        </p:nvSpPr>
        <p:spPr>
          <a:xfrm>
            <a:off x="4007223" y="1461718"/>
            <a:ext cx="1891553" cy="448235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error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30" idx="3"/>
            <a:endCxn id="57" idx="5"/>
          </p:cNvCxnSpPr>
          <p:nvPr/>
        </p:nvCxnSpPr>
        <p:spPr>
          <a:xfrm>
            <a:off x="2662516" y="1685836"/>
            <a:ext cx="1400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4"/>
          </p:cNvCxnSpPr>
          <p:nvPr/>
        </p:nvCxnSpPr>
        <p:spPr>
          <a:xfrm flipH="1">
            <a:off x="4952999" y="1909953"/>
            <a:ext cx="1" cy="147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49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140"/>
            <a:ext cx="10515600" cy="1325563"/>
          </a:xfrm>
        </p:spPr>
        <p:txBody>
          <a:bodyPr/>
          <a:lstStyle/>
          <a:p>
            <a:r>
              <a:rPr lang="en-US" dirty="0" smtClean="0"/>
              <a:t>Algorithms(Pseudocode and flowcharts)</a:t>
            </a:r>
            <a:endParaRPr lang="en-US" dirty="0"/>
          </a:p>
        </p:txBody>
      </p:sp>
      <p:sp>
        <p:nvSpPr>
          <p:cNvPr id="5" name="AutoShape 2" descr="https://elearning.pau.edu.ng/pluginfile.php/40271/mod_assign/intro/image%20%281%2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1110"/>
            <a:ext cx="76009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309231" cy="69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1-Algorithm to find the roots of a quadratic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691" y="1476517"/>
            <a:ext cx="515229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INPUT </a:t>
            </a:r>
            <a:r>
              <a:rPr lang="en-US" sz="3200" dirty="0" smtClean="0"/>
              <a:t>a b and c</a:t>
            </a:r>
          </a:p>
          <a:p>
            <a:r>
              <a:rPr lang="en-US" sz="3200" dirty="0" smtClean="0"/>
              <a:t>COMPUTE f=-b+(</a:t>
            </a:r>
            <a:r>
              <a:rPr lang="en-US" sz="3200" dirty="0" err="1" smtClean="0"/>
              <a:t>sqrt</a:t>
            </a:r>
            <a:r>
              <a:rPr lang="en-US" sz="3200" dirty="0" smtClean="0"/>
              <a:t>(b^2-(4*a*c)))</a:t>
            </a:r>
          </a:p>
          <a:p>
            <a:r>
              <a:rPr lang="en-US" sz="3200" dirty="0" smtClean="0"/>
              <a:t>COMPUTE m=</a:t>
            </a:r>
            <a:r>
              <a:rPr lang="en-US" sz="3200" dirty="0"/>
              <a:t>-</a:t>
            </a:r>
            <a:r>
              <a:rPr lang="en-US" sz="3200" dirty="0" smtClean="0"/>
              <a:t>b-(</a:t>
            </a:r>
            <a:r>
              <a:rPr lang="en-US" sz="3200" dirty="0" err="1" smtClean="0"/>
              <a:t>sqrt</a:t>
            </a:r>
            <a:r>
              <a:rPr lang="en-US" sz="3200" dirty="0" smtClean="0"/>
              <a:t>(b^2-(</a:t>
            </a:r>
            <a:r>
              <a:rPr lang="en-US" sz="3200" dirty="0"/>
              <a:t>4*a*c</a:t>
            </a:r>
            <a:r>
              <a:rPr lang="en-US" sz="3200" dirty="0" smtClean="0"/>
              <a:t>)))</a:t>
            </a:r>
          </a:p>
          <a:p>
            <a:r>
              <a:rPr lang="en-US" sz="3200" dirty="0" smtClean="0"/>
              <a:t>COMPUTE x</a:t>
            </a:r>
            <a:r>
              <a:rPr lang="en-US" sz="3200" baseline="-25000" dirty="0" smtClean="0"/>
              <a:t>1 </a:t>
            </a:r>
            <a:r>
              <a:rPr lang="en-US" sz="3200" dirty="0" smtClean="0"/>
              <a:t>=f/2*a</a:t>
            </a:r>
          </a:p>
          <a:p>
            <a:r>
              <a:rPr lang="en-US" sz="3200" dirty="0"/>
              <a:t>COMPUTE </a:t>
            </a:r>
            <a:r>
              <a:rPr lang="en-US" sz="3200" dirty="0" smtClean="0"/>
              <a:t>x</a:t>
            </a:r>
            <a:r>
              <a:rPr lang="en-US" sz="3200" baseline="-25000" dirty="0" smtClean="0"/>
              <a:t>2 </a:t>
            </a:r>
            <a:r>
              <a:rPr lang="en-US" sz="3200" dirty="0" smtClean="0"/>
              <a:t>=m/2*a</a:t>
            </a:r>
          </a:p>
          <a:p>
            <a:r>
              <a:rPr lang="en-US" sz="3200" dirty="0" smtClean="0"/>
              <a:t>PRINT </a:t>
            </a:r>
            <a:r>
              <a:rPr lang="en-US" sz="3200" dirty="0"/>
              <a:t>x</a:t>
            </a:r>
            <a:r>
              <a:rPr lang="en-US" sz="3200" baseline="-25000" dirty="0"/>
              <a:t>1 </a:t>
            </a:r>
            <a:r>
              <a:rPr lang="en-US" sz="3200" dirty="0" smtClean="0"/>
              <a:t>and </a:t>
            </a:r>
            <a:r>
              <a:rPr lang="en-US" sz="3200" dirty="0"/>
              <a:t>x</a:t>
            </a:r>
            <a:r>
              <a:rPr lang="en-US" sz="3200" baseline="-25000" dirty="0"/>
              <a:t>2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89032" y="1077180"/>
            <a:ext cx="3530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PSUEDOCODE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49157" y="787247"/>
            <a:ext cx="239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694238" y="1302647"/>
            <a:ext cx="1571625" cy="424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75544" y="2660941"/>
            <a:ext cx="1958855" cy="3852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</a:t>
            </a:r>
            <a:r>
              <a:rPr lang="en-US" sz="1200" dirty="0" smtClean="0">
                <a:solidFill>
                  <a:schemeClr val="tx1"/>
                </a:solidFill>
              </a:rPr>
              <a:t>=-b+(</a:t>
            </a:r>
            <a:r>
              <a:rPr lang="en-US" sz="1200" dirty="0" err="1" smtClean="0">
                <a:solidFill>
                  <a:schemeClr val="tx1"/>
                </a:solidFill>
              </a:rPr>
              <a:t>sqrt</a:t>
            </a:r>
            <a:r>
              <a:rPr lang="en-US" sz="1200" dirty="0" smtClean="0">
                <a:solidFill>
                  <a:schemeClr val="tx1"/>
                </a:solidFill>
              </a:rPr>
              <a:t>(b**2-(4*a*c)))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5545" y="3373130"/>
            <a:ext cx="2094698" cy="3547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m</a:t>
            </a:r>
            <a:r>
              <a:rPr lang="en-US" sz="1200" dirty="0" smtClean="0">
                <a:solidFill>
                  <a:schemeClr val="tx1"/>
                </a:solidFill>
              </a:rPr>
              <a:t>=-b-(</a:t>
            </a:r>
            <a:r>
              <a:rPr lang="en-US" sz="1200" dirty="0" err="1" smtClean="0">
                <a:solidFill>
                  <a:schemeClr val="tx1"/>
                </a:solidFill>
              </a:rPr>
              <a:t>sqrt</a:t>
            </a:r>
            <a:r>
              <a:rPr lang="en-US" sz="1200" dirty="0" smtClean="0">
                <a:solidFill>
                  <a:schemeClr val="tx1"/>
                </a:solidFill>
              </a:rPr>
              <a:t>(b**2-(4*a*c)))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98991" y="4013936"/>
            <a:ext cx="2071252" cy="3164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 </a:t>
            </a:r>
            <a:r>
              <a:rPr lang="en-US" sz="1600" dirty="0" smtClean="0">
                <a:solidFill>
                  <a:schemeClr val="tx1"/>
                </a:solidFill>
              </a:rPr>
              <a:t>=f/2*a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98991" y="4615838"/>
            <a:ext cx="2071252" cy="2773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x</a:t>
            </a:r>
            <a:r>
              <a:rPr lang="en-US" sz="1400" baseline="-25000" dirty="0" smtClean="0">
                <a:solidFill>
                  <a:schemeClr val="tx1"/>
                </a:solidFill>
              </a:rPr>
              <a:t>2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=</a:t>
            </a:r>
            <a:r>
              <a:rPr lang="en-US" sz="1200" dirty="0" smtClean="0">
                <a:solidFill>
                  <a:schemeClr val="tx1"/>
                </a:solidFill>
              </a:rPr>
              <a:t>m/2*a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6578841" y="2006721"/>
            <a:ext cx="1789234" cy="360149"/>
          </a:xfrm>
          <a:prstGeom prst="parallelogram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>
            <a:off x="6598991" y="5154601"/>
            <a:ext cx="2071251" cy="321503"/>
          </a:xfrm>
          <a:prstGeom prst="parallelogram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Print x</a:t>
            </a:r>
            <a:r>
              <a:rPr lang="en-US" sz="1200" baseline="-25000" dirty="0" smtClean="0">
                <a:solidFill>
                  <a:schemeClr val="tx1"/>
                </a:solidFill>
              </a:rPr>
              <a:t>1 </a:t>
            </a:r>
            <a:r>
              <a:rPr lang="en-US" sz="1200" dirty="0">
                <a:solidFill>
                  <a:schemeClr val="tx1"/>
                </a:solidFill>
              </a:rPr>
              <a:t>and x</a:t>
            </a:r>
            <a:r>
              <a:rPr lang="en-US" sz="1200" baseline="-25000" dirty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751612" y="5815756"/>
            <a:ext cx="1802423" cy="523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4"/>
            <a:endCxn id="11" idx="0"/>
          </p:cNvCxnSpPr>
          <p:nvPr/>
        </p:nvCxnSpPr>
        <p:spPr>
          <a:xfrm flipH="1">
            <a:off x="7473458" y="1727142"/>
            <a:ext cx="6593" cy="2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578929" y="2366279"/>
            <a:ext cx="10990" cy="27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7554972" y="3046178"/>
            <a:ext cx="214" cy="34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</p:cNvCxnSpPr>
          <p:nvPr/>
        </p:nvCxnSpPr>
        <p:spPr>
          <a:xfrm>
            <a:off x="7622894" y="3727914"/>
            <a:ext cx="0" cy="28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0" idx="0"/>
          </p:cNvCxnSpPr>
          <p:nvPr/>
        </p:nvCxnSpPr>
        <p:spPr>
          <a:xfrm>
            <a:off x="7634617" y="4330342"/>
            <a:ext cx="0" cy="28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0"/>
          </p:cNvCxnSpPr>
          <p:nvPr/>
        </p:nvCxnSpPr>
        <p:spPr>
          <a:xfrm flipH="1">
            <a:off x="7634617" y="4895732"/>
            <a:ext cx="9066" cy="25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652823" y="5494253"/>
            <a:ext cx="10954" cy="29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033182" y="1320180"/>
            <a:ext cx="83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98991" y="1966881"/>
            <a:ext cx="20712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Input a, </a:t>
            </a:r>
            <a:r>
              <a:rPr lang="en-US" dirty="0" err="1" smtClean="0"/>
              <a:t>b,c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8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15800" cy="7573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2-algorithm to find the roots of a cubic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846" y="1084459"/>
            <a:ext cx="3006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PSEUDOCODE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5846" y="1975740"/>
                <a:ext cx="11794481" cy="5948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INPUT a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 a</a:t>
                </a:r>
                <a:r>
                  <a:rPr lang="en-US" sz="2800" baseline="-25000" dirty="0" smtClean="0"/>
                  <a:t>2 </a:t>
                </a:r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3</a:t>
                </a:r>
                <a:endParaRPr lang="en-US" sz="2800" dirty="0" smtClean="0"/>
              </a:p>
              <a:p>
                <a:r>
                  <a:rPr lang="en-US" sz="2800" dirty="0" smtClean="0"/>
                  <a:t>COMPUTE Q=(3*a</a:t>
                </a:r>
                <a:r>
                  <a:rPr lang="en-US" sz="2800" baseline="-25000" dirty="0" smtClean="0"/>
                  <a:t>2</a:t>
                </a:r>
                <a:r>
                  <a:rPr lang="en-US" sz="2800" dirty="0" smtClean="0"/>
                  <a:t> –a</a:t>
                </a:r>
                <a:r>
                  <a:rPr lang="en-US" sz="2800" baseline="-25000" dirty="0" smtClean="0"/>
                  <a:t>1</a:t>
                </a:r>
                <a:r>
                  <a:rPr lang="en-US" sz="2800" baseline="30000" dirty="0" smtClean="0"/>
                  <a:t>2</a:t>
                </a:r>
                <a:r>
                  <a:rPr lang="en-US" sz="2800" dirty="0" smtClean="0"/>
                  <a:t> )/9</a:t>
                </a:r>
              </a:p>
              <a:p>
                <a:r>
                  <a:rPr lang="en-US" sz="2800" dirty="0" smtClean="0"/>
                  <a:t>COMPUTE R=9*a</a:t>
                </a:r>
                <a:r>
                  <a:rPr lang="en-US" sz="2800" baseline="-25000" dirty="0" smtClean="0"/>
                  <a:t>2</a:t>
                </a:r>
                <a:r>
                  <a:rPr lang="en-US" sz="2800" dirty="0"/>
                  <a:t>*</a:t>
                </a:r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 -27*a</a:t>
                </a:r>
                <a:r>
                  <a:rPr lang="en-US" sz="2800" baseline="-25000" dirty="0" smtClean="0"/>
                  <a:t>3</a:t>
                </a:r>
                <a:endParaRPr lang="en-US" sz="2800" dirty="0"/>
              </a:p>
              <a:p>
                <a:r>
                  <a:rPr lang="en-US" sz="2800" dirty="0" smtClean="0"/>
                  <a:t>COMPUTE S=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800" b="0" i="1" baseline="30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800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rad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COMPUTE T=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800" i="1" baseline="3000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800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rad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COMPUTE x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 = S + T -1/3*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1</a:t>
                </a:r>
              </a:p>
              <a:p>
                <a:r>
                  <a:rPr lang="en-US" sz="2800" dirty="0" smtClean="0"/>
                  <a:t>COMPUTE x</a:t>
                </a:r>
                <a:r>
                  <a:rPr lang="en-US" sz="2800" baseline="-25000" dirty="0" smtClean="0"/>
                  <a:t>2</a:t>
                </a:r>
                <a:r>
                  <a:rPr lang="en-US" sz="2800" dirty="0" smtClean="0"/>
                  <a:t> =1/2(S+T)-1/3*a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 +1/2 *</a:t>
                </a:r>
                <a:r>
                  <a:rPr lang="en-US" sz="2800" dirty="0" err="1" smtClean="0"/>
                  <a:t>i</a:t>
                </a:r>
                <a:r>
                  <a:rPr lang="en-US" sz="2800" dirty="0" smtClean="0"/>
                  <a:t>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2800" baseline="-25000" dirty="0" smtClean="0"/>
                  <a:t> </a:t>
                </a:r>
                <a:r>
                  <a:rPr lang="en-US" sz="2800" dirty="0" smtClean="0"/>
                  <a:t> *(S-T)</a:t>
                </a:r>
              </a:p>
              <a:p>
                <a:r>
                  <a:rPr lang="en-US" sz="2800" dirty="0"/>
                  <a:t>COMPUTE </a:t>
                </a:r>
                <a:r>
                  <a:rPr lang="en-US" sz="2800" dirty="0" smtClean="0"/>
                  <a:t>x</a:t>
                </a:r>
                <a:r>
                  <a:rPr lang="en-US" sz="2800" baseline="-25000" dirty="0" smtClean="0"/>
                  <a:t>3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=1/2(S+T)-1/3*a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-1/2 </a:t>
                </a:r>
                <a:r>
                  <a:rPr lang="en-US" sz="2800" dirty="0"/>
                  <a:t>*</a:t>
                </a:r>
                <a:r>
                  <a:rPr lang="en-US" sz="2800" dirty="0" err="1"/>
                  <a:t>i</a:t>
                </a:r>
                <a:r>
                  <a:rPr lang="en-US" sz="2800" dirty="0"/>
                  <a:t>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2800" baseline="-25000" dirty="0"/>
                  <a:t> </a:t>
                </a:r>
                <a:r>
                  <a:rPr lang="en-US" sz="2800" dirty="0"/>
                  <a:t> *(S-T</a:t>
                </a:r>
                <a:r>
                  <a:rPr lang="en-US" sz="2800" dirty="0" smtClean="0"/>
                  <a:t>)</a:t>
                </a:r>
              </a:p>
              <a:p>
                <a:r>
                  <a:rPr lang="en-US" sz="2800" dirty="0" smtClean="0"/>
                  <a:t>PRINT x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 x</a:t>
                </a:r>
                <a:r>
                  <a:rPr lang="en-US" sz="2800" baseline="-25000" dirty="0" smtClean="0"/>
                  <a:t>2 </a:t>
                </a:r>
                <a:r>
                  <a:rPr lang="en-US" sz="2800" dirty="0" smtClean="0"/>
                  <a:t>x</a:t>
                </a:r>
                <a:r>
                  <a:rPr lang="en-US" sz="2800" baseline="-25000" dirty="0" smtClean="0"/>
                  <a:t>3</a:t>
                </a:r>
                <a:endParaRPr lang="en-US" sz="2800" dirty="0"/>
              </a:p>
              <a:p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46" y="1975740"/>
                <a:ext cx="11794481" cy="5948680"/>
              </a:xfrm>
              <a:prstGeom prst="rect">
                <a:avLst/>
              </a:prstGeom>
              <a:blipFill>
                <a:blip r:embed="rId2"/>
                <a:stretch>
                  <a:fillRect l="-1085" t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91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765"/>
            <a:ext cx="12192000" cy="1188720"/>
          </a:xfrm>
        </p:spPr>
        <p:txBody>
          <a:bodyPr/>
          <a:lstStyle/>
          <a:p>
            <a:r>
              <a:rPr lang="en-US" smtClean="0"/>
              <a:t>Flowchart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26473" y="1542473"/>
            <a:ext cx="1838036" cy="554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>
            <a:off x="1445491" y="2096655"/>
            <a:ext cx="4618" cy="44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arallelogram 6"/>
          <p:cNvSpPr/>
          <p:nvPr/>
        </p:nvSpPr>
        <p:spPr>
          <a:xfrm>
            <a:off x="424873" y="2540000"/>
            <a:ext cx="2041236" cy="378690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input 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2 </a:t>
            </a:r>
            <a:r>
              <a:rPr lang="en-US" dirty="0"/>
              <a:t>a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81818" y="40488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9418" y="3209635"/>
            <a:ext cx="2600037" cy="4849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Q</a:t>
            </a:r>
            <a:r>
              <a:rPr lang="en-US" dirty="0"/>
              <a:t>=(3*a</a:t>
            </a:r>
            <a:r>
              <a:rPr lang="en-US" baseline="-25000" dirty="0"/>
              <a:t>2</a:t>
            </a:r>
            <a:r>
              <a:rPr lang="en-US" dirty="0"/>
              <a:t> –a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)/9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3909" y="4048805"/>
            <a:ext cx="3011054" cy="4618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R=9*a</a:t>
            </a:r>
            <a:r>
              <a:rPr lang="en-US" baseline="-25000" dirty="0" smtClean="0"/>
              <a:t>2</a:t>
            </a:r>
            <a:r>
              <a:rPr lang="en-US" dirty="0" smtClean="0"/>
              <a:t>*a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-27*a</a:t>
            </a:r>
            <a:r>
              <a:rPr lang="en-US" baseline="-25000" dirty="0"/>
              <a:t>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78508" y="4860266"/>
                <a:ext cx="3223491" cy="47105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8" y="4860266"/>
                <a:ext cx="3223491" cy="471054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4516581" y="1819564"/>
                <a:ext cx="3343563" cy="609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581" y="1819564"/>
                <a:ext cx="3343563" cy="609600"/>
              </a:xfrm>
              <a:prstGeom prst="rect">
                <a:avLst/>
              </a:prstGeom>
              <a:blipFill>
                <a:blip r:embed="rId3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673599" y="2673926"/>
            <a:ext cx="3029526" cy="4895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S + T -1/3* a</a:t>
            </a:r>
            <a:r>
              <a:rPr lang="en-US" baseline="-25000" dirty="0"/>
              <a:t>1</a:t>
            </a:r>
            <a:endParaRPr lang="en-US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4456545" y="3445159"/>
                <a:ext cx="3435927" cy="683491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</a:t>
                </a:r>
                <a:r>
                  <a:rPr lang="en-US" dirty="0"/>
                  <a:t>=1/2(S+T)-1/3*a</a:t>
                </a:r>
                <a:r>
                  <a:rPr lang="en-US" baseline="-25000" dirty="0"/>
                  <a:t>1</a:t>
                </a:r>
                <a:r>
                  <a:rPr lang="en-US" dirty="0"/>
                  <a:t> +1/2 *</a:t>
                </a:r>
                <a:r>
                  <a:rPr lang="en-US" dirty="0" err="1"/>
                  <a:t>i</a:t>
                </a:r>
                <a:r>
                  <a:rPr lang="en-US" dirty="0"/>
                  <a:t>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 *(S-T)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545" y="3445159"/>
                <a:ext cx="3435927" cy="683491"/>
              </a:xfrm>
              <a:prstGeom prst="rect">
                <a:avLst/>
              </a:prstGeom>
              <a:blipFill>
                <a:blip r:embed="rId4"/>
                <a:stretch>
                  <a:fillRect l="-1237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595090" y="4425149"/>
                <a:ext cx="3186544" cy="61321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 </a:t>
                </a:r>
                <a:r>
                  <a:rPr lang="en-US" dirty="0"/>
                  <a:t>=1/2(S+T)-1/3*a</a:t>
                </a:r>
                <a:r>
                  <a:rPr lang="en-US" baseline="-25000" dirty="0"/>
                  <a:t>1</a:t>
                </a:r>
                <a:r>
                  <a:rPr lang="en-US" dirty="0"/>
                  <a:t> -1/2 *</a:t>
                </a:r>
                <a:r>
                  <a:rPr lang="en-US" dirty="0" err="1"/>
                  <a:t>i</a:t>
                </a:r>
                <a:r>
                  <a:rPr lang="en-US" dirty="0"/>
                  <a:t>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 *(S-T)</a:t>
                </a: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090" y="4425149"/>
                <a:ext cx="3186544" cy="613213"/>
              </a:xfrm>
              <a:prstGeom prst="rect">
                <a:avLst/>
              </a:prstGeom>
              <a:blipFill>
                <a:blip r:embed="rId5"/>
                <a:stretch>
                  <a:fillRect l="-1524" t="-4854" b="-18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allelogram 16"/>
          <p:cNvSpPr/>
          <p:nvPr/>
        </p:nvSpPr>
        <p:spPr>
          <a:xfrm>
            <a:off x="4756725" y="5467504"/>
            <a:ext cx="2835565" cy="397164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print x</a:t>
            </a:r>
            <a:r>
              <a:rPr lang="en-US" baseline="-25000"/>
              <a:t>1</a:t>
            </a:r>
            <a:r>
              <a:rPr lang="en-US"/>
              <a:t> x</a:t>
            </a:r>
            <a:r>
              <a:rPr lang="en-US" baseline="-25000"/>
              <a:t>2 </a:t>
            </a:r>
            <a:r>
              <a:rPr lang="en-US"/>
              <a:t>x</a:t>
            </a:r>
            <a:r>
              <a:rPr lang="en-US" baseline="-25000"/>
              <a:t>3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084617" y="6204144"/>
            <a:ext cx="2179782" cy="537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7" idx="4"/>
          </p:cNvCxnSpPr>
          <p:nvPr/>
        </p:nvCxnSpPr>
        <p:spPr>
          <a:xfrm>
            <a:off x="1445491" y="2918690"/>
            <a:ext cx="0" cy="29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45491" y="3694545"/>
            <a:ext cx="0" cy="35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45491" y="4510624"/>
            <a:ext cx="0" cy="34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3" idx="0"/>
          </p:cNvCxnSpPr>
          <p:nvPr/>
        </p:nvCxnSpPr>
        <p:spPr>
          <a:xfrm flipH="1">
            <a:off x="6188362" y="2429164"/>
            <a:ext cx="1" cy="24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  <a:endCxn id="14" idx="0"/>
          </p:cNvCxnSpPr>
          <p:nvPr/>
        </p:nvCxnSpPr>
        <p:spPr>
          <a:xfrm flipH="1">
            <a:off x="6174509" y="3163454"/>
            <a:ext cx="13853" cy="28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>
          <a:xfrm>
            <a:off x="6174509" y="4128650"/>
            <a:ext cx="13853" cy="29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2"/>
            <a:endCxn id="17" idx="1"/>
          </p:cNvCxnSpPr>
          <p:nvPr/>
        </p:nvCxnSpPr>
        <p:spPr>
          <a:xfrm>
            <a:off x="6188362" y="5038362"/>
            <a:ext cx="35791" cy="42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4"/>
            <a:endCxn id="18" idx="0"/>
          </p:cNvCxnSpPr>
          <p:nvPr/>
        </p:nvCxnSpPr>
        <p:spPr>
          <a:xfrm>
            <a:off x="6174508" y="5864668"/>
            <a:ext cx="0" cy="33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1" idx="3"/>
            <a:endCxn id="12" idx="1"/>
          </p:cNvCxnSpPr>
          <p:nvPr/>
        </p:nvCxnSpPr>
        <p:spPr>
          <a:xfrm flipV="1">
            <a:off x="3301999" y="2124364"/>
            <a:ext cx="1214582" cy="29714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37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78" y="42504"/>
            <a:ext cx="11973781" cy="9437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3-</a:t>
            </a:r>
            <a:r>
              <a:rPr lang="en-US" dirty="0"/>
              <a:t>algorithm to find the </a:t>
            </a:r>
            <a:r>
              <a:rPr lang="en-US" dirty="0" smtClean="0"/>
              <a:t>largest of three numbers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218" y="1653904"/>
            <a:ext cx="264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PSEUDOCODE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8218" y="2268415"/>
            <a:ext cx="50395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</a:t>
            </a:r>
            <a:r>
              <a:rPr lang="en-US" dirty="0" err="1" smtClean="0"/>
              <a:t>a,b,c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COMPUTE IF a&gt;b and </a:t>
            </a:r>
            <a:r>
              <a:rPr lang="en-US" dirty="0" smtClean="0"/>
              <a:t>a&gt;c</a:t>
            </a:r>
          </a:p>
          <a:p>
            <a:endParaRPr lang="en-US" dirty="0" smtClean="0"/>
          </a:p>
          <a:p>
            <a:r>
              <a:rPr lang="en-US" dirty="0" smtClean="0"/>
              <a:t>PRINT a is the largest </a:t>
            </a:r>
            <a:r>
              <a:rPr lang="en-US" dirty="0" smtClean="0"/>
              <a:t>number</a:t>
            </a:r>
          </a:p>
          <a:p>
            <a:endParaRPr lang="en-US" dirty="0" smtClean="0"/>
          </a:p>
          <a:p>
            <a:r>
              <a:rPr lang="en-US" dirty="0" smtClean="0"/>
              <a:t>COMPUTE IF b&gt;a and </a:t>
            </a:r>
            <a:r>
              <a:rPr lang="en-US" dirty="0" smtClean="0"/>
              <a:t>b&gt;c</a:t>
            </a:r>
          </a:p>
          <a:p>
            <a:endParaRPr lang="en-US" dirty="0" smtClean="0"/>
          </a:p>
          <a:p>
            <a:r>
              <a:rPr lang="en-US" dirty="0" smtClean="0"/>
              <a:t>PRINT b is the largest </a:t>
            </a:r>
            <a:r>
              <a:rPr lang="en-US" dirty="0" smtClean="0"/>
              <a:t>number</a:t>
            </a:r>
          </a:p>
          <a:p>
            <a:endParaRPr lang="en-US" dirty="0" smtClean="0"/>
          </a:p>
          <a:p>
            <a:r>
              <a:rPr lang="en-US" dirty="0" smtClean="0"/>
              <a:t>COMPUTE IF c&gt;a and c&gt;b</a:t>
            </a:r>
          </a:p>
          <a:p>
            <a:endParaRPr lang="en-US" dirty="0" smtClean="0"/>
          </a:p>
          <a:p>
            <a:r>
              <a:rPr lang="en-US" dirty="0" smtClean="0"/>
              <a:t>PRINT c is the largest number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1238" y="940776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76745" y="1294423"/>
            <a:ext cx="1529861" cy="374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7376745" y="2001255"/>
            <a:ext cx="1538654" cy="350715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r>
              <a:rPr lang="en-US" dirty="0" err="1" smtClean="0"/>
              <a:t>a,b,c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7460271" y="2731829"/>
            <a:ext cx="1292468" cy="767509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IF a&gt;b and a&gt;c</a:t>
            </a:r>
            <a:endParaRPr lang="en-US" sz="1200" dirty="0"/>
          </a:p>
        </p:txBody>
      </p:sp>
      <p:sp>
        <p:nvSpPr>
          <p:cNvPr id="10" name="Diamond 9"/>
          <p:cNvSpPr/>
          <p:nvPr/>
        </p:nvSpPr>
        <p:spPr>
          <a:xfrm>
            <a:off x="7521817" y="3879197"/>
            <a:ext cx="1204544" cy="687748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/>
              <a:t>IF b&gt;a and b&gt;c</a:t>
            </a:r>
            <a:endParaRPr lang="en-US" sz="1100" dirty="0"/>
          </a:p>
        </p:txBody>
      </p:sp>
      <p:sp>
        <p:nvSpPr>
          <p:cNvPr id="11" name="Diamond 10"/>
          <p:cNvSpPr/>
          <p:nvPr/>
        </p:nvSpPr>
        <p:spPr>
          <a:xfrm>
            <a:off x="7495440" y="4946804"/>
            <a:ext cx="1257299" cy="798214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IF c&gt;a and c&gt;b</a:t>
            </a:r>
          </a:p>
        </p:txBody>
      </p:sp>
      <p:sp>
        <p:nvSpPr>
          <p:cNvPr id="12" name="Parallelogram 11"/>
          <p:cNvSpPr/>
          <p:nvPr/>
        </p:nvSpPr>
        <p:spPr>
          <a:xfrm>
            <a:off x="10003395" y="2852714"/>
            <a:ext cx="1828800" cy="486814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print </a:t>
            </a:r>
            <a:r>
              <a:rPr lang="en-US" sz="1400" dirty="0"/>
              <a:t>a is the largest </a:t>
            </a:r>
            <a:r>
              <a:rPr lang="en-US" sz="1400" dirty="0" smtClean="0"/>
              <a:t>number</a:t>
            </a:r>
            <a:endParaRPr lang="en-US" sz="1400" dirty="0"/>
          </a:p>
        </p:txBody>
      </p:sp>
      <p:sp>
        <p:nvSpPr>
          <p:cNvPr id="13" name="Parallelogram 12"/>
          <p:cNvSpPr/>
          <p:nvPr/>
        </p:nvSpPr>
        <p:spPr>
          <a:xfrm>
            <a:off x="9904529" y="4032219"/>
            <a:ext cx="2127739" cy="439615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 </a:t>
            </a:r>
            <a:r>
              <a:rPr lang="en-US" sz="1600" dirty="0" smtClean="0"/>
              <a:t>b </a:t>
            </a:r>
            <a:r>
              <a:rPr lang="en-US" sz="1600" dirty="0"/>
              <a:t>is the largest number</a:t>
            </a:r>
            <a:endParaRPr lang="en-US" sz="1600" dirty="0"/>
          </a:p>
        </p:txBody>
      </p:sp>
      <p:sp>
        <p:nvSpPr>
          <p:cNvPr id="14" name="Parallelogram 13"/>
          <p:cNvSpPr/>
          <p:nvPr/>
        </p:nvSpPr>
        <p:spPr>
          <a:xfrm>
            <a:off x="9999046" y="5135067"/>
            <a:ext cx="1828800" cy="421688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</a:t>
            </a:r>
            <a:r>
              <a:rPr lang="en-US" sz="1400" dirty="0" smtClean="0"/>
              <a:t>c </a:t>
            </a:r>
            <a:r>
              <a:rPr lang="en-US" sz="1400" dirty="0"/>
              <a:t>is the largest number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10188081" y="6242632"/>
            <a:ext cx="1450731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8141676" y="1668910"/>
            <a:ext cx="4396" cy="33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9" idx="0"/>
          </p:cNvCxnSpPr>
          <p:nvPr/>
        </p:nvCxnSpPr>
        <p:spPr>
          <a:xfrm>
            <a:off x="8102233" y="2351970"/>
            <a:ext cx="4272" cy="37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0" idx="0"/>
          </p:cNvCxnSpPr>
          <p:nvPr/>
        </p:nvCxnSpPr>
        <p:spPr>
          <a:xfrm>
            <a:off x="8106505" y="3499338"/>
            <a:ext cx="17584" cy="37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>
          <a:xfrm>
            <a:off x="8124089" y="4566945"/>
            <a:ext cx="1" cy="37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2" idx="5"/>
          </p:cNvCxnSpPr>
          <p:nvPr/>
        </p:nvCxnSpPr>
        <p:spPr>
          <a:xfrm flipV="1">
            <a:off x="8752739" y="3096121"/>
            <a:ext cx="1311508" cy="1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3" idx="5"/>
          </p:cNvCxnSpPr>
          <p:nvPr/>
        </p:nvCxnSpPr>
        <p:spPr>
          <a:xfrm>
            <a:off x="8726361" y="4223071"/>
            <a:ext cx="1233120" cy="2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4" idx="5"/>
          </p:cNvCxnSpPr>
          <p:nvPr/>
        </p:nvCxnSpPr>
        <p:spPr>
          <a:xfrm>
            <a:off x="8752739" y="5345911"/>
            <a:ext cx="129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4"/>
          </p:cNvCxnSpPr>
          <p:nvPr/>
        </p:nvCxnSpPr>
        <p:spPr>
          <a:xfrm flipH="1">
            <a:off x="10906799" y="3339528"/>
            <a:ext cx="10996" cy="65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</p:cNvCxnSpPr>
          <p:nvPr/>
        </p:nvCxnSpPr>
        <p:spPr>
          <a:xfrm flipH="1">
            <a:off x="10906799" y="4471834"/>
            <a:ext cx="6648" cy="66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4"/>
            <a:endCxn id="15" idx="0"/>
          </p:cNvCxnSpPr>
          <p:nvPr/>
        </p:nvCxnSpPr>
        <p:spPr>
          <a:xfrm>
            <a:off x="10913446" y="5556755"/>
            <a:ext cx="1" cy="68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52739" y="2766669"/>
            <a:ext cx="6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26361" y="3891631"/>
            <a:ext cx="6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736990" y="4999118"/>
            <a:ext cx="6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91699" y="3521134"/>
            <a:ext cx="76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082589" y="4524364"/>
            <a:ext cx="76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46" name="Elbow Connector 45"/>
          <p:cNvCxnSpPr>
            <a:stCxn id="11" idx="1"/>
          </p:cNvCxnSpPr>
          <p:nvPr/>
        </p:nvCxnSpPr>
        <p:spPr>
          <a:xfrm rot="10800000">
            <a:off x="6625784" y="2515745"/>
            <a:ext cx="869657" cy="283016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640945" y="2503055"/>
            <a:ext cx="1474352" cy="4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819899" y="5029687"/>
            <a:ext cx="76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7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1166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4-algorithm </a:t>
            </a:r>
            <a:r>
              <a:rPr lang="en-US" dirty="0"/>
              <a:t>to find the </a:t>
            </a:r>
            <a:r>
              <a:rPr lang="en-US" dirty="0" err="1"/>
              <a:t>g</a:t>
            </a:r>
            <a:r>
              <a:rPr lang="en-US" dirty="0" err="1" smtClean="0"/>
              <a:t>CD</a:t>
            </a:r>
            <a:r>
              <a:rPr lang="en-US" dirty="0" smtClean="0"/>
              <a:t> and Lcm of two numbers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808" y="1705708"/>
            <a:ext cx="3112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PSEUDOCODE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9806" y="2294791"/>
            <a:ext cx="93096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INPUT </a:t>
            </a:r>
            <a:r>
              <a:rPr lang="en-US" sz="3600" dirty="0" err="1" smtClean="0"/>
              <a:t>a,b</a:t>
            </a:r>
            <a:endParaRPr lang="en-US" sz="3600" dirty="0" smtClean="0"/>
          </a:p>
          <a:p>
            <a:r>
              <a:rPr lang="en-US" sz="3600" dirty="0" smtClean="0"/>
              <a:t>IF a&gt;b SET </a:t>
            </a:r>
            <a:r>
              <a:rPr lang="en-US" sz="3600" dirty="0" err="1" smtClean="0"/>
              <a:t>CounterLimit</a:t>
            </a:r>
            <a:r>
              <a:rPr lang="en-US" sz="3600" dirty="0" smtClean="0"/>
              <a:t> =A</a:t>
            </a:r>
          </a:p>
          <a:p>
            <a:r>
              <a:rPr lang="en-US" sz="3600" dirty="0" smtClean="0"/>
              <a:t>ELSE SET </a:t>
            </a:r>
            <a:r>
              <a:rPr lang="en-US" sz="3600" dirty="0" err="1" smtClean="0"/>
              <a:t>CounterLimit</a:t>
            </a:r>
            <a:r>
              <a:rPr lang="en-US" sz="3600" dirty="0" smtClean="0"/>
              <a:t> =B</a:t>
            </a:r>
          </a:p>
          <a:p>
            <a:r>
              <a:rPr lang="en-US" sz="3600" dirty="0" err="1" smtClean="0"/>
              <a:t>Loop:Counter</a:t>
            </a:r>
            <a:r>
              <a:rPr lang="en-US" sz="3600" dirty="0" smtClean="0"/>
              <a:t> </a:t>
            </a:r>
            <a:r>
              <a:rPr lang="en-US" sz="3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dirty="0" smtClean="0"/>
              <a:t>in range (</a:t>
            </a:r>
            <a:r>
              <a:rPr lang="en-US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1, </a:t>
            </a:r>
            <a:r>
              <a:rPr lang="en-US" sz="3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CounterLimit</a:t>
            </a:r>
            <a:r>
              <a:rPr lang="en-US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+1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IF </a:t>
            </a:r>
            <a:r>
              <a:rPr lang="en-US" sz="3600" dirty="0" err="1" smtClean="0"/>
              <a:t>a%i</a:t>
            </a:r>
            <a:r>
              <a:rPr lang="en-US" sz="3600" dirty="0" smtClean="0"/>
              <a:t>=0 and </a:t>
            </a:r>
            <a:r>
              <a:rPr lang="en-US" sz="3600" dirty="0" err="1" smtClean="0"/>
              <a:t>b%i</a:t>
            </a:r>
            <a:r>
              <a:rPr lang="en-US" sz="3600" dirty="0" smtClean="0"/>
              <a:t>=0</a:t>
            </a:r>
          </a:p>
          <a:p>
            <a:r>
              <a:rPr lang="en-US" sz="3600" dirty="0" smtClean="0"/>
              <a:t>PRINT GCD 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038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717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fLOWCHART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61646" y="770964"/>
            <a:ext cx="1712259" cy="484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4554069" y="1550896"/>
            <a:ext cx="1855695" cy="268943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r>
              <a:rPr lang="en-US" dirty="0" err="1" smtClean="0"/>
              <a:t>a,b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4944033" y="2115676"/>
            <a:ext cx="1075765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a&gt;b</a:t>
            </a:r>
          </a:p>
        </p:txBody>
      </p:sp>
      <p:sp>
        <p:nvSpPr>
          <p:cNvPr id="8" name="Rectangle 7"/>
          <p:cNvSpPr/>
          <p:nvPr/>
        </p:nvSpPr>
        <p:spPr>
          <a:xfrm>
            <a:off x="7046258" y="2378579"/>
            <a:ext cx="2519083" cy="3765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SET </a:t>
            </a:r>
            <a:r>
              <a:rPr lang="en-US" dirty="0" err="1"/>
              <a:t>CounterLimit</a:t>
            </a:r>
            <a:r>
              <a:rPr lang="en-US" dirty="0"/>
              <a:t> =A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2930" y="2341257"/>
            <a:ext cx="2294965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SET </a:t>
            </a:r>
            <a:r>
              <a:rPr lang="en-US" dirty="0" err="1"/>
              <a:t>CounterLimit</a:t>
            </a:r>
            <a:r>
              <a:rPr lang="en-US" dirty="0"/>
              <a:t> =B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29315" y="3437980"/>
            <a:ext cx="3505200" cy="5378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Loop:Counter</a:t>
            </a:r>
            <a:r>
              <a:rPr lang="en-US" dirty="0"/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/>
              <a:t>in range (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1,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CounterLimit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+1</a:t>
            </a:r>
            <a:r>
              <a:rPr lang="en-US" dirty="0"/>
              <a:t>)</a:t>
            </a:r>
          </a:p>
        </p:txBody>
      </p:sp>
      <p:sp>
        <p:nvSpPr>
          <p:cNvPr id="12" name="Diamond 11"/>
          <p:cNvSpPr/>
          <p:nvPr/>
        </p:nvSpPr>
        <p:spPr>
          <a:xfrm>
            <a:off x="4554069" y="4224629"/>
            <a:ext cx="1855695" cy="1458992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IF a%i=0 and b%i=0</a:t>
            </a:r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4661646" y="6181155"/>
            <a:ext cx="1891554" cy="618564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PRINT GCD 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270374" y="6284249"/>
            <a:ext cx="1622614" cy="412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2"/>
            <a:endCxn id="14" idx="2"/>
          </p:cNvCxnSpPr>
          <p:nvPr/>
        </p:nvCxnSpPr>
        <p:spPr>
          <a:xfrm>
            <a:off x="6475880" y="6490437"/>
            <a:ext cx="794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6" idx="1"/>
          </p:cNvCxnSpPr>
          <p:nvPr/>
        </p:nvCxnSpPr>
        <p:spPr>
          <a:xfrm flipH="1">
            <a:off x="5515534" y="1255059"/>
            <a:ext cx="2242" cy="29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7" idx="0"/>
          </p:cNvCxnSpPr>
          <p:nvPr/>
        </p:nvCxnSpPr>
        <p:spPr>
          <a:xfrm flipH="1">
            <a:off x="5481916" y="1819839"/>
            <a:ext cx="1" cy="29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 flipV="1">
            <a:off x="6019798" y="2566838"/>
            <a:ext cx="1026460" cy="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1"/>
            <a:endCxn id="9" idx="3"/>
          </p:cNvCxnSpPr>
          <p:nvPr/>
        </p:nvCxnSpPr>
        <p:spPr>
          <a:xfrm flipH="1" flipV="1">
            <a:off x="4037895" y="2569857"/>
            <a:ext cx="906138" cy="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1" idx="0"/>
          </p:cNvCxnSpPr>
          <p:nvPr/>
        </p:nvCxnSpPr>
        <p:spPr>
          <a:xfrm flipH="1">
            <a:off x="5481915" y="3030076"/>
            <a:ext cx="1" cy="40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2" idx="0"/>
          </p:cNvCxnSpPr>
          <p:nvPr/>
        </p:nvCxnSpPr>
        <p:spPr>
          <a:xfrm>
            <a:off x="5481915" y="3975862"/>
            <a:ext cx="2" cy="24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</p:cNvCxnSpPr>
          <p:nvPr/>
        </p:nvCxnSpPr>
        <p:spPr>
          <a:xfrm flipH="1">
            <a:off x="5481915" y="5683621"/>
            <a:ext cx="2" cy="49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69806" y="2193913"/>
            <a:ext cx="8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87216" y="2205021"/>
            <a:ext cx="8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 </a:t>
            </a:r>
            <a:endParaRPr lang="en-US" dirty="0"/>
          </a:p>
        </p:txBody>
      </p:sp>
      <p:cxnSp>
        <p:nvCxnSpPr>
          <p:cNvPr id="41" name="Elbow Connector 40"/>
          <p:cNvCxnSpPr>
            <a:stCxn id="8" idx="2"/>
          </p:cNvCxnSpPr>
          <p:nvPr/>
        </p:nvCxnSpPr>
        <p:spPr>
          <a:xfrm rot="5400000">
            <a:off x="6689136" y="1547877"/>
            <a:ext cx="409444" cy="282388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9" idx="2"/>
          </p:cNvCxnSpPr>
          <p:nvPr/>
        </p:nvCxnSpPr>
        <p:spPr>
          <a:xfrm rot="16200000" flipH="1">
            <a:off x="4003892" y="1684978"/>
            <a:ext cx="364544" cy="25915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09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Exercise 5-algorithm </a:t>
            </a:r>
            <a:r>
              <a:rPr lang="en-US" dirty="0"/>
              <a:t>to find the </a:t>
            </a:r>
            <a:r>
              <a:rPr lang="en-US" dirty="0" smtClean="0"/>
              <a:t>factorial of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number</a:t>
            </a:r>
            <a:r>
              <a:rPr lang="en-US" cap="small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cap="small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(n!=1x2x3x…n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391" y="1529862"/>
            <a:ext cx="372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PSEUDOCODE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7391" y="2161662"/>
            <a:ext cx="54776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INPUT n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INPUT factorial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IF n&lt;0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PRINT error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=0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PRINT the factorial of 0 is 1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ELSE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 loop: counter 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=(1,n+1)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factorial *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PRINT </a:t>
            </a:r>
            <a:r>
              <a:rPr lang="en-US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factorial of 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factorial</a:t>
            </a:r>
          </a:p>
          <a:p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9211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184</TotalTime>
  <Words>562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Unicode MS</vt:lpstr>
      <vt:lpstr>Arial</vt:lpstr>
      <vt:lpstr>Cambria Math</vt:lpstr>
      <vt:lpstr>Gill Sans MT</vt:lpstr>
      <vt:lpstr>Parcel</vt:lpstr>
      <vt:lpstr>Grace Fatima Tswanya</vt:lpstr>
      <vt:lpstr>Algorithms(Pseudocode and flowcharts)</vt:lpstr>
      <vt:lpstr>Exercise 1-Algorithm to find the roots of a quadratic equation</vt:lpstr>
      <vt:lpstr>Exercise 2-algorithm to find the roots of a cubic equation</vt:lpstr>
      <vt:lpstr>Flowchart</vt:lpstr>
      <vt:lpstr>Exercise 3-algorithm to find the largest of three numbers</vt:lpstr>
      <vt:lpstr>Exercise 4-algorithm to find the gCD and Lcm of two numbers </vt:lpstr>
      <vt:lpstr>fLOWCHART</vt:lpstr>
      <vt:lpstr>Exercise 5-algorithm to find the factorial of numbern(n!=1x2x3x…n)</vt:lpstr>
      <vt:lpstr>Flowchart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Emmanuel</dc:creator>
  <cp:lastModifiedBy>Joshua Emmanuel</cp:lastModifiedBy>
  <cp:revision>89</cp:revision>
  <dcterms:created xsi:type="dcterms:W3CDTF">2021-04-26T15:36:50Z</dcterms:created>
  <dcterms:modified xsi:type="dcterms:W3CDTF">2021-04-26T19:38:34Z</dcterms:modified>
</cp:coreProperties>
</file>