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Economica"/>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bold.fntdata"/><Relationship Id="rId30" Type="http://schemas.openxmlformats.org/officeDocument/2006/relationships/font" Target="fonts/Economica-regular.fntdata"/><Relationship Id="rId11" Type="http://schemas.openxmlformats.org/officeDocument/2006/relationships/slide" Target="slides/slide6.xml"/><Relationship Id="rId33" Type="http://schemas.openxmlformats.org/officeDocument/2006/relationships/font" Target="fonts/Economica-boldItalic.fntdata"/><Relationship Id="rId10" Type="http://schemas.openxmlformats.org/officeDocument/2006/relationships/slide" Target="slides/slide5.xml"/><Relationship Id="rId32" Type="http://schemas.openxmlformats.org/officeDocument/2006/relationships/font" Target="fonts/Economica-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dd3e30770f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dd3e30770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dd3e30770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dd3e30770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dd3e30770f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d3e30770f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dd3e30770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dd3e30770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dd3e30770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dd3e30770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dd3e30770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dd3e30770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d3e30770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d3e30770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dd3e30770f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dd3e30770f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dd3e30770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dd3e30770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dd3e30770f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dd3e30770f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dd3e30770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dd3e30770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dd3e30770f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dd3e30770f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dd3e30770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dd3e30770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dd3e30770f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dd3e30770f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dd3e30770f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dd3e30770f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dd3e30770f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dd3e30770f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dd3e30770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dd3e30770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dd3e30770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dd3e30770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dd3e30770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dd3e30770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dd3e30770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dd3e30770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dd3e30770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dd3e30770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dd3e30770f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dd3e30770f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dd3e30770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dd3e30770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DATA GLACIER</a:t>
            </a:r>
            <a:endParaRPr/>
          </a:p>
          <a:p>
            <a:pPr indent="0" lvl="0" marL="0" rtl="0" algn="ctr">
              <a:spcBef>
                <a:spcPts val="0"/>
              </a:spcBef>
              <a:spcAft>
                <a:spcPts val="0"/>
              </a:spcAft>
              <a:buNone/>
            </a:pPr>
            <a:r>
              <a:rPr lang="en"/>
              <a:t>G2M CASE STUDY</a:t>
            </a:r>
            <a:endParaRPr/>
          </a:p>
          <a:p>
            <a:pPr indent="0" lvl="0" marL="0" rtl="0" algn="ctr">
              <a:spcBef>
                <a:spcPts val="0"/>
              </a:spcBef>
              <a:spcAft>
                <a:spcPts val="0"/>
              </a:spcAft>
              <a:buNone/>
            </a:pPr>
            <a:r>
              <a:rPr lang="en"/>
              <a:t>CAB INVESTMENT</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WEEK 3</a:t>
            </a:r>
            <a:endParaRPr/>
          </a:p>
          <a:p>
            <a:pPr indent="0" lvl="0" marL="0" rtl="0" algn="ctr">
              <a:spcBef>
                <a:spcPts val="0"/>
              </a:spcBef>
              <a:spcAft>
                <a:spcPts val="0"/>
              </a:spcAft>
              <a:buNone/>
            </a:pPr>
            <a:r>
              <a:rPr lang="en"/>
              <a:t>16 - FEB - 2O23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152400" y="152400"/>
            <a:ext cx="4156650" cy="4190575"/>
          </a:xfrm>
          <a:prstGeom prst="rect">
            <a:avLst/>
          </a:prstGeom>
          <a:noFill/>
          <a:ln>
            <a:noFill/>
          </a:ln>
        </p:spPr>
      </p:pic>
      <p:pic>
        <p:nvPicPr>
          <p:cNvPr id="121" name="Google Shape;121;p22"/>
          <p:cNvPicPr preferRelativeResize="0"/>
          <p:nvPr/>
        </p:nvPicPr>
        <p:blipFill>
          <a:blip r:embed="rId4">
            <a:alphaModFix/>
          </a:blip>
          <a:stretch>
            <a:fillRect/>
          </a:stretch>
        </p:blipFill>
        <p:spPr>
          <a:xfrm>
            <a:off x="4572000" y="152400"/>
            <a:ext cx="4572000" cy="405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PROFIT ANALYSIS : PROFIT DISTRIBUTION PER CITY</a:t>
            </a:r>
            <a:endParaRPr/>
          </a:p>
        </p:txBody>
      </p:sp>
      <p:sp>
        <p:nvSpPr>
          <p:cNvPr id="127" name="Google Shape;127;p23"/>
          <p:cNvSpPr txBox="1"/>
          <p:nvPr>
            <p:ph idx="1" type="body"/>
          </p:nvPr>
        </p:nvSpPr>
        <p:spPr>
          <a:xfrm>
            <a:off x="311700" y="1225225"/>
            <a:ext cx="8832300" cy="335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900"/>
              <a:t> PINK CAB FIRM</a:t>
            </a:r>
            <a:endParaRPr sz="1900"/>
          </a:p>
          <a:p>
            <a:pPr indent="0" lvl="0" marL="0" rtl="0" algn="l">
              <a:spcBef>
                <a:spcPts val="1200"/>
              </a:spcBef>
              <a:spcAft>
                <a:spcPts val="0"/>
              </a:spcAft>
              <a:buNone/>
            </a:pPr>
            <a:r>
              <a:t/>
            </a:r>
            <a:endParaRPr sz="1900"/>
          </a:p>
          <a:p>
            <a:pPr indent="-349250" lvl="0" marL="457200" rtl="0" algn="l">
              <a:spcBef>
                <a:spcPts val="1200"/>
              </a:spcBef>
              <a:spcAft>
                <a:spcPts val="0"/>
              </a:spcAft>
              <a:buSzPts val="1900"/>
              <a:buChar char="●"/>
            </a:pPr>
            <a:r>
              <a:rPr lang="en" sz="1900"/>
              <a:t>As we see the highest percentage of pink cab profits comes from NEW YORK NY, followed</a:t>
            </a:r>
            <a:endParaRPr sz="1900"/>
          </a:p>
          <a:p>
            <a:pPr indent="0" lvl="0" marL="0" rtl="0" algn="l">
              <a:spcBef>
                <a:spcPts val="1200"/>
              </a:spcBef>
              <a:spcAft>
                <a:spcPts val="0"/>
              </a:spcAft>
              <a:buNone/>
            </a:pPr>
            <a:r>
              <a:rPr lang="en" sz="1900"/>
              <a:t>by LOS ANGELES CA &amp; SAN DIEGO</a:t>
            </a:r>
            <a:endParaRPr sz="1900"/>
          </a:p>
          <a:p>
            <a:pPr indent="0" lvl="0" marL="0" rtl="0" algn="l">
              <a:spcBef>
                <a:spcPts val="1200"/>
              </a:spcBef>
              <a:spcAft>
                <a:spcPts val="0"/>
              </a:spcAft>
              <a:buNone/>
            </a:pPr>
            <a:r>
              <a:rPr lang="en" sz="1900"/>
              <a:t>As </a:t>
            </a:r>
            <a:r>
              <a:rPr lang="en" sz="1900"/>
              <a:t>depicted</a:t>
            </a:r>
            <a:r>
              <a:rPr lang="en" sz="1900"/>
              <a:t> in the pie chart below:</a:t>
            </a:r>
            <a:endParaRPr sz="1900"/>
          </a:p>
          <a:p>
            <a:pPr indent="0" lvl="0" marL="457200" rtl="0" algn="l">
              <a:spcBef>
                <a:spcPts val="1200"/>
              </a:spcBef>
              <a:spcAft>
                <a:spcPts val="0"/>
              </a:spcAft>
              <a:buNone/>
            </a:pPr>
            <a:r>
              <a:t/>
            </a:r>
            <a:endParaRPr sz="19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4"/>
          <p:cNvPicPr preferRelativeResize="0"/>
          <p:nvPr/>
        </p:nvPicPr>
        <p:blipFill>
          <a:blip r:embed="rId3">
            <a:alphaModFix/>
          </a:blip>
          <a:stretch>
            <a:fillRect/>
          </a:stretch>
        </p:blipFill>
        <p:spPr>
          <a:xfrm>
            <a:off x="271424" y="0"/>
            <a:ext cx="8796575" cy="51435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0"/>
            <a:ext cx="8520600" cy="11472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PROFIT ANALYSIS : PROFIT DISTRIBUTION PER CITY CONT’D</a:t>
            </a:r>
            <a:endParaRPr/>
          </a:p>
        </p:txBody>
      </p:sp>
      <p:sp>
        <p:nvSpPr>
          <p:cNvPr id="138" name="Google Shape;138;p2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YELLOW CAB</a:t>
            </a:r>
            <a:endParaRPr/>
          </a:p>
          <a:p>
            <a:pPr indent="-342900" lvl="0" marL="457200" rtl="0" algn="l">
              <a:spcBef>
                <a:spcPts val="1200"/>
              </a:spcBef>
              <a:spcAft>
                <a:spcPts val="0"/>
              </a:spcAft>
              <a:buSzPts val="1800"/>
              <a:buChar char="●"/>
            </a:pPr>
            <a:r>
              <a:rPr lang="en"/>
              <a:t>As we see, a large majority of Yellow cab users are found in NEW YORK NY, CHICAGO IL &amp; </a:t>
            </a:r>
            <a:r>
              <a:rPr lang="en"/>
              <a:t>WASHINGTON</a:t>
            </a:r>
            <a:r>
              <a:rPr lang="en"/>
              <a:t> DC with the least amount of users in </a:t>
            </a:r>
            <a:r>
              <a:rPr lang="en"/>
              <a:t>PITTSBURG</a:t>
            </a:r>
            <a:r>
              <a:rPr lang="en"/>
              <a:t> CA &amp; SACRAMENTO CA</a:t>
            </a:r>
            <a:endParaRPr/>
          </a:p>
          <a:p>
            <a:pPr indent="0" lvl="0" marL="0" rtl="0" algn="l">
              <a:spcBef>
                <a:spcPts val="1200"/>
              </a:spcBef>
              <a:spcAft>
                <a:spcPts val="1200"/>
              </a:spcAft>
              <a:buNone/>
            </a:pPr>
            <a:r>
              <a:rPr lang="en"/>
              <a:t>As shown in the figure below: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6"/>
          <p:cNvPicPr preferRelativeResize="0"/>
          <p:nvPr/>
        </p:nvPicPr>
        <p:blipFill>
          <a:blip r:embed="rId3">
            <a:alphaModFix/>
          </a:blip>
          <a:stretch>
            <a:fillRect/>
          </a:stretch>
        </p:blipFill>
        <p:spPr>
          <a:xfrm>
            <a:off x="661625" y="0"/>
            <a:ext cx="7464474"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PROFIT ANALYSIS : PROFIT DISTRIBUTION BY HOLIDAY</a:t>
            </a:r>
            <a:endParaRPr/>
          </a:p>
        </p:txBody>
      </p:sp>
      <p:sp>
        <p:nvSpPr>
          <p:cNvPr id="149" name="Google Shape;149;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YELLOW  CAB</a:t>
            </a:r>
            <a:endParaRPr/>
          </a:p>
          <a:p>
            <a:pPr indent="-342900" lvl="0" marL="457200" rtl="0" algn="l">
              <a:spcBef>
                <a:spcPts val="1200"/>
              </a:spcBef>
              <a:spcAft>
                <a:spcPts val="0"/>
              </a:spcAft>
              <a:buSzPts val="1800"/>
              <a:buChar char="●"/>
            </a:pPr>
            <a:r>
              <a:rPr lang="en"/>
              <a:t>Highest profits earn by the yellow cab company is on Christmas Eve, New </a:t>
            </a:r>
            <a:r>
              <a:rPr lang="en"/>
              <a:t>Year's</a:t>
            </a:r>
            <a:r>
              <a:rPr lang="en"/>
              <a:t> Eve and Labor Day Weekend.</a:t>
            </a:r>
            <a:endParaRPr/>
          </a:p>
          <a:p>
            <a:pPr indent="0" lvl="0" marL="0" rtl="0" algn="l">
              <a:spcBef>
                <a:spcPts val="1200"/>
              </a:spcBef>
              <a:spcAft>
                <a:spcPts val="1200"/>
              </a:spcAft>
              <a:buNone/>
            </a:pPr>
            <a:r>
              <a:rPr lang="en"/>
              <a:t>As shown below:</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8"/>
          <p:cNvPicPr preferRelativeResize="0"/>
          <p:nvPr/>
        </p:nvPicPr>
        <p:blipFill>
          <a:blip r:embed="rId3">
            <a:alphaModFix/>
          </a:blip>
          <a:stretch>
            <a:fillRect/>
          </a:stretch>
        </p:blipFill>
        <p:spPr>
          <a:xfrm>
            <a:off x="542875" y="0"/>
            <a:ext cx="8503050" cy="51434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PROFIT ANALYSIS : PROFIT DISTRIBUTION BY HOLIDAY</a:t>
            </a:r>
            <a:endParaRPr/>
          </a:p>
        </p:txBody>
      </p:sp>
      <p:sp>
        <p:nvSpPr>
          <p:cNvPr id="160" name="Google Shape;160;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PINK CAB</a:t>
            </a:r>
            <a:endParaRPr/>
          </a:p>
          <a:p>
            <a:pPr indent="-342900" lvl="0" marL="457200" rtl="0" algn="l">
              <a:spcBef>
                <a:spcPts val="1200"/>
              </a:spcBef>
              <a:spcAft>
                <a:spcPts val="0"/>
              </a:spcAft>
              <a:buSzPts val="1800"/>
              <a:buChar char="●"/>
            </a:pPr>
            <a:r>
              <a:rPr lang="en"/>
              <a:t>For the pink cab company, profits are mostly made on Christmas eve, New year's day, christmas day  &amp; new year's eve. However they make more overall on holidays than the yellow cab company.</a:t>
            </a:r>
            <a:endParaRPr/>
          </a:p>
          <a:p>
            <a:pPr indent="0" lvl="0" marL="0" rtl="0" algn="l">
              <a:spcBef>
                <a:spcPts val="1200"/>
              </a:spcBef>
              <a:spcAft>
                <a:spcPts val="1200"/>
              </a:spcAft>
              <a:buNone/>
            </a:pPr>
            <a:r>
              <a:rPr lang="en"/>
              <a:t>As shown below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0"/>
          <p:cNvPicPr preferRelativeResize="0"/>
          <p:nvPr/>
        </p:nvPicPr>
        <p:blipFill>
          <a:blip r:embed="rId3">
            <a:alphaModFix/>
          </a:blip>
          <a:stretch>
            <a:fillRect/>
          </a:stretch>
        </p:blipFill>
        <p:spPr>
          <a:xfrm>
            <a:off x="0" y="152400"/>
            <a:ext cx="9177800" cy="4903098"/>
          </a:xfrm>
          <a:prstGeom prst="rect">
            <a:avLst/>
          </a:prstGeom>
          <a:noFill/>
          <a:ln>
            <a:noFill/>
          </a:ln>
        </p:spPr>
      </p:pic>
      <p:sp>
        <p:nvSpPr>
          <p:cNvPr id="166" name="Google Shape;166;p30"/>
          <p:cNvSpPr txBox="1"/>
          <p:nvPr/>
        </p:nvSpPr>
        <p:spPr>
          <a:xfrm>
            <a:off x="4037600" y="2850075"/>
            <a:ext cx="514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PROFIT ANALYSIS : PROFIT DISTRIBUTION YEARLY</a:t>
            </a:r>
            <a:endParaRPr/>
          </a:p>
        </p:txBody>
      </p:sp>
      <p:sp>
        <p:nvSpPr>
          <p:cNvPr id="172" name="Google Shape;172;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While both companies made their highest of profits in 2017, we see that yellow cab made about 3 times the amount of profits made by Pink Cab firm in each of the years. In addition to that, we see that Yellow Cab firm made 7.57 times the total profit made by Pink Cab firm in all the years.</a:t>
            </a:r>
            <a:endParaRPr/>
          </a:p>
          <a:p>
            <a:pPr indent="0" lvl="0" marL="0" rtl="0" algn="l">
              <a:spcBef>
                <a:spcPts val="1200"/>
              </a:spcBef>
              <a:spcAft>
                <a:spcPts val="1200"/>
              </a:spcAft>
              <a:buNone/>
            </a:pPr>
            <a:r>
              <a:rPr lang="en"/>
              <a:t>As shown below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 - G2M (CAB INVESTMENT)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Business Problem : </a:t>
            </a:r>
            <a:r>
              <a:rPr lang="en"/>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Objective : To generate insights to help XYZ identify the right company to make their investment.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2"/>
          <p:cNvPicPr preferRelativeResize="0"/>
          <p:nvPr/>
        </p:nvPicPr>
        <p:blipFill>
          <a:blip r:embed="rId3">
            <a:alphaModFix/>
          </a:blip>
          <a:stretch>
            <a:fillRect/>
          </a:stretch>
        </p:blipFill>
        <p:spPr>
          <a:xfrm>
            <a:off x="152400" y="152400"/>
            <a:ext cx="4699525" cy="4275400"/>
          </a:xfrm>
          <a:prstGeom prst="rect">
            <a:avLst/>
          </a:prstGeom>
          <a:noFill/>
          <a:ln>
            <a:noFill/>
          </a:ln>
        </p:spPr>
      </p:pic>
      <p:pic>
        <p:nvPicPr>
          <p:cNvPr id="178" name="Google Shape;178;p32"/>
          <p:cNvPicPr preferRelativeResize="0"/>
          <p:nvPr/>
        </p:nvPicPr>
        <p:blipFill>
          <a:blip r:embed="rId4">
            <a:alphaModFix/>
          </a:blip>
          <a:stretch>
            <a:fillRect/>
          </a:stretch>
        </p:blipFill>
        <p:spPr>
          <a:xfrm>
            <a:off x="4851925" y="152400"/>
            <a:ext cx="4199075" cy="4614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DEDUCTIONS</a:t>
            </a:r>
            <a:endParaRPr/>
          </a:p>
        </p:txBody>
      </p:sp>
      <p:sp>
        <p:nvSpPr>
          <p:cNvPr id="184" name="Google Shape;184;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 A larger population of individuals have Yellow Cab available to them than Pink Cab.</a:t>
            </a:r>
            <a:endParaRPr/>
          </a:p>
          <a:p>
            <a:pPr indent="-342900" lvl="0" marL="457200" rtl="0" algn="l">
              <a:spcBef>
                <a:spcPts val="0"/>
              </a:spcBef>
              <a:spcAft>
                <a:spcPts val="0"/>
              </a:spcAft>
              <a:buSzPts val="1800"/>
              <a:buChar char="●"/>
            </a:pPr>
            <a:r>
              <a:rPr lang="en"/>
              <a:t>Yellow cab company charges slightly more on an average than the pink Cab Company.</a:t>
            </a:r>
            <a:endParaRPr/>
          </a:p>
          <a:p>
            <a:pPr indent="-342900" lvl="0" marL="457200" rtl="0" algn="l">
              <a:spcBef>
                <a:spcPts val="0"/>
              </a:spcBef>
              <a:spcAft>
                <a:spcPts val="0"/>
              </a:spcAft>
              <a:buSzPts val="1800"/>
              <a:buChar char="●"/>
            </a:pPr>
            <a:r>
              <a:rPr lang="en"/>
              <a:t>They both travel at similar average kilometers.</a:t>
            </a:r>
            <a:endParaRPr/>
          </a:p>
          <a:p>
            <a:pPr indent="-342900" lvl="0" marL="457200" rtl="0" algn="l">
              <a:spcBef>
                <a:spcPts val="0"/>
              </a:spcBef>
              <a:spcAft>
                <a:spcPts val="0"/>
              </a:spcAft>
              <a:buSzPts val="1800"/>
              <a:buChar char="●"/>
            </a:pPr>
            <a:r>
              <a:rPr lang="en"/>
              <a:t>As we see, a large majority of Yellow cab users are found in NEW YORK NY, CHICAGO IL &amp; </a:t>
            </a:r>
            <a:r>
              <a:rPr lang="en"/>
              <a:t>WASHINGTON</a:t>
            </a:r>
            <a:r>
              <a:rPr lang="en"/>
              <a:t> DC with the least amount of users in </a:t>
            </a:r>
            <a:r>
              <a:rPr lang="en"/>
              <a:t>PITTSBURG</a:t>
            </a:r>
            <a:r>
              <a:rPr lang="en"/>
              <a:t> CA &amp; SACRAMENTO CA.</a:t>
            </a:r>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DEDUCTIONS CONT”D</a:t>
            </a:r>
            <a:endParaRPr/>
          </a:p>
        </p:txBody>
      </p:sp>
      <p:sp>
        <p:nvSpPr>
          <p:cNvPr id="190" name="Google Shape;190;p34"/>
          <p:cNvSpPr txBox="1"/>
          <p:nvPr>
            <p:ph idx="1" type="body"/>
          </p:nvPr>
        </p:nvSpPr>
        <p:spPr>
          <a:xfrm>
            <a:off x="311700" y="1225225"/>
            <a:ext cx="8520600" cy="3728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For Pink Cab we see that it has most of its users in LOS ANGELES CA, NEW YORK NY &amp; SAN DIEGO CA with the least in PHOENIX AZ, </a:t>
            </a:r>
            <a:r>
              <a:rPr lang="en"/>
              <a:t>PITTSBURG</a:t>
            </a:r>
            <a:r>
              <a:rPr lang="en"/>
              <a:t> CA &amp; SACRAMENTO CA</a:t>
            </a:r>
            <a:endParaRPr/>
          </a:p>
          <a:p>
            <a:pPr indent="0" lvl="0" marL="457200" rtl="0" algn="l">
              <a:spcBef>
                <a:spcPts val="0"/>
              </a:spcBef>
              <a:spcAft>
                <a:spcPts val="0"/>
              </a:spcAft>
              <a:buNone/>
            </a:pPr>
            <a:r>
              <a:t/>
            </a:r>
            <a:endParaRPr/>
          </a:p>
          <a:p>
            <a:pPr indent="-308610" lvl="0" marL="457200" rtl="0" algn="l">
              <a:spcBef>
                <a:spcPts val="0"/>
              </a:spcBef>
              <a:spcAft>
                <a:spcPts val="0"/>
              </a:spcAft>
              <a:buSzPct val="100000"/>
              <a:buChar char="●"/>
            </a:pPr>
            <a:r>
              <a:rPr lang="en"/>
              <a:t>Overall we see that yellow cab is more patronised than pink cab in all of the 19 cities.</a:t>
            </a:r>
            <a:endParaRPr/>
          </a:p>
          <a:p>
            <a:pPr indent="-308610" lvl="0" marL="457200" rtl="0" algn="l">
              <a:spcBef>
                <a:spcPts val="0"/>
              </a:spcBef>
              <a:spcAft>
                <a:spcPts val="0"/>
              </a:spcAft>
              <a:buSzPct val="100000"/>
              <a:buChar char="●"/>
            </a:pPr>
            <a:r>
              <a:rPr lang="en"/>
              <a:t> As we see the highest percentage of pink cab profits comes from NEW YORK NY, followed by LOS ANGELES CA &amp; SAN DIEGO.</a:t>
            </a:r>
            <a:endParaRPr/>
          </a:p>
          <a:p>
            <a:pPr indent="-308610" lvl="0" marL="457200" rtl="0" algn="l">
              <a:spcBef>
                <a:spcPts val="0"/>
              </a:spcBef>
              <a:spcAft>
                <a:spcPts val="0"/>
              </a:spcAft>
              <a:buSzPct val="100000"/>
              <a:buChar char="●"/>
            </a:pPr>
            <a:r>
              <a:rPr lang="en"/>
              <a:t>Highest profits earn by the yellow cab company is on Christmas Eve, New </a:t>
            </a:r>
            <a:r>
              <a:rPr lang="en"/>
              <a:t>Year's</a:t>
            </a:r>
            <a:r>
              <a:rPr lang="en"/>
              <a:t> Eve and Labor Day Weekend.</a:t>
            </a:r>
            <a:endParaRPr/>
          </a:p>
          <a:p>
            <a:pPr indent="0" lvl="0" marL="0" rtl="0" algn="l">
              <a:spcBef>
                <a:spcPts val="0"/>
              </a:spcBef>
              <a:spcAft>
                <a:spcPts val="0"/>
              </a:spcAft>
              <a:buNone/>
            </a:pPr>
            <a:r>
              <a:t/>
            </a:r>
            <a:endParaRPr/>
          </a:p>
          <a:p>
            <a:pPr indent="-308610" lvl="0" marL="457200" rtl="0" algn="l">
              <a:spcBef>
                <a:spcPts val="0"/>
              </a:spcBef>
              <a:spcAft>
                <a:spcPts val="0"/>
              </a:spcAft>
              <a:buSzPct val="100000"/>
              <a:buChar char="●"/>
            </a:pPr>
            <a:r>
              <a:rPr lang="en"/>
              <a:t>They both recorded the highest number of users in 2017 although the yellow cab company recorded more users in all the years than the pink cab company</a:t>
            </a:r>
            <a:endParaRPr/>
          </a:p>
          <a:p>
            <a:pPr indent="-308610" lvl="0" marL="457200" rtl="0" algn="l">
              <a:spcBef>
                <a:spcPts val="0"/>
              </a:spcBef>
              <a:spcAft>
                <a:spcPts val="0"/>
              </a:spcAft>
              <a:buSzPct val="100000"/>
              <a:buChar char="●"/>
            </a:pPr>
            <a:r>
              <a:rPr lang="en"/>
              <a:t>For the pink cab company, profits are mostly made on Christmas eve, new year's day, Christmas day  &amp; new year's eve. However they make more overall on holidays than the yellow cab company</a:t>
            </a:r>
            <a:endParaRPr/>
          </a:p>
          <a:p>
            <a:pPr indent="0" lvl="0" marL="457200" rtl="0" algn="l">
              <a:spcBef>
                <a:spcPts val="0"/>
              </a:spcBef>
              <a:spcAft>
                <a:spcPts val="0"/>
              </a:spcAft>
              <a:buNone/>
            </a:pPr>
            <a:r>
              <a:t/>
            </a:r>
            <a:endParaRPr/>
          </a:p>
          <a:p>
            <a:pPr indent="-308610" lvl="0" marL="457200" rtl="0" algn="l">
              <a:spcBef>
                <a:spcPts val="0"/>
              </a:spcBef>
              <a:spcAft>
                <a:spcPts val="0"/>
              </a:spcAft>
              <a:buSzPct val="100000"/>
              <a:buChar char="●"/>
            </a:pPr>
            <a:r>
              <a:rPr lang="en"/>
              <a:t>They both recorded the highest number of users in 2017 although the yellow cab company recorded more users in all the years than the pink cab company(three times as much)</a:t>
            </a:r>
            <a:endParaRPr/>
          </a:p>
          <a:p>
            <a:pPr indent="0" lvl="0" marL="45720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AND RECOMMENDATION</a:t>
            </a:r>
            <a:endParaRPr/>
          </a:p>
        </p:txBody>
      </p:sp>
      <p:sp>
        <p:nvSpPr>
          <p:cNvPr id="196" name="Google Shape;196;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see that the Yellow cab firm is the more popular cab firm as it is not only available to a larger population of individuals in America(especially in cities with the largest population), but also has a larger number of users than the Pink cab firm. This is the case regardless of the fact that they charge more on an average than their counterpart firm and travel same KM on an average. We still see that yellow cab makes 7.6 times the profit that Pink Cab makes in a year regardless of the fact that Pink cab makes more on holidays. </a:t>
            </a:r>
            <a:endParaRPr/>
          </a:p>
          <a:p>
            <a:pPr indent="0" lvl="0" marL="0" rtl="0" algn="l">
              <a:spcBef>
                <a:spcPts val="1200"/>
              </a:spcBef>
              <a:spcAft>
                <a:spcPts val="1200"/>
              </a:spcAft>
              <a:buNone/>
            </a:pPr>
            <a:r>
              <a:rPr b="1" lang="en"/>
              <a:t>We will recommend Yellow Cab Firm for investment.</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nvSpPr>
        <p:spPr>
          <a:xfrm>
            <a:off x="1577725" y="2171550"/>
            <a:ext cx="610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200">
                <a:solidFill>
                  <a:schemeClr val="dk1"/>
                </a:solidFill>
                <a:latin typeface="Economica"/>
                <a:ea typeface="Economica"/>
                <a:cs typeface="Economica"/>
                <a:sym typeface="Economica"/>
              </a:rPr>
              <a:t>   THANK YOU FOR YOUR TIME !</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EXPLORATION</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Assumptions :</a:t>
            </a:r>
            <a:endParaRPr/>
          </a:p>
          <a:p>
            <a:pPr indent="-317182" lvl="0" marL="457200" rtl="0" algn="l">
              <a:spcBef>
                <a:spcPts val="1200"/>
              </a:spcBef>
              <a:spcAft>
                <a:spcPts val="0"/>
              </a:spcAft>
              <a:buSzPct val="100000"/>
              <a:buChar char="●"/>
            </a:pPr>
            <a:r>
              <a:rPr lang="en"/>
              <a:t>Users column in city dataset  represents </a:t>
            </a:r>
            <a:r>
              <a:rPr lang="en"/>
              <a:t>the total number of users of both the yellow and pink cab firm in a particular city.</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Data points for the population feature almost differs from the actual population in those cities.</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en"/>
              <a:t>There are outliers in the price charged feature but this is indeed a true outlier which can be caused by many situations one of which may be as a result of extra services provided to the users in the duration of the trip which was not given in the dataset.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CAB FIRM AVAILABILITY</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larger population of</a:t>
            </a:r>
            <a:endParaRPr/>
          </a:p>
          <a:p>
            <a:pPr indent="0" lvl="0" marL="0" rtl="0" algn="l">
              <a:spcBef>
                <a:spcPts val="1200"/>
              </a:spcBef>
              <a:spcAft>
                <a:spcPts val="0"/>
              </a:spcAft>
              <a:buNone/>
            </a:pPr>
            <a:r>
              <a:rPr lang="en"/>
              <a:t> individuals have Yellow Cab </a:t>
            </a:r>
            <a:endParaRPr/>
          </a:p>
          <a:p>
            <a:pPr indent="0" lvl="0" marL="0" rtl="0" algn="l">
              <a:spcBef>
                <a:spcPts val="1200"/>
              </a:spcBef>
              <a:spcAft>
                <a:spcPts val="1200"/>
              </a:spcAft>
              <a:buNone/>
            </a:pPr>
            <a:r>
              <a:rPr lang="en"/>
              <a:t>available to them than Pink Cab</a:t>
            </a:r>
            <a:endParaRPr/>
          </a:p>
        </p:txBody>
      </p:sp>
      <p:pic>
        <p:nvPicPr>
          <p:cNvPr id="82" name="Google Shape;82;p16"/>
          <p:cNvPicPr preferRelativeResize="0"/>
          <p:nvPr/>
        </p:nvPicPr>
        <p:blipFill>
          <a:blip r:embed="rId3">
            <a:alphaModFix/>
          </a:blip>
          <a:stretch>
            <a:fillRect/>
          </a:stretch>
        </p:blipFill>
        <p:spPr>
          <a:xfrm>
            <a:off x="4231725" y="1111525"/>
            <a:ext cx="4600575" cy="3825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AVERAGE PRICE CHARGED</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Yellow cab company </a:t>
            </a:r>
            <a:endParaRPr/>
          </a:p>
          <a:p>
            <a:pPr indent="0" lvl="0" marL="0" rtl="0" algn="l">
              <a:spcBef>
                <a:spcPts val="1200"/>
              </a:spcBef>
              <a:spcAft>
                <a:spcPts val="0"/>
              </a:spcAft>
              <a:buNone/>
            </a:pPr>
            <a:r>
              <a:rPr lang="en"/>
              <a:t>charges slightly more on an average</a:t>
            </a:r>
            <a:endParaRPr/>
          </a:p>
          <a:p>
            <a:pPr indent="0" lvl="0" marL="0" rtl="0" algn="l">
              <a:spcBef>
                <a:spcPts val="1200"/>
              </a:spcBef>
              <a:spcAft>
                <a:spcPts val="1200"/>
              </a:spcAft>
              <a:buNone/>
            </a:pPr>
            <a:r>
              <a:rPr lang="en"/>
              <a:t> than the pink cab Company</a:t>
            </a:r>
            <a:endParaRPr/>
          </a:p>
        </p:txBody>
      </p:sp>
      <p:pic>
        <p:nvPicPr>
          <p:cNvPr id="89" name="Google Shape;89;p17"/>
          <p:cNvPicPr preferRelativeResize="0"/>
          <p:nvPr/>
        </p:nvPicPr>
        <p:blipFill>
          <a:blip r:embed="rId3">
            <a:alphaModFix/>
          </a:blip>
          <a:stretch>
            <a:fillRect/>
          </a:stretch>
        </p:blipFill>
        <p:spPr>
          <a:xfrm>
            <a:off x="4309050" y="1225225"/>
            <a:ext cx="4523250" cy="371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AVERAGE KM TRAVELLED</a:t>
            </a:r>
            <a:endParaRPr/>
          </a:p>
        </p:txBody>
      </p:sp>
      <p:sp>
        <p:nvSpPr>
          <p:cNvPr id="95" name="Google Shape;95;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Both Cab firm travel at almost </a:t>
            </a:r>
            <a:endParaRPr/>
          </a:p>
          <a:p>
            <a:pPr indent="0" lvl="0" marL="0" rtl="0" algn="l">
              <a:spcBef>
                <a:spcPts val="1200"/>
              </a:spcBef>
              <a:spcAft>
                <a:spcPts val="0"/>
              </a:spcAft>
              <a:buNone/>
            </a:pPr>
            <a:r>
              <a:rPr lang="en"/>
              <a:t>same average KM </a:t>
            </a:r>
            <a:endParaRPr/>
          </a:p>
          <a:p>
            <a:pPr indent="0" lvl="0" marL="0" rtl="0" algn="l">
              <a:spcBef>
                <a:spcPts val="1200"/>
              </a:spcBef>
              <a:spcAft>
                <a:spcPts val="1200"/>
              </a:spcAft>
              <a:buNone/>
            </a:pPr>
            <a:r>
              <a:t/>
            </a:r>
            <a:endParaRPr/>
          </a:p>
        </p:txBody>
      </p:sp>
      <p:pic>
        <p:nvPicPr>
          <p:cNvPr id="96" name="Google Shape;96;p18"/>
          <p:cNvPicPr preferRelativeResize="0"/>
          <p:nvPr/>
        </p:nvPicPr>
        <p:blipFill>
          <a:blip r:embed="rId3">
            <a:alphaModFix/>
          </a:blip>
          <a:stretch>
            <a:fillRect/>
          </a:stretch>
        </p:blipFill>
        <p:spPr>
          <a:xfrm>
            <a:off x="4461725" y="1147225"/>
            <a:ext cx="4560275" cy="3653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DISTRIBUTION OF CAB FIRMS’ USERS PER CITY</a:t>
            </a:r>
            <a:endParaRPr/>
          </a:p>
        </p:txBody>
      </p:sp>
      <p:sp>
        <p:nvSpPr>
          <p:cNvPr id="102" name="Google Shape;102;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As we see, a large majority of Yellow cab users are found in NEW YORK NY, CHICAGO IL &amp; </a:t>
            </a:r>
            <a:r>
              <a:rPr lang="en"/>
              <a:t>WASHINGTON</a:t>
            </a:r>
            <a:r>
              <a:rPr lang="en"/>
              <a:t> DC with the least amount of users in </a:t>
            </a:r>
            <a:r>
              <a:rPr lang="en"/>
              <a:t>PITTSBURG</a:t>
            </a:r>
            <a:r>
              <a:rPr lang="en"/>
              <a:t> CA &amp; SACRAMENTO CA</a:t>
            </a:r>
            <a:endParaRPr/>
          </a:p>
          <a:p>
            <a:pPr indent="0" lvl="0" marL="457200" rtl="0" algn="l">
              <a:spcBef>
                <a:spcPts val="0"/>
              </a:spcBef>
              <a:spcAft>
                <a:spcPts val="0"/>
              </a:spcAft>
              <a:buNone/>
            </a:pPr>
            <a:r>
              <a:t/>
            </a:r>
            <a:endParaRPr/>
          </a:p>
          <a:p>
            <a:pPr indent="-334327" lvl="0" marL="457200" rtl="0" algn="l">
              <a:spcBef>
                <a:spcPts val="0"/>
              </a:spcBef>
              <a:spcAft>
                <a:spcPts val="0"/>
              </a:spcAft>
              <a:buSzPct val="100000"/>
              <a:buChar char="●"/>
            </a:pPr>
            <a:r>
              <a:rPr lang="en"/>
              <a:t>For Pink Cab we see that it has most of its users in LOS ANGELES CA, NEW YORK NY &amp; SAN DIEGO CA with the least in PHOENIX AZ, </a:t>
            </a:r>
            <a:r>
              <a:rPr lang="en"/>
              <a:t>PITTSBURG</a:t>
            </a:r>
            <a:r>
              <a:rPr lang="en"/>
              <a:t> CA &amp; SACRAMENTO CA</a:t>
            </a:r>
            <a:endParaRPr/>
          </a:p>
          <a:p>
            <a:pPr indent="0" lvl="0" marL="457200" rtl="0" algn="l">
              <a:spcBef>
                <a:spcPts val="0"/>
              </a:spcBef>
              <a:spcAft>
                <a:spcPts val="0"/>
              </a:spcAft>
              <a:buNone/>
            </a:pPr>
            <a:r>
              <a:t/>
            </a:r>
            <a:endParaRPr/>
          </a:p>
          <a:p>
            <a:pPr indent="-334327" lvl="0" marL="457200" rtl="0" algn="l">
              <a:spcBef>
                <a:spcPts val="0"/>
              </a:spcBef>
              <a:spcAft>
                <a:spcPts val="0"/>
              </a:spcAft>
              <a:buSzPct val="100000"/>
              <a:buChar char="●"/>
            </a:pPr>
            <a:r>
              <a:rPr lang="en"/>
              <a:t>Overall we see that yellow cab is more patronised than pink cab in all of the 19 cities.</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en"/>
              <a:t>As shown in the figure below:</a:t>
            </a:r>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DISTRIBUTION OF CAB FIRMS’ USERS PER CITY CONT’D</a:t>
            </a:r>
            <a:endParaRPr/>
          </a:p>
        </p:txBody>
      </p:sp>
      <p:sp>
        <p:nvSpPr>
          <p:cNvPr id="108" name="Google Shape;108;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390200" y="1323250"/>
            <a:ext cx="8442100" cy="325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DISTRIBUTION OF CAB FIRMS’ USERS PER YEAR</a:t>
            </a:r>
            <a:endParaRPr/>
          </a:p>
        </p:txBody>
      </p:sp>
      <p:sp>
        <p:nvSpPr>
          <p:cNvPr id="115" name="Google Shape;115;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They both recorded the highest</a:t>
            </a:r>
            <a:r>
              <a:rPr lang="en"/>
              <a:t> </a:t>
            </a:r>
            <a:r>
              <a:rPr lang="en"/>
              <a:t>number of users in 2017</a:t>
            </a:r>
            <a:r>
              <a:rPr lang="en"/>
              <a:t> </a:t>
            </a:r>
            <a:r>
              <a:rPr lang="en"/>
              <a:t>although the yellow cab company recorded more </a:t>
            </a:r>
            <a:endParaRPr/>
          </a:p>
          <a:p>
            <a:pPr indent="0" lvl="0" marL="0" rtl="0" algn="l">
              <a:spcBef>
                <a:spcPts val="1200"/>
              </a:spcBef>
              <a:spcAft>
                <a:spcPts val="0"/>
              </a:spcAft>
              <a:buNone/>
            </a:pPr>
            <a:r>
              <a:rPr lang="en"/>
              <a:t>users in all the years than the pink cab company(three times as much)</a:t>
            </a:r>
            <a:endParaRPr/>
          </a:p>
          <a:p>
            <a:pPr indent="0" lvl="0" marL="0" rtl="0" algn="l">
              <a:spcBef>
                <a:spcPts val="1200"/>
              </a:spcBef>
              <a:spcAft>
                <a:spcPts val="1200"/>
              </a:spcAft>
              <a:buNone/>
            </a:pPr>
            <a:r>
              <a:rPr lang="en"/>
              <a:t>As shown below: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