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534FD-117D-45BD-9606-24B44C7483DF}" type="datetimeFigureOut">
              <a:rPr lang="es-ES" smtClean="0"/>
              <a:pPr/>
              <a:t>05/03/2014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587A3-F244-459C-98D4-6F5F9DA0C9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2F9B3A-A0C3-49E3-B83A-3DFE65A6C4ED}" type="datetimeFigureOut">
              <a:rPr lang="es-BO" smtClean="0"/>
              <a:pPr/>
              <a:t>05/03/2014</a:t>
            </a:fld>
            <a:endParaRPr lang="es-B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314B16-EF3A-4E0A-8494-2F4089470727}" type="slidenum">
              <a:rPr lang="es-BO" smtClean="0"/>
              <a:pPr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11328" cy="228599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000240"/>
            <a:ext cx="7772400" cy="2571768"/>
          </a:xfrm>
        </p:spPr>
        <p:txBody>
          <a:bodyPr>
            <a:noAutofit/>
          </a:bodyPr>
          <a:lstStyle/>
          <a:p>
            <a:pPr algn="ctr"/>
            <a:r>
              <a:rPr lang="es-BO" sz="8000" dirty="0" smtClean="0">
                <a:latin typeface="Cooper Black" pitchFamily="18" charset="0"/>
              </a:rPr>
              <a:t>TECNOLOGÍA MULTIMEDIA</a:t>
            </a:r>
            <a:endParaRPr lang="es-BO" sz="8000" dirty="0">
              <a:latin typeface="Cooper Black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929330"/>
            <a:ext cx="7772400" cy="596493"/>
          </a:xfrm>
        </p:spPr>
        <p:txBody>
          <a:bodyPr>
            <a:normAutofit/>
          </a:bodyPr>
          <a:lstStyle/>
          <a:p>
            <a:pPr algn="ctr"/>
            <a:r>
              <a:rPr lang="es-BO" sz="2400" dirty="0" smtClean="0">
                <a:solidFill>
                  <a:schemeClr val="accent3">
                    <a:lumMod val="50000"/>
                  </a:schemeClr>
                </a:solidFill>
              </a:rPr>
              <a:t>Docente: Ing. </a:t>
            </a:r>
            <a:r>
              <a:rPr lang="es-BO" sz="2400" dirty="0" err="1" smtClean="0">
                <a:solidFill>
                  <a:schemeClr val="accent3">
                    <a:lumMod val="50000"/>
                  </a:schemeClr>
                </a:solidFill>
              </a:rPr>
              <a:t>Yovana</a:t>
            </a:r>
            <a:r>
              <a:rPr lang="es-BO" sz="2400" dirty="0" smtClean="0">
                <a:solidFill>
                  <a:schemeClr val="accent3">
                    <a:lumMod val="50000"/>
                  </a:schemeClr>
                </a:solidFill>
              </a:rPr>
              <a:t> Luisa Sánchez </a:t>
            </a:r>
            <a:r>
              <a:rPr lang="es-BO" sz="2400" dirty="0" err="1" smtClean="0">
                <a:solidFill>
                  <a:schemeClr val="accent3">
                    <a:lumMod val="50000"/>
                  </a:schemeClr>
                </a:solidFill>
              </a:rPr>
              <a:t>Sánchez</a:t>
            </a:r>
            <a:endParaRPr lang="es-BO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000" b="1" dirty="0" smtClean="0"/>
              <a:t>TEMA 5: VIDEO</a:t>
            </a:r>
          </a:p>
          <a:p>
            <a:pPr lvl="1"/>
            <a:r>
              <a:rPr lang="es-ES" sz="1600" dirty="0" smtClean="0"/>
              <a:t>Características generales de las imágenes de vídeo.</a:t>
            </a:r>
          </a:p>
          <a:p>
            <a:pPr lvl="1"/>
            <a:r>
              <a:rPr lang="es-ES" sz="1600" dirty="0" smtClean="0"/>
              <a:t>Digitalización de vídeo.</a:t>
            </a:r>
          </a:p>
          <a:p>
            <a:pPr lvl="1"/>
            <a:r>
              <a:rPr lang="es-ES" sz="1600" dirty="0" smtClean="0"/>
              <a:t>Televisión.</a:t>
            </a:r>
          </a:p>
          <a:p>
            <a:pPr lvl="1"/>
            <a:r>
              <a:rPr lang="es-ES" sz="1600" dirty="0" smtClean="0"/>
              <a:t>Métodos de compresión.</a:t>
            </a:r>
          </a:p>
          <a:p>
            <a:pPr lvl="1"/>
            <a:r>
              <a:rPr lang="es-ES" sz="1600" dirty="0" smtClean="0"/>
              <a:t>Generalidades.</a:t>
            </a:r>
          </a:p>
          <a:p>
            <a:pPr lvl="2"/>
            <a:r>
              <a:rPr lang="es-ES" sz="1400" dirty="0" err="1" smtClean="0"/>
              <a:t>AVI</a:t>
            </a:r>
            <a:r>
              <a:rPr lang="es-ES" sz="1400" dirty="0" smtClean="0"/>
              <a:t>.</a:t>
            </a:r>
          </a:p>
          <a:p>
            <a:pPr lvl="2"/>
            <a:r>
              <a:rPr lang="es-ES" sz="1400" dirty="0" smtClean="0"/>
              <a:t>QuickTime</a:t>
            </a:r>
          </a:p>
          <a:p>
            <a:pPr lvl="2"/>
            <a:r>
              <a:rPr lang="es-ES" sz="1400" dirty="0" smtClean="0"/>
              <a:t>Intel-</a:t>
            </a:r>
            <a:r>
              <a:rPr lang="es-ES" sz="1400" dirty="0" err="1" smtClean="0"/>
              <a:t>Indeo</a:t>
            </a:r>
            <a:endParaRPr lang="es-ES" sz="1400" dirty="0" smtClean="0"/>
          </a:p>
          <a:p>
            <a:pPr lvl="2"/>
            <a:r>
              <a:rPr lang="es-ES" sz="1400" dirty="0" smtClean="0"/>
              <a:t>MPEG</a:t>
            </a:r>
          </a:p>
          <a:p>
            <a:pPr lvl="2"/>
            <a:r>
              <a:rPr lang="es-ES" sz="1400" dirty="0" err="1" smtClean="0"/>
              <a:t>DVI</a:t>
            </a:r>
            <a:endParaRPr lang="es-ES" sz="1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000" b="1" dirty="0" smtClean="0"/>
              <a:t>TEMA 6: DESARROLLO DE PRODUCTOS MULTIMEDIA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Ciclo de vida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Metodología.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Análisis.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Diseño de la información.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Diseño interactivo.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Especificaciones funcionales.</a:t>
            </a: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3200" dirty="0" smtClean="0"/>
              <a:t>Introducción a la Multimedia</a:t>
            </a:r>
          </a:p>
          <a:p>
            <a:pPr>
              <a:lnSpc>
                <a:spcPct val="150000"/>
              </a:lnSpc>
            </a:pPr>
            <a:r>
              <a:rPr lang="es-BO" sz="3200" dirty="0" smtClean="0"/>
              <a:t>Hipertexto e Hipermedia</a:t>
            </a:r>
          </a:p>
          <a:p>
            <a:pPr>
              <a:lnSpc>
                <a:spcPct val="150000"/>
              </a:lnSpc>
            </a:pPr>
            <a:r>
              <a:rPr lang="es-BO" sz="3200" dirty="0" smtClean="0"/>
              <a:t>Procesamiento de Imagen</a:t>
            </a:r>
          </a:p>
          <a:p>
            <a:pPr>
              <a:lnSpc>
                <a:spcPct val="150000"/>
              </a:lnSpc>
            </a:pPr>
            <a:r>
              <a:rPr lang="es-BO" sz="3200" dirty="0" smtClean="0"/>
              <a:t>Sonido</a:t>
            </a:r>
          </a:p>
          <a:p>
            <a:pPr>
              <a:lnSpc>
                <a:spcPct val="150000"/>
              </a:lnSpc>
            </a:pPr>
            <a:r>
              <a:rPr lang="es-BO" sz="3200" dirty="0" smtClean="0"/>
              <a:t>Video</a:t>
            </a:r>
          </a:p>
          <a:p>
            <a:pPr>
              <a:lnSpc>
                <a:spcPct val="150000"/>
              </a:lnSpc>
            </a:pPr>
            <a:r>
              <a:rPr lang="es-BO" sz="3200" dirty="0" smtClean="0"/>
              <a:t>Proyectos Multimedia</a:t>
            </a:r>
            <a:endParaRPr lang="es-BO" sz="3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CONTENIDO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4000" dirty="0" smtClean="0"/>
              <a:t>Prácticas en clase	…… </a:t>
            </a:r>
            <a:r>
              <a:rPr lang="es-BO" sz="4000" dirty="0" smtClean="0"/>
              <a:t>30 %</a:t>
            </a:r>
          </a:p>
          <a:p>
            <a:pPr>
              <a:lnSpc>
                <a:spcPct val="150000"/>
              </a:lnSpc>
            </a:pPr>
            <a:r>
              <a:rPr lang="es-BO" sz="4000" dirty="0" smtClean="0"/>
              <a:t>Inv. y </a:t>
            </a:r>
            <a:r>
              <a:rPr lang="es-BO" sz="4000" dirty="0" err="1" smtClean="0"/>
              <a:t>exp</a:t>
            </a:r>
            <a:r>
              <a:rPr lang="es-BO" sz="4000" dirty="0" smtClean="0"/>
              <a:t>.			…… 10%  </a:t>
            </a:r>
            <a:endParaRPr lang="es-BO" sz="4000" dirty="0" smtClean="0"/>
          </a:p>
          <a:p>
            <a:pPr>
              <a:lnSpc>
                <a:spcPct val="150000"/>
              </a:lnSpc>
            </a:pPr>
            <a:r>
              <a:rPr lang="es-BO" sz="4000" dirty="0" smtClean="0"/>
              <a:t>Exámenes			…… 30 %</a:t>
            </a:r>
          </a:p>
          <a:p>
            <a:pPr>
              <a:lnSpc>
                <a:spcPct val="150000"/>
              </a:lnSpc>
            </a:pPr>
            <a:r>
              <a:rPr lang="es-BO" sz="4000" dirty="0" smtClean="0"/>
              <a:t>Proyecto 			</a:t>
            </a:r>
            <a:r>
              <a:rPr lang="es-BO" sz="4000" dirty="0" smtClean="0"/>
              <a:t>	…… </a:t>
            </a:r>
            <a:r>
              <a:rPr lang="es-BO" sz="4000" dirty="0" smtClean="0"/>
              <a:t>30 %</a:t>
            </a:r>
            <a:endParaRPr lang="es-BO" sz="4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PONDERACIONES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800" dirty="0" smtClean="0"/>
              <a:t>Afiche y Logo para la Universidad Abierta</a:t>
            </a:r>
          </a:p>
          <a:p>
            <a:pPr>
              <a:lnSpc>
                <a:spcPct val="150000"/>
              </a:lnSpc>
            </a:pPr>
            <a:r>
              <a:rPr lang="es-BO" sz="2800" dirty="0" smtClean="0"/>
              <a:t>Revista de la Carrera (Portada)</a:t>
            </a:r>
          </a:p>
          <a:p>
            <a:pPr>
              <a:lnSpc>
                <a:spcPct val="150000"/>
              </a:lnSpc>
            </a:pPr>
            <a:r>
              <a:rPr lang="es-BO" sz="2800" dirty="0" smtClean="0"/>
              <a:t>Revista de la Carrera (Páginas)</a:t>
            </a:r>
            <a:endParaRPr lang="es-BO" sz="2800" dirty="0" smtClean="0"/>
          </a:p>
          <a:p>
            <a:pPr>
              <a:lnSpc>
                <a:spcPct val="150000"/>
              </a:lnSpc>
            </a:pPr>
            <a:r>
              <a:rPr lang="es-BO" sz="2800" dirty="0" smtClean="0"/>
              <a:t>Otros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PROYECTOS (3 Personas)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800" dirty="0" smtClean="0"/>
              <a:t>Formar grupos de 7 personas</a:t>
            </a:r>
          </a:p>
          <a:p>
            <a:pPr>
              <a:lnSpc>
                <a:spcPct val="150000"/>
              </a:lnSpc>
            </a:pPr>
            <a:r>
              <a:rPr lang="es-BO" sz="2800" dirty="0" smtClean="0"/>
              <a:t>Investigar sobre los temas, preparar documento y disertación</a:t>
            </a:r>
            <a:endParaRPr lang="es-BO" sz="2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000" b="1" dirty="0" smtClean="0"/>
              <a:t>TEMA 1: INTRODUCCIÓN A LA TECNOLOGÍA MULTIMEDIA 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Conceptos </a:t>
            </a:r>
            <a:r>
              <a:rPr lang="es-ES" sz="2000" dirty="0" smtClean="0"/>
              <a:t>generales y </a:t>
            </a:r>
            <a:r>
              <a:rPr lang="es-ES" sz="2000" dirty="0" smtClean="0"/>
              <a:t>definiciones.</a:t>
            </a:r>
            <a:endParaRPr lang="es-ES" sz="2000" dirty="0" smtClean="0"/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Características </a:t>
            </a:r>
            <a:r>
              <a:rPr lang="es-ES" sz="2000" dirty="0" smtClean="0"/>
              <a:t>generales de los productos multimedia: Integración de Texto e Imágenes. Sonido, vídeo y animaciones.</a:t>
            </a:r>
          </a:p>
          <a:p>
            <a:pPr lvl="1" hangingPunct="0">
              <a:lnSpc>
                <a:spcPct val="150000"/>
              </a:lnSpc>
            </a:pPr>
            <a:r>
              <a:rPr lang="en-US" sz="2000" dirty="0" smtClean="0"/>
              <a:t>Hardware y </a:t>
            </a:r>
            <a:r>
              <a:rPr lang="en-US" sz="2000" dirty="0" smtClean="0"/>
              <a:t>Software.</a:t>
            </a:r>
            <a:endParaRPr lang="es-ES" sz="2000" dirty="0" smtClean="0"/>
          </a:p>
          <a:p>
            <a:pPr lvl="1" hangingPunct="0">
              <a:lnSpc>
                <a:spcPct val="150000"/>
              </a:lnSpc>
            </a:pPr>
            <a:r>
              <a:rPr lang="es-ES" sz="2000" dirty="0" smtClean="0"/>
              <a:t>Estándares </a:t>
            </a:r>
            <a:r>
              <a:rPr lang="es-ES" sz="2000" dirty="0" smtClean="0"/>
              <a:t>multimedia: </a:t>
            </a:r>
            <a:r>
              <a:rPr lang="es-ES" sz="2000" dirty="0" err="1" smtClean="0"/>
              <a:t>MHEG</a:t>
            </a:r>
            <a:r>
              <a:rPr lang="es-ES" sz="2000" dirty="0" smtClean="0"/>
              <a:t>, RTF, TIFF, RIFF, </a:t>
            </a:r>
            <a:r>
              <a:rPr lang="es-ES" sz="2000" dirty="0" err="1" smtClean="0"/>
              <a:t>MIDI</a:t>
            </a:r>
            <a:r>
              <a:rPr lang="es-ES" sz="2000" dirty="0" smtClean="0"/>
              <a:t>, </a:t>
            </a:r>
            <a:r>
              <a:rPr lang="es-ES" sz="2000" dirty="0" smtClean="0"/>
              <a:t>JPEG.</a:t>
            </a:r>
            <a:endParaRPr lang="es-ES" sz="2000" dirty="0" smtClean="0"/>
          </a:p>
          <a:p>
            <a:pPr lvl="1" hangingPunct="0">
              <a:lnSpc>
                <a:spcPct val="150000"/>
              </a:lnSpc>
            </a:pPr>
            <a:r>
              <a:rPr lang="es-ES" sz="2000" dirty="0" smtClean="0"/>
              <a:t>Compresión </a:t>
            </a:r>
            <a:r>
              <a:rPr lang="es-ES" sz="2000" dirty="0" smtClean="0"/>
              <a:t>de datos: </a:t>
            </a:r>
            <a:r>
              <a:rPr lang="es-ES" sz="2000" dirty="0" smtClean="0"/>
              <a:t>generalidades.</a:t>
            </a:r>
            <a:endParaRPr lang="es-ES" sz="2000" dirty="0" smtClean="0"/>
          </a:p>
          <a:p>
            <a:pPr lvl="1" hangingPunct="0">
              <a:lnSpc>
                <a:spcPct val="150000"/>
              </a:lnSpc>
            </a:pPr>
            <a:r>
              <a:rPr lang="es-ES" sz="2000" dirty="0" smtClean="0"/>
              <a:t>Transmisión </a:t>
            </a:r>
            <a:r>
              <a:rPr lang="es-ES" sz="2000" dirty="0" smtClean="0"/>
              <a:t>síncrona y asíncrona.</a:t>
            </a:r>
          </a:p>
          <a:p>
            <a:pPr lvl="1">
              <a:lnSpc>
                <a:spcPct val="150000"/>
              </a:lnSpc>
            </a:pPr>
            <a:endParaRPr lang="es-BO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000" b="1" dirty="0" smtClean="0"/>
              <a:t>TEMA 2: HIPERTEXTO Y NAVEGACIÓN</a:t>
            </a:r>
          </a:p>
          <a:p>
            <a:pPr lvl="1" hangingPunct="0">
              <a:lnSpc>
                <a:spcPct val="200000"/>
              </a:lnSpc>
            </a:pPr>
            <a:r>
              <a:rPr lang="es-ES" sz="1800" dirty="0" smtClean="0"/>
              <a:t>Documentos e Hipertexto.</a:t>
            </a:r>
          </a:p>
          <a:p>
            <a:pPr lvl="1" hangingPunct="0">
              <a:lnSpc>
                <a:spcPct val="200000"/>
              </a:lnSpc>
            </a:pPr>
            <a:r>
              <a:rPr lang="es-ES" sz="1800" dirty="0" smtClean="0"/>
              <a:t>Literatura e Hipertexto</a:t>
            </a:r>
          </a:p>
          <a:p>
            <a:pPr lvl="1" hangingPunct="0">
              <a:lnSpc>
                <a:spcPct val="200000"/>
              </a:lnSpc>
            </a:pPr>
            <a:r>
              <a:rPr lang="es-ES" sz="1800" dirty="0" smtClean="0"/>
              <a:t>Hipertexto e Hipermedia </a:t>
            </a:r>
          </a:p>
          <a:p>
            <a:pPr lvl="1" hangingPunct="0">
              <a:lnSpc>
                <a:spcPct val="200000"/>
              </a:lnSpc>
            </a:pPr>
            <a:r>
              <a:rPr lang="es-ES" sz="1800" dirty="0" smtClean="0"/>
              <a:t>Arquitectura del hipertexto: Nodos y enlaces </a:t>
            </a:r>
          </a:p>
          <a:p>
            <a:pPr lvl="1" hangingPunct="0">
              <a:lnSpc>
                <a:spcPct val="200000"/>
              </a:lnSpc>
            </a:pPr>
            <a:r>
              <a:rPr lang="en-US" sz="1800" dirty="0" err="1" smtClean="0"/>
              <a:t>Arquitectura</a:t>
            </a:r>
            <a:r>
              <a:rPr lang="en-US" sz="1800" dirty="0" smtClean="0"/>
              <a:t> </a:t>
            </a:r>
            <a:r>
              <a:rPr lang="en-US" sz="1800" dirty="0" err="1" smtClean="0"/>
              <a:t>ODA</a:t>
            </a:r>
            <a:r>
              <a:rPr lang="en-US" sz="1800" dirty="0" smtClean="0"/>
              <a:t> (Open Document Architecture) </a:t>
            </a:r>
            <a:endParaRPr lang="es-ES" sz="1800" dirty="0" smtClean="0"/>
          </a:p>
          <a:p>
            <a:pPr lvl="1" hangingPunct="0">
              <a:lnSpc>
                <a:spcPct val="150000"/>
              </a:lnSpc>
            </a:pPr>
            <a:endParaRPr lang="es-ES" sz="2000" dirty="0" smtClean="0"/>
          </a:p>
          <a:p>
            <a:pPr lvl="1">
              <a:lnSpc>
                <a:spcPct val="150000"/>
              </a:lnSpc>
            </a:pPr>
            <a:endParaRPr lang="es-BO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000" b="1" dirty="0" smtClean="0"/>
              <a:t>TEMA 3: IMÁGENES Y GRÁFICOS</a:t>
            </a:r>
          </a:p>
          <a:p>
            <a:pPr lvl="1" algn="just">
              <a:lnSpc>
                <a:spcPct val="150000"/>
              </a:lnSpc>
            </a:pPr>
            <a:r>
              <a:rPr lang="es-ES" sz="2000" dirty="0" smtClean="0"/>
              <a:t>Características </a:t>
            </a:r>
            <a:r>
              <a:rPr lang="es-ES" sz="2000" dirty="0" smtClean="0"/>
              <a:t>generales de las imágenes y </a:t>
            </a:r>
            <a:r>
              <a:rPr lang="es-ES" sz="2000" dirty="0" smtClean="0"/>
              <a:t>su representación digital.</a:t>
            </a:r>
          </a:p>
          <a:p>
            <a:pPr lvl="1" algn="just">
              <a:lnSpc>
                <a:spcPct val="150000"/>
              </a:lnSpc>
            </a:pPr>
            <a:r>
              <a:rPr lang="es-ES" sz="2000" dirty="0" smtClean="0"/>
              <a:t>Sistemas </a:t>
            </a:r>
            <a:r>
              <a:rPr lang="es-ES" sz="2000" dirty="0" smtClean="0"/>
              <a:t>de Color (RGB, </a:t>
            </a:r>
            <a:r>
              <a:rPr lang="es-ES" sz="2000" dirty="0" err="1" smtClean="0"/>
              <a:t>HSL</a:t>
            </a:r>
            <a:r>
              <a:rPr lang="es-ES" sz="20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es-ES" sz="2000" dirty="0" smtClean="0"/>
              <a:t>Formatos </a:t>
            </a:r>
            <a:r>
              <a:rPr lang="es-ES" sz="2000" dirty="0" smtClean="0"/>
              <a:t>(Mapas de bits, representación vectorial</a:t>
            </a:r>
            <a:r>
              <a:rPr lang="es-ES" sz="20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es-ES" sz="2000" dirty="0" smtClean="0"/>
              <a:t>Compresión - Métodos </a:t>
            </a:r>
            <a:r>
              <a:rPr lang="es-ES" sz="2000" dirty="0" smtClean="0"/>
              <a:t>de compresión: </a:t>
            </a:r>
            <a:r>
              <a:rPr lang="es-ES" sz="2000" dirty="0" err="1" smtClean="0"/>
              <a:t>RLE</a:t>
            </a:r>
            <a:r>
              <a:rPr lang="es-ES" sz="2000" dirty="0" smtClean="0"/>
              <a:t> y </a:t>
            </a:r>
            <a:r>
              <a:rPr lang="es-ES" sz="2000" dirty="0" err="1" smtClean="0"/>
              <a:t>CCITT</a:t>
            </a:r>
            <a:r>
              <a:rPr lang="es-ES" sz="2000" dirty="0" smtClean="0"/>
              <a:t>, JPEG, </a:t>
            </a:r>
            <a:r>
              <a:rPr lang="es-ES" sz="2000" dirty="0" err="1" smtClean="0"/>
              <a:t>DCT</a:t>
            </a:r>
            <a:r>
              <a:rPr lang="es-ES" sz="2000" dirty="0" smtClean="0"/>
              <a:t>, etc.</a:t>
            </a:r>
            <a:endParaRPr lang="es-ES" sz="2000" dirty="0" smtClean="0"/>
          </a:p>
          <a:p>
            <a:pPr lvl="1">
              <a:lnSpc>
                <a:spcPct val="150000"/>
              </a:lnSpc>
            </a:pPr>
            <a:endParaRPr lang="es-BO" sz="16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1.bp.blogspot.com/-WtxDPVbbSnI/UavXZQVQaOI/AAAAAAAAADc/Nv9683wGTUw/s1600/multimedia+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672" y="4572032"/>
            <a:ext cx="4011328" cy="2285992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BO" sz="2000" b="1" dirty="0" smtClean="0"/>
              <a:t>TEMA 4: SONIDO</a:t>
            </a:r>
          </a:p>
          <a:p>
            <a:pPr lvl="1">
              <a:lnSpc>
                <a:spcPct val="150000"/>
              </a:lnSpc>
            </a:pPr>
            <a:r>
              <a:rPr lang="es-ES" sz="2000" dirty="0" smtClean="0"/>
              <a:t>Características </a:t>
            </a:r>
            <a:r>
              <a:rPr lang="es-ES" sz="2000" dirty="0" smtClean="0"/>
              <a:t>generales.</a:t>
            </a:r>
          </a:p>
          <a:p>
            <a:pPr lvl="1"/>
            <a:r>
              <a:rPr lang="es-ES" sz="2000" dirty="0" smtClean="0"/>
              <a:t>Características físicas del sonido: Frecuencia y Amplitud.</a:t>
            </a:r>
          </a:p>
          <a:p>
            <a:pPr lvl="1"/>
            <a:r>
              <a:rPr lang="es-ES" sz="2000" dirty="0" smtClean="0"/>
              <a:t>Tipos </a:t>
            </a:r>
            <a:r>
              <a:rPr lang="es-ES" sz="2000" dirty="0" smtClean="0"/>
              <a:t>de ficheros (WAV, AU, etc.).</a:t>
            </a:r>
          </a:p>
          <a:p>
            <a:pPr lvl="1"/>
            <a:r>
              <a:rPr lang="es-ES" sz="2000" dirty="0" smtClean="0"/>
              <a:t>Sonido </a:t>
            </a:r>
            <a:r>
              <a:rPr lang="es-ES" sz="2000" dirty="0" err="1" smtClean="0"/>
              <a:t>MIDI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Procesamiento </a:t>
            </a:r>
            <a:r>
              <a:rPr lang="es-ES" sz="2000" dirty="0" smtClean="0"/>
              <a:t>del sonido.</a:t>
            </a:r>
          </a:p>
          <a:p>
            <a:pPr lvl="2"/>
            <a:r>
              <a:rPr lang="es-ES" sz="2000" dirty="0" smtClean="0"/>
              <a:t>Conceptos generales sobre digitalización del sonido.</a:t>
            </a:r>
          </a:p>
          <a:p>
            <a:pPr lvl="2"/>
            <a:r>
              <a:rPr lang="es-ES" sz="2000" dirty="0" smtClean="0"/>
              <a:t>Tarjetas de sonido: propiedades.</a:t>
            </a:r>
          </a:p>
          <a:p>
            <a:pPr lvl="2"/>
            <a:r>
              <a:rPr lang="es-ES" sz="2000" dirty="0" smtClean="0"/>
              <a:t>Software para digitalización y manipulación de sonido.</a:t>
            </a:r>
          </a:p>
          <a:p>
            <a:pPr lvl="1"/>
            <a:r>
              <a:rPr lang="es-ES" sz="2000" dirty="0" smtClean="0"/>
              <a:t>Compresión de audio.</a:t>
            </a:r>
            <a:endParaRPr lang="es-BO" sz="20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algn="ctr"/>
            <a:r>
              <a:rPr lang="es-BO" u="sng" dirty="0" smtClean="0"/>
              <a:t>INVESTIGACIÓN</a:t>
            </a:r>
            <a:endParaRPr lang="es-BO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Personalizado 4">
      <a:dk1>
        <a:sysClr val="windowText" lastClr="000000"/>
      </a:dk1>
      <a:lt1>
        <a:sysClr val="window" lastClr="FFFFFF"/>
      </a:lt1>
      <a:dk2>
        <a:srgbClr val="600000"/>
      </a:dk2>
      <a:lt2>
        <a:srgbClr val="FFF39D"/>
      </a:lt2>
      <a:accent1>
        <a:srgbClr val="FE8637"/>
      </a:accent1>
      <a:accent2>
        <a:srgbClr val="0C0C0C"/>
      </a:accent2>
      <a:accent3>
        <a:srgbClr val="B32C16"/>
      </a:accent3>
      <a:accent4>
        <a:srgbClr val="F5CD2D"/>
      </a:accent4>
      <a:accent5>
        <a:srgbClr val="CEB400"/>
      </a:accent5>
      <a:accent6>
        <a:srgbClr val="CFA809"/>
      </a:accent6>
      <a:hlink>
        <a:srgbClr val="D2611C"/>
      </a:hlink>
      <a:folHlink>
        <a:srgbClr val="3B435B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331</Words>
  <Application>Microsoft Office PowerPoint</Application>
  <PresentationFormat>Presentación en pantalla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TECNOLOGÍA MULTIMEDIA</vt:lpstr>
      <vt:lpstr>CONTENIDO</vt:lpstr>
      <vt:lpstr>PONDERACIONES</vt:lpstr>
      <vt:lpstr>PROYECTOS (3 Personas)</vt:lpstr>
      <vt:lpstr>INVESTIGACIÓN</vt:lpstr>
      <vt:lpstr>INVESTIGACIÓN</vt:lpstr>
      <vt:lpstr>INVESTIGACIÓN</vt:lpstr>
      <vt:lpstr>INVESTIGACIÓN</vt:lpstr>
      <vt:lpstr>INVESTIGACIÓN</vt:lpstr>
      <vt:lpstr>INVESTIGACIÓN</vt:lpstr>
      <vt:lpstr>INVESTIGACIÓN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 MULTIMEDIA</dc:title>
  <dc:creator>SANCHEZ</dc:creator>
  <cp:lastModifiedBy>ylss</cp:lastModifiedBy>
  <cp:revision>27</cp:revision>
  <dcterms:created xsi:type="dcterms:W3CDTF">2014-03-05T00:41:40Z</dcterms:created>
  <dcterms:modified xsi:type="dcterms:W3CDTF">2014-03-05T22:05:12Z</dcterms:modified>
</cp:coreProperties>
</file>