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  <p:sldId id="283" r:id="rId28"/>
    <p:sldId id="282" r:id="rId29"/>
    <p:sldId id="284" r:id="rId30"/>
    <p:sldId id="285" r:id="rId31"/>
    <p:sldId id="289" r:id="rId32"/>
    <p:sldId id="290" r:id="rId33"/>
    <p:sldId id="291" r:id="rId34"/>
    <p:sldId id="286" r:id="rId35"/>
    <p:sldId id="287" r:id="rId36"/>
    <p:sldId id="288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C800F3B-8ADC-473F-91B5-F659E9D14C1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81"/>
            <p14:sldId id="279"/>
            <p14:sldId id="280"/>
            <p14:sldId id="283"/>
            <p14:sldId id="282"/>
            <p14:sldId id="284"/>
            <p14:sldId id="285"/>
            <p14:sldId id="289"/>
            <p14:sldId id="290"/>
            <p14:sldId id="291"/>
            <p14:sldId id="286"/>
            <p14:sldId id="287"/>
            <p14:sldId id="288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6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5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69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99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618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8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5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4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5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6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6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2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0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20883" y="-16625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Monotype Corsiva" panose="03010101010201010101" pitchFamily="66" charset="0"/>
              </a:rPr>
              <a:t>Gestion des restaurant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0883" y="3292964"/>
            <a:ext cx="8915399" cy="2003431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Realiser par :</a:t>
            </a:r>
          </a:p>
          <a:p>
            <a:pPr lvl="1" algn="l"/>
            <a:r>
              <a:rPr lang="fr-FR" dirty="0"/>
              <a:t>Fatimazahra Charjane</a:t>
            </a:r>
          </a:p>
          <a:p>
            <a:pPr lvl="1" algn="l"/>
            <a:r>
              <a:rPr lang="fr-FR" dirty="0"/>
              <a:t>Zineb Aassila</a:t>
            </a:r>
          </a:p>
          <a:p>
            <a:pPr lvl="1" algn="l"/>
            <a:r>
              <a:rPr lang="fr-FR" dirty="0"/>
              <a:t>Bouchra Benjelloun Jbina</a:t>
            </a:r>
          </a:p>
          <a:p>
            <a:pPr lvl="1" algn="l"/>
            <a:r>
              <a:rPr lang="fr-FR" dirty="0"/>
              <a:t>Yasmine Khlifi Taghzouti</a:t>
            </a:r>
          </a:p>
          <a:p>
            <a:pPr lvl="1" algn="l"/>
            <a:r>
              <a:rPr lang="fr-FR" dirty="0"/>
              <a:t>Chaimaa El Mghabar</a:t>
            </a:r>
          </a:p>
          <a:p>
            <a:pPr lvl="1" algn="l"/>
            <a:r>
              <a:rPr lang="fr-FR" dirty="0"/>
              <a:t>Adnan El Issati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015843" y="5296395"/>
            <a:ext cx="377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Encadrer par:</a:t>
            </a:r>
          </a:p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Mr haddouch Khalid </a:t>
            </a:r>
          </a:p>
        </p:txBody>
      </p:sp>
    </p:spTree>
    <p:extLst>
      <p:ext uri="{BB962C8B-B14F-4D97-AF65-F5344CB8AC3E}">
        <p14:creationId xmlns:p14="http://schemas.microsoft.com/office/powerpoint/2010/main" val="274283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6919" y="819397"/>
            <a:ext cx="10236530" cy="5700156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-   Scénario d’exeption :</a:t>
            </a:r>
          </a:p>
          <a:p>
            <a:pPr lvl="1"/>
            <a:r>
              <a:rPr lang="fr-FR" b="1" dirty="0"/>
              <a:t>E1 démare au point 2 du du scénarion nominal . </a:t>
            </a:r>
            <a:endParaRPr lang="fr-FR" dirty="0"/>
          </a:p>
          <a:p>
            <a:pPr lvl="1"/>
            <a:r>
              <a:rPr lang="fr-FR" dirty="0"/>
              <a:t>E1.2 Le SWR ne donne pas l’accès . </a:t>
            </a:r>
          </a:p>
          <a:p>
            <a:pPr lvl="1"/>
            <a:r>
              <a:rPr lang="fr-FR" dirty="0"/>
              <a:t>E1.3 L’utilisateur quitte Le SWR . </a:t>
            </a:r>
          </a:p>
          <a:p>
            <a:pPr lvl="1"/>
            <a:r>
              <a:rPr lang="fr-FR" b="1" dirty="0"/>
              <a:t>E2 démarre au point 5 de Scénario nominal . </a:t>
            </a:r>
            <a:endParaRPr lang="fr-FR" dirty="0"/>
          </a:p>
          <a:p>
            <a:pPr lvl="1"/>
            <a:r>
              <a:rPr lang="fr-FR" dirty="0"/>
              <a:t>E2.1 l’utilisateur ne choisit pas la type de compte . </a:t>
            </a:r>
          </a:p>
          <a:p>
            <a:pPr lvl="1"/>
            <a:r>
              <a:rPr lang="fr-FR" dirty="0"/>
              <a:t>-  E2.2 Au bout d’1 minute , le SWR termine l’opération de création d’un compte .</a:t>
            </a:r>
          </a:p>
          <a:p>
            <a:r>
              <a:rPr lang="fr-FR" dirty="0"/>
              <a:t>- Scénario altérnatif :    </a:t>
            </a:r>
          </a:p>
          <a:p>
            <a:pPr lvl="1"/>
            <a:r>
              <a:rPr lang="fr-FR" b="1" dirty="0"/>
              <a:t>A1 démarre au point 7 de SN . </a:t>
            </a:r>
            <a:endParaRPr lang="fr-FR" dirty="0"/>
          </a:p>
          <a:p>
            <a:pPr lvl="1"/>
            <a:r>
              <a:rPr lang="fr-FR" dirty="0"/>
              <a:t>A1.7 L’utilisateur n’a pas saisie les informations dans un temps de 2 min </a:t>
            </a:r>
          </a:p>
          <a:p>
            <a:pPr lvl="1"/>
            <a:r>
              <a:rPr lang="fr-FR" dirty="0"/>
              <a:t>A1.8 Le SWR fait un rappel à l’utilisateur</a:t>
            </a:r>
            <a:r>
              <a:rPr lang="fr-FR" b="1" dirty="0"/>
              <a:t> . </a:t>
            </a:r>
            <a:endParaRPr lang="fr-FR" dirty="0"/>
          </a:p>
          <a:p>
            <a:pPr lvl="1"/>
            <a:r>
              <a:rPr lang="fr-FR" dirty="0"/>
              <a:t>Le Scénario reprend au point 6 de SN . </a:t>
            </a:r>
          </a:p>
          <a:p>
            <a:pPr lvl="1"/>
            <a:r>
              <a:rPr lang="fr-FR" b="1" dirty="0"/>
              <a:t>A2 démarre au point 9 du SN. </a:t>
            </a:r>
            <a:endParaRPr lang="fr-FR" dirty="0"/>
          </a:p>
          <a:p>
            <a:pPr lvl="1"/>
            <a:r>
              <a:rPr lang="fr-FR" dirty="0"/>
              <a:t>A2.9 L’utilisateur ne valide pas ses informations . </a:t>
            </a:r>
          </a:p>
          <a:p>
            <a:pPr lvl="1"/>
            <a:r>
              <a:rPr lang="fr-FR" dirty="0"/>
              <a:t>A2.10 Le SWR affiche un message de rappel le SA reprend au point 8 .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529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31024" y="327226"/>
            <a:ext cx="8911687" cy="1280890"/>
          </a:xfrm>
        </p:spPr>
        <p:txBody>
          <a:bodyPr/>
          <a:lstStyle/>
          <a:p>
            <a:r>
              <a:rPr lang="fr-FR" b="1" u="sng" dirty="0"/>
              <a:t>1.7.2 –Créer Menu :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31023" y="1009403"/>
            <a:ext cx="9959293" cy="5759532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 -   Scénario Nominal :</a:t>
            </a:r>
          </a:p>
          <a:p>
            <a:pPr lvl="1"/>
            <a:r>
              <a:rPr lang="fr-FR" dirty="0"/>
              <a:t>   1- L’employer de restaurant accéde au SWR .</a:t>
            </a:r>
          </a:p>
          <a:p>
            <a:pPr lvl="1"/>
            <a:r>
              <a:rPr lang="fr-FR" dirty="0"/>
              <a:t>   2- l’employer accéde à son compte.</a:t>
            </a:r>
          </a:p>
          <a:p>
            <a:pPr lvl="1"/>
            <a:r>
              <a:rPr lang="fr-FR" dirty="0"/>
              <a:t>   3- l’employer demande de créer un menu .</a:t>
            </a:r>
          </a:p>
          <a:p>
            <a:pPr lvl="1"/>
            <a:r>
              <a:rPr lang="fr-FR" dirty="0"/>
              <a:t>   4- le SWR demande de saisir les informations concernant son menu (choisir un nom,…)</a:t>
            </a:r>
          </a:p>
          <a:p>
            <a:pPr lvl="1"/>
            <a:r>
              <a:rPr lang="fr-FR" dirty="0"/>
              <a:t>  5- l’employer saisit les informations .</a:t>
            </a:r>
          </a:p>
          <a:p>
            <a:pPr lvl="1"/>
            <a:r>
              <a:rPr lang="fr-FR" dirty="0"/>
              <a:t>  6- Le SWR demande la validation des informations concernant le menu.</a:t>
            </a:r>
          </a:p>
          <a:p>
            <a:pPr lvl="1"/>
            <a:r>
              <a:rPr lang="fr-FR" dirty="0"/>
              <a:t>  7-l’employer valide les informations .</a:t>
            </a:r>
          </a:p>
          <a:p>
            <a:pPr lvl="1"/>
            <a:r>
              <a:rPr lang="fr-FR" dirty="0"/>
              <a:t> 8-  le SWR publie le nouveau menu créer dans la liste des menus de restaurant existe déjà.</a:t>
            </a:r>
          </a:p>
          <a:p>
            <a:r>
              <a:rPr lang="fr-FR" dirty="0"/>
              <a:t>-   Scénario d’éxeption :</a:t>
            </a:r>
          </a:p>
          <a:p>
            <a:pPr lvl="1"/>
            <a:r>
              <a:rPr lang="fr-FR" b="1" dirty="0"/>
              <a:t>   - E1 démarre au point 2 du scénario nominal . </a:t>
            </a:r>
            <a:endParaRPr lang="fr-FR" dirty="0"/>
          </a:p>
          <a:p>
            <a:pPr lvl="1"/>
            <a:r>
              <a:rPr lang="fr-FR" b="1" dirty="0"/>
              <a:t>    </a:t>
            </a:r>
            <a:r>
              <a:rPr lang="fr-FR" dirty="0"/>
              <a:t>-E1.2 l’employer n’est pas saisit ses informations correctement(mot  de passe ou Login incorrectes )</a:t>
            </a:r>
          </a:p>
          <a:p>
            <a:pPr lvl="1"/>
            <a:r>
              <a:rPr lang="fr-FR" dirty="0"/>
              <a:t>    -E1.3 l’employer demande de regénérer le Mot de passe si il est oublié ou </a:t>
            </a:r>
          </a:p>
          <a:p>
            <a:pPr lvl="1"/>
            <a:r>
              <a:rPr lang="fr-FR" dirty="0"/>
              <a:t>   </a:t>
            </a:r>
            <a:r>
              <a:rPr lang="fr-FR" b="1" dirty="0"/>
              <a:t>- E2 démarre au point 7 de SN.</a:t>
            </a:r>
            <a:endParaRPr lang="fr-FR" dirty="0"/>
          </a:p>
          <a:p>
            <a:pPr lvl="1"/>
            <a:r>
              <a:rPr lang="fr-FR" dirty="0"/>
              <a:t>        -E2.1 l’employer n’est pas valider les informations .</a:t>
            </a:r>
          </a:p>
          <a:p>
            <a:pPr lvl="1"/>
            <a:r>
              <a:rPr lang="fr-FR" dirty="0"/>
              <a:t>        -E2.2 le SWR termine l’opération de création de menu.</a:t>
            </a:r>
          </a:p>
          <a:p>
            <a:pPr lvl="1"/>
            <a:r>
              <a:rPr lang="fr-FR" dirty="0"/>
              <a:t>   </a:t>
            </a:r>
            <a:r>
              <a:rPr lang="fr-FR" b="1" dirty="0"/>
              <a:t>- E3 démarre au point 8 de SN.</a:t>
            </a:r>
            <a:endParaRPr lang="fr-FR" dirty="0"/>
          </a:p>
          <a:p>
            <a:pPr lvl="1"/>
            <a:r>
              <a:rPr lang="fr-FR" b="1" dirty="0"/>
              <a:t>       </a:t>
            </a:r>
            <a:r>
              <a:rPr lang="fr-FR" dirty="0"/>
              <a:t>-E3.1 le SWR n’a pas publier le menu .</a:t>
            </a:r>
          </a:p>
          <a:p>
            <a:pPr lvl="1"/>
            <a:r>
              <a:rPr lang="fr-FR" dirty="0"/>
              <a:t>       -E3.2 l’employer reprend l’opération de création de menu depuis le début.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43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6026" y="303476"/>
            <a:ext cx="8911687" cy="1280890"/>
          </a:xfrm>
        </p:spPr>
        <p:txBody>
          <a:bodyPr/>
          <a:lstStyle/>
          <a:p>
            <a:r>
              <a:rPr lang="fr-FR" b="1" u="sng" dirty="0"/>
              <a:t>1.7.3 –Chercher réstaurant.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0427" y="1584366"/>
            <a:ext cx="8915400" cy="3777622"/>
          </a:xfrm>
        </p:spPr>
        <p:txBody>
          <a:bodyPr/>
          <a:lstStyle/>
          <a:p>
            <a:r>
              <a:rPr lang="fr-FR" dirty="0"/>
              <a:t>Scénario Nominal :</a:t>
            </a:r>
          </a:p>
          <a:p>
            <a:pPr lvl="1"/>
            <a:r>
              <a:rPr lang="fr-FR" dirty="0"/>
              <a:t>Le client clic sur la bare de recherche et choisir le type de recherche .</a:t>
            </a:r>
          </a:p>
          <a:p>
            <a:pPr lvl="1"/>
            <a:r>
              <a:rPr lang="fr-FR" dirty="0"/>
              <a:t>Recherche par type </a:t>
            </a:r>
          </a:p>
          <a:p>
            <a:pPr lvl="1"/>
            <a:r>
              <a:rPr lang="fr-FR" dirty="0"/>
              <a:t>Recherche par localisation</a:t>
            </a:r>
          </a:p>
          <a:p>
            <a:pPr lvl="1"/>
            <a:r>
              <a:rPr lang="fr-FR" dirty="0"/>
              <a:t>Recherche par style</a:t>
            </a:r>
          </a:p>
          <a:p>
            <a:pPr lvl="1"/>
            <a:r>
              <a:rPr lang="fr-FR" dirty="0"/>
              <a:t>Recherche par prix.</a:t>
            </a:r>
          </a:p>
          <a:p>
            <a:pPr lvl="1"/>
            <a:r>
              <a:rPr lang="fr-FR" dirty="0"/>
              <a:t>SWGR affiche la liste des restraurants convenable au choix de client  </a:t>
            </a:r>
          </a:p>
          <a:p>
            <a:pPr lvl="1"/>
            <a:r>
              <a:rPr lang="fr-FR" dirty="0"/>
              <a:t>Le client choisir l’un des restaurants </a:t>
            </a:r>
          </a:p>
          <a:p>
            <a:pPr lvl="1"/>
            <a:r>
              <a:rPr lang="fr-FR" dirty="0"/>
              <a:t>SWGR affiche les informations du restaurant choisit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499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54774" y="160973"/>
            <a:ext cx="8911687" cy="1280890"/>
          </a:xfrm>
        </p:spPr>
        <p:txBody>
          <a:bodyPr/>
          <a:lstStyle/>
          <a:p>
            <a:r>
              <a:rPr lang="fr-FR" b="1" u="sng" dirty="0"/>
              <a:t>1.7.3 –Gestion de payment.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51061" y="1242950"/>
            <a:ext cx="10034258" cy="5514110"/>
          </a:xfrm>
        </p:spPr>
        <p:txBody>
          <a:bodyPr>
            <a:normAutofit/>
          </a:bodyPr>
          <a:lstStyle/>
          <a:p>
            <a:r>
              <a:rPr lang="fr-FR" dirty="0"/>
              <a:t>Scénario Nominal :</a:t>
            </a:r>
          </a:p>
          <a:p>
            <a:pPr lvl="1"/>
            <a:r>
              <a:rPr lang="fr-FR" dirty="0"/>
              <a:t>SWGR propose au client le choix entre payment espéce et payment en ligne.</a:t>
            </a:r>
          </a:p>
          <a:p>
            <a:pPr lvl="1"/>
            <a:r>
              <a:rPr lang="fr-FR" dirty="0"/>
              <a:t>Le client choisir l’un des types de payments.</a:t>
            </a:r>
          </a:p>
          <a:p>
            <a:pPr lvl="1"/>
            <a:r>
              <a:rPr lang="fr-FR" dirty="0"/>
              <a:t>Si le client choisit le payment en ligne ,le SWGR affiche au client le formulaire a remplir.</a:t>
            </a:r>
          </a:p>
          <a:p>
            <a:pPr lvl="1"/>
            <a:r>
              <a:rPr lang="fr-FR" dirty="0"/>
              <a:t>Le client remplit le formulaire par ses données(Carte bancaire…etc).</a:t>
            </a:r>
          </a:p>
          <a:p>
            <a:pPr lvl="1"/>
            <a:r>
              <a:rPr lang="fr-FR" dirty="0"/>
              <a:t> Le SWR valide le formulaire et envoie un message au client pour indiquer que l’opération à été bien effectuer .</a:t>
            </a:r>
          </a:p>
          <a:p>
            <a:r>
              <a:rPr lang="fr-FR" dirty="0"/>
              <a:t>Scénario d’exeption :</a:t>
            </a:r>
          </a:p>
          <a:p>
            <a:pPr lvl="1"/>
            <a:r>
              <a:rPr lang="fr-FR" b="1" dirty="0"/>
              <a:t>E1 le code de carte bancaire de paiement est invalide .</a:t>
            </a:r>
            <a:endParaRPr lang="fr-FR" dirty="0"/>
          </a:p>
          <a:p>
            <a:pPr lvl="1"/>
            <a:r>
              <a:rPr lang="fr-FR" dirty="0"/>
              <a:t> E1.1 le SWR affiche un message d’erreur et demande au client d’entrer le code correcte .</a:t>
            </a:r>
          </a:p>
          <a:p>
            <a:pPr lvl="1"/>
            <a:r>
              <a:rPr lang="fr-FR" b="1" dirty="0"/>
              <a:t>E2 Code de la carte bancaire est définitivement erroné.</a:t>
            </a:r>
            <a:endParaRPr lang="fr-FR" dirty="0"/>
          </a:p>
          <a:p>
            <a:pPr lvl="1"/>
            <a:r>
              <a:rPr lang="fr-FR" b="1" dirty="0"/>
              <a:t> 	</a:t>
            </a:r>
            <a:r>
              <a:rPr lang="fr-FR" dirty="0"/>
              <a:t>E2.1 Le SWR indique au client que le code est erroné , et le SWR termine l’opération .</a:t>
            </a:r>
          </a:p>
          <a:p>
            <a:pPr lvl="0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15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9148" y="172848"/>
            <a:ext cx="8911687" cy="1280890"/>
          </a:xfrm>
        </p:spPr>
        <p:txBody>
          <a:bodyPr>
            <a:normAutofit/>
          </a:bodyPr>
          <a:lstStyle/>
          <a:p>
            <a:r>
              <a:rPr lang="fr-FR" b="1" dirty="0"/>
              <a:t> </a:t>
            </a:r>
            <a:r>
              <a:rPr lang="fr-FR" b="1" u="sng" dirty="0"/>
              <a:t>3-Diagramme de séquence :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46064" y="993568"/>
            <a:ext cx="8915400" cy="5763491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/>
              <a:t>3.1 –Différents diagrammes :</a:t>
            </a:r>
          </a:p>
          <a:p>
            <a:pPr lvl="1"/>
            <a:r>
              <a:rPr lang="fr-FR" b="1" dirty="0"/>
              <a:t>3.1.1- Cas d’utilisation 1 : Créer Compte .</a:t>
            </a:r>
          </a:p>
          <a:p>
            <a:pPr lvl="2"/>
            <a:r>
              <a:rPr lang="fr-FR" dirty="0"/>
              <a:t> - Cas d’utilisation : Créer Compte .</a:t>
            </a:r>
            <a:endParaRPr lang="fr-FR" sz="700" dirty="0"/>
          </a:p>
          <a:p>
            <a:pPr lvl="2"/>
            <a:r>
              <a:rPr lang="fr-FR" dirty="0"/>
              <a:t>- Résumé : Ce Cas d’utilisation permet un employer de restaurant ou d’un visiteur qui souhaite demander en ligne de créer un compte</a:t>
            </a:r>
            <a:r>
              <a:rPr lang="fr-FR" u="sng" dirty="0"/>
              <a:t> </a:t>
            </a:r>
            <a:endParaRPr lang="fr-FR" sz="700" dirty="0"/>
          </a:p>
          <a:p>
            <a:pPr lvl="2"/>
            <a:r>
              <a:rPr lang="fr-FR" dirty="0"/>
              <a:t>- Acteurs : Employer de restaurant , Visiteur , administrateur  .</a:t>
            </a:r>
            <a:endParaRPr lang="fr-FR" sz="700" dirty="0"/>
          </a:p>
          <a:p>
            <a:pPr lvl="2"/>
            <a:r>
              <a:rPr lang="fr-FR" dirty="0"/>
              <a:t>- Date de naissance : 13/05/2019 .</a:t>
            </a:r>
            <a:endParaRPr lang="fr-FR" sz="700" dirty="0"/>
          </a:p>
          <a:p>
            <a:pPr lvl="2"/>
            <a:r>
              <a:rPr lang="fr-FR" dirty="0"/>
              <a:t>- Date de Mise à jour :…….</a:t>
            </a:r>
            <a:endParaRPr lang="fr-FR" sz="700" dirty="0"/>
          </a:p>
          <a:p>
            <a:pPr lvl="2"/>
            <a:r>
              <a:rPr lang="fr-FR" dirty="0"/>
              <a:t>-  Version :1.0</a:t>
            </a:r>
            <a:endParaRPr lang="fr-FR" sz="700" dirty="0"/>
          </a:p>
          <a:p>
            <a:pPr lvl="2"/>
            <a:r>
              <a:rPr lang="fr-FR" dirty="0"/>
              <a:t>-  Responsables : Concepteurs de ce projets</a:t>
            </a:r>
            <a:r>
              <a:rPr lang="fr-FR" u="sng" dirty="0"/>
              <a:t> </a:t>
            </a:r>
            <a:endParaRPr lang="fr-FR" dirty="0"/>
          </a:p>
          <a:p>
            <a:pPr lvl="2"/>
            <a:r>
              <a:rPr lang="fr-FR" dirty="0"/>
              <a:t> -  Scénario Nominal :</a:t>
            </a:r>
          </a:p>
          <a:p>
            <a:pPr lvl="2"/>
            <a:r>
              <a:rPr lang="fr-FR" dirty="0"/>
              <a:t>1- Visiteur Ou Employé demande l’accés au Site Web des restaurants . </a:t>
            </a:r>
            <a:endParaRPr lang="fr-FR" sz="1000" dirty="0"/>
          </a:p>
          <a:p>
            <a:pPr lvl="2"/>
            <a:r>
              <a:rPr lang="fr-FR" dirty="0"/>
              <a:t>2- Le SWR donne l’accés . </a:t>
            </a:r>
            <a:endParaRPr lang="fr-FR" sz="1000" dirty="0"/>
          </a:p>
          <a:p>
            <a:pPr lvl="2"/>
            <a:r>
              <a:rPr lang="fr-FR" dirty="0"/>
              <a:t>3- Demander la création de compte . </a:t>
            </a:r>
            <a:endParaRPr lang="fr-FR" sz="1000" dirty="0"/>
          </a:p>
          <a:p>
            <a:pPr lvl="2"/>
            <a:r>
              <a:rPr lang="fr-FR" dirty="0"/>
              <a:t>4- Le SWR demande le type de compte (Visiteur ou Employé ). </a:t>
            </a:r>
            <a:endParaRPr lang="fr-FR" sz="1000" dirty="0"/>
          </a:p>
          <a:p>
            <a:pPr lvl="2"/>
            <a:r>
              <a:rPr lang="fr-FR" dirty="0"/>
              <a:t>5- L’utilisateur choisit le type de compte . </a:t>
            </a:r>
            <a:endParaRPr lang="fr-FR" sz="1000" dirty="0"/>
          </a:p>
          <a:p>
            <a:pPr lvl="2"/>
            <a:r>
              <a:rPr lang="fr-FR" dirty="0"/>
              <a:t>6- Le SWR demande de remplir les informations convenables . </a:t>
            </a:r>
            <a:endParaRPr lang="fr-FR" sz="1000" dirty="0"/>
          </a:p>
          <a:p>
            <a:pPr lvl="2"/>
            <a:r>
              <a:rPr lang="fr-FR" dirty="0"/>
              <a:t>7- L’utilisateur saisit les informations . </a:t>
            </a:r>
            <a:endParaRPr lang="fr-FR" sz="1000" dirty="0"/>
          </a:p>
          <a:p>
            <a:pPr lvl="2"/>
            <a:r>
              <a:rPr lang="fr-FR" dirty="0"/>
              <a:t>8- Le SWR demande la validation des Informations . </a:t>
            </a:r>
            <a:endParaRPr lang="fr-FR" sz="1000" dirty="0"/>
          </a:p>
          <a:p>
            <a:pPr lvl="2"/>
            <a:r>
              <a:rPr lang="fr-FR" dirty="0"/>
              <a:t>9- L’utilisateur valide les informations . </a:t>
            </a:r>
            <a:endParaRPr lang="fr-FR" sz="1000" dirty="0"/>
          </a:p>
          <a:p>
            <a:pPr lvl="2"/>
            <a:r>
              <a:rPr lang="fr-FR" dirty="0"/>
              <a:t>10- Le SWR envoie un email de validation compte à GBE d’utilisateur . </a:t>
            </a:r>
            <a:endParaRPr lang="fr-FR" sz="1000" dirty="0"/>
          </a:p>
          <a:p>
            <a:pPr lvl="2"/>
            <a:r>
              <a:rPr lang="fr-FR" dirty="0"/>
              <a:t>11- Le SWR informe l’utilisateur la création de compte . </a:t>
            </a:r>
          </a:p>
        </p:txBody>
      </p:sp>
    </p:spTree>
    <p:extLst>
      <p:ext uri="{BB962C8B-B14F-4D97-AF65-F5344CB8AC3E}">
        <p14:creationId xmlns:p14="http://schemas.microsoft.com/office/powerpoint/2010/main" val="2959291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87"/>
          <a:stretch/>
        </p:blipFill>
        <p:spPr bwMode="auto">
          <a:xfrm>
            <a:off x="1543792" y="1"/>
            <a:ext cx="9749641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1919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25"/>
          <a:stretch/>
        </p:blipFill>
        <p:spPr bwMode="auto">
          <a:xfrm>
            <a:off x="1555668" y="1"/>
            <a:ext cx="10022774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0208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8170" y="1092530"/>
            <a:ext cx="9592685" cy="5456712"/>
          </a:xfrm>
        </p:spPr>
        <p:txBody>
          <a:bodyPr/>
          <a:lstStyle/>
          <a:p>
            <a:r>
              <a:rPr lang="fr-FR" b="1" dirty="0"/>
              <a:t>3.1.2- Cas d’utilisation 2 : Créer Menu.</a:t>
            </a:r>
          </a:p>
          <a:p>
            <a:r>
              <a:rPr lang="fr-FR" dirty="0"/>
              <a:t> -   Scénario Nominal :</a:t>
            </a:r>
          </a:p>
          <a:p>
            <a:pPr lvl="1"/>
            <a:r>
              <a:rPr lang="fr-FR" dirty="0"/>
              <a:t>   1- L’employer de restaurant accéde au SWR .</a:t>
            </a:r>
          </a:p>
          <a:p>
            <a:pPr lvl="1"/>
            <a:r>
              <a:rPr lang="fr-FR" dirty="0"/>
              <a:t>   2- l’employer accéde à son compte.</a:t>
            </a:r>
          </a:p>
          <a:p>
            <a:pPr lvl="1"/>
            <a:r>
              <a:rPr lang="fr-FR" dirty="0"/>
              <a:t>   3- l’employer demande de créer un menu .</a:t>
            </a:r>
          </a:p>
          <a:p>
            <a:pPr lvl="1"/>
            <a:r>
              <a:rPr lang="fr-FR" dirty="0"/>
              <a:t>   4- le SWR demande de saisir les informations concernant son menu (choisir un nom,…)</a:t>
            </a:r>
          </a:p>
          <a:p>
            <a:pPr lvl="1"/>
            <a:r>
              <a:rPr lang="fr-FR" dirty="0"/>
              <a:t>  5- l’employer saisit les informations .</a:t>
            </a:r>
          </a:p>
          <a:p>
            <a:pPr lvl="1"/>
            <a:r>
              <a:rPr lang="fr-FR" dirty="0"/>
              <a:t>  6- Le SWR demande la validation des informations concernant le menu.</a:t>
            </a:r>
          </a:p>
          <a:p>
            <a:pPr lvl="1"/>
            <a:r>
              <a:rPr lang="fr-FR" dirty="0"/>
              <a:t>  7-l’employer valide les informations .</a:t>
            </a:r>
          </a:p>
          <a:p>
            <a:pPr lvl="1"/>
            <a:r>
              <a:rPr lang="fr-FR" dirty="0"/>
              <a:t> 8-  le SWR publie le nouveau menu créer dans la liste des menus de restaurant existe déjà.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6741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21" y="0"/>
            <a:ext cx="8953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87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935" y="0"/>
            <a:ext cx="8193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8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4141" y="179774"/>
            <a:ext cx="8911687" cy="1280890"/>
          </a:xfrm>
        </p:spPr>
        <p:txBody>
          <a:bodyPr/>
          <a:lstStyle/>
          <a:p>
            <a:r>
              <a:rPr lang="fr-FR" b="1" u="sng" dirty="0"/>
              <a:t>1-Diagramme de cas d’utilisation :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0432" y="1104405"/>
            <a:ext cx="8915400" cy="56645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En commence tout d’abord par déterminer les acteurs du système selon les informations existent dans le cahier de charge , qui sont les suivants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b="1" dirty="0"/>
              <a:t>1-1– Les Acteurs :</a:t>
            </a:r>
          </a:p>
          <a:p>
            <a:pPr lvl="1"/>
            <a:r>
              <a:rPr lang="fr-FR" dirty="0"/>
              <a:t>Le visiteur ou le client .</a:t>
            </a:r>
            <a:endParaRPr lang="fr-FR" sz="1000" dirty="0"/>
          </a:p>
          <a:p>
            <a:pPr lvl="1"/>
            <a:r>
              <a:rPr lang="fr-FR" dirty="0"/>
              <a:t>L’employer de restaurant .</a:t>
            </a:r>
            <a:endParaRPr lang="fr-FR" sz="1000" dirty="0"/>
          </a:p>
          <a:p>
            <a:pPr lvl="1"/>
            <a:r>
              <a:rPr lang="fr-FR" dirty="0"/>
              <a:t>Administrateur </a:t>
            </a:r>
            <a:endParaRPr lang="fr-FR" sz="1200" dirty="0"/>
          </a:p>
          <a:p>
            <a:pPr marL="0" indent="0">
              <a:buNone/>
            </a:pPr>
            <a:r>
              <a:rPr lang="fr-FR" b="1" dirty="0"/>
              <a:t>	1-1.2 –Les Cas d’utilisation :</a:t>
            </a:r>
            <a:endParaRPr lang="fr-FR" sz="1200" dirty="0"/>
          </a:p>
          <a:p>
            <a:pPr lvl="1"/>
            <a:r>
              <a:rPr lang="fr-FR" dirty="0"/>
              <a:t>Présenter les menus et les services  .</a:t>
            </a:r>
            <a:endParaRPr lang="fr-FR" sz="1000" dirty="0"/>
          </a:p>
          <a:p>
            <a:pPr lvl="1"/>
            <a:r>
              <a:rPr lang="fr-FR" dirty="0"/>
              <a:t>Créer compte .</a:t>
            </a:r>
            <a:endParaRPr lang="fr-FR" sz="1000" dirty="0"/>
          </a:p>
          <a:p>
            <a:pPr lvl="1"/>
            <a:r>
              <a:rPr lang="fr-FR" dirty="0"/>
              <a:t>Valider Compte via Email .</a:t>
            </a:r>
            <a:endParaRPr lang="fr-FR" sz="1000" dirty="0"/>
          </a:p>
          <a:p>
            <a:pPr lvl="1"/>
            <a:r>
              <a:rPr lang="fr-FR" dirty="0"/>
              <a:t>S’authentifier .</a:t>
            </a:r>
            <a:endParaRPr lang="fr-FR" sz="1000" dirty="0"/>
          </a:p>
          <a:p>
            <a:pPr lvl="1"/>
            <a:r>
              <a:rPr lang="fr-FR" dirty="0"/>
              <a:t>Modifier l’espace des restaurants .</a:t>
            </a:r>
            <a:endParaRPr lang="fr-FR" sz="1000" dirty="0"/>
          </a:p>
          <a:p>
            <a:pPr lvl="1"/>
            <a:r>
              <a:rPr lang="fr-FR" dirty="0"/>
              <a:t>Supprimer l’espace .</a:t>
            </a:r>
            <a:endParaRPr lang="fr-FR" sz="1000" dirty="0"/>
          </a:p>
          <a:p>
            <a:pPr lvl="1"/>
            <a:r>
              <a:rPr lang="fr-FR" dirty="0"/>
              <a:t> Recherche des restaurants .</a:t>
            </a:r>
            <a:endParaRPr lang="fr-FR" sz="1000" dirty="0"/>
          </a:p>
          <a:p>
            <a:pPr lvl="1"/>
            <a:r>
              <a:rPr lang="fr-FR" dirty="0"/>
              <a:t>Recherche des restaurants selon le type , localisation ,style , popularité , prix.</a:t>
            </a:r>
          </a:p>
          <a:p>
            <a:pPr lvl="1"/>
            <a:r>
              <a:rPr lang="fr-FR" dirty="0"/>
              <a:t>Demander menu .</a:t>
            </a:r>
            <a:endParaRPr lang="fr-FR" sz="1000" dirty="0"/>
          </a:p>
          <a:p>
            <a:pPr lvl="1"/>
            <a:r>
              <a:rPr lang="fr-FR" dirty="0"/>
              <a:t>Demander menu par téléphone .</a:t>
            </a:r>
          </a:p>
          <a:p>
            <a:pPr lvl="2"/>
            <a:endParaRPr lang="fr-FR" sz="800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5635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2545" y="534390"/>
            <a:ext cx="9842067" cy="5376832"/>
          </a:xfrm>
        </p:spPr>
        <p:txBody>
          <a:bodyPr>
            <a:normAutofit lnSpcReduction="10000"/>
          </a:bodyPr>
          <a:lstStyle/>
          <a:p>
            <a:r>
              <a:rPr lang="fr-FR" b="1" dirty="0"/>
              <a:t>3.1.3- Cas d’utilisation 3 : Valider Menu.</a:t>
            </a:r>
            <a:endParaRPr lang="fr-FR" dirty="0"/>
          </a:p>
          <a:p>
            <a:r>
              <a:rPr lang="fr-FR" dirty="0"/>
              <a:t> -   Scénario Nominal :</a:t>
            </a:r>
          </a:p>
          <a:p>
            <a:pPr lvl="1"/>
            <a:r>
              <a:rPr lang="fr-FR" dirty="0"/>
              <a:t>1-l’Utilisateur demande l’accès au compte. </a:t>
            </a:r>
          </a:p>
          <a:p>
            <a:pPr lvl="1"/>
            <a:r>
              <a:rPr lang="fr-FR" dirty="0"/>
              <a:t>2-le SWR demande de saisir le nom d’utilisateur et mot de passe.</a:t>
            </a:r>
          </a:p>
          <a:p>
            <a:pPr lvl="1"/>
            <a:r>
              <a:rPr lang="fr-FR" dirty="0"/>
              <a:t>3-L’utilisateur saisie NU et MT. </a:t>
            </a:r>
          </a:p>
          <a:p>
            <a:pPr lvl="1"/>
            <a:r>
              <a:rPr lang="fr-FR" dirty="0"/>
              <a:t>4-SWR vérifie NU et MT. </a:t>
            </a:r>
          </a:p>
          <a:p>
            <a:pPr lvl="1"/>
            <a:r>
              <a:rPr lang="fr-FR" dirty="0"/>
              <a:t>5- SWR donne l’accès au compte pour l’employé. </a:t>
            </a:r>
          </a:p>
          <a:p>
            <a:pPr lvl="1"/>
            <a:r>
              <a:rPr lang="fr-FR" dirty="0"/>
              <a:t>6-l’employé demande la création d’un menu. </a:t>
            </a:r>
          </a:p>
          <a:p>
            <a:pPr lvl="1"/>
            <a:r>
              <a:rPr lang="fr-FR" dirty="0"/>
              <a:t>7-SWR demande la saisie des infos de ce Menu. </a:t>
            </a:r>
          </a:p>
          <a:p>
            <a:pPr lvl="1"/>
            <a:r>
              <a:rPr lang="fr-FR" dirty="0"/>
              <a:t>8-l’employe saisie les informations. </a:t>
            </a:r>
          </a:p>
          <a:p>
            <a:pPr lvl="1"/>
            <a:r>
              <a:rPr lang="fr-FR" dirty="0"/>
              <a:t>9-SWR demande la validation d’informations. </a:t>
            </a:r>
          </a:p>
          <a:p>
            <a:pPr lvl="1"/>
            <a:r>
              <a:rPr lang="fr-FR" dirty="0"/>
              <a:t>10-l’employe valide les informations. </a:t>
            </a:r>
          </a:p>
          <a:p>
            <a:pPr lvl="1"/>
            <a:r>
              <a:rPr lang="fr-FR" dirty="0"/>
              <a:t>11-SWR informe la création de Menu . </a:t>
            </a:r>
          </a:p>
          <a:p>
            <a:pPr lvl="1"/>
            <a:r>
              <a:rPr lang="fr-FR" dirty="0"/>
              <a:t>12-Le SWR demande la validation de l’offre d’emploi à l’administrateur . </a:t>
            </a:r>
          </a:p>
          <a:p>
            <a:pPr lvl="1"/>
            <a:r>
              <a:rPr lang="fr-FR" dirty="0"/>
              <a:t>13-l’administrateur valide l’offre d’emploi .</a:t>
            </a:r>
          </a:p>
        </p:txBody>
      </p:sp>
    </p:spTree>
    <p:extLst>
      <p:ext uri="{BB962C8B-B14F-4D97-AF65-F5344CB8AC3E}">
        <p14:creationId xmlns:p14="http://schemas.microsoft.com/office/powerpoint/2010/main" val="2878796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26" y="1"/>
            <a:ext cx="8716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07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5044" y="320634"/>
            <a:ext cx="9889568" cy="6537366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/>
              <a:t>3.1.4- Cas d’utilisation 4 : publier Menu.</a:t>
            </a:r>
            <a:endParaRPr lang="fr-FR" dirty="0"/>
          </a:p>
          <a:p>
            <a:r>
              <a:rPr lang="fr-FR" dirty="0"/>
              <a:t> -   Scénario Nominal :</a:t>
            </a:r>
          </a:p>
          <a:p>
            <a:pPr lvl="1"/>
            <a:r>
              <a:rPr lang="fr-FR" dirty="0"/>
              <a:t>1-l’Utilisateur demande l’ accès au compte . </a:t>
            </a:r>
          </a:p>
          <a:p>
            <a:pPr lvl="1"/>
            <a:r>
              <a:rPr lang="fr-FR" dirty="0"/>
              <a:t>2-le SWR demande de saisir le nom d’ utilisateur et mot de passe . </a:t>
            </a:r>
          </a:p>
          <a:p>
            <a:pPr lvl="1"/>
            <a:r>
              <a:rPr lang="fr-FR" dirty="0"/>
              <a:t>3-L’utilisateur saisie NU et MT. </a:t>
            </a:r>
          </a:p>
          <a:p>
            <a:pPr lvl="1"/>
            <a:r>
              <a:rPr lang="fr-FR" dirty="0"/>
              <a:t>4-SWR verifier NU et MT. </a:t>
            </a:r>
          </a:p>
          <a:p>
            <a:pPr lvl="1"/>
            <a:r>
              <a:rPr lang="fr-FR" dirty="0"/>
              <a:t>5- SWR donne l’accès au compte pour l’employé. </a:t>
            </a:r>
          </a:p>
          <a:p>
            <a:pPr lvl="1"/>
            <a:r>
              <a:rPr lang="fr-FR" dirty="0"/>
              <a:t>6-l’ employe demande la création d’un Menu. </a:t>
            </a:r>
          </a:p>
          <a:p>
            <a:pPr lvl="1"/>
            <a:r>
              <a:rPr lang="fr-FR" dirty="0"/>
              <a:t>7-SWR demande la saisie des infos du Menu. </a:t>
            </a:r>
          </a:p>
          <a:p>
            <a:pPr lvl="1"/>
            <a:r>
              <a:rPr lang="fr-FR" dirty="0"/>
              <a:t>8-l’employe saisie les informations . </a:t>
            </a:r>
          </a:p>
          <a:p>
            <a:pPr lvl="1"/>
            <a:r>
              <a:rPr lang="fr-FR" dirty="0"/>
              <a:t>9-SWR demande la validation d’informations. </a:t>
            </a:r>
          </a:p>
          <a:p>
            <a:pPr lvl="1"/>
            <a:r>
              <a:rPr lang="fr-FR" dirty="0"/>
              <a:t>10-l’employe valide les informations . </a:t>
            </a:r>
          </a:p>
          <a:p>
            <a:pPr lvl="1"/>
            <a:r>
              <a:rPr lang="fr-FR" dirty="0"/>
              <a:t>11-SWR informe la création du Menu. </a:t>
            </a:r>
          </a:p>
          <a:p>
            <a:pPr lvl="1"/>
            <a:r>
              <a:rPr lang="fr-FR" dirty="0"/>
              <a:t>12-Le SWR demande la validation du Menu à l’adinistrateur . </a:t>
            </a:r>
          </a:p>
          <a:p>
            <a:pPr lvl="1"/>
            <a:r>
              <a:rPr lang="fr-FR" dirty="0"/>
              <a:t>13-l’administrateur valide le Menu . </a:t>
            </a:r>
          </a:p>
          <a:p>
            <a:pPr lvl="1"/>
            <a:r>
              <a:rPr lang="fr-FR" dirty="0"/>
              <a:t>14  -Le SWR demande la publication du Menu. </a:t>
            </a:r>
          </a:p>
          <a:p>
            <a:pPr lvl="1"/>
            <a:r>
              <a:rPr lang="fr-FR" dirty="0"/>
              <a:t>15 - l’admin publie le Menu. </a:t>
            </a:r>
          </a:p>
          <a:p>
            <a:pPr lvl="1"/>
            <a:r>
              <a:rPr lang="fr-FR" dirty="0"/>
              <a:t>16 -  SWR envoi un message de validation du publication du Menu a BE.</a:t>
            </a:r>
          </a:p>
          <a:p>
            <a:r>
              <a:rPr lang="fr-FR" dirty="0"/>
              <a:t>-   Scénario Alternatif :</a:t>
            </a:r>
          </a:p>
          <a:p>
            <a:pPr lvl="1"/>
            <a:r>
              <a:rPr lang="fr-FR" dirty="0"/>
              <a:t>A1 . démarre au point 15 </a:t>
            </a:r>
          </a:p>
          <a:p>
            <a:pPr lvl="1"/>
            <a:r>
              <a:rPr lang="fr-FR" dirty="0"/>
              <a:t>A1.15 Si l’administrateur n’est pas publier le Menu . </a:t>
            </a:r>
          </a:p>
          <a:p>
            <a:pPr lvl="1"/>
            <a:r>
              <a:rPr lang="fr-FR" dirty="0"/>
              <a:t>A1.16 le Menu est détruite.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1056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30" y="0"/>
            <a:ext cx="8668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66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74421" y="178130"/>
            <a:ext cx="9830191" cy="6679870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3.1.5- Cas d’utilisation 5 : Chercher Restaurant</a:t>
            </a:r>
          </a:p>
          <a:p>
            <a:r>
              <a:rPr lang="fr-FR" dirty="0"/>
              <a:t>-   Scénario Nominal :</a:t>
            </a:r>
          </a:p>
          <a:p>
            <a:pPr lvl="1"/>
            <a:r>
              <a:rPr lang="fr-FR" dirty="0"/>
              <a:t>1-l’Utilisateur demande l’ accès au compte . </a:t>
            </a:r>
          </a:p>
          <a:p>
            <a:pPr lvl="1"/>
            <a:r>
              <a:rPr lang="fr-FR" dirty="0"/>
              <a:t>2-le SWR demande de saisir le nom d’ utilisateur et mot de passe . </a:t>
            </a:r>
          </a:p>
          <a:p>
            <a:pPr lvl="1"/>
            <a:r>
              <a:rPr lang="fr-FR" dirty="0"/>
              <a:t>3-L’utilisateur saisie NU et MT. </a:t>
            </a:r>
          </a:p>
          <a:p>
            <a:pPr lvl="1"/>
            <a:r>
              <a:rPr lang="fr-FR" dirty="0"/>
              <a:t>4-SWR verifier NU et MT. </a:t>
            </a:r>
          </a:p>
          <a:p>
            <a:pPr lvl="1"/>
            <a:r>
              <a:rPr lang="fr-FR" dirty="0"/>
              <a:t>5- SWR donne l’accès au compte pour l’utilisateur </a:t>
            </a:r>
            <a:r>
              <a:rPr lang="fr-FR" b="1" dirty="0"/>
              <a:t>. </a:t>
            </a:r>
            <a:endParaRPr lang="fr-FR" dirty="0"/>
          </a:p>
          <a:p>
            <a:pPr lvl="1"/>
            <a:r>
              <a:rPr lang="fr-FR" dirty="0"/>
              <a:t>6 – L’utilisateur demande au SWR des Restaurants selon le Nom, type,style,localisation ou prix. </a:t>
            </a:r>
          </a:p>
          <a:p>
            <a:pPr lvl="1"/>
            <a:r>
              <a:rPr lang="fr-FR" dirty="0"/>
              <a:t>7- Le SWR affiche les Restaurants convenables . </a:t>
            </a:r>
          </a:p>
          <a:p>
            <a:pPr lvl="1"/>
            <a:r>
              <a:rPr lang="fr-FR" dirty="0"/>
              <a:t>8-l’utilisateur cherche le Restaurant la plus adéquate . </a:t>
            </a:r>
          </a:p>
          <a:p>
            <a:pPr lvl="1"/>
            <a:r>
              <a:rPr lang="fr-FR" dirty="0"/>
              <a:t>9-Le jeune Diplomé demande l’accés aux informations de cette Restaurant . </a:t>
            </a:r>
          </a:p>
          <a:p>
            <a:pPr lvl="1"/>
            <a:r>
              <a:rPr lang="fr-FR" dirty="0"/>
              <a:t>10-Le SWR donne l’accés . </a:t>
            </a:r>
          </a:p>
          <a:p>
            <a:pPr lvl="1"/>
            <a:r>
              <a:rPr lang="fr-FR" dirty="0"/>
              <a:t>11-L’utilisateur Consulte le Menu de cette Restaurant . </a:t>
            </a:r>
          </a:p>
          <a:p>
            <a:r>
              <a:rPr lang="fr-FR" dirty="0"/>
              <a:t>-   Scénario Alternatif :</a:t>
            </a:r>
          </a:p>
          <a:p>
            <a:pPr lvl="1"/>
            <a:r>
              <a:rPr lang="fr-FR" dirty="0"/>
              <a:t>A1 . Démarre au point 7 </a:t>
            </a:r>
          </a:p>
          <a:p>
            <a:pPr lvl="1"/>
            <a:r>
              <a:rPr lang="fr-FR" dirty="0"/>
              <a:t>A1.7 Si le SWR n’affiche pas les Restaurants .</a:t>
            </a:r>
          </a:p>
          <a:p>
            <a:pPr lvl="1"/>
            <a:r>
              <a:rPr lang="fr-FR" dirty="0"/>
              <a:t>A1.8 L’utilisateur quitte le SWR . </a:t>
            </a:r>
          </a:p>
          <a:p>
            <a:pPr lvl="1"/>
            <a:r>
              <a:rPr lang="fr-FR" dirty="0"/>
              <a:t>A2. Démarre au point 10 </a:t>
            </a:r>
          </a:p>
          <a:p>
            <a:pPr lvl="1"/>
            <a:r>
              <a:rPr lang="fr-FR" dirty="0"/>
              <a:t>A2.10 Si le SWR n’est pas donnés l’accés aux informations de cet Restaurant . </a:t>
            </a:r>
          </a:p>
          <a:p>
            <a:pPr lvl="1"/>
            <a:r>
              <a:rPr lang="fr-FR" dirty="0"/>
              <a:t>A2.11 L’utilisateur redemande l’accés 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6337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075" y="0"/>
            <a:ext cx="6353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84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5045" y="415636"/>
            <a:ext cx="9889568" cy="6329548"/>
          </a:xfrm>
        </p:spPr>
        <p:txBody>
          <a:bodyPr>
            <a:normAutofit/>
          </a:bodyPr>
          <a:lstStyle/>
          <a:p>
            <a:r>
              <a:rPr lang="fr-FR" b="1" dirty="0"/>
              <a:t>3.1.5- Cas d’utilisation 6 : Avoir Commande.</a:t>
            </a:r>
          </a:p>
          <a:p>
            <a:r>
              <a:rPr lang="fr-FR" dirty="0"/>
              <a:t>-   Scénario Nominal :</a:t>
            </a:r>
          </a:p>
          <a:p>
            <a:pPr lvl="1"/>
            <a:r>
              <a:rPr lang="fr-FR" dirty="0"/>
              <a:t>– S’authentifier.</a:t>
            </a:r>
          </a:p>
          <a:p>
            <a:pPr lvl="1"/>
            <a:r>
              <a:rPr lang="fr-FR" dirty="0"/>
              <a:t>– Le client demande la liste des restaurant .</a:t>
            </a:r>
          </a:p>
          <a:p>
            <a:pPr lvl="1"/>
            <a:r>
              <a:rPr lang="fr-FR" dirty="0"/>
              <a:t>– SWR affiche la liste des restaurant.</a:t>
            </a:r>
          </a:p>
          <a:p>
            <a:pPr lvl="1"/>
            <a:r>
              <a:rPr lang="fr-FR" dirty="0"/>
              <a:t>–Le client choisit un restaurant.</a:t>
            </a:r>
          </a:p>
          <a:p>
            <a:pPr lvl="1"/>
            <a:r>
              <a:rPr lang="fr-FR" dirty="0"/>
              <a:t>–SWR affiche le menu de restaurant choisit.</a:t>
            </a:r>
          </a:p>
          <a:p>
            <a:pPr lvl="1"/>
            <a:r>
              <a:rPr lang="fr-FR" dirty="0"/>
              <a:t>– Client choisit un plat .</a:t>
            </a:r>
          </a:p>
          <a:p>
            <a:pPr lvl="1"/>
            <a:r>
              <a:rPr lang="fr-FR" dirty="0"/>
              <a:t>– 	SWR demande de choisir le type de réception      de ce plat .</a:t>
            </a:r>
          </a:p>
          <a:p>
            <a:pPr lvl="1"/>
            <a:r>
              <a:rPr lang="fr-FR" dirty="0"/>
              <a:t>– Client choisit le type de reception.</a:t>
            </a:r>
          </a:p>
          <a:p>
            <a:pPr lvl="1"/>
            <a:r>
              <a:rPr lang="fr-FR" dirty="0"/>
              <a:t>–  SWR demande de valider le choix .</a:t>
            </a:r>
          </a:p>
          <a:p>
            <a:pPr lvl="1"/>
            <a:r>
              <a:rPr lang="fr-FR" dirty="0"/>
              <a:t>–Client valide le choix .  </a:t>
            </a:r>
          </a:p>
          <a:p>
            <a:pPr lvl="1"/>
            <a:r>
              <a:rPr lang="fr-FR" dirty="0"/>
              <a:t>– SWR envoie un message à l’employer de cet restaurant pour la commande .</a:t>
            </a:r>
          </a:p>
          <a:p>
            <a:pPr lvl="1"/>
            <a:r>
              <a:rPr lang="fr-FR" dirty="0"/>
              <a:t>– l’employer confirme la réception de cette commande .</a:t>
            </a:r>
          </a:p>
          <a:p>
            <a:pPr lvl="1"/>
            <a:r>
              <a:rPr lang="fr-FR" dirty="0"/>
              <a:t>– SWR envoie un message de confirmation au client pour sa commande.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76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72" y="21735"/>
            <a:ext cx="5985163" cy="6836265"/>
          </a:xfrm>
        </p:spPr>
      </p:pic>
    </p:spTree>
    <p:extLst>
      <p:ext uri="{BB962C8B-B14F-4D97-AF65-F5344CB8AC3E}">
        <p14:creationId xmlns:p14="http://schemas.microsoft.com/office/powerpoint/2010/main" val="2916229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36022" y="196598"/>
            <a:ext cx="8911687" cy="1280890"/>
          </a:xfrm>
        </p:spPr>
        <p:txBody>
          <a:bodyPr/>
          <a:lstStyle/>
          <a:p>
            <a:r>
              <a:rPr lang="fr-FR" b="1" u="sng" dirty="0"/>
              <a:t>4-Diagramme de classe :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6921" y="837043"/>
            <a:ext cx="10212778" cy="5967351"/>
          </a:xfrm>
        </p:spPr>
        <p:txBody>
          <a:bodyPr>
            <a:normAutofit/>
          </a:bodyPr>
          <a:lstStyle/>
          <a:p>
            <a:r>
              <a:rPr lang="fr-FR" b="1" dirty="0"/>
              <a:t>4.1 Les classes et les attributs du système :</a:t>
            </a:r>
          </a:p>
          <a:p>
            <a:pPr lvl="1"/>
            <a:r>
              <a:rPr lang="fr-FR" dirty="0"/>
              <a:t>Administrateur :</a:t>
            </a:r>
          </a:p>
          <a:p>
            <a:pPr lvl="2"/>
            <a:r>
              <a:rPr lang="fr-FR" dirty="0"/>
              <a:t>id</a:t>
            </a:r>
          </a:p>
          <a:p>
            <a:pPr lvl="2"/>
            <a:r>
              <a:rPr lang="fr-FR" dirty="0"/>
              <a:t>nom</a:t>
            </a:r>
          </a:p>
          <a:p>
            <a:pPr lvl="1"/>
            <a:r>
              <a:rPr lang="fr-FR" dirty="0"/>
              <a:t>Restaurant :</a:t>
            </a:r>
          </a:p>
          <a:p>
            <a:pPr lvl="2"/>
            <a:r>
              <a:rPr lang="fr-FR" dirty="0"/>
              <a:t>id</a:t>
            </a:r>
          </a:p>
          <a:p>
            <a:pPr lvl="2"/>
            <a:r>
              <a:rPr lang="fr-FR" dirty="0"/>
              <a:t>nom</a:t>
            </a:r>
          </a:p>
          <a:p>
            <a:pPr lvl="2"/>
            <a:r>
              <a:rPr lang="fr-FR" dirty="0"/>
              <a:t>n_telephone</a:t>
            </a:r>
          </a:p>
          <a:p>
            <a:pPr lvl="2"/>
            <a:r>
              <a:rPr lang="fr-FR" dirty="0"/>
              <a:t>type</a:t>
            </a:r>
          </a:p>
          <a:p>
            <a:pPr lvl="2"/>
            <a:r>
              <a:rPr lang="fr-FR" dirty="0"/>
              <a:t>style</a:t>
            </a:r>
          </a:p>
          <a:p>
            <a:pPr lvl="2"/>
            <a:r>
              <a:rPr lang="fr-FR" dirty="0"/>
              <a:t>adresse</a:t>
            </a:r>
          </a:p>
          <a:p>
            <a:pPr lvl="2"/>
            <a:r>
              <a:rPr lang="fr-FR" dirty="0"/>
              <a:t>adresse email</a:t>
            </a:r>
          </a:p>
          <a:p>
            <a:pPr lvl="2"/>
            <a:r>
              <a:rPr lang="fr-FR" dirty="0"/>
              <a:t>description</a:t>
            </a:r>
          </a:p>
          <a:p>
            <a:pPr lvl="1"/>
            <a:r>
              <a:rPr lang="fr-FR" dirty="0"/>
              <a:t>Menu :</a:t>
            </a:r>
          </a:p>
          <a:p>
            <a:pPr lvl="2"/>
            <a:r>
              <a:rPr lang="fr-FR" dirty="0"/>
              <a:t>id </a:t>
            </a:r>
          </a:p>
          <a:p>
            <a:pPr lvl="2"/>
            <a:r>
              <a:rPr lang="fr-FR" dirty="0"/>
              <a:t>description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1684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40675" y="973777"/>
            <a:ext cx="9663937" cy="5510150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Compte :</a:t>
            </a:r>
          </a:p>
          <a:p>
            <a:pPr lvl="2"/>
            <a:r>
              <a:rPr lang="fr-FR" dirty="0"/>
              <a:t>adresse_email</a:t>
            </a:r>
          </a:p>
          <a:p>
            <a:pPr lvl="2"/>
            <a:r>
              <a:rPr lang="fr-FR" dirty="0"/>
              <a:t>mot de passe</a:t>
            </a:r>
          </a:p>
          <a:p>
            <a:pPr lvl="1"/>
            <a:r>
              <a:rPr lang="fr-FR" dirty="0"/>
              <a:t>Client :</a:t>
            </a:r>
          </a:p>
          <a:p>
            <a:pPr lvl="2"/>
            <a:r>
              <a:rPr lang="fr-FR" dirty="0"/>
              <a:t>id</a:t>
            </a:r>
          </a:p>
          <a:p>
            <a:pPr lvl="2"/>
            <a:r>
              <a:rPr lang="fr-FR" dirty="0"/>
              <a:t>nom</a:t>
            </a:r>
          </a:p>
          <a:p>
            <a:pPr lvl="2"/>
            <a:r>
              <a:rPr lang="fr-FR" dirty="0"/>
              <a:t>prenom</a:t>
            </a:r>
          </a:p>
          <a:p>
            <a:pPr lvl="2"/>
            <a:r>
              <a:rPr lang="fr-FR" dirty="0"/>
              <a:t>adresse</a:t>
            </a:r>
          </a:p>
          <a:p>
            <a:pPr lvl="2"/>
            <a:r>
              <a:rPr lang="fr-FR" dirty="0"/>
              <a:t>numero carte bancaire</a:t>
            </a:r>
          </a:p>
          <a:p>
            <a:pPr lvl="1"/>
            <a:r>
              <a:rPr lang="fr-FR" dirty="0"/>
              <a:t>Demande :</a:t>
            </a:r>
          </a:p>
          <a:p>
            <a:pPr lvl="2"/>
            <a:r>
              <a:rPr lang="fr-FR" dirty="0"/>
              <a:t>id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492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57940" y="368134"/>
            <a:ext cx="8915400" cy="6210796"/>
          </a:xfrm>
        </p:spPr>
        <p:txBody>
          <a:bodyPr>
            <a:normAutofit lnSpcReduction="10000"/>
          </a:bodyPr>
          <a:lstStyle/>
          <a:p>
            <a:pPr lvl="1"/>
            <a:r>
              <a:rPr lang="fr-FR" dirty="0"/>
              <a:t>Demander menu en ligne .</a:t>
            </a:r>
            <a:endParaRPr lang="fr-FR" sz="1000" dirty="0"/>
          </a:p>
          <a:p>
            <a:pPr lvl="1"/>
            <a:r>
              <a:rPr lang="fr-FR" dirty="0"/>
              <a:t>Avoir un menu .</a:t>
            </a:r>
          </a:p>
          <a:p>
            <a:pPr lvl="1"/>
            <a:r>
              <a:rPr lang="fr-FR" dirty="0"/>
              <a:t>Avoir un menu par une livraison .</a:t>
            </a:r>
          </a:p>
          <a:p>
            <a:pPr lvl="1"/>
            <a:r>
              <a:rPr lang="fr-FR" dirty="0"/>
              <a:t>Avoir un menu par une réservation d’une table dans le restaurant .</a:t>
            </a:r>
          </a:p>
          <a:p>
            <a:pPr lvl="1"/>
            <a:r>
              <a:rPr lang="fr-FR" dirty="0"/>
              <a:t>Avoir son menu lui méme .</a:t>
            </a:r>
          </a:p>
          <a:p>
            <a:pPr lvl="1"/>
            <a:r>
              <a:rPr lang="fr-FR" dirty="0"/>
              <a:t> Modifier demande de menu .</a:t>
            </a:r>
          </a:p>
          <a:p>
            <a:pPr lvl="1"/>
            <a:r>
              <a:rPr lang="fr-FR" dirty="0"/>
              <a:t>Annuler demande de menu .</a:t>
            </a:r>
          </a:p>
          <a:p>
            <a:pPr lvl="1"/>
            <a:r>
              <a:rPr lang="fr-FR" dirty="0"/>
              <a:t>Réserver un espace dans le restaurant .</a:t>
            </a:r>
          </a:p>
          <a:p>
            <a:pPr lvl="1"/>
            <a:r>
              <a:rPr lang="fr-FR" dirty="0"/>
              <a:t>Payer le menu .</a:t>
            </a:r>
          </a:p>
          <a:p>
            <a:pPr lvl="1"/>
            <a:r>
              <a:rPr lang="fr-FR" dirty="0"/>
              <a:t>Payer le menu en ligne .</a:t>
            </a:r>
          </a:p>
          <a:p>
            <a:pPr lvl="1"/>
            <a:r>
              <a:rPr lang="fr-FR" dirty="0"/>
              <a:t>Payer le menu en espéce .</a:t>
            </a:r>
          </a:p>
          <a:p>
            <a:pPr lvl="1"/>
            <a:r>
              <a:rPr lang="fr-FR" dirty="0"/>
              <a:t>Proposer un menu pour les événements spéciaux .</a:t>
            </a:r>
          </a:p>
          <a:p>
            <a:pPr lvl="1"/>
            <a:r>
              <a:rPr lang="fr-FR" dirty="0"/>
              <a:t>Valider un menu .</a:t>
            </a:r>
          </a:p>
          <a:p>
            <a:pPr lvl="1"/>
            <a:r>
              <a:rPr lang="fr-FR" dirty="0"/>
              <a:t>Valider un compte .</a:t>
            </a:r>
          </a:p>
          <a:p>
            <a:pPr lvl="1"/>
            <a:r>
              <a:rPr lang="fr-FR" dirty="0"/>
              <a:t>Publier un menu .</a:t>
            </a:r>
          </a:p>
          <a:p>
            <a:pPr lvl="1"/>
            <a:r>
              <a:rPr lang="fr-FR" dirty="0"/>
              <a:t>Regènérer un mot de passe .</a:t>
            </a:r>
          </a:p>
          <a:p>
            <a:pPr lvl="1"/>
            <a:r>
              <a:rPr lang="fr-FR" dirty="0"/>
              <a:t>Valider les modifications .</a:t>
            </a:r>
          </a:p>
        </p:txBody>
      </p:sp>
    </p:spTree>
    <p:extLst>
      <p:ext uri="{BB962C8B-B14F-4D97-AF65-F5344CB8AC3E}">
        <p14:creationId xmlns:p14="http://schemas.microsoft.com/office/powerpoint/2010/main" val="3499340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525" y="327227"/>
            <a:ext cx="8911687" cy="527796"/>
          </a:xfrm>
        </p:spPr>
        <p:txBody>
          <a:bodyPr>
            <a:normAutofit fontScale="90000"/>
          </a:bodyPr>
          <a:lstStyle/>
          <a:p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4.2 Diagramme résultant en utilisant StartUML:</a:t>
            </a:r>
            <a:b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endParaRPr lang="fr-FR" sz="1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8525" y="1104405"/>
            <a:ext cx="9389278" cy="554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6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0665" y="243229"/>
            <a:ext cx="9723313" cy="1429987"/>
          </a:xfrm>
        </p:spPr>
        <p:txBody>
          <a:bodyPr/>
          <a:lstStyle/>
          <a:p>
            <a:r>
              <a:rPr lang="fr-FR" b="1" u="sng" dirty="0"/>
              <a:t>5-Diagramme d’état</a:t>
            </a:r>
            <a:r>
              <a:rPr lang="ar-MA" u="sng" dirty="0"/>
              <a:t>: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60665" y="1211283"/>
            <a:ext cx="10043947" cy="4426806"/>
          </a:xfrm>
        </p:spPr>
        <p:txBody>
          <a:bodyPr/>
          <a:lstStyle/>
          <a:p>
            <a:pPr marL="0" lvl="0" indent="0">
              <a:buNone/>
            </a:pPr>
            <a:r>
              <a:rPr lang="fr-FR" b="1" dirty="0"/>
              <a:t> Diagramme de </a:t>
            </a:r>
            <a:r>
              <a:rPr lang="fr-FR" dirty="0"/>
              <a:t> </a:t>
            </a:r>
            <a:r>
              <a:rPr lang="fr-FR" b="1" dirty="0"/>
              <a:t>gestion de compte :</a:t>
            </a:r>
          </a:p>
          <a:p>
            <a:pPr lvl="0"/>
            <a:endParaRPr lang="fr-FR" dirty="0"/>
          </a:p>
          <a:p>
            <a:endParaRPr lang="fr-FR" dirty="0"/>
          </a:p>
        </p:txBody>
      </p:sp>
      <p:pic>
        <p:nvPicPr>
          <p:cNvPr id="4" name="Image 3" descr="H:\S2\Modélisation UML\compte projet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299" y="1673216"/>
            <a:ext cx="8787739" cy="518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0064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2899" y="303476"/>
            <a:ext cx="8911687" cy="1280890"/>
          </a:xfrm>
        </p:spPr>
        <p:txBody>
          <a:bodyPr/>
          <a:lstStyle/>
          <a:p>
            <a:pPr lvl="0"/>
            <a:r>
              <a:rPr lang="fr-FR" b="1" dirty="0"/>
              <a:t> </a:t>
            </a: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Diagramme de  gestion de menu :</a:t>
            </a:r>
            <a:b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endParaRPr lang="fr-FR" sz="1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99" y="1270660"/>
            <a:ext cx="10231226" cy="5587340"/>
          </a:xfrm>
        </p:spPr>
      </p:pic>
    </p:spTree>
    <p:extLst>
      <p:ext uri="{BB962C8B-B14F-4D97-AF65-F5344CB8AC3E}">
        <p14:creationId xmlns:p14="http://schemas.microsoft.com/office/powerpoint/2010/main" val="502423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34629" y="956619"/>
            <a:ext cx="8911687" cy="1280890"/>
          </a:xfrm>
        </p:spPr>
        <p:txBody>
          <a:bodyPr/>
          <a:lstStyle/>
          <a:p>
            <a:pPr lvl="0"/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Diagramme de  gestion de restaurant :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 descr="H:\S2\Modélisation UML\restaurant projet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2125" y="1779957"/>
            <a:ext cx="9872561" cy="4632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8461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22266" y="113471"/>
            <a:ext cx="8911687" cy="777178"/>
          </a:xfrm>
        </p:spPr>
        <p:txBody>
          <a:bodyPr>
            <a:normAutofit fontScale="90000"/>
          </a:bodyPr>
          <a:lstStyle/>
          <a:p>
            <a:r>
              <a:rPr lang="fr-FR" b="1" u="sng" dirty="0"/>
              <a:t>6-Diagramme d’activité</a:t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816925" y="739721"/>
            <a:ext cx="221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gestion de compte :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25" y="1318161"/>
            <a:ext cx="10010898" cy="5539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293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8167" y="213756"/>
            <a:ext cx="9996446" cy="748145"/>
          </a:xfrm>
        </p:spPr>
        <p:txBody>
          <a:bodyPr>
            <a:normAutofit fontScale="90000"/>
          </a:bodyPr>
          <a:lstStyle/>
          <a:p>
            <a:r>
              <a:rPr lang="fr-F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gestion de menu :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68" y="1092279"/>
            <a:ext cx="9419614" cy="5765721"/>
          </a:xfrm>
        </p:spPr>
      </p:pic>
    </p:spTree>
    <p:extLst>
      <p:ext uri="{BB962C8B-B14F-4D97-AF65-F5344CB8AC3E}">
        <p14:creationId xmlns:p14="http://schemas.microsoft.com/office/powerpoint/2010/main" val="291011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66650" y="137222"/>
            <a:ext cx="8911687" cy="1280890"/>
          </a:xfrm>
        </p:spPr>
        <p:txBody>
          <a:bodyPr/>
          <a:lstStyle/>
          <a:p>
            <a:r>
              <a: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gestion de restaurant :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665" y="2505694"/>
            <a:ext cx="10260280" cy="3752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2599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91293" y="154379"/>
            <a:ext cx="9901443" cy="997528"/>
          </a:xfrm>
        </p:spPr>
        <p:txBody>
          <a:bodyPr>
            <a:normAutofit fontScale="90000"/>
          </a:bodyPr>
          <a:lstStyle/>
          <a:p>
            <a:r>
              <a:rPr lang="fr-FR" b="1" u="sng" dirty="0"/>
              <a:t>7-Diagramme de deploiement et de composant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99" y="1270660"/>
            <a:ext cx="8988659" cy="5592023"/>
          </a:xfrm>
        </p:spPr>
      </p:pic>
    </p:spTree>
    <p:extLst>
      <p:ext uri="{BB962C8B-B14F-4D97-AF65-F5344CB8AC3E}">
        <p14:creationId xmlns:p14="http://schemas.microsoft.com/office/powerpoint/2010/main" val="216199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3528" y="481606"/>
            <a:ext cx="8911687" cy="480295"/>
          </a:xfrm>
        </p:spPr>
        <p:txBody>
          <a:bodyPr>
            <a:normAutofit fontScale="90000"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fr-FR" sz="19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1-2</a:t>
            </a:r>
            <a:r>
              <a:rPr lang="fr-FR" sz="19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–</a:t>
            </a:r>
            <a:r>
              <a:rPr lang="fr-FR" sz="19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Diagramme de site Web des restaurants </a:t>
            </a:r>
            <a:r>
              <a:rPr lang="fr-FR" sz="19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  <a:br>
              <a:rPr lang="fr-FR" sz="1200" dirty="0"/>
            </a:b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880D230-0169-47A3-BEB2-E9E560987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766" y="961901"/>
            <a:ext cx="9428776" cy="5896099"/>
          </a:xfrm>
        </p:spPr>
      </p:pic>
    </p:spTree>
    <p:extLst>
      <p:ext uri="{BB962C8B-B14F-4D97-AF65-F5344CB8AC3E}">
        <p14:creationId xmlns:p14="http://schemas.microsoft.com/office/powerpoint/2010/main" val="66866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33796" y="315353"/>
            <a:ext cx="8911687" cy="527796"/>
          </a:xfrm>
        </p:spPr>
        <p:txBody>
          <a:bodyPr>
            <a:normAutofit fontScale="90000"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fr-FR" b="1" dirty="0"/>
              <a:t>–Diagramme de gestion  de compte.</a:t>
            </a:r>
            <a:br>
              <a:rPr lang="fr-FR" sz="1200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96" y="843149"/>
            <a:ext cx="8858993" cy="58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3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2275" y="267850"/>
            <a:ext cx="8911687" cy="456545"/>
          </a:xfrm>
        </p:spPr>
        <p:txBody>
          <a:bodyPr>
            <a:normAutofit fontScale="90000"/>
          </a:bodyPr>
          <a:lstStyle/>
          <a:p>
            <a:pPr lvl="1"/>
            <a:r>
              <a:rPr lang="fr-FR" b="1" dirty="0"/>
              <a:t>–Diagramme de gestion de menu .</a:t>
            </a:r>
            <a:br>
              <a:rPr lang="fr-FR" sz="1200" dirty="0"/>
            </a:br>
            <a:r>
              <a:rPr lang="fr-FR" b="1" dirty="0"/>
              <a:t> </a:t>
            </a:r>
            <a:br>
              <a:rPr lang="fr-FR" sz="1200" dirty="0"/>
            </a:b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255" y="724396"/>
            <a:ext cx="8805707" cy="611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4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7897" y="255975"/>
            <a:ext cx="8911687" cy="551547"/>
          </a:xfrm>
        </p:spPr>
        <p:txBody>
          <a:bodyPr>
            <a:normAutofit fontScale="90000"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fr-FR" b="1" dirty="0"/>
              <a:t>–Diagramme de gestion d’une restaurant.</a:t>
            </a:r>
            <a:br>
              <a:rPr lang="fr-FR" sz="1200" dirty="0"/>
            </a:br>
            <a:endParaRPr lang="fr-FR" dirty="0"/>
          </a:p>
        </p:txBody>
      </p:sp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74" y="961901"/>
            <a:ext cx="9025247" cy="571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6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9159" y="790364"/>
            <a:ext cx="8911687" cy="444669"/>
          </a:xfrm>
        </p:spPr>
        <p:txBody>
          <a:bodyPr>
            <a:normAutofit/>
          </a:bodyPr>
          <a:lstStyle/>
          <a:p>
            <a:pPr lvl="1"/>
            <a:r>
              <a:rPr lang="fr-FR" b="1" dirty="0"/>
              <a:t>–Description textuelle des cas d’utilisation .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627310" y="1836717"/>
            <a:ext cx="8915400" cy="3777622"/>
          </a:xfrm>
        </p:spPr>
        <p:txBody>
          <a:bodyPr/>
          <a:lstStyle/>
          <a:p>
            <a:r>
              <a:rPr lang="fr-FR" dirty="0"/>
              <a:t>Pour se faire on a choisit seulement les cas d’utilisation importantes dans notre application et qui sont :</a:t>
            </a:r>
          </a:p>
          <a:p>
            <a:endParaRPr lang="fr-FR" sz="1200" dirty="0"/>
          </a:p>
          <a:p>
            <a:pPr lvl="2"/>
            <a:r>
              <a:rPr lang="fr-FR" dirty="0"/>
              <a:t>– Créer compte .</a:t>
            </a:r>
            <a:endParaRPr lang="fr-FR" sz="1000" dirty="0"/>
          </a:p>
          <a:p>
            <a:pPr lvl="2"/>
            <a:r>
              <a:rPr lang="fr-FR" dirty="0"/>
              <a:t>–Créer Menu .</a:t>
            </a:r>
            <a:endParaRPr lang="fr-FR" sz="1000" dirty="0"/>
          </a:p>
          <a:p>
            <a:pPr lvl="2"/>
            <a:r>
              <a:rPr lang="fr-FR" dirty="0"/>
              <a:t>–Payer pour un menu .</a:t>
            </a:r>
            <a:endParaRPr lang="fr-FR" sz="1000" dirty="0"/>
          </a:p>
          <a:p>
            <a:pPr lvl="2"/>
            <a:r>
              <a:rPr lang="fr-FR" dirty="0"/>
              <a:t>–Chercher un restaurant .</a:t>
            </a:r>
            <a:endParaRPr lang="fr-FR" sz="1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188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54774" y="291601"/>
            <a:ext cx="8911687" cy="1280890"/>
          </a:xfrm>
        </p:spPr>
        <p:txBody>
          <a:bodyPr/>
          <a:lstStyle/>
          <a:p>
            <a:r>
              <a:rPr lang="fr-FR" b="1" u="sng" dirty="0"/>
              <a:t>1.7.1– Créer compte :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8156" y="1266700"/>
            <a:ext cx="9438305" cy="5419107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fr-FR" dirty="0"/>
              <a:t>Cas d’utilisation : Créer Compte .</a:t>
            </a:r>
          </a:p>
          <a:p>
            <a:pPr lvl="0"/>
            <a:r>
              <a:rPr lang="fr-FR" dirty="0"/>
              <a:t>Résumé : Ce Cas d’utilisation permet à un employer de restaurant ou d’un visiteur qui souhaite demander en ligne de créer un compte</a:t>
            </a:r>
            <a:r>
              <a:rPr lang="fr-FR" u="sng" dirty="0"/>
              <a:t> </a:t>
            </a:r>
            <a:endParaRPr lang="fr-FR" dirty="0"/>
          </a:p>
          <a:p>
            <a:pPr lvl="0"/>
            <a:r>
              <a:rPr lang="fr-FR" dirty="0"/>
              <a:t>Acteurs : Employer de restaurant , Visiteur , administrateur  .</a:t>
            </a:r>
          </a:p>
          <a:p>
            <a:pPr lvl="0"/>
            <a:r>
              <a:rPr lang="fr-FR" dirty="0"/>
              <a:t>Date de naissance : 13/05/2019 .</a:t>
            </a:r>
          </a:p>
          <a:p>
            <a:pPr lvl="0"/>
            <a:r>
              <a:rPr lang="fr-FR" dirty="0"/>
              <a:t>Date de Mise à jour :…….</a:t>
            </a:r>
          </a:p>
          <a:p>
            <a:pPr lvl="0"/>
            <a:r>
              <a:rPr lang="fr-FR" dirty="0"/>
              <a:t>Version :1.0</a:t>
            </a:r>
          </a:p>
          <a:p>
            <a:pPr lvl="0"/>
            <a:r>
              <a:rPr lang="fr-FR" dirty="0"/>
              <a:t>Responsables : Concepteurs de ce projets</a:t>
            </a:r>
            <a:r>
              <a:rPr lang="fr-FR" u="sng" dirty="0"/>
              <a:t> </a:t>
            </a:r>
          </a:p>
          <a:p>
            <a:pPr lvl="0"/>
            <a:r>
              <a:rPr lang="fr-FR" dirty="0"/>
              <a:t>Scénario Nominal :</a:t>
            </a:r>
          </a:p>
          <a:p>
            <a:pPr lvl="1"/>
            <a:r>
              <a:rPr lang="fr-FR" dirty="0"/>
              <a:t>1- Visiteur Ou Employé demande l’accés au Site Web des restaurants . </a:t>
            </a:r>
          </a:p>
          <a:p>
            <a:pPr lvl="1"/>
            <a:r>
              <a:rPr lang="fr-FR" dirty="0"/>
              <a:t>2- Le SWR donne l’accés . </a:t>
            </a:r>
          </a:p>
          <a:p>
            <a:pPr lvl="1"/>
            <a:r>
              <a:rPr lang="fr-FR" dirty="0"/>
              <a:t>3- Demander la création de compte . </a:t>
            </a:r>
          </a:p>
          <a:p>
            <a:pPr lvl="1"/>
            <a:r>
              <a:rPr lang="fr-FR" dirty="0"/>
              <a:t>4- Le SWR demande le type de compte (Visiteur ou Employé ). </a:t>
            </a:r>
          </a:p>
          <a:p>
            <a:pPr lvl="1"/>
            <a:r>
              <a:rPr lang="fr-FR" dirty="0"/>
              <a:t>5- L’utilisateur choisit le type de compte . </a:t>
            </a:r>
          </a:p>
          <a:p>
            <a:pPr lvl="1"/>
            <a:r>
              <a:rPr lang="fr-FR" dirty="0"/>
              <a:t>6- Le SWR demande de remplir les informations convenables . </a:t>
            </a:r>
          </a:p>
          <a:p>
            <a:pPr lvl="1"/>
            <a:r>
              <a:rPr lang="fr-FR" dirty="0"/>
              <a:t>7- L’utilisateur saisit les informations . </a:t>
            </a:r>
          </a:p>
          <a:p>
            <a:pPr lvl="1"/>
            <a:r>
              <a:rPr lang="fr-FR" dirty="0"/>
              <a:t>8- Le SWR demande la validation des Informations . </a:t>
            </a:r>
          </a:p>
          <a:p>
            <a:pPr lvl="1"/>
            <a:r>
              <a:rPr lang="fr-FR" dirty="0"/>
              <a:t>9- L’utilisateur valide les informations . </a:t>
            </a:r>
          </a:p>
          <a:p>
            <a:pPr lvl="1"/>
            <a:r>
              <a:rPr lang="fr-FR" dirty="0"/>
              <a:t>10- Le SWR envoie un email de validation compte à GBE d’utilisateur . </a:t>
            </a:r>
          </a:p>
          <a:p>
            <a:pPr lvl="1"/>
            <a:r>
              <a:rPr lang="fr-FR" dirty="0"/>
              <a:t>11- Le SWR informe l’utilisateur la création de compte . 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648666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</TotalTime>
  <Words>334</Words>
  <Application>Microsoft Office PowerPoint</Application>
  <PresentationFormat>Grand écran</PresentationFormat>
  <Paragraphs>275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2" baseType="lpstr">
      <vt:lpstr>Arial</vt:lpstr>
      <vt:lpstr>Century Gothic</vt:lpstr>
      <vt:lpstr>Monotype Corsiva</vt:lpstr>
      <vt:lpstr>Wingdings 3</vt:lpstr>
      <vt:lpstr>Brin</vt:lpstr>
      <vt:lpstr>Gestion des restaurant</vt:lpstr>
      <vt:lpstr>1-Diagramme de cas d’utilisation : </vt:lpstr>
      <vt:lpstr>Présentation PowerPoint</vt:lpstr>
      <vt:lpstr>1-2–Diagramme de site Web des restaurants . </vt:lpstr>
      <vt:lpstr>–Diagramme de gestion  de compte. </vt:lpstr>
      <vt:lpstr>–Diagramme de gestion de menu .   </vt:lpstr>
      <vt:lpstr>–Diagramme de gestion d’une restaurant. </vt:lpstr>
      <vt:lpstr>–Description textuelle des cas d’utilisation .</vt:lpstr>
      <vt:lpstr>1.7.1– Créer compte : </vt:lpstr>
      <vt:lpstr>Présentation PowerPoint</vt:lpstr>
      <vt:lpstr>1.7.2 –Créer Menu : </vt:lpstr>
      <vt:lpstr>1.7.3 –Chercher réstaurant. </vt:lpstr>
      <vt:lpstr>1.7.3 –Gestion de payment. </vt:lpstr>
      <vt:lpstr> 3-Diagramme de séquence :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4-Diagramme de classe : </vt:lpstr>
      <vt:lpstr>Présentation PowerPoint</vt:lpstr>
      <vt:lpstr>4.2 Diagramme résultant en utilisant StartUML: </vt:lpstr>
      <vt:lpstr>5-Diagramme d’état: </vt:lpstr>
      <vt:lpstr> Diagramme de  gestion de menu : </vt:lpstr>
      <vt:lpstr>Diagramme de  gestion de restaurant : </vt:lpstr>
      <vt:lpstr>6-Diagramme d’activité </vt:lpstr>
      <vt:lpstr>gestion de menu : </vt:lpstr>
      <vt:lpstr>gestion de restaurant : </vt:lpstr>
      <vt:lpstr>7-Diagramme de deploiement et de composant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restaurant</dc:title>
  <dc:creator>Utilisateur Windows</dc:creator>
  <cp:lastModifiedBy>ASUS</cp:lastModifiedBy>
  <cp:revision>19</cp:revision>
  <dcterms:created xsi:type="dcterms:W3CDTF">2019-06-16T20:28:50Z</dcterms:created>
  <dcterms:modified xsi:type="dcterms:W3CDTF">2019-06-17T14:56:43Z</dcterms:modified>
</cp:coreProperties>
</file>