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x="18288000" cy="10287000"/>
  <p:notesSz cx="6858000" cy="9144000"/>
  <p:embeddedFontLst>
    <p:embeddedFont>
      <p:font typeface="Now Bold" charset="1" panose="00000800000000000000"/>
      <p:regular r:id="rId19"/>
    </p:embeddedFont>
    <p:embeddedFont>
      <p:font typeface="DM Sans Bold" charset="1" panose="00000000000000000000"/>
      <p:regular r:id="rId20"/>
    </p:embeddedFont>
    <p:embeddedFont>
      <p:font typeface="DM Sans" charset="1" panose="00000000000000000000"/>
      <p:regular r:id="rId21"/>
    </p:embeddedFont>
    <p:embeddedFont>
      <p:font typeface="Canva Sans Bold" charset="1" panose="020B0803030501040103"/>
      <p:regular r:id="rId2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jpe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42.svg" Type="http://schemas.openxmlformats.org/officeDocument/2006/relationships/image"/><Relationship Id="rId2" Target="../media/image34.png" Type="http://schemas.openxmlformats.org/officeDocument/2006/relationships/image"/><Relationship Id="rId3" Target="../media/image35.svg" Type="http://schemas.openxmlformats.org/officeDocument/2006/relationships/image"/><Relationship Id="rId4" Target="../media/image36.png" Type="http://schemas.openxmlformats.org/officeDocument/2006/relationships/image"/><Relationship Id="rId5" Target="../media/image37.png" Type="http://schemas.openxmlformats.org/officeDocument/2006/relationships/image"/><Relationship Id="rId6" Target="../media/image38.svg" Type="http://schemas.openxmlformats.org/officeDocument/2006/relationships/image"/><Relationship Id="rId7" Target="../media/image39.png" Type="http://schemas.openxmlformats.org/officeDocument/2006/relationships/image"/><Relationship Id="rId8" Target="../media/image40.svg" Type="http://schemas.openxmlformats.org/officeDocument/2006/relationships/image"/><Relationship Id="rId9" Target="../media/image41.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9.png" Type="http://schemas.openxmlformats.org/officeDocument/2006/relationships/image"/><Relationship Id="rId3" Target="../media/image30.svg" Type="http://schemas.openxmlformats.org/officeDocument/2006/relationships/image"/><Relationship Id="rId4" Target="../media/image43.png" Type="http://schemas.openxmlformats.org/officeDocument/2006/relationships/image"/><Relationship Id="rId5" Target="../media/image44.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9.png" Type="http://schemas.openxmlformats.org/officeDocument/2006/relationships/image"/><Relationship Id="rId3" Target="../media/image30.svg" Type="http://schemas.openxmlformats.org/officeDocument/2006/relationships/image"/><Relationship Id="rId4" Target="../media/image45.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10" Target="https://www.dawn.com/news/1709300" TargetMode="External" Type="http://schemas.openxmlformats.org/officeDocument/2006/relationships/hyperlink"/><Relationship Id="rId11" Target="https://pide.org.pk/research/understanding-workplace-harassment-in-pakistan/" TargetMode="External" Type="http://schemas.openxmlformats.org/officeDocument/2006/relationships/hyperlink"/><Relationship Id="rId12" Target="https://www.humanrightspulse.com/mastercontentblog/harassment-of-womens-rights-in-pakistan#:~:text=A%20survey%20on%20the%20harassment,been%20subjected%20to%20sexual%20harassment" TargetMode="External" Type="http://schemas.openxmlformats.org/officeDocument/2006/relationships/hyperlink"/><Relationship Id="rId13" Target="https://www.shrm.org/topics-tools/tools/hr-answers/different-types-sexual-harassment" TargetMode="External" Type="http://schemas.openxmlformats.org/officeDocument/2006/relationships/hyperlink"/><Relationship Id="rId2" Target="../media/image46.png" Type="http://schemas.openxmlformats.org/officeDocument/2006/relationships/image"/><Relationship Id="rId3" Target="../media/image47.svg" Type="http://schemas.openxmlformats.org/officeDocument/2006/relationships/image"/><Relationship Id="rId4" Target="../media/image48.png" Type="http://schemas.openxmlformats.org/officeDocument/2006/relationships/image"/><Relationship Id="rId5" Target="../media/image49.svg" Type="http://schemas.openxmlformats.org/officeDocument/2006/relationships/image"/><Relationship Id="rId6" Target="../media/image50.png" Type="http://schemas.openxmlformats.org/officeDocument/2006/relationships/image"/><Relationship Id="rId7" Target="../media/image51.svg" Type="http://schemas.openxmlformats.org/officeDocument/2006/relationships/image"/><Relationship Id="rId8" Target="../media/image52.png" Type="http://schemas.openxmlformats.org/officeDocument/2006/relationships/image"/><Relationship Id="rId9" Target="../media/image53.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2.png" Type="http://schemas.openxmlformats.org/officeDocument/2006/relationships/image"/><Relationship Id="rId2" Target="../media/image4.png" Type="http://schemas.openxmlformats.org/officeDocument/2006/relationships/image"/><Relationship Id="rId3" Target="../media/image5.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8.png" Type="http://schemas.openxmlformats.org/officeDocument/2006/relationships/image"/><Relationship Id="rId7" Target="../media/image9.svg" Type="http://schemas.openxmlformats.org/officeDocument/2006/relationships/image"/><Relationship Id="rId8" Target="../media/image10.png" Type="http://schemas.openxmlformats.org/officeDocument/2006/relationships/image"/><Relationship Id="rId9" Target="../media/image11.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0.png" Type="http://schemas.openxmlformats.org/officeDocument/2006/relationships/image"/><Relationship Id="rId11" Target="../media/image11.svg" Type="http://schemas.openxmlformats.org/officeDocument/2006/relationships/image"/><Relationship Id="rId12" Target="../media/image15.jpeg" Type="http://schemas.openxmlformats.org/officeDocument/2006/relationships/image"/><Relationship Id="rId2" Target="../media/image4.png" Type="http://schemas.openxmlformats.org/officeDocument/2006/relationships/image"/><Relationship Id="rId3" Target="../media/image5.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13.png" Type="http://schemas.openxmlformats.org/officeDocument/2006/relationships/image"/><Relationship Id="rId7" Target="../media/image14.svg" Type="http://schemas.openxmlformats.org/officeDocument/2006/relationships/image"/><Relationship Id="rId8" Target="../media/image8.png" Type="http://schemas.openxmlformats.org/officeDocument/2006/relationships/image"/><Relationship Id="rId9" Target="../media/image9.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 Id="rId3" Target="../media/image17.svg" Type="http://schemas.openxmlformats.org/officeDocument/2006/relationships/image"/><Relationship Id="rId4" Target="../media/image18.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9.jpe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0.jpeg" Type="http://schemas.openxmlformats.org/officeDocument/2006/relationships/image"/><Relationship Id="rId3" Target="../media/image21.png" Type="http://schemas.openxmlformats.org/officeDocument/2006/relationships/image"/><Relationship Id="rId4" Target="../media/image22.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3.png" Type="http://schemas.openxmlformats.org/officeDocument/2006/relationships/image"/><Relationship Id="rId3" Target="../media/image24.svg" Type="http://schemas.openxmlformats.org/officeDocument/2006/relationships/image"/><Relationship Id="rId4" Target="../media/image25.png" Type="http://schemas.openxmlformats.org/officeDocument/2006/relationships/image"/><Relationship Id="rId5" Target="../media/image26.svg" Type="http://schemas.openxmlformats.org/officeDocument/2006/relationships/image"/><Relationship Id="rId6" Target="../media/image27.jpe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8.jpeg" Type="http://schemas.openxmlformats.org/officeDocument/2006/relationships/image"/><Relationship Id="rId3" Target="../media/image29.png" Type="http://schemas.openxmlformats.org/officeDocument/2006/relationships/image"/><Relationship Id="rId4" Target="../media/image30.svg" Type="http://schemas.openxmlformats.org/officeDocument/2006/relationships/image"/><Relationship Id="rId5" Target="http://www.mwlusa.org/topics/violence&amp;harrassment/breakingsilence.htm#:~:text=According%20to%20the%20same%20AASHA%20survey%2C%2093%20percent%20of%20women%20working%20in%20both%20private%20and%20public%20sectors%20acknowledge%20being%20harassed." TargetMode="External" Type="http://schemas.openxmlformats.org/officeDocument/2006/relationships/hyperlink"/><Relationship Id="rId6" Target="../media/image31.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2.png" Type="http://schemas.openxmlformats.org/officeDocument/2006/relationships/image"/><Relationship Id="rId3" Target="../media/image33.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051D40"/>
        </a:solidFill>
      </p:bgPr>
    </p:bg>
    <p:spTree>
      <p:nvGrpSpPr>
        <p:cNvPr id="1" name=""/>
        <p:cNvGrpSpPr/>
        <p:nvPr/>
      </p:nvGrpSpPr>
      <p:grpSpPr>
        <a:xfrm>
          <a:off x="0" y="0"/>
          <a:ext cx="0" cy="0"/>
          <a:chOff x="0" y="0"/>
          <a:chExt cx="0" cy="0"/>
        </a:xfrm>
      </p:grpSpPr>
      <p:grpSp>
        <p:nvGrpSpPr>
          <p:cNvPr name="Group 2" id="2"/>
          <p:cNvGrpSpPr/>
          <p:nvPr/>
        </p:nvGrpSpPr>
        <p:grpSpPr>
          <a:xfrm rot="-5400000">
            <a:off x="11392544" y="4154952"/>
            <a:ext cx="11958151" cy="1929323"/>
            <a:chOff x="0" y="0"/>
            <a:chExt cx="3149472" cy="508135"/>
          </a:xfrm>
        </p:grpSpPr>
        <p:sp>
          <p:nvSpPr>
            <p:cNvPr name="Freeform 3" id="3"/>
            <p:cNvSpPr/>
            <p:nvPr/>
          </p:nvSpPr>
          <p:spPr>
            <a:xfrm flipH="false" flipV="false" rot="0">
              <a:off x="0" y="0"/>
              <a:ext cx="3149472" cy="508135"/>
            </a:xfrm>
            <a:custGeom>
              <a:avLst/>
              <a:gdLst/>
              <a:ahLst/>
              <a:cxnLst/>
              <a:rect r="r" b="b" t="t" l="l"/>
              <a:pathLst>
                <a:path h="508135" w="3149472">
                  <a:moveTo>
                    <a:pt x="0" y="0"/>
                  </a:moveTo>
                  <a:lnTo>
                    <a:pt x="3149472" y="0"/>
                  </a:lnTo>
                  <a:lnTo>
                    <a:pt x="3149472" y="508135"/>
                  </a:lnTo>
                  <a:lnTo>
                    <a:pt x="0" y="508135"/>
                  </a:lnTo>
                  <a:close/>
                </a:path>
              </a:pathLst>
            </a:custGeom>
            <a:solidFill>
              <a:srgbClr val="145DA0"/>
            </a:solidFill>
          </p:spPr>
        </p:sp>
        <p:sp>
          <p:nvSpPr>
            <p:cNvPr name="TextBox 4" id="4"/>
            <p:cNvSpPr txBox="true"/>
            <p:nvPr/>
          </p:nvSpPr>
          <p:spPr>
            <a:xfrm>
              <a:off x="0" y="-28575"/>
              <a:ext cx="3149472" cy="536710"/>
            </a:xfrm>
            <a:prstGeom prst="rect">
              <a:avLst/>
            </a:prstGeom>
          </p:spPr>
          <p:txBody>
            <a:bodyPr anchor="ctr" rtlCol="false" tIns="50800" lIns="50800" bIns="50800" rIns="50800"/>
            <a:lstStyle/>
            <a:p>
              <a:pPr algn="ctr">
                <a:lnSpc>
                  <a:spcPts val="2590"/>
                </a:lnSpc>
              </a:pPr>
            </a:p>
          </p:txBody>
        </p:sp>
      </p:grpSp>
      <p:sp>
        <p:nvSpPr>
          <p:cNvPr name="Freeform 5" id="5"/>
          <p:cNvSpPr/>
          <p:nvPr/>
        </p:nvSpPr>
        <p:spPr>
          <a:xfrm flipH="false" flipV="false" rot="0">
            <a:off x="11208957" y="-1011147"/>
            <a:ext cx="2647750" cy="2647750"/>
          </a:xfrm>
          <a:custGeom>
            <a:avLst/>
            <a:gdLst/>
            <a:ahLst/>
            <a:cxnLst/>
            <a:rect r="r" b="b" t="t" l="l"/>
            <a:pathLst>
              <a:path h="2647750" w="2647750">
                <a:moveTo>
                  <a:pt x="0" y="0"/>
                </a:moveTo>
                <a:lnTo>
                  <a:pt x="2647750" y="0"/>
                </a:lnTo>
                <a:lnTo>
                  <a:pt x="2647750" y="2647750"/>
                </a:lnTo>
                <a:lnTo>
                  <a:pt x="0" y="264775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6" id="6"/>
          <p:cNvGrpSpPr>
            <a:grpSpLocks noChangeAspect="true"/>
          </p:cNvGrpSpPr>
          <p:nvPr/>
        </p:nvGrpSpPr>
        <p:grpSpPr>
          <a:xfrm rot="0">
            <a:off x="10380940" y="649592"/>
            <a:ext cx="7516996" cy="8987817"/>
            <a:chOff x="0" y="0"/>
            <a:chExt cx="8603361" cy="10286746"/>
          </a:xfrm>
        </p:grpSpPr>
        <p:sp>
          <p:nvSpPr>
            <p:cNvPr name="Freeform 7" id="7"/>
            <p:cNvSpPr/>
            <p:nvPr/>
          </p:nvSpPr>
          <p:spPr>
            <a:xfrm flipH="false" flipV="false" rot="0">
              <a:off x="-2794" y="-128"/>
              <a:ext cx="8606155" cy="10286874"/>
            </a:xfrm>
            <a:custGeom>
              <a:avLst/>
              <a:gdLst/>
              <a:ahLst/>
              <a:cxnLst/>
              <a:rect r="r" b="b" t="t" l="l"/>
              <a:pathLst>
                <a:path h="10286874" w="8606155">
                  <a:moveTo>
                    <a:pt x="8606155" y="10251441"/>
                  </a:moveTo>
                  <a:cubicBezTo>
                    <a:pt x="8606155" y="10284588"/>
                    <a:pt x="8595487" y="10286874"/>
                    <a:pt x="8567674" y="10286874"/>
                  </a:cubicBezTo>
                  <a:cubicBezTo>
                    <a:pt x="5713094" y="10286239"/>
                    <a:pt x="2858643" y="10286239"/>
                    <a:pt x="4064" y="10286239"/>
                  </a:cubicBezTo>
                  <a:cubicBezTo>
                    <a:pt x="0" y="10272396"/>
                    <a:pt x="6350" y="10259823"/>
                    <a:pt x="9271" y="10246996"/>
                  </a:cubicBezTo>
                  <a:cubicBezTo>
                    <a:pt x="134747" y="9685402"/>
                    <a:pt x="260350" y="9123935"/>
                    <a:pt x="386207" y="8562467"/>
                  </a:cubicBezTo>
                  <a:cubicBezTo>
                    <a:pt x="565658" y="7761986"/>
                    <a:pt x="745490" y="6961633"/>
                    <a:pt x="924814" y="6161151"/>
                  </a:cubicBezTo>
                  <a:cubicBezTo>
                    <a:pt x="1146302" y="5172583"/>
                    <a:pt x="1367282" y="4184015"/>
                    <a:pt x="1588643" y="3195574"/>
                  </a:cubicBezTo>
                  <a:cubicBezTo>
                    <a:pt x="1813560" y="2191385"/>
                    <a:pt x="2038604" y="1187323"/>
                    <a:pt x="2264156" y="183261"/>
                  </a:cubicBezTo>
                  <a:cubicBezTo>
                    <a:pt x="2277872" y="122174"/>
                    <a:pt x="2286635" y="59690"/>
                    <a:pt x="2308860" y="635"/>
                  </a:cubicBezTo>
                  <a:cubicBezTo>
                    <a:pt x="4395216" y="635"/>
                    <a:pt x="6481572" y="635"/>
                    <a:pt x="8567928" y="0"/>
                  </a:cubicBezTo>
                  <a:cubicBezTo>
                    <a:pt x="8596249" y="0"/>
                    <a:pt x="8605901" y="3429"/>
                    <a:pt x="8605901" y="35814"/>
                  </a:cubicBezTo>
                  <a:cubicBezTo>
                    <a:pt x="8605139" y="3441066"/>
                    <a:pt x="8605139" y="6846317"/>
                    <a:pt x="8606155" y="10251441"/>
                  </a:cubicBezTo>
                  <a:close/>
                </a:path>
              </a:pathLst>
            </a:custGeom>
            <a:blipFill>
              <a:blip r:embed="rId4"/>
              <a:stretch>
                <a:fillRect l="-24168" t="0" r="-28669" b="0"/>
              </a:stretch>
            </a:blipFill>
          </p:spPr>
        </p:sp>
      </p:grpSp>
      <p:sp>
        <p:nvSpPr>
          <p:cNvPr name="Freeform 8" id="8"/>
          <p:cNvSpPr/>
          <p:nvPr/>
        </p:nvSpPr>
        <p:spPr>
          <a:xfrm flipH="false" flipV="false" rot="0">
            <a:off x="-295175" y="8630507"/>
            <a:ext cx="2647750" cy="2647750"/>
          </a:xfrm>
          <a:custGeom>
            <a:avLst/>
            <a:gdLst/>
            <a:ahLst/>
            <a:cxnLst/>
            <a:rect r="r" b="b" t="t" l="l"/>
            <a:pathLst>
              <a:path h="2647750" w="2647750">
                <a:moveTo>
                  <a:pt x="0" y="0"/>
                </a:moveTo>
                <a:lnTo>
                  <a:pt x="2647750" y="0"/>
                </a:lnTo>
                <a:lnTo>
                  <a:pt x="2647750" y="2647751"/>
                </a:lnTo>
                <a:lnTo>
                  <a:pt x="0" y="264775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9" id="9"/>
          <p:cNvSpPr txBox="true"/>
          <p:nvPr/>
        </p:nvSpPr>
        <p:spPr>
          <a:xfrm rot="0">
            <a:off x="1573748" y="2271316"/>
            <a:ext cx="10959085" cy="4140200"/>
          </a:xfrm>
          <a:prstGeom prst="rect">
            <a:avLst/>
          </a:prstGeom>
        </p:spPr>
        <p:txBody>
          <a:bodyPr anchor="t" rtlCol="false" tIns="0" lIns="0" bIns="0" rIns="0">
            <a:spAutoFit/>
          </a:bodyPr>
          <a:lstStyle/>
          <a:p>
            <a:pPr algn="l">
              <a:lnSpc>
                <a:spcPts val="10808"/>
              </a:lnSpc>
            </a:pPr>
            <a:r>
              <a:rPr lang="en-US" sz="9007" b="true">
                <a:solidFill>
                  <a:srgbClr val="FFFBFB"/>
                </a:solidFill>
                <a:latin typeface="Now Bold"/>
                <a:ea typeface="Now Bold"/>
                <a:cs typeface="Now Bold"/>
                <a:sym typeface="Now Bold"/>
              </a:rPr>
              <a:t>SEXUAL HARASSMENT IN</a:t>
            </a:r>
          </a:p>
          <a:p>
            <a:pPr algn="l">
              <a:lnSpc>
                <a:spcPts val="10808"/>
              </a:lnSpc>
            </a:pPr>
          </a:p>
        </p:txBody>
      </p:sp>
      <p:sp>
        <p:nvSpPr>
          <p:cNvPr name="TextBox 10" id="10"/>
          <p:cNvSpPr txBox="true"/>
          <p:nvPr/>
        </p:nvSpPr>
        <p:spPr>
          <a:xfrm rot="0">
            <a:off x="1573748" y="5110089"/>
            <a:ext cx="9659937" cy="1622425"/>
          </a:xfrm>
          <a:prstGeom prst="rect">
            <a:avLst/>
          </a:prstGeom>
        </p:spPr>
        <p:txBody>
          <a:bodyPr anchor="t" rtlCol="false" tIns="0" lIns="0" bIns="0" rIns="0">
            <a:spAutoFit/>
          </a:bodyPr>
          <a:lstStyle/>
          <a:p>
            <a:pPr algn="l">
              <a:lnSpc>
                <a:spcPts val="12608"/>
              </a:lnSpc>
            </a:pPr>
            <a:r>
              <a:rPr lang="en-US" sz="10506" b="true">
                <a:solidFill>
                  <a:srgbClr val="56AEFF"/>
                </a:solidFill>
                <a:latin typeface="Now Bold"/>
                <a:ea typeface="Now Bold"/>
                <a:cs typeface="Now Bold"/>
                <a:sym typeface="Now Bold"/>
              </a:rPr>
              <a:t>WORKPLACE</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145DA0"/>
        </a:solidFill>
      </p:bgPr>
    </p:bg>
    <p:spTree>
      <p:nvGrpSpPr>
        <p:cNvPr id="1" name=""/>
        <p:cNvGrpSpPr/>
        <p:nvPr/>
      </p:nvGrpSpPr>
      <p:grpSpPr>
        <a:xfrm>
          <a:off x="0" y="0"/>
          <a:ext cx="0" cy="0"/>
          <a:chOff x="0" y="0"/>
          <a:chExt cx="0" cy="0"/>
        </a:xfrm>
      </p:grpSpPr>
      <p:sp>
        <p:nvSpPr>
          <p:cNvPr name="Freeform 2" id="2"/>
          <p:cNvSpPr/>
          <p:nvPr/>
        </p:nvSpPr>
        <p:spPr>
          <a:xfrm flipH="false" flipV="false" rot="1313163">
            <a:off x="-4261137" y="6573910"/>
            <a:ext cx="9085628" cy="5368780"/>
          </a:xfrm>
          <a:custGeom>
            <a:avLst/>
            <a:gdLst/>
            <a:ahLst/>
            <a:cxnLst/>
            <a:rect r="r" b="b" t="t" l="l"/>
            <a:pathLst>
              <a:path h="5368780" w="9085628">
                <a:moveTo>
                  <a:pt x="0" y="0"/>
                </a:moveTo>
                <a:lnTo>
                  <a:pt x="9085628" y="0"/>
                </a:lnTo>
                <a:lnTo>
                  <a:pt x="9085628" y="5368780"/>
                </a:lnTo>
                <a:lnTo>
                  <a:pt x="0" y="536878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2267961" y="8412696"/>
            <a:ext cx="4319810" cy="426581"/>
          </a:xfrm>
          <a:custGeom>
            <a:avLst/>
            <a:gdLst/>
            <a:ahLst/>
            <a:cxnLst/>
            <a:rect r="r" b="b" t="t" l="l"/>
            <a:pathLst>
              <a:path h="426581" w="4319810">
                <a:moveTo>
                  <a:pt x="0" y="0"/>
                </a:moveTo>
                <a:lnTo>
                  <a:pt x="4319809" y="0"/>
                </a:lnTo>
                <a:lnTo>
                  <a:pt x="4319809" y="426581"/>
                </a:lnTo>
                <a:lnTo>
                  <a:pt x="0" y="426581"/>
                </a:lnTo>
                <a:lnTo>
                  <a:pt x="0" y="0"/>
                </a:lnTo>
                <a:close/>
              </a:path>
            </a:pathLst>
          </a:custGeom>
          <a:blipFill>
            <a:blip r:embed="rId4"/>
            <a:stretch>
              <a:fillRect l="0" t="-99999" r="0" b="0"/>
            </a:stretch>
          </a:blipFill>
        </p:spPr>
      </p:sp>
      <p:sp>
        <p:nvSpPr>
          <p:cNvPr name="Freeform 4" id="4"/>
          <p:cNvSpPr/>
          <p:nvPr/>
        </p:nvSpPr>
        <p:spPr>
          <a:xfrm flipH="false" flipV="false" rot="0">
            <a:off x="6984095" y="8412696"/>
            <a:ext cx="4319810" cy="426581"/>
          </a:xfrm>
          <a:custGeom>
            <a:avLst/>
            <a:gdLst/>
            <a:ahLst/>
            <a:cxnLst/>
            <a:rect r="r" b="b" t="t" l="l"/>
            <a:pathLst>
              <a:path h="426581" w="4319810">
                <a:moveTo>
                  <a:pt x="0" y="0"/>
                </a:moveTo>
                <a:lnTo>
                  <a:pt x="4319810" y="0"/>
                </a:lnTo>
                <a:lnTo>
                  <a:pt x="4319810" y="426581"/>
                </a:lnTo>
                <a:lnTo>
                  <a:pt x="0" y="426581"/>
                </a:lnTo>
                <a:lnTo>
                  <a:pt x="0" y="0"/>
                </a:lnTo>
                <a:close/>
              </a:path>
            </a:pathLst>
          </a:custGeom>
          <a:blipFill>
            <a:blip r:embed="rId4"/>
            <a:stretch>
              <a:fillRect l="0" t="-99999" r="0" b="0"/>
            </a:stretch>
          </a:blipFill>
        </p:spPr>
      </p:sp>
      <p:sp>
        <p:nvSpPr>
          <p:cNvPr name="Freeform 5" id="5"/>
          <p:cNvSpPr/>
          <p:nvPr/>
        </p:nvSpPr>
        <p:spPr>
          <a:xfrm flipH="false" flipV="false" rot="0">
            <a:off x="11703955" y="8412696"/>
            <a:ext cx="4319810" cy="426581"/>
          </a:xfrm>
          <a:custGeom>
            <a:avLst/>
            <a:gdLst/>
            <a:ahLst/>
            <a:cxnLst/>
            <a:rect r="r" b="b" t="t" l="l"/>
            <a:pathLst>
              <a:path h="426581" w="4319810">
                <a:moveTo>
                  <a:pt x="0" y="0"/>
                </a:moveTo>
                <a:lnTo>
                  <a:pt x="4319809" y="0"/>
                </a:lnTo>
                <a:lnTo>
                  <a:pt x="4319809" y="426581"/>
                </a:lnTo>
                <a:lnTo>
                  <a:pt x="0" y="426581"/>
                </a:lnTo>
                <a:lnTo>
                  <a:pt x="0" y="0"/>
                </a:lnTo>
                <a:close/>
              </a:path>
            </a:pathLst>
          </a:custGeom>
          <a:blipFill>
            <a:blip r:embed="rId4"/>
            <a:stretch>
              <a:fillRect l="0" t="-99999" r="0" b="0"/>
            </a:stretch>
          </a:blipFill>
        </p:spPr>
      </p:sp>
      <p:grpSp>
        <p:nvGrpSpPr>
          <p:cNvPr name="Group 6" id="6"/>
          <p:cNvGrpSpPr/>
          <p:nvPr/>
        </p:nvGrpSpPr>
        <p:grpSpPr>
          <a:xfrm rot="0">
            <a:off x="2290722" y="4206681"/>
            <a:ext cx="4297048" cy="4206015"/>
            <a:chOff x="0" y="0"/>
            <a:chExt cx="1131733" cy="1107757"/>
          </a:xfrm>
        </p:grpSpPr>
        <p:sp>
          <p:nvSpPr>
            <p:cNvPr name="Freeform 7" id="7"/>
            <p:cNvSpPr/>
            <p:nvPr/>
          </p:nvSpPr>
          <p:spPr>
            <a:xfrm flipH="false" flipV="false" rot="0">
              <a:off x="0" y="0"/>
              <a:ext cx="1131733" cy="1107757"/>
            </a:xfrm>
            <a:custGeom>
              <a:avLst/>
              <a:gdLst/>
              <a:ahLst/>
              <a:cxnLst/>
              <a:rect r="r" b="b" t="t" l="l"/>
              <a:pathLst>
                <a:path h="1107757" w="1131733">
                  <a:moveTo>
                    <a:pt x="0" y="0"/>
                  </a:moveTo>
                  <a:lnTo>
                    <a:pt x="1131733" y="0"/>
                  </a:lnTo>
                  <a:lnTo>
                    <a:pt x="1131733" y="1107757"/>
                  </a:lnTo>
                  <a:lnTo>
                    <a:pt x="0" y="1107757"/>
                  </a:lnTo>
                  <a:close/>
                </a:path>
              </a:pathLst>
            </a:custGeom>
            <a:solidFill>
              <a:srgbClr val="CFF4FF"/>
            </a:solidFill>
            <a:ln w="19050" cap="sq">
              <a:solidFill>
                <a:srgbClr val="FFFFFF"/>
              </a:solidFill>
              <a:prstDash val="solid"/>
              <a:miter/>
            </a:ln>
          </p:spPr>
        </p:sp>
        <p:sp>
          <p:nvSpPr>
            <p:cNvPr name="TextBox 8" id="8"/>
            <p:cNvSpPr txBox="true"/>
            <p:nvPr/>
          </p:nvSpPr>
          <p:spPr>
            <a:xfrm>
              <a:off x="0" y="-38100"/>
              <a:ext cx="1131733" cy="1145857"/>
            </a:xfrm>
            <a:prstGeom prst="rect">
              <a:avLst/>
            </a:prstGeom>
          </p:spPr>
          <p:txBody>
            <a:bodyPr anchor="ctr" rtlCol="false" tIns="50800" lIns="50800" bIns="50800" rIns="50800"/>
            <a:lstStyle/>
            <a:p>
              <a:pPr algn="ctr">
                <a:lnSpc>
                  <a:spcPts val="2605"/>
                </a:lnSpc>
              </a:pPr>
            </a:p>
          </p:txBody>
        </p:sp>
      </p:grpSp>
      <p:grpSp>
        <p:nvGrpSpPr>
          <p:cNvPr name="Group 9" id="9"/>
          <p:cNvGrpSpPr/>
          <p:nvPr/>
        </p:nvGrpSpPr>
        <p:grpSpPr>
          <a:xfrm rot="0">
            <a:off x="6993607" y="4206681"/>
            <a:ext cx="4297048" cy="4206015"/>
            <a:chOff x="0" y="0"/>
            <a:chExt cx="1131733" cy="1107757"/>
          </a:xfrm>
        </p:grpSpPr>
        <p:sp>
          <p:nvSpPr>
            <p:cNvPr name="Freeform 10" id="10"/>
            <p:cNvSpPr/>
            <p:nvPr/>
          </p:nvSpPr>
          <p:spPr>
            <a:xfrm flipH="false" flipV="false" rot="0">
              <a:off x="0" y="0"/>
              <a:ext cx="1131733" cy="1107757"/>
            </a:xfrm>
            <a:custGeom>
              <a:avLst/>
              <a:gdLst/>
              <a:ahLst/>
              <a:cxnLst/>
              <a:rect r="r" b="b" t="t" l="l"/>
              <a:pathLst>
                <a:path h="1107757" w="1131733">
                  <a:moveTo>
                    <a:pt x="0" y="0"/>
                  </a:moveTo>
                  <a:lnTo>
                    <a:pt x="1131733" y="0"/>
                  </a:lnTo>
                  <a:lnTo>
                    <a:pt x="1131733" y="1107757"/>
                  </a:lnTo>
                  <a:lnTo>
                    <a:pt x="0" y="1107757"/>
                  </a:lnTo>
                  <a:close/>
                </a:path>
              </a:pathLst>
            </a:custGeom>
            <a:solidFill>
              <a:srgbClr val="CFF4FF"/>
            </a:solidFill>
            <a:ln w="19050" cap="sq">
              <a:solidFill>
                <a:srgbClr val="FFFFFF"/>
              </a:solidFill>
              <a:prstDash val="solid"/>
              <a:miter/>
            </a:ln>
          </p:spPr>
        </p:sp>
        <p:sp>
          <p:nvSpPr>
            <p:cNvPr name="TextBox 11" id="11"/>
            <p:cNvSpPr txBox="true"/>
            <p:nvPr/>
          </p:nvSpPr>
          <p:spPr>
            <a:xfrm>
              <a:off x="0" y="-38100"/>
              <a:ext cx="1131733" cy="1145857"/>
            </a:xfrm>
            <a:prstGeom prst="rect">
              <a:avLst/>
            </a:prstGeom>
          </p:spPr>
          <p:txBody>
            <a:bodyPr anchor="ctr" rtlCol="false" tIns="50800" lIns="50800" bIns="50800" rIns="50800"/>
            <a:lstStyle/>
            <a:p>
              <a:pPr algn="ctr">
                <a:lnSpc>
                  <a:spcPts val="2605"/>
                </a:lnSpc>
              </a:pPr>
            </a:p>
          </p:txBody>
        </p:sp>
      </p:grpSp>
      <p:grpSp>
        <p:nvGrpSpPr>
          <p:cNvPr name="Group 12" id="12"/>
          <p:cNvGrpSpPr/>
          <p:nvPr/>
        </p:nvGrpSpPr>
        <p:grpSpPr>
          <a:xfrm rot="0">
            <a:off x="11700230" y="4206681"/>
            <a:ext cx="4297048" cy="4206015"/>
            <a:chOff x="0" y="0"/>
            <a:chExt cx="1131733" cy="1107757"/>
          </a:xfrm>
        </p:grpSpPr>
        <p:sp>
          <p:nvSpPr>
            <p:cNvPr name="Freeform 13" id="13"/>
            <p:cNvSpPr/>
            <p:nvPr/>
          </p:nvSpPr>
          <p:spPr>
            <a:xfrm flipH="false" flipV="false" rot="0">
              <a:off x="0" y="0"/>
              <a:ext cx="1131733" cy="1107757"/>
            </a:xfrm>
            <a:custGeom>
              <a:avLst/>
              <a:gdLst/>
              <a:ahLst/>
              <a:cxnLst/>
              <a:rect r="r" b="b" t="t" l="l"/>
              <a:pathLst>
                <a:path h="1107757" w="1131733">
                  <a:moveTo>
                    <a:pt x="0" y="0"/>
                  </a:moveTo>
                  <a:lnTo>
                    <a:pt x="1131733" y="0"/>
                  </a:lnTo>
                  <a:lnTo>
                    <a:pt x="1131733" y="1107757"/>
                  </a:lnTo>
                  <a:lnTo>
                    <a:pt x="0" y="1107757"/>
                  </a:lnTo>
                  <a:close/>
                </a:path>
              </a:pathLst>
            </a:custGeom>
            <a:solidFill>
              <a:srgbClr val="CFF4FF"/>
            </a:solidFill>
            <a:ln w="19050" cap="sq">
              <a:solidFill>
                <a:srgbClr val="FFFFFF"/>
              </a:solidFill>
              <a:prstDash val="solid"/>
              <a:miter/>
            </a:ln>
          </p:spPr>
        </p:sp>
        <p:sp>
          <p:nvSpPr>
            <p:cNvPr name="TextBox 14" id="14"/>
            <p:cNvSpPr txBox="true"/>
            <p:nvPr/>
          </p:nvSpPr>
          <p:spPr>
            <a:xfrm>
              <a:off x="0" y="-38100"/>
              <a:ext cx="1131733" cy="1145857"/>
            </a:xfrm>
            <a:prstGeom prst="rect">
              <a:avLst/>
            </a:prstGeom>
          </p:spPr>
          <p:txBody>
            <a:bodyPr anchor="ctr" rtlCol="false" tIns="50800" lIns="50800" bIns="50800" rIns="50800"/>
            <a:lstStyle/>
            <a:p>
              <a:pPr algn="ctr">
                <a:lnSpc>
                  <a:spcPts val="2605"/>
                </a:lnSpc>
              </a:pPr>
            </a:p>
          </p:txBody>
        </p:sp>
      </p:grpSp>
      <p:sp>
        <p:nvSpPr>
          <p:cNvPr name="Freeform 15" id="15"/>
          <p:cNvSpPr/>
          <p:nvPr/>
        </p:nvSpPr>
        <p:spPr>
          <a:xfrm flipH="false" flipV="false" rot="1313163">
            <a:off x="14330817" y="-1655690"/>
            <a:ext cx="9085628" cy="5368780"/>
          </a:xfrm>
          <a:custGeom>
            <a:avLst/>
            <a:gdLst/>
            <a:ahLst/>
            <a:cxnLst/>
            <a:rect r="r" b="b" t="t" l="l"/>
            <a:pathLst>
              <a:path h="5368780" w="9085628">
                <a:moveTo>
                  <a:pt x="0" y="0"/>
                </a:moveTo>
                <a:lnTo>
                  <a:pt x="9085629" y="0"/>
                </a:lnTo>
                <a:lnTo>
                  <a:pt x="9085629" y="5368780"/>
                </a:lnTo>
                <a:lnTo>
                  <a:pt x="0" y="536878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6" id="16"/>
          <p:cNvSpPr txBox="true"/>
          <p:nvPr/>
        </p:nvSpPr>
        <p:spPr>
          <a:xfrm rot="0">
            <a:off x="5045356" y="1718581"/>
            <a:ext cx="8197288" cy="823570"/>
          </a:xfrm>
          <a:prstGeom prst="rect">
            <a:avLst/>
          </a:prstGeom>
        </p:spPr>
        <p:txBody>
          <a:bodyPr anchor="t" rtlCol="false" tIns="0" lIns="0" bIns="0" rIns="0">
            <a:spAutoFit/>
          </a:bodyPr>
          <a:lstStyle/>
          <a:p>
            <a:pPr algn="ctr" marL="0" indent="0" lvl="0">
              <a:lnSpc>
                <a:spcPts val="6451"/>
              </a:lnSpc>
              <a:spcBef>
                <a:spcPct val="0"/>
              </a:spcBef>
            </a:pPr>
            <a:r>
              <a:rPr lang="en-US" b="true" sz="5376">
                <a:solidFill>
                  <a:srgbClr val="FFFFFF"/>
                </a:solidFill>
                <a:latin typeface="Now Bold"/>
                <a:ea typeface="Now Bold"/>
                <a:cs typeface="Now Bold"/>
                <a:sym typeface="Now Bold"/>
              </a:rPr>
              <a:t>CONCLUSION</a:t>
            </a:r>
          </a:p>
        </p:txBody>
      </p:sp>
      <p:sp>
        <p:nvSpPr>
          <p:cNvPr name="TextBox 17" id="17"/>
          <p:cNvSpPr txBox="true"/>
          <p:nvPr/>
        </p:nvSpPr>
        <p:spPr>
          <a:xfrm rot="0">
            <a:off x="3843721" y="2641730"/>
            <a:ext cx="10596820" cy="790806"/>
          </a:xfrm>
          <a:prstGeom prst="rect">
            <a:avLst/>
          </a:prstGeom>
        </p:spPr>
        <p:txBody>
          <a:bodyPr anchor="t" rtlCol="false" tIns="0" lIns="0" bIns="0" rIns="0">
            <a:spAutoFit/>
          </a:bodyPr>
          <a:lstStyle/>
          <a:p>
            <a:pPr algn="ctr" marL="0" indent="0" lvl="0">
              <a:lnSpc>
                <a:spcPts val="3235"/>
              </a:lnSpc>
              <a:spcBef>
                <a:spcPct val="0"/>
              </a:spcBef>
            </a:pPr>
            <a:r>
              <a:rPr lang="en-US" sz="2344">
                <a:solidFill>
                  <a:srgbClr val="FFFFFF"/>
                </a:solidFill>
                <a:latin typeface="DM Sans"/>
                <a:ea typeface="DM Sans"/>
                <a:cs typeface="DM Sans"/>
                <a:sym typeface="DM Sans"/>
              </a:rPr>
              <a:t>Lorem ipsum dolor sit amet, consectetur adipiscing elit. Duis vulputate nulla at ante rhoncus, vel efficitur felis condimentum. Proin odio odio.</a:t>
            </a:r>
          </a:p>
        </p:txBody>
      </p:sp>
      <p:sp>
        <p:nvSpPr>
          <p:cNvPr name="TextBox 18" id="18"/>
          <p:cNvSpPr txBox="true"/>
          <p:nvPr/>
        </p:nvSpPr>
        <p:spPr>
          <a:xfrm rot="0">
            <a:off x="2711792" y="6262377"/>
            <a:ext cx="3432147" cy="385572"/>
          </a:xfrm>
          <a:prstGeom prst="rect">
            <a:avLst/>
          </a:prstGeom>
        </p:spPr>
        <p:txBody>
          <a:bodyPr anchor="t" rtlCol="false" tIns="0" lIns="0" bIns="0" rIns="0">
            <a:spAutoFit/>
          </a:bodyPr>
          <a:lstStyle/>
          <a:p>
            <a:pPr algn="ctr" marL="0" indent="0" lvl="0">
              <a:lnSpc>
                <a:spcPts val="3174"/>
              </a:lnSpc>
              <a:spcBef>
                <a:spcPct val="0"/>
              </a:spcBef>
            </a:pPr>
            <a:r>
              <a:rPr lang="en-US" b="true" sz="2300">
                <a:solidFill>
                  <a:srgbClr val="0071C9"/>
                </a:solidFill>
                <a:latin typeface="DM Sans Bold"/>
                <a:ea typeface="DM Sans Bold"/>
                <a:cs typeface="DM Sans Bold"/>
                <a:sym typeface="DM Sans Bold"/>
              </a:rPr>
              <a:t>Project 1</a:t>
            </a:r>
          </a:p>
        </p:txBody>
      </p:sp>
      <p:sp>
        <p:nvSpPr>
          <p:cNvPr name="TextBox 19" id="19"/>
          <p:cNvSpPr txBox="true"/>
          <p:nvPr/>
        </p:nvSpPr>
        <p:spPr>
          <a:xfrm rot="0">
            <a:off x="7543627" y="6762249"/>
            <a:ext cx="3200745" cy="1367849"/>
          </a:xfrm>
          <a:prstGeom prst="rect">
            <a:avLst/>
          </a:prstGeom>
        </p:spPr>
        <p:txBody>
          <a:bodyPr anchor="t" rtlCol="false" tIns="0" lIns="0" bIns="0" rIns="0">
            <a:spAutoFit/>
          </a:bodyPr>
          <a:lstStyle/>
          <a:p>
            <a:pPr algn="ctr" marL="0" indent="0" lvl="0">
              <a:lnSpc>
                <a:spcPts val="2169"/>
              </a:lnSpc>
              <a:spcBef>
                <a:spcPct val="0"/>
              </a:spcBef>
            </a:pPr>
            <a:r>
              <a:rPr lang="en-US" sz="1572" strike="noStrike" u="none">
                <a:solidFill>
                  <a:srgbClr val="051D40"/>
                </a:solidFill>
                <a:latin typeface="DM Sans"/>
                <a:ea typeface="DM Sans"/>
                <a:cs typeface="DM Sans"/>
                <a:sym typeface="DM Sans"/>
              </a:rPr>
              <a:t>Lorem ipsum dolor sit amet, consectetur adipiscing elit. Duis vulputate nulla at ante rhoncus, vel efficitur felis condimentum. Proin odio odio.</a:t>
            </a:r>
          </a:p>
        </p:txBody>
      </p:sp>
      <p:sp>
        <p:nvSpPr>
          <p:cNvPr name="TextBox 20" id="20"/>
          <p:cNvSpPr txBox="true"/>
          <p:nvPr/>
        </p:nvSpPr>
        <p:spPr>
          <a:xfrm rot="0">
            <a:off x="7946418" y="6262377"/>
            <a:ext cx="2395164" cy="385572"/>
          </a:xfrm>
          <a:prstGeom prst="rect">
            <a:avLst/>
          </a:prstGeom>
        </p:spPr>
        <p:txBody>
          <a:bodyPr anchor="t" rtlCol="false" tIns="0" lIns="0" bIns="0" rIns="0">
            <a:spAutoFit/>
          </a:bodyPr>
          <a:lstStyle/>
          <a:p>
            <a:pPr algn="ctr" marL="0" indent="0" lvl="0">
              <a:lnSpc>
                <a:spcPts val="3174"/>
              </a:lnSpc>
              <a:spcBef>
                <a:spcPct val="0"/>
              </a:spcBef>
            </a:pPr>
            <a:r>
              <a:rPr lang="en-US" b="true" sz="2300">
                <a:solidFill>
                  <a:srgbClr val="F1945B"/>
                </a:solidFill>
                <a:latin typeface="DM Sans Bold"/>
                <a:ea typeface="DM Sans Bold"/>
                <a:cs typeface="DM Sans Bold"/>
                <a:sym typeface="DM Sans Bold"/>
              </a:rPr>
              <a:t>Project 2</a:t>
            </a:r>
          </a:p>
        </p:txBody>
      </p:sp>
      <p:sp>
        <p:nvSpPr>
          <p:cNvPr name="Freeform 21" id="21"/>
          <p:cNvSpPr/>
          <p:nvPr/>
        </p:nvSpPr>
        <p:spPr>
          <a:xfrm flipH="false" flipV="false" rot="0">
            <a:off x="3728082" y="4615159"/>
            <a:ext cx="1399568" cy="1399568"/>
          </a:xfrm>
          <a:custGeom>
            <a:avLst/>
            <a:gdLst/>
            <a:ahLst/>
            <a:cxnLst/>
            <a:rect r="r" b="b" t="t" l="l"/>
            <a:pathLst>
              <a:path h="1399568" w="1399568">
                <a:moveTo>
                  <a:pt x="0" y="0"/>
                </a:moveTo>
                <a:lnTo>
                  <a:pt x="1399567" y="0"/>
                </a:lnTo>
                <a:lnTo>
                  <a:pt x="1399567" y="1399568"/>
                </a:lnTo>
                <a:lnTo>
                  <a:pt x="0" y="139956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22" id="22"/>
          <p:cNvSpPr/>
          <p:nvPr/>
        </p:nvSpPr>
        <p:spPr>
          <a:xfrm flipH="false" flipV="false" rot="0">
            <a:off x="13369571" y="4680294"/>
            <a:ext cx="958365" cy="1334433"/>
          </a:xfrm>
          <a:custGeom>
            <a:avLst/>
            <a:gdLst/>
            <a:ahLst/>
            <a:cxnLst/>
            <a:rect r="r" b="b" t="t" l="l"/>
            <a:pathLst>
              <a:path h="1334433" w="958365">
                <a:moveTo>
                  <a:pt x="0" y="0"/>
                </a:moveTo>
                <a:lnTo>
                  <a:pt x="958365" y="0"/>
                </a:lnTo>
                <a:lnTo>
                  <a:pt x="958365" y="1334433"/>
                </a:lnTo>
                <a:lnTo>
                  <a:pt x="0" y="1334433"/>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23" id="23"/>
          <p:cNvSpPr/>
          <p:nvPr/>
        </p:nvSpPr>
        <p:spPr>
          <a:xfrm flipH="false" flipV="false" rot="0">
            <a:off x="8400786" y="4507372"/>
            <a:ext cx="1482689" cy="1507355"/>
          </a:xfrm>
          <a:custGeom>
            <a:avLst/>
            <a:gdLst/>
            <a:ahLst/>
            <a:cxnLst/>
            <a:rect r="r" b="b" t="t" l="l"/>
            <a:pathLst>
              <a:path h="1507355" w="1482689">
                <a:moveTo>
                  <a:pt x="0" y="0"/>
                </a:moveTo>
                <a:lnTo>
                  <a:pt x="1482689" y="0"/>
                </a:lnTo>
                <a:lnTo>
                  <a:pt x="1482689" y="1507355"/>
                </a:lnTo>
                <a:lnTo>
                  <a:pt x="0" y="1507355"/>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TextBox 24" id="24"/>
          <p:cNvSpPr txBox="true"/>
          <p:nvPr/>
        </p:nvSpPr>
        <p:spPr>
          <a:xfrm rot="0">
            <a:off x="12263487" y="6762249"/>
            <a:ext cx="3200745" cy="1367849"/>
          </a:xfrm>
          <a:prstGeom prst="rect">
            <a:avLst/>
          </a:prstGeom>
        </p:spPr>
        <p:txBody>
          <a:bodyPr anchor="t" rtlCol="false" tIns="0" lIns="0" bIns="0" rIns="0">
            <a:spAutoFit/>
          </a:bodyPr>
          <a:lstStyle/>
          <a:p>
            <a:pPr algn="ctr" marL="0" indent="0" lvl="0">
              <a:lnSpc>
                <a:spcPts val="2169"/>
              </a:lnSpc>
              <a:spcBef>
                <a:spcPct val="0"/>
              </a:spcBef>
            </a:pPr>
            <a:r>
              <a:rPr lang="en-US" sz="1572" strike="noStrike" u="none">
                <a:solidFill>
                  <a:srgbClr val="051D40"/>
                </a:solidFill>
                <a:latin typeface="DM Sans"/>
                <a:ea typeface="DM Sans"/>
                <a:cs typeface="DM Sans"/>
                <a:sym typeface="DM Sans"/>
              </a:rPr>
              <a:t>Lorem ipsum dolor sit amet, consectetur adipiscing elit. Duis vulputate nulla at ante rhoncus, vel efficitur felis condimentum. Proin odio odio.</a:t>
            </a:r>
          </a:p>
        </p:txBody>
      </p:sp>
      <p:sp>
        <p:nvSpPr>
          <p:cNvPr name="TextBox 25" id="25"/>
          <p:cNvSpPr txBox="true"/>
          <p:nvPr/>
        </p:nvSpPr>
        <p:spPr>
          <a:xfrm rot="0">
            <a:off x="12666278" y="6262377"/>
            <a:ext cx="2395164" cy="385572"/>
          </a:xfrm>
          <a:prstGeom prst="rect">
            <a:avLst/>
          </a:prstGeom>
        </p:spPr>
        <p:txBody>
          <a:bodyPr anchor="t" rtlCol="false" tIns="0" lIns="0" bIns="0" rIns="0">
            <a:spAutoFit/>
          </a:bodyPr>
          <a:lstStyle/>
          <a:p>
            <a:pPr algn="ctr" marL="0" indent="0" lvl="0">
              <a:lnSpc>
                <a:spcPts val="3174"/>
              </a:lnSpc>
              <a:spcBef>
                <a:spcPct val="0"/>
              </a:spcBef>
            </a:pPr>
            <a:r>
              <a:rPr lang="en-US" b="true" sz="2300">
                <a:solidFill>
                  <a:srgbClr val="39B54A"/>
                </a:solidFill>
                <a:latin typeface="DM Sans Bold"/>
                <a:ea typeface="DM Sans Bold"/>
                <a:cs typeface="DM Sans Bold"/>
                <a:sym typeface="DM Sans Bold"/>
              </a:rPr>
              <a:t>Project 3</a:t>
            </a:r>
          </a:p>
        </p:txBody>
      </p:sp>
      <p:sp>
        <p:nvSpPr>
          <p:cNvPr name="TextBox 26" id="26"/>
          <p:cNvSpPr txBox="true"/>
          <p:nvPr/>
        </p:nvSpPr>
        <p:spPr>
          <a:xfrm rot="0">
            <a:off x="2840362" y="6762249"/>
            <a:ext cx="3200745" cy="1367849"/>
          </a:xfrm>
          <a:prstGeom prst="rect">
            <a:avLst/>
          </a:prstGeom>
        </p:spPr>
        <p:txBody>
          <a:bodyPr anchor="t" rtlCol="false" tIns="0" lIns="0" bIns="0" rIns="0">
            <a:spAutoFit/>
          </a:bodyPr>
          <a:lstStyle/>
          <a:p>
            <a:pPr algn="ctr" marL="0" indent="0" lvl="0">
              <a:lnSpc>
                <a:spcPts val="2169"/>
              </a:lnSpc>
              <a:spcBef>
                <a:spcPct val="0"/>
              </a:spcBef>
            </a:pPr>
            <a:r>
              <a:rPr lang="en-US" sz="1572" strike="noStrike" u="none">
                <a:solidFill>
                  <a:srgbClr val="051D40"/>
                </a:solidFill>
                <a:latin typeface="DM Sans"/>
                <a:ea typeface="DM Sans"/>
                <a:cs typeface="DM Sans"/>
                <a:sym typeface="DM Sans"/>
              </a:rPr>
              <a:t>Lorem ipsum dolor sit amet, consectetur adipiscing elit. Duis vulputate nulla at ante rhoncus, vel efficitur felis condimentum. Proin odio odio.</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145DA0"/>
        </a:solidFill>
      </p:bgPr>
    </p:bg>
    <p:spTree>
      <p:nvGrpSpPr>
        <p:cNvPr id="1" name=""/>
        <p:cNvGrpSpPr/>
        <p:nvPr/>
      </p:nvGrpSpPr>
      <p:grpSpPr>
        <a:xfrm>
          <a:off x="0" y="0"/>
          <a:ext cx="0" cy="0"/>
          <a:chOff x="0" y="0"/>
          <a:chExt cx="0" cy="0"/>
        </a:xfrm>
      </p:grpSpPr>
      <p:grpSp>
        <p:nvGrpSpPr>
          <p:cNvPr name="Group 2" id="2"/>
          <p:cNvGrpSpPr/>
          <p:nvPr/>
        </p:nvGrpSpPr>
        <p:grpSpPr>
          <a:xfrm rot="0">
            <a:off x="4487926" y="4883114"/>
            <a:ext cx="2845930" cy="2190527"/>
            <a:chOff x="0" y="0"/>
            <a:chExt cx="862644" cy="663982"/>
          </a:xfrm>
        </p:grpSpPr>
        <p:sp>
          <p:nvSpPr>
            <p:cNvPr name="Freeform 3" id="3"/>
            <p:cNvSpPr/>
            <p:nvPr/>
          </p:nvSpPr>
          <p:spPr>
            <a:xfrm flipH="false" flipV="false" rot="0">
              <a:off x="0" y="0"/>
              <a:ext cx="862644" cy="663982"/>
            </a:xfrm>
            <a:custGeom>
              <a:avLst/>
              <a:gdLst/>
              <a:ahLst/>
              <a:cxnLst/>
              <a:rect r="r" b="b" t="t" l="l"/>
              <a:pathLst>
                <a:path h="663982" w="862644">
                  <a:moveTo>
                    <a:pt x="0" y="0"/>
                  </a:moveTo>
                  <a:lnTo>
                    <a:pt x="862644" y="0"/>
                  </a:lnTo>
                  <a:lnTo>
                    <a:pt x="862644" y="663982"/>
                  </a:lnTo>
                  <a:lnTo>
                    <a:pt x="0" y="663982"/>
                  </a:lnTo>
                  <a:close/>
                </a:path>
              </a:pathLst>
            </a:custGeom>
            <a:solidFill>
              <a:srgbClr val="051D40"/>
            </a:solidFill>
            <a:ln cap="sq">
              <a:noFill/>
              <a:prstDash val="solid"/>
              <a:miter/>
            </a:ln>
          </p:spPr>
        </p:sp>
        <p:sp>
          <p:nvSpPr>
            <p:cNvPr name="TextBox 4" id="4"/>
            <p:cNvSpPr txBox="true"/>
            <p:nvPr/>
          </p:nvSpPr>
          <p:spPr>
            <a:xfrm>
              <a:off x="0" y="-66675"/>
              <a:ext cx="862644" cy="730657"/>
            </a:xfrm>
            <a:prstGeom prst="rect">
              <a:avLst/>
            </a:prstGeom>
          </p:spPr>
          <p:txBody>
            <a:bodyPr anchor="ctr" rtlCol="false" tIns="50800" lIns="50800" bIns="50800" rIns="50800"/>
            <a:lstStyle/>
            <a:p>
              <a:pPr algn="ctr" marL="0" indent="0" lvl="0">
                <a:lnSpc>
                  <a:spcPts val="4200"/>
                </a:lnSpc>
                <a:spcBef>
                  <a:spcPct val="0"/>
                </a:spcBef>
              </a:pPr>
            </a:p>
          </p:txBody>
        </p:sp>
      </p:grpSp>
      <p:grpSp>
        <p:nvGrpSpPr>
          <p:cNvPr name="Group 5" id="5"/>
          <p:cNvGrpSpPr/>
          <p:nvPr/>
        </p:nvGrpSpPr>
        <p:grpSpPr>
          <a:xfrm rot="0">
            <a:off x="7686281" y="4883114"/>
            <a:ext cx="2845162" cy="2190527"/>
            <a:chOff x="0" y="0"/>
            <a:chExt cx="862412" cy="663982"/>
          </a:xfrm>
        </p:grpSpPr>
        <p:sp>
          <p:nvSpPr>
            <p:cNvPr name="Freeform 6" id="6"/>
            <p:cNvSpPr/>
            <p:nvPr/>
          </p:nvSpPr>
          <p:spPr>
            <a:xfrm flipH="false" flipV="false" rot="0">
              <a:off x="0" y="0"/>
              <a:ext cx="862412" cy="663982"/>
            </a:xfrm>
            <a:custGeom>
              <a:avLst/>
              <a:gdLst/>
              <a:ahLst/>
              <a:cxnLst/>
              <a:rect r="r" b="b" t="t" l="l"/>
              <a:pathLst>
                <a:path h="663982" w="862412">
                  <a:moveTo>
                    <a:pt x="0" y="0"/>
                  </a:moveTo>
                  <a:lnTo>
                    <a:pt x="862412" y="0"/>
                  </a:lnTo>
                  <a:lnTo>
                    <a:pt x="862412" y="663982"/>
                  </a:lnTo>
                  <a:lnTo>
                    <a:pt x="0" y="663982"/>
                  </a:lnTo>
                  <a:close/>
                </a:path>
              </a:pathLst>
            </a:custGeom>
            <a:solidFill>
              <a:srgbClr val="051D40"/>
            </a:solidFill>
            <a:ln cap="sq">
              <a:noFill/>
              <a:prstDash val="solid"/>
              <a:miter/>
            </a:ln>
          </p:spPr>
        </p:sp>
        <p:sp>
          <p:nvSpPr>
            <p:cNvPr name="TextBox 7" id="7"/>
            <p:cNvSpPr txBox="true"/>
            <p:nvPr/>
          </p:nvSpPr>
          <p:spPr>
            <a:xfrm>
              <a:off x="0" y="-66675"/>
              <a:ext cx="862412" cy="730657"/>
            </a:xfrm>
            <a:prstGeom prst="rect">
              <a:avLst/>
            </a:prstGeom>
          </p:spPr>
          <p:txBody>
            <a:bodyPr anchor="ctr" rtlCol="false" tIns="50800" lIns="50800" bIns="50800" rIns="50800"/>
            <a:lstStyle/>
            <a:p>
              <a:pPr algn="ctr" marL="0" indent="0" lvl="0">
                <a:lnSpc>
                  <a:spcPts val="4200"/>
                </a:lnSpc>
                <a:spcBef>
                  <a:spcPct val="0"/>
                </a:spcBef>
              </a:pPr>
            </a:p>
          </p:txBody>
        </p:sp>
      </p:grpSp>
      <p:grpSp>
        <p:nvGrpSpPr>
          <p:cNvPr name="Group 8" id="8"/>
          <p:cNvGrpSpPr/>
          <p:nvPr/>
        </p:nvGrpSpPr>
        <p:grpSpPr>
          <a:xfrm rot="0">
            <a:off x="10883869" y="4883114"/>
            <a:ext cx="2836356" cy="2218651"/>
            <a:chOff x="0" y="0"/>
            <a:chExt cx="859742" cy="672507"/>
          </a:xfrm>
        </p:grpSpPr>
        <p:sp>
          <p:nvSpPr>
            <p:cNvPr name="Freeform 9" id="9"/>
            <p:cNvSpPr/>
            <p:nvPr/>
          </p:nvSpPr>
          <p:spPr>
            <a:xfrm flipH="false" flipV="false" rot="0">
              <a:off x="0" y="0"/>
              <a:ext cx="859742" cy="672507"/>
            </a:xfrm>
            <a:custGeom>
              <a:avLst/>
              <a:gdLst/>
              <a:ahLst/>
              <a:cxnLst/>
              <a:rect r="r" b="b" t="t" l="l"/>
              <a:pathLst>
                <a:path h="672507" w="859742">
                  <a:moveTo>
                    <a:pt x="0" y="0"/>
                  </a:moveTo>
                  <a:lnTo>
                    <a:pt x="859742" y="0"/>
                  </a:lnTo>
                  <a:lnTo>
                    <a:pt x="859742" y="672507"/>
                  </a:lnTo>
                  <a:lnTo>
                    <a:pt x="0" y="672507"/>
                  </a:lnTo>
                  <a:close/>
                </a:path>
              </a:pathLst>
            </a:custGeom>
            <a:solidFill>
              <a:srgbClr val="051D40"/>
            </a:solidFill>
            <a:ln cap="sq">
              <a:noFill/>
              <a:prstDash val="solid"/>
              <a:miter/>
            </a:ln>
          </p:spPr>
        </p:sp>
        <p:sp>
          <p:nvSpPr>
            <p:cNvPr name="TextBox 10" id="10"/>
            <p:cNvSpPr txBox="true"/>
            <p:nvPr/>
          </p:nvSpPr>
          <p:spPr>
            <a:xfrm>
              <a:off x="0" y="-66675"/>
              <a:ext cx="859742" cy="739182"/>
            </a:xfrm>
            <a:prstGeom prst="rect">
              <a:avLst/>
            </a:prstGeom>
          </p:spPr>
          <p:txBody>
            <a:bodyPr anchor="ctr" rtlCol="false" tIns="50800" lIns="50800" bIns="50800" rIns="50800"/>
            <a:lstStyle/>
            <a:p>
              <a:pPr algn="ctr" marL="0" indent="0" lvl="0">
                <a:lnSpc>
                  <a:spcPts val="4200"/>
                </a:lnSpc>
                <a:spcBef>
                  <a:spcPct val="0"/>
                </a:spcBef>
              </a:pPr>
            </a:p>
          </p:txBody>
        </p:sp>
      </p:grpSp>
      <p:grpSp>
        <p:nvGrpSpPr>
          <p:cNvPr name="Group 11" id="11"/>
          <p:cNvGrpSpPr/>
          <p:nvPr/>
        </p:nvGrpSpPr>
        <p:grpSpPr>
          <a:xfrm rot="0">
            <a:off x="-690640" y="-1543050"/>
            <a:ext cx="19210521" cy="4453378"/>
            <a:chOff x="0" y="0"/>
            <a:chExt cx="5059561" cy="1172906"/>
          </a:xfrm>
        </p:grpSpPr>
        <p:sp>
          <p:nvSpPr>
            <p:cNvPr name="Freeform 12" id="12"/>
            <p:cNvSpPr/>
            <p:nvPr/>
          </p:nvSpPr>
          <p:spPr>
            <a:xfrm flipH="false" flipV="false" rot="0">
              <a:off x="0" y="0"/>
              <a:ext cx="5059561" cy="1172906"/>
            </a:xfrm>
            <a:custGeom>
              <a:avLst/>
              <a:gdLst/>
              <a:ahLst/>
              <a:cxnLst/>
              <a:rect r="r" b="b" t="t" l="l"/>
              <a:pathLst>
                <a:path h="1172906" w="5059561">
                  <a:moveTo>
                    <a:pt x="0" y="0"/>
                  </a:moveTo>
                  <a:lnTo>
                    <a:pt x="5059561" y="0"/>
                  </a:lnTo>
                  <a:lnTo>
                    <a:pt x="5059561" y="1172906"/>
                  </a:lnTo>
                  <a:lnTo>
                    <a:pt x="0" y="1172906"/>
                  </a:lnTo>
                  <a:close/>
                </a:path>
              </a:pathLst>
            </a:custGeom>
            <a:solidFill>
              <a:srgbClr val="051D40"/>
            </a:solidFill>
            <a:ln w="38100" cap="sq">
              <a:solidFill>
                <a:srgbClr val="56AEFF"/>
              </a:solidFill>
              <a:prstDash val="solid"/>
              <a:miter/>
            </a:ln>
          </p:spPr>
        </p:sp>
        <p:sp>
          <p:nvSpPr>
            <p:cNvPr name="TextBox 13" id="13"/>
            <p:cNvSpPr txBox="true"/>
            <p:nvPr/>
          </p:nvSpPr>
          <p:spPr>
            <a:xfrm>
              <a:off x="0" y="-38100"/>
              <a:ext cx="5059561" cy="1211006"/>
            </a:xfrm>
            <a:prstGeom prst="rect">
              <a:avLst/>
            </a:prstGeom>
          </p:spPr>
          <p:txBody>
            <a:bodyPr anchor="ctr" rtlCol="false" tIns="50800" lIns="50800" bIns="50800" rIns="50800"/>
            <a:lstStyle/>
            <a:p>
              <a:pPr algn="ctr">
                <a:lnSpc>
                  <a:spcPts val="2605"/>
                </a:lnSpc>
              </a:pPr>
            </a:p>
          </p:txBody>
        </p:sp>
      </p:grpSp>
      <p:sp>
        <p:nvSpPr>
          <p:cNvPr name="TextBox 14" id="14"/>
          <p:cNvSpPr txBox="true"/>
          <p:nvPr/>
        </p:nvSpPr>
        <p:spPr>
          <a:xfrm rot="0">
            <a:off x="3919280" y="1626663"/>
            <a:ext cx="10450651" cy="733425"/>
          </a:xfrm>
          <a:prstGeom prst="rect">
            <a:avLst/>
          </a:prstGeom>
        </p:spPr>
        <p:txBody>
          <a:bodyPr anchor="t" rtlCol="false" tIns="0" lIns="0" bIns="0" rIns="0">
            <a:spAutoFit/>
          </a:bodyPr>
          <a:lstStyle/>
          <a:p>
            <a:pPr algn="ctr" marL="0" indent="0" lvl="0">
              <a:lnSpc>
                <a:spcPts val="5719"/>
              </a:lnSpc>
              <a:spcBef>
                <a:spcPct val="0"/>
              </a:spcBef>
            </a:pPr>
            <a:r>
              <a:rPr lang="en-US" b="true" sz="4766">
                <a:solidFill>
                  <a:srgbClr val="FFFFFF"/>
                </a:solidFill>
                <a:latin typeface="Now Bold"/>
                <a:ea typeface="Now Bold"/>
                <a:cs typeface="Now Bold"/>
                <a:sym typeface="Now Bold"/>
              </a:rPr>
              <a:t>OUR TEAM</a:t>
            </a:r>
          </a:p>
        </p:txBody>
      </p:sp>
      <p:sp>
        <p:nvSpPr>
          <p:cNvPr name="TextBox 15" id="15"/>
          <p:cNvSpPr txBox="true"/>
          <p:nvPr/>
        </p:nvSpPr>
        <p:spPr>
          <a:xfrm rot="0">
            <a:off x="4635193" y="5296042"/>
            <a:ext cx="2470628" cy="933450"/>
          </a:xfrm>
          <a:prstGeom prst="rect">
            <a:avLst/>
          </a:prstGeom>
        </p:spPr>
        <p:txBody>
          <a:bodyPr anchor="t" rtlCol="false" tIns="0" lIns="0" bIns="0" rIns="0">
            <a:spAutoFit/>
          </a:bodyPr>
          <a:lstStyle/>
          <a:p>
            <a:pPr algn="ctr">
              <a:lnSpc>
                <a:spcPts val="3692"/>
              </a:lnSpc>
            </a:pPr>
            <a:r>
              <a:rPr lang="en-US" sz="3077" spc="153">
                <a:solidFill>
                  <a:srgbClr val="FFFBFB"/>
                </a:solidFill>
                <a:latin typeface="DM Sans"/>
                <a:ea typeface="DM Sans"/>
                <a:cs typeface="DM Sans"/>
                <a:sym typeface="DM Sans"/>
              </a:rPr>
              <a:t>Neha Salman</a:t>
            </a:r>
          </a:p>
        </p:txBody>
      </p:sp>
      <p:sp>
        <p:nvSpPr>
          <p:cNvPr name="TextBox 16" id="16"/>
          <p:cNvSpPr txBox="true"/>
          <p:nvPr/>
        </p:nvSpPr>
        <p:spPr>
          <a:xfrm rot="0">
            <a:off x="4829269" y="6432244"/>
            <a:ext cx="2082476" cy="371475"/>
          </a:xfrm>
          <a:prstGeom prst="rect">
            <a:avLst/>
          </a:prstGeom>
        </p:spPr>
        <p:txBody>
          <a:bodyPr anchor="t" rtlCol="false" tIns="0" lIns="0" bIns="0" rIns="0">
            <a:spAutoFit/>
          </a:bodyPr>
          <a:lstStyle/>
          <a:p>
            <a:pPr algn="ctr">
              <a:lnSpc>
                <a:spcPts val="2949"/>
              </a:lnSpc>
            </a:pPr>
            <a:r>
              <a:rPr lang="en-US" sz="2457" spc="122">
                <a:solidFill>
                  <a:srgbClr val="4BD1FB"/>
                </a:solidFill>
                <a:latin typeface="DM Sans"/>
                <a:ea typeface="DM Sans"/>
                <a:cs typeface="DM Sans"/>
                <a:sym typeface="DM Sans"/>
              </a:rPr>
              <a:t>CT-23022</a:t>
            </a:r>
          </a:p>
        </p:txBody>
      </p:sp>
      <p:sp>
        <p:nvSpPr>
          <p:cNvPr name="TextBox 17" id="17"/>
          <p:cNvSpPr txBox="true"/>
          <p:nvPr/>
        </p:nvSpPr>
        <p:spPr>
          <a:xfrm rot="0">
            <a:off x="8200089" y="5296042"/>
            <a:ext cx="1817546" cy="933450"/>
          </a:xfrm>
          <a:prstGeom prst="rect">
            <a:avLst/>
          </a:prstGeom>
        </p:spPr>
        <p:txBody>
          <a:bodyPr anchor="t" rtlCol="false" tIns="0" lIns="0" bIns="0" rIns="0">
            <a:spAutoFit/>
          </a:bodyPr>
          <a:lstStyle/>
          <a:p>
            <a:pPr algn="ctr">
              <a:lnSpc>
                <a:spcPts val="3692"/>
              </a:lnSpc>
            </a:pPr>
            <a:r>
              <a:rPr lang="en-US" sz="3077" spc="153">
                <a:solidFill>
                  <a:srgbClr val="FFFBFB"/>
                </a:solidFill>
                <a:latin typeface="DM Sans"/>
                <a:ea typeface="DM Sans"/>
                <a:cs typeface="DM Sans"/>
                <a:sym typeface="DM Sans"/>
              </a:rPr>
              <a:t>Amna Adnan</a:t>
            </a:r>
          </a:p>
        </p:txBody>
      </p:sp>
      <p:sp>
        <p:nvSpPr>
          <p:cNvPr name="TextBox 18" id="18"/>
          <p:cNvSpPr txBox="true"/>
          <p:nvPr/>
        </p:nvSpPr>
        <p:spPr>
          <a:xfrm rot="0">
            <a:off x="8027624" y="6432244"/>
            <a:ext cx="2082476" cy="371475"/>
          </a:xfrm>
          <a:prstGeom prst="rect">
            <a:avLst/>
          </a:prstGeom>
        </p:spPr>
        <p:txBody>
          <a:bodyPr anchor="t" rtlCol="false" tIns="0" lIns="0" bIns="0" rIns="0">
            <a:spAutoFit/>
          </a:bodyPr>
          <a:lstStyle/>
          <a:p>
            <a:pPr algn="ctr">
              <a:lnSpc>
                <a:spcPts val="2949"/>
              </a:lnSpc>
            </a:pPr>
            <a:r>
              <a:rPr lang="en-US" sz="2457" spc="122">
                <a:solidFill>
                  <a:srgbClr val="4BD1FB"/>
                </a:solidFill>
                <a:latin typeface="DM Sans"/>
                <a:ea typeface="DM Sans"/>
                <a:cs typeface="DM Sans"/>
                <a:sym typeface="DM Sans"/>
              </a:rPr>
              <a:t>CT-23020</a:t>
            </a:r>
          </a:p>
        </p:txBody>
      </p:sp>
      <p:sp>
        <p:nvSpPr>
          <p:cNvPr name="TextBox 19" id="19"/>
          <p:cNvSpPr txBox="true"/>
          <p:nvPr/>
        </p:nvSpPr>
        <p:spPr>
          <a:xfrm rot="0">
            <a:off x="11398444" y="5270250"/>
            <a:ext cx="1817546" cy="933450"/>
          </a:xfrm>
          <a:prstGeom prst="rect">
            <a:avLst/>
          </a:prstGeom>
        </p:spPr>
        <p:txBody>
          <a:bodyPr anchor="t" rtlCol="false" tIns="0" lIns="0" bIns="0" rIns="0">
            <a:spAutoFit/>
          </a:bodyPr>
          <a:lstStyle/>
          <a:p>
            <a:pPr algn="ctr">
              <a:lnSpc>
                <a:spcPts val="3692"/>
              </a:lnSpc>
            </a:pPr>
            <a:r>
              <a:rPr lang="en-US" sz="3077" spc="153">
                <a:solidFill>
                  <a:srgbClr val="FFFBFB"/>
                </a:solidFill>
                <a:latin typeface="DM Sans"/>
                <a:ea typeface="DM Sans"/>
                <a:cs typeface="DM Sans"/>
                <a:sym typeface="DM Sans"/>
              </a:rPr>
              <a:t>Fatima Khan</a:t>
            </a:r>
          </a:p>
        </p:txBody>
      </p:sp>
      <p:sp>
        <p:nvSpPr>
          <p:cNvPr name="TextBox 20" id="20"/>
          <p:cNvSpPr txBox="true"/>
          <p:nvPr/>
        </p:nvSpPr>
        <p:spPr>
          <a:xfrm rot="0">
            <a:off x="11265979" y="6451350"/>
            <a:ext cx="2082476" cy="371475"/>
          </a:xfrm>
          <a:prstGeom prst="rect">
            <a:avLst/>
          </a:prstGeom>
        </p:spPr>
        <p:txBody>
          <a:bodyPr anchor="t" rtlCol="false" tIns="0" lIns="0" bIns="0" rIns="0">
            <a:spAutoFit/>
          </a:bodyPr>
          <a:lstStyle/>
          <a:p>
            <a:pPr algn="ctr">
              <a:lnSpc>
                <a:spcPts val="2949"/>
              </a:lnSpc>
            </a:pPr>
            <a:r>
              <a:rPr lang="en-US" sz="2457" spc="122">
                <a:solidFill>
                  <a:srgbClr val="4BD1FB"/>
                </a:solidFill>
                <a:latin typeface="DM Sans"/>
                <a:ea typeface="DM Sans"/>
                <a:cs typeface="DM Sans"/>
                <a:sym typeface="DM Sans"/>
              </a:rPr>
              <a:t>CT-23024</a:t>
            </a:r>
          </a:p>
        </p:txBody>
      </p:sp>
      <p:sp>
        <p:nvSpPr>
          <p:cNvPr name="Freeform 21" id="21"/>
          <p:cNvSpPr/>
          <p:nvPr/>
        </p:nvSpPr>
        <p:spPr>
          <a:xfrm flipH="false" flipV="false" rot="0">
            <a:off x="16804754" y="9074551"/>
            <a:ext cx="1715127" cy="1715127"/>
          </a:xfrm>
          <a:custGeom>
            <a:avLst/>
            <a:gdLst/>
            <a:ahLst/>
            <a:cxnLst/>
            <a:rect r="r" b="b" t="t" l="l"/>
            <a:pathLst>
              <a:path h="1715127" w="1715127">
                <a:moveTo>
                  <a:pt x="0" y="0"/>
                </a:moveTo>
                <a:lnTo>
                  <a:pt x="1715127" y="0"/>
                </a:lnTo>
                <a:lnTo>
                  <a:pt x="1715127" y="1715126"/>
                </a:lnTo>
                <a:lnTo>
                  <a:pt x="0" y="171512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22" id="22"/>
          <p:cNvSpPr/>
          <p:nvPr/>
        </p:nvSpPr>
        <p:spPr>
          <a:xfrm flipH="false" flipV="false" rot="0">
            <a:off x="-363441" y="-390286"/>
            <a:ext cx="1715127" cy="1715127"/>
          </a:xfrm>
          <a:custGeom>
            <a:avLst/>
            <a:gdLst/>
            <a:ahLst/>
            <a:cxnLst/>
            <a:rect r="r" b="b" t="t" l="l"/>
            <a:pathLst>
              <a:path h="1715127" w="1715127">
                <a:moveTo>
                  <a:pt x="0" y="0"/>
                </a:moveTo>
                <a:lnTo>
                  <a:pt x="1715127" y="0"/>
                </a:lnTo>
                <a:lnTo>
                  <a:pt x="1715127" y="1715127"/>
                </a:lnTo>
                <a:lnTo>
                  <a:pt x="0" y="171512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23" id="23"/>
          <p:cNvSpPr/>
          <p:nvPr/>
        </p:nvSpPr>
        <p:spPr>
          <a:xfrm flipH="false" flipV="false" rot="0">
            <a:off x="14398071" y="-136788"/>
            <a:ext cx="2988937" cy="570615"/>
          </a:xfrm>
          <a:custGeom>
            <a:avLst/>
            <a:gdLst/>
            <a:ahLst/>
            <a:cxnLst/>
            <a:rect r="r" b="b" t="t" l="l"/>
            <a:pathLst>
              <a:path h="570615" w="2988937">
                <a:moveTo>
                  <a:pt x="0" y="0"/>
                </a:moveTo>
                <a:lnTo>
                  <a:pt x="2988938" y="0"/>
                </a:lnTo>
                <a:lnTo>
                  <a:pt x="2988938" y="570616"/>
                </a:lnTo>
                <a:lnTo>
                  <a:pt x="0" y="57061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4" id="24"/>
          <p:cNvSpPr/>
          <p:nvPr/>
        </p:nvSpPr>
        <p:spPr>
          <a:xfrm flipH="false" flipV="false" rot="0">
            <a:off x="900991" y="9922935"/>
            <a:ext cx="2988937" cy="570615"/>
          </a:xfrm>
          <a:custGeom>
            <a:avLst/>
            <a:gdLst/>
            <a:ahLst/>
            <a:cxnLst/>
            <a:rect r="r" b="b" t="t" l="l"/>
            <a:pathLst>
              <a:path h="570615" w="2988937">
                <a:moveTo>
                  <a:pt x="0" y="0"/>
                </a:moveTo>
                <a:lnTo>
                  <a:pt x="2988938" y="0"/>
                </a:lnTo>
                <a:lnTo>
                  <a:pt x="2988938" y="570616"/>
                </a:lnTo>
                <a:lnTo>
                  <a:pt x="0" y="57061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25" id="25"/>
          <p:cNvGrpSpPr/>
          <p:nvPr/>
        </p:nvGrpSpPr>
        <p:grpSpPr>
          <a:xfrm rot="0">
            <a:off x="1366539" y="4883114"/>
            <a:ext cx="2861752" cy="2190527"/>
            <a:chOff x="0" y="0"/>
            <a:chExt cx="867440" cy="663982"/>
          </a:xfrm>
        </p:grpSpPr>
        <p:sp>
          <p:nvSpPr>
            <p:cNvPr name="Freeform 26" id="26"/>
            <p:cNvSpPr/>
            <p:nvPr/>
          </p:nvSpPr>
          <p:spPr>
            <a:xfrm flipH="false" flipV="false" rot="0">
              <a:off x="0" y="0"/>
              <a:ext cx="867440" cy="663982"/>
            </a:xfrm>
            <a:custGeom>
              <a:avLst/>
              <a:gdLst/>
              <a:ahLst/>
              <a:cxnLst/>
              <a:rect r="r" b="b" t="t" l="l"/>
              <a:pathLst>
                <a:path h="663982" w="867440">
                  <a:moveTo>
                    <a:pt x="0" y="0"/>
                  </a:moveTo>
                  <a:lnTo>
                    <a:pt x="867440" y="0"/>
                  </a:lnTo>
                  <a:lnTo>
                    <a:pt x="867440" y="663982"/>
                  </a:lnTo>
                  <a:lnTo>
                    <a:pt x="0" y="663982"/>
                  </a:lnTo>
                  <a:close/>
                </a:path>
              </a:pathLst>
            </a:custGeom>
            <a:solidFill>
              <a:srgbClr val="051D40"/>
            </a:solidFill>
            <a:ln cap="sq">
              <a:noFill/>
              <a:prstDash val="solid"/>
              <a:miter/>
            </a:ln>
          </p:spPr>
        </p:sp>
        <p:sp>
          <p:nvSpPr>
            <p:cNvPr name="TextBox 27" id="27"/>
            <p:cNvSpPr txBox="true"/>
            <p:nvPr/>
          </p:nvSpPr>
          <p:spPr>
            <a:xfrm>
              <a:off x="0" y="-66675"/>
              <a:ext cx="867440" cy="730657"/>
            </a:xfrm>
            <a:prstGeom prst="rect">
              <a:avLst/>
            </a:prstGeom>
          </p:spPr>
          <p:txBody>
            <a:bodyPr anchor="ctr" rtlCol="false" tIns="50800" lIns="50800" bIns="50800" rIns="50800"/>
            <a:lstStyle/>
            <a:p>
              <a:pPr algn="ctr" marL="0" indent="0" lvl="0">
                <a:lnSpc>
                  <a:spcPts val="4200"/>
                </a:lnSpc>
                <a:spcBef>
                  <a:spcPct val="0"/>
                </a:spcBef>
              </a:pPr>
            </a:p>
          </p:txBody>
        </p:sp>
      </p:grpSp>
      <p:sp>
        <p:nvSpPr>
          <p:cNvPr name="TextBox 28" id="28"/>
          <p:cNvSpPr txBox="true"/>
          <p:nvPr/>
        </p:nvSpPr>
        <p:spPr>
          <a:xfrm rot="0">
            <a:off x="1553806" y="5529404"/>
            <a:ext cx="2470628" cy="466725"/>
          </a:xfrm>
          <a:prstGeom prst="rect">
            <a:avLst/>
          </a:prstGeom>
        </p:spPr>
        <p:txBody>
          <a:bodyPr anchor="t" rtlCol="false" tIns="0" lIns="0" bIns="0" rIns="0">
            <a:spAutoFit/>
          </a:bodyPr>
          <a:lstStyle/>
          <a:p>
            <a:pPr algn="ctr">
              <a:lnSpc>
                <a:spcPts val="3692"/>
              </a:lnSpc>
            </a:pPr>
            <a:r>
              <a:rPr lang="en-US" sz="3077" spc="153">
                <a:solidFill>
                  <a:srgbClr val="FFFBFB"/>
                </a:solidFill>
                <a:latin typeface="DM Sans"/>
                <a:ea typeface="DM Sans"/>
                <a:cs typeface="DM Sans"/>
                <a:sym typeface="DM Sans"/>
              </a:rPr>
              <a:t>Alizah Baig</a:t>
            </a:r>
          </a:p>
        </p:txBody>
      </p:sp>
      <p:grpSp>
        <p:nvGrpSpPr>
          <p:cNvPr name="Group 29" id="29"/>
          <p:cNvGrpSpPr/>
          <p:nvPr/>
        </p:nvGrpSpPr>
        <p:grpSpPr>
          <a:xfrm rot="0">
            <a:off x="14082224" y="4883114"/>
            <a:ext cx="2840448" cy="2190527"/>
            <a:chOff x="0" y="0"/>
            <a:chExt cx="860983" cy="663982"/>
          </a:xfrm>
        </p:grpSpPr>
        <p:sp>
          <p:nvSpPr>
            <p:cNvPr name="Freeform 30" id="30"/>
            <p:cNvSpPr/>
            <p:nvPr/>
          </p:nvSpPr>
          <p:spPr>
            <a:xfrm flipH="false" flipV="false" rot="0">
              <a:off x="0" y="0"/>
              <a:ext cx="860983" cy="663982"/>
            </a:xfrm>
            <a:custGeom>
              <a:avLst/>
              <a:gdLst/>
              <a:ahLst/>
              <a:cxnLst/>
              <a:rect r="r" b="b" t="t" l="l"/>
              <a:pathLst>
                <a:path h="663982" w="860983">
                  <a:moveTo>
                    <a:pt x="0" y="0"/>
                  </a:moveTo>
                  <a:lnTo>
                    <a:pt x="860983" y="0"/>
                  </a:lnTo>
                  <a:lnTo>
                    <a:pt x="860983" y="663982"/>
                  </a:lnTo>
                  <a:lnTo>
                    <a:pt x="0" y="663982"/>
                  </a:lnTo>
                  <a:close/>
                </a:path>
              </a:pathLst>
            </a:custGeom>
            <a:solidFill>
              <a:srgbClr val="051D40"/>
            </a:solidFill>
            <a:ln cap="sq">
              <a:noFill/>
              <a:prstDash val="solid"/>
              <a:miter/>
            </a:ln>
          </p:spPr>
        </p:sp>
        <p:sp>
          <p:nvSpPr>
            <p:cNvPr name="TextBox 31" id="31"/>
            <p:cNvSpPr txBox="true"/>
            <p:nvPr/>
          </p:nvSpPr>
          <p:spPr>
            <a:xfrm>
              <a:off x="0" y="-66675"/>
              <a:ext cx="860983" cy="730657"/>
            </a:xfrm>
            <a:prstGeom prst="rect">
              <a:avLst/>
            </a:prstGeom>
          </p:spPr>
          <p:txBody>
            <a:bodyPr anchor="ctr" rtlCol="false" tIns="50800" lIns="50800" bIns="50800" rIns="50800"/>
            <a:lstStyle/>
            <a:p>
              <a:pPr algn="ctr" marL="0" indent="0" lvl="0">
                <a:lnSpc>
                  <a:spcPts val="4200"/>
                </a:lnSpc>
                <a:spcBef>
                  <a:spcPct val="0"/>
                </a:spcBef>
              </a:pPr>
            </a:p>
          </p:txBody>
        </p:sp>
      </p:grpSp>
      <p:sp>
        <p:nvSpPr>
          <p:cNvPr name="TextBox 32" id="32"/>
          <p:cNvSpPr txBox="true"/>
          <p:nvPr/>
        </p:nvSpPr>
        <p:spPr>
          <a:xfrm rot="0">
            <a:off x="14242597" y="5270250"/>
            <a:ext cx="2470628" cy="933450"/>
          </a:xfrm>
          <a:prstGeom prst="rect">
            <a:avLst/>
          </a:prstGeom>
        </p:spPr>
        <p:txBody>
          <a:bodyPr anchor="t" rtlCol="false" tIns="0" lIns="0" bIns="0" rIns="0">
            <a:spAutoFit/>
          </a:bodyPr>
          <a:lstStyle/>
          <a:p>
            <a:pPr algn="ctr">
              <a:lnSpc>
                <a:spcPts val="3692"/>
              </a:lnSpc>
            </a:pPr>
            <a:r>
              <a:rPr lang="en-US" sz="3077" spc="153">
                <a:solidFill>
                  <a:srgbClr val="FFFBFB"/>
                </a:solidFill>
                <a:latin typeface="DM Sans"/>
                <a:ea typeface="DM Sans"/>
                <a:cs typeface="DM Sans"/>
                <a:sym typeface="DM Sans"/>
              </a:rPr>
              <a:t>Musfirah Waseem</a:t>
            </a:r>
          </a:p>
        </p:txBody>
      </p:sp>
      <p:sp>
        <p:nvSpPr>
          <p:cNvPr name="TextBox 33" id="33"/>
          <p:cNvSpPr txBox="true"/>
          <p:nvPr/>
        </p:nvSpPr>
        <p:spPr>
          <a:xfrm rot="0">
            <a:off x="14436673" y="6432244"/>
            <a:ext cx="2082476" cy="371475"/>
          </a:xfrm>
          <a:prstGeom prst="rect">
            <a:avLst/>
          </a:prstGeom>
        </p:spPr>
        <p:txBody>
          <a:bodyPr anchor="t" rtlCol="false" tIns="0" lIns="0" bIns="0" rIns="0">
            <a:spAutoFit/>
          </a:bodyPr>
          <a:lstStyle/>
          <a:p>
            <a:pPr algn="ctr">
              <a:lnSpc>
                <a:spcPts val="2949"/>
              </a:lnSpc>
            </a:pPr>
            <a:r>
              <a:rPr lang="en-US" sz="2457" spc="122">
                <a:solidFill>
                  <a:srgbClr val="4BD1FB"/>
                </a:solidFill>
                <a:latin typeface="DM Sans"/>
                <a:ea typeface="DM Sans"/>
                <a:cs typeface="DM Sans"/>
                <a:sym typeface="DM Sans"/>
              </a:rPr>
              <a:t>CT-23014</a:t>
            </a:r>
          </a:p>
        </p:txBody>
      </p:sp>
      <p:sp>
        <p:nvSpPr>
          <p:cNvPr name="TextBox 34" id="34"/>
          <p:cNvSpPr txBox="true"/>
          <p:nvPr/>
        </p:nvSpPr>
        <p:spPr>
          <a:xfrm rot="0">
            <a:off x="1747882" y="6432244"/>
            <a:ext cx="2082476" cy="371475"/>
          </a:xfrm>
          <a:prstGeom prst="rect">
            <a:avLst/>
          </a:prstGeom>
        </p:spPr>
        <p:txBody>
          <a:bodyPr anchor="t" rtlCol="false" tIns="0" lIns="0" bIns="0" rIns="0">
            <a:spAutoFit/>
          </a:bodyPr>
          <a:lstStyle/>
          <a:p>
            <a:pPr algn="ctr">
              <a:lnSpc>
                <a:spcPts val="2949"/>
              </a:lnSpc>
            </a:pPr>
            <a:r>
              <a:rPr lang="en-US" sz="2457" spc="122">
                <a:solidFill>
                  <a:srgbClr val="4BD1FB"/>
                </a:solidFill>
                <a:latin typeface="DM Sans"/>
                <a:ea typeface="DM Sans"/>
                <a:cs typeface="DM Sans"/>
                <a:sym typeface="DM Sans"/>
              </a:rPr>
              <a:t>CT-23021</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051D40"/>
        </a:solidFill>
      </p:bgPr>
    </p:bg>
    <p:spTree>
      <p:nvGrpSpPr>
        <p:cNvPr id="1" name=""/>
        <p:cNvGrpSpPr/>
        <p:nvPr/>
      </p:nvGrpSpPr>
      <p:grpSpPr>
        <a:xfrm>
          <a:off x="0" y="0"/>
          <a:ext cx="0" cy="0"/>
          <a:chOff x="0" y="0"/>
          <a:chExt cx="0" cy="0"/>
        </a:xfrm>
      </p:grpSpPr>
      <p:sp>
        <p:nvSpPr>
          <p:cNvPr name="Freeform 2" id="2"/>
          <p:cNvSpPr/>
          <p:nvPr/>
        </p:nvSpPr>
        <p:spPr>
          <a:xfrm flipH="false" flipV="false" rot="0">
            <a:off x="16683520" y="1590911"/>
            <a:ext cx="2651835" cy="2651835"/>
          </a:xfrm>
          <a:custGeom>
            <a:avLst/>
            <a:gdLst/>
            <a:ahLst/>
            <a:cxnLst/>
            <a:rect r="r" b="b" t="t" l="l"/>
            <a:pathLst>
              <a:path h="2651835" w="2651835">
                <a:moveTo>
                  <a:pt x="0" y="0"/>
                </a:moveTo>
                <a:lnTo>
                  <a:pt x="2651835" y="0"/>
                </a:lnTo>
                <a:lnTo>
                  <a:pt x="2651835" y="2651835"/>
                </a:lnTo>
                <a:lnTo>
                  <a:pt x="0" y="2651835"/>
                </a:lnTo>
                <a:lnTo>
                  <a:pt x="0" y="0"/>
                </a:lnTo>
                <a:close/>
              </a:path>
            </a:pathLst>
          </a:custGeom>
          <a:blipFill>
            <a:blip r:embed="rId2">
              <a:alphaModFix amt="20999"/>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789475" y="-570381"/>
            <a:ext cx="2651835" cy="2651835"/>
          </a:xfrm>
          <a:custGeom>
            <a:avLst/>
            <a:gdLst/>
            <a:ahLst/>
            <a:cxnLst/>
            <a:rect r="r" b="b" t="t" l="l"/>
            <a:pathLst>
              <a:path h="2651835" w="2651835">
                <a:moveTo>
                  <a:pt x="0" y="0"/>
                </a:moveTo>
                <a:lnTo>
                  <a:pt x="2651836" y="0"/>
                </a:lnTo>
                <a:lnTo>
                  <a:pt x="2651836" y="2651835"/>
                </a:lnTo>
                <a:lnTo>
                  <a:pt x="0" y="2651835"/>
                </a:lnTo>
                <a:lnTo>
                  <a:pt x="0" y="0"/>
                </a:lnTo>
                <a:close/>
              </a:path>
            </a:pathLst>
          </a:custGeom>
          <a:blipFill>
            <a:blip r:embed="rId2">
              <a:alphaModFix amt="20999"/>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9566009" y="2269347"/>
            <a:ext cx="5759826" cy="5748307"/>
          </a:xfrm>
          <a:custGeom>
            <a:avLst/>
            <a:gdLst/>
            <a:ahLst/>
            <a:cxnLst/>
            <a:rect r="r" b="b" t="t" l="l"/>
            <a:pathLst>
              <a:path h="5748307" w="5759826">
                <a:moveTo>
                  <a:pt x="0" y="0"/>
                </a:moveTo>
                <a:lnTo>
                  <a:pt x="5759827" y="0"/>
                </a:lnTo>
                <a:lnTo>
                  <a:pt x="5759827" y="5748306"/>
                </a:lnTo>
                <a:lnTo>
                  <a:pt x="0" y="5748306"/>
                </a:lnTo>
                <a:lnTo>
                  <a:pt x="0" y="0"/>
                </a:lnTo>
                <a:close/>
              </a:path>
            </a:pathLst>
          </a:custGeom>
          <a:blipFill>
            <a:blip r:embed="rId4"/>
            <a:stretch>
              <a:fillRect l="0" t="0" r="0" b="0"/>
            </a:stretch>
          </a:blipFill>
        </p:spPr>
      </p:sp>
      <p:sp>
        <p:nvSpPr>
          <p:cNvPr name="TextBox 5" id="5"/>
          <p:cNvSpPr txBox="true"/>
          <p:nvPr/>
        </p:nvSpPr>
        <p:spPr>
          <a:xfrm rot="0">
            <a:off x="2380916" y="4414434"/>
            <a:ext cx="10434893" cy="1305733"/>
          </a:xfrm>
          <a:prstGeom prst="rect">
            <a:avLst/>
          </a:prstGeom>
        </p:spPr>
        <p:txBody>
          <a:bodyPr anchor="t" rtlCol="false" tIns="0" lIns="0" bIns="0" rIns="0">
            <a:spAutoFit/>
          </a:bodyPr>
          <a:lstStyle/>
          <a:p>
            <a:pPr algn="l" marL="0" indent="0" lvl="0">
              <a:lnSpc>
                <a:spcPts val="10543"/>
              </a:lnSpc>
            </a:pPr>
            <a:r>
              <a:rPr lang="en-US" b="true" sz="7530" spc="459">
                <a:solidFill>
                  <a:srgbClr val="FFFFFF"/>
                </a:solidFill>
                <a:latin typeface="Now Bold"/>
                <a:ea typeface="Now Bold"/>
                <a:cs typeface="Now Bold"/>
                <a:sym typeface="Now Bold"/>
              </a:rPr>
              <a:t>ANY QUESTIONS</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3257169" y="3038939"/>
            <a:ext cx="559773" cy="712674"/>
          </a:xfrm>
          <a:custGeom>
            <a:avLst/>
            <a:gdLst/>
            <a:ahLst/>
            <a:cxnLst/>
            <a:rect r="r" b="b" t="t" l="l"/>
            <a:pathLst>
              <a:path h="712674" w="559773">
                <a:moveTo>
                  <a:pt x="0" y="0"/>
                </a:moveTo>
                <a:lnTo>
                  <a:pt x="559773" y="0"/>
                </a:lnTo>
                <a:lnTo>
                  <a:pt x="559773" y="712673"/>
                </a:lnTo>
                <a:lnTo>
                  <a:pt x="0" y="71267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3110537" y="4355343"/>
            <a:ext cx="808743" cy="788157"/>
          </a:xfrm>
          <a:custGeom>
            <a:avLst/>
            <a:gdLst/>
            <a:ahLst/>
            <a:cxnLst/>
            <a:rect r="r" b="b" t="t" l="l"/>
            <a:pathLst>
              <a:path h="788157" w="808743">
                <a:moveTo>
                  <a:pt x="0" y="0"/>
                </a:moveTo>
                <a:lnTo>
                  <a:pt x="808743" y="0"/>
                </a:lnTo>
                <a:lnTo>
                  <a:pt x="808743" y="788157"/>
                </a:lnTo>
                <a:lnTo>
                  <a:pt x="0" y="78815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3132697" y="5743575"/>
            <a:ext cx="786583" cy="853295"/>
          </a:xfrm>
          <a:custGeom>
            <a:avLst/>
            <a:gdLst/>
            <a:ahLst/>
            <a:cxnLst/>
            <a:rect r="r" b="b" t="t" l="l"/>
            <a:pathLst>
              <a:path h="853295" w="786583">
                <a:moveTo>
                  <a:pt x="0" y="0"/>
                </a:moveTo>
                <a:lnTo>
                  <a:pt x="786583" y="0"/>
                </a:lnTo>
                <a:lnTo>
                  <a:pt x="786583" y="853295"/>
                </a:lnTo>
                <a:lnTo>
                  <a:pt x="0" y="85329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3132697" y="7196945"/>
            <a:ext cx="913512" cy="838770"/>
          </a:xfrm>
          <a:custGeom>
            <a:avLst/>
            <a:gdLst/>
            <a:ahLst/>
            <a:cxnLst/>
            <a:rect r="r" b="b" t="t" l="l"/>
            <a:pathLst>
              <a:path h="838770" w="913512">
                <a:moveTo>
                  <a:pt x="0" y="0"/>
                </a:moveTo>
                <a:lnTo>
                  <a:pt x="913512" y="0"/>
                </a:lnTo>
                <a:lnTo>
                  <a:pt x="913512" y="838770"/>
                </a:lnTo>
                <a:lnTo>
                  <a:pt x="0" y="83877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6" id="6"/>
          <p:cNvSpPr txBox="true"/>
          <p:nvPr/>
        </p:nvSpPr>
        <p:spPr>
          <a:xfrm rot="0">
            <a:off x="3919280" y="1626663"/>
            <a:ext cx="10450651" cy="733425"/>
          </a:xfrm>
          <a:prstGeom prst="rect">
            <a:avLst/>
          </a:prstGeom>
        </p:spPr>
        <p:txBody>
          <a:bodyPr anchor="t" rtlCol="false" tIns="0" lIns="0" bIns="0" rIns="0">
            <a:spAutoFit/>
          </a:bodyPr>
          <a:lstStyle/>
          <a:p>
            <a:pPr algn="ctr" marL="0" indent="0" lvl="0">
              <a:lnSpc>
                <a:spcPts val="5719"/>
              </a:lnSpc>
              <a:spcBef>
                <a:spcPct val="0"/>
              </a:spcBef>
            </a:pPr>
            <a:r>
              <a:rPr lang="en-US" b="true" sz="4766">
                <a:solidFill>
                  <a:srgbClr val="145DA0"/>
                </a:solidFill>
                <a:latin typeface="Now Bold"/>
                <a:ea typeface="Now Bold"/>
                <a:cs typeface="Now Bold"/>
                <a:sym typeface="Now Bold"/>
              </a:rPr>
              <a:t>RESOURCE PAGE</a:t>
            </a:r>
          </a:p>
        </p:txBody>
      </p:sp>
      <p:sp>
        <p:nvSpPr>
          <p:cNvPr name="TextBox 7" id="7"/>
          <p:cNvSpPr txBox="true"/>
          <p:nvPr/>
        </p:nvSpPr>
        <p:spPr>
          <a:xfrm rot="0">
            <a:off x="4312392" y="3107723"/>
            <a:ext cx="8476578" cy="644071"/>
          </a:xfrm>
          <a:prstGeom prst="rect">
            <a:avLst/>
          </a:prstGeom>
        </p:spPr>
        <p:txBody>
          <a:bodyPr anchor="t" rtlCol="false" tIns="0" lIns="0" bIns="0" rIns="0">
            <a:spAutoFit/>
          </a:bodyPr>
          <a:lstStyle/>
          <a:p>
            <a:pPr algn="l">
              <a:lnSpc>
                <a:spcPts val="5394"/>
              </a:lnSpc>
              <a:spcBef>
                <a:spcPct val="0"/>
              </a:spcBef>
            </a:pPr>
            <a:r>
              <a:rPr lang="en-US" sz="3908" u="sng">
                <a:solidFill>
                  <a:srgbClr val="145DA0"/>
                </a:solidFill>
                <a:latin typeface="DM Sans"/>
                <a:ea typeface="DM Sans"/>
                <a:cs typeface="DM Sans"/>
                <a:sym typeface="DM Sans"/>
                <a:hlinkClick r:id="rId10" tooltip="https://www.dawn.com/news/1709300"/>
              </a:rPr>
              <a:t>dawn news</a:t>
            </a:r>
          </a:p>
        </p:txBody>
      </p:sp>
      <p:sp>
        <p:nvSpPr>
          <p:cNvPr name="TextBox 8" id="8"/>
          <p:cNvSpPr txBox="true"/>
          <p:nvPr/>
        </p:nvSpPr>
        <p:spPr>
          <a:xfrm rot="0">
            <a:off x="4312392" y="4489904"/>
            <a:ext cx="10562932" cy="629593"/>
          </a:xfrm>
          <a:prstGeom prst="rect">
            <a:avLst/>
          </a:prstGeom>
        </p:spPr>
        <p:txBody>
          <a:bodyPr anchor="t" rtlCol="false" tIns="0" lIns="0" bIns="0" rIns="0">
            <a:spAutoFit/>
          </a:bodyPr>
          <a:lstStyle/>
          <a:p>
            <a:pPr algn="l">
              <a:lnSpc>
                <a:spcPts val="5118"/>
              </a:lnSpc>
              <a:spcBef>
                <a:spcPct val="0"/>
              </a:spcBef>
            </a:pPr>
            <a:r>
              <a:rPr lang="en-US" sz="3708" u="sng">
                <a:solidFill>
                  <a:srgbClr val="145DA0"/>
                </a:solidFill>
                <a:latin typeface="DM Sans"/>
                <a:ea typeface="DM Sans"/>
                <a:cs typeface="DM Sans"/>
                <a:sym typeface="DM Sans"/>
                <a:hlinkClick r:id="rId11" tooltip="https://pide.org.pk/research/understanding-workplace-harassment-in-pakistan/"/>
              </a:rPr>
              <a:t>Pakistan Institute of Development Economics</a:t>
            </a:r>
          </a:p>
        </p:txBody>
      </p:sp>
      <p:sp>
        <p:nvSpPr>
          <p:cNvPr name="TextBox 9" id="9"/>
          <p:cNvSpPr txBox="true"/>
          <p:nvPr/>
        </p:nvSpPr>
        <p:spPr>
          <a:xfrm rot="0">
            <a:off x="4312392" y="5967277"/>
            <a:ext cx="10562932" cy="629593"/>
          </a:xfrm>
          <a:prstGeom prst="rect">
            <a:avLst/>
          </a:prstGeom>
        </p:spPr>
        <p:txBody>
          <a:bodyPr anchor="t" rtlCol="false" tIns="0" lIns="0" bIns="0" rIns="0">
            <a:spAutoFit/>
          </a:bodyPr>
          <a:lstStyle/>
          <a:p>
            <a:pPr algn="l">
              <a:lnSpc>
                <a:spcPts val="5118"/>
              </a:lnSpc>
              <a:spcBef>
                <a:spcPct val="0"/>
              </a:spcBef>
            </a:pPr>
            <a:r>
              <a:rPr lang="en-US" sz="3708" u="sng">
                <a:solidFill>
                  <a:srgbClr val="145DA0"/>
                </a:solidFill>
                <a:latin typeface="DM Sans"/>
                <a:ea typeface="DM Sans"/>
                <a:cs typeface="DM Sans"/>
                <a:sym typeface="DM Sans"/>
                <a:hlinkClick r:id="rId12" tooltip="https://www.humanrightspulse.com/mastercontentblog/harassment-of-womens-rights-in-pakistan#:~:text=A%20survey%20on%20the%20harassment,been%20subjected%20to%20sexual%20harassment"/>
              </a:rPr>
              <a:t>Human Rights Pulse</a:t>
            </a:r>
          </a:p>
        </p:txBody>
      </p:sp>
      <p:sp>
        <p:nvSpPr>
          <p:cNvPr name="TextBox 10" id="10"/>
          <p:cNvSpPr txBox="true"/>
          <p:nvPr/>
        </p:nvSpPr>
        <p:spPr>
          <a:xfrm rot="0">
            <a:off x="4312392" y="7444595"/>
            <a:ext cx="10562932" cy="629593"/>
          </a:xfrm>
          <a:prstGeom prst="rect">
            <a:avLst/>
          </a:prstGeom>
        </p:spPr>
        <p:txBody>
          <a:bodyPr anchor="t" rtlCol="false" tIns="0" lIns="0" bIns="0" rIns="0">
            <a:spAutoFit/>
          </a:bodyPr>
          <a:lstStyle/>
          <a:p>
            <a:pPr algn="l">
              <a:lnSpc>
                <a:spcPts val="5118"/>
              </a:lnSpc>
              <a:spcBef>
                <a:spcPct val="0"/>
              </a:spcBef>
            </a:pPr>
            <a:r>
              <a:rPr lang="en-US" sz="3708" u="sng">
                <a:solidFill>
                  <a:srgbClr val="145DA0"/>
                </a:solidFill>
                <a:latin typeface="DM Sans"/>
                <a:ea typeface="DM Sans"/>
                <a:cs typeface="DM Sans"/>
                <a:sym typeface="DM Sans"/>
                <a:hlinkClick r:id="rId13" tooltip="https://www.shrm.org/topics-tools/tools/hr-answers/different-types-sexual-harassment"/>
              </a:rPr>
              <a:t>SHRM</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051D40"/>
        </a:solidFill>
      </p:bgPr>
    </p:bg>
    <p:spTree>
      <p:nvGrpSpPr>
        <p:cNvPr id="1" name=""/>
        <p:cNvGrpSpPr/>
        <p:nvPr/>
      </p:nvGrpSpPr>
      <p:grpSpPr>
        <a:xfrm>
          <a:off x="0" y="0"/>
          <a:ext cx="0" cy="0"/>
          <a:chOff x="0" y="0"/>
          <a:chExt cx="0" cy="0"/>
        </a:xfrm>
      </p:grpSpPr>
      <p:grpSp>
        <p:nvGrpSpPr>
          <p:cNvPr name="Group 2" id="2"/>
          <p:cNvGrpSpPr/>
          <p:nvPr/>
        </p:nvGrpSpPr>
        <p:grpSpPr>
          <a:xfrm rot="0">
            <a:off x="10982623" y="4586506"/>
            <a:ext cx="4432959" cy="1427059"/>
            <a:chOff x="0" y="0"/>
            <a:chExt cx="4289760" cy="1380960"/>
          </a:xfrm>
        </p:grpSpPr>
        <p:sp>
          <p:nvSpPr>
            <p:cNvPr name="Freeform 3" id="3"/>
            <p:cNvSpPr/>
            <p:nvPr/>
          </p:nvSpPr>
          <p:spPr>
            <a:xfrm flipH="false" flipV="false" rot="0">
              <a:off x="0" y="0"/>
              <a:ext cx="4289806" cy="1380998"/>
            </a:xfrm>
            <a:custGeom>
              <a:avLst/>
              <a:gdLst/>
              <a:ahLst/>
              <a:cxnLst/>
              <a:rect r="r" b="b" t="t" l="l"/>
              <a:pathLst>
                <a:path h="1380998" w="4289806">
                  <a:moveTo>
                    <a:pt x="4013454" y="876173"/>
                  </a:moveTo>
                  <a:lnTo>
                    <a:pt x="3530854" y="0"/>
                  </a:lnTo>
                  <a:lnTo>
                    <a:pt x="758825" y="0"/>
                  </a:lnTo>
                  <a:lnTo>
                    <a:pt x="279400" y="876173"/>
                  </a:lnTo>
                  <a:lnTo>
                    <a:pt x="0" y="1380998"/>
                  </a:lnTo>
                  <a:lnTo>
                    <a:pt x="4289806" y="1380998"/>
                  </a:lnTo>
                  <a:lnTo>
                    <a:pt x="4013454" y="876173"/>
                  </a:lnTo>
                  <a:close/>
                </a:path>
              </a:pathLst>
            </a:custGeom>
            <a:solidFill>
              <a:srgbClr val="4BD1FB"/>
            </a:solidFill>
          </p:spPr>
        </p:sp>
      </p:grpSp>
      <p:grpSp>
        <p:nvGrpSpPr>
          <p:cNvPr name="Group 4" id="4"/>
          <p:cNvGrpSpPr/>
          <p:nvPr/>
        </p:nvGrpSpPr>
        <p:grpSpPr>
          <a:xfrm rot="0">
            <a:off x="11815942" y="1873011"/>
            <a:ext cx="2769297" cy="2611562"/>
            <a:chOff x="0" y="0"/>
            <a:chExt cx="2679840" cy="2527200"/>
          </a:xfrm>
        </p:grpSpPr>
        <p:sp>
          <p:nvSpPr>
            <p:cNvPr name="Freeform 5" id="5"/>
            <p:cNvSpPr/>
            <p:nvPr/>
          </p:nvSpPr>
          <p:spPr>
            <a:xfrm flipH="false" flipV="false" rot="0">
              <a:off x="0" y="0"/>
              <a:ext cx="2679827" cy="2527173"/>
            </a:xfrm>
            <a:custGeom>
              <a:avLst/>
              <a:gdLst/>
              <a:ahLst/>
              <a:cxnLst/>
              <a:rect r="r" b="b" t="t" l="l"/>
              <a:pathLst>
                <a:path h="2527173" w="2679827">
                  <a:moveTo>
                    <a:pt x="1343152" y="0"/>
                  </a:moveTo>
                  <a:lnTo>
                    <a:pt x="0" y="2527173"/>
                  </a:lnTo>
                  <a:lnTo>
                    <a:pt x="2679827" y="2527173"/>
                  </a:lnTo>
                  <a:lnTo>
                    <a:pt x="1343152" y="0"/>
                  </a:lnTo>
                  <a:close/>
                </a:path>
              </a:pathLst>
            </a:custGeom>
            <a:solidFill>
              <a:srgbClr val="CFF4FF"/>
            </a:solidFill>
          </p:spPr>
        </p:sp>
      </p:grpSp>
      <p:grpSp>
        <p:nvGrpSpPr>
          <p:cNvPr name="Group 6" id="6"/>
          <p:cNvGrpSpPr/>
          <p:nvPr/>
        </p:nvGrpSpPr>
        <p:grpSpPr>
          <a:xfrm rot="0">
            <a:off x="9135929" y="7686899"/>
            <a:ext cx="8123371" cy="1571401"/>
            <a:chOff x="0" y="0"/>
            <a:chExt cx="7860960" cy="1520640"/>
          </a:xfrm>
        </p:grpSpPr>
        <p:sp>
          <p:nvSpPr>
            <p:cNvPr name="Freeform 7" id="7"/>
            <p:cNvSpPr/>
            <p:nvPr/>
          </p:nvSpPr>
          <p:spPr>
            <a:xfrm flipH="false" flipV="false" rot="0">
              <a:off x="0" y="0"/>
              <a:ext cx="7860919" cy="1520698"/>
            </a:xfrm>
            <a:custGeom>
              <a:avLst/>
              <a:gdLst/>
              <a:ahLst/>
              <a:cxnLst/>
              <a:rect r="r" b="b" t="t" l="l"/>
              <a:pathLst>
                <a:path h="1520698" w="7860919">
                  <a:moveTo>
                    <a:pt x="879475" y="0"/>
                  </a:moveTo>
                  <a:lnTo>
                    <a:pt x="0" y="1520698"/>
                  </a:lnTo>
                  <a:lnTo>
                    <a:pt x="3933698" y="1520698"/>
                  </a:lnTo>
                  <a:lnTo>
                    <a:pt x="7860919" y="1520698"/>
                  </a:lnTo>
                  <a:lnTo>
                    <a:pt x="6981571" y="0"/>
                  </a:lnTo>
                  <a:lnTo>
                    <a:pt x="879475" y="0"/>
                  </a:lnTo>
                  <a:close/>
                </a:path>
              </a:pathLst>
            </a:custGeom>
            <a:solidFill>
              <a:srgbClr val="0071C9"/>
            </a:solidFill>
          </p:spPr>
        </p:sp>
      </p:grpSp>
      <p:grpSp>
        <p:nvGrpSpPr>
          <p:cNvPr name="Group 8" id="8"/>
          <p:cNvGrpSpPr/>
          <p:nvPr/>
        </p:nvGrpSpPr>
        <p:grpSpPr>
          <a:xfrm rot="0">
            <a:off x="10116567" y="6131866"/>
            <a:ext cx="6168048" cy="1424082"/>
            <a:chOff x="0" y="0"/>
            <a:chExt cx="5968800" cy="1378080"/>
          </a:xfrm>
        </p:grpSpPr>
        <p:sp>
          <p:nvSpPr>
            <p:cNvPr name="Freeform 9" id="9"/>
            <p:cNvSpPr/>
            <p:nvPr/>
          </p:nvSpPr>
          <p:spPr>
            <a:xfrm flipH="false" flipV="false" rot="0">
              <a:off x="0" y="0"/>
              <a:ext cx="5968746" cy="1378077"/>
            </a:xfrm>
            <a:custGeom>
              <a:avLst/>
              <a:gdLst/>
              <a:ahLst/>
              <a:cxnLst/>
              <a:rect r="r" b="b" t="t" l="l"/>
              <a:pathLst>
                <a:path h="1378077" w="5968746">
                  <a:moveTo>
                    <a:pt x="5194173" y="0"/>
                  </a:moveTo>
                  <a:lnTo>
                    <a:pt x="774700" y="0"/>
                  </a:lnTo>
                  <a:lnTo>
                    <a:pt x="0" y="1378077"/>
                  </a:lnTo>
                  <a:lnTo>
                    <a:pt x="5968746" y="1378077"/>
                  </a:lnTo>
                  <a:lnTo>
                    <a:pt x="5194173" y="0"/>
                  </a:lnTo>
                  <a:close/>
                </a:path>
              </a:pathLst>
            </a:custGeom>
            <a:solidFill>
              <a:srgbClr val="56AEFF"/>
            </a:solidFill>
          </p:spPr>
        </p:sp>
      </p:grpSp>
      <p:sp>
        <p:nvSpPr>
          <p:cNvPr name="Freeform 10" id="10"/>
          <p:cNvSpPr/>
          <p:nvPr/>
        </p:nvSpPr>
        <p:spPr>
          <a:xfrm flipH="false" flipV="false" rot="0">
            <a:off x="12557312" y="4699474"/>
            <a:ext cx="1137117" cy="1137117"/>
          </a:xfrm>
          <a:custGeom>
            <a:avLst/>
            <a:gdLst/>
            <a:ahLst/>
            <a:cxnLst/>
            <a:rect r="r" b="b" t="t" l="l"/>
            <a:pathLst>
              <a:path h="1137117" w="1137117">
                <a:moveTo>
                  <a:pt x="0" y="0"/>
                </a:moveTo>
                <a:lnTo>
                  <a:pt x="1137117" y="0"/>
                </a:lnTo>
                <a:lnTo>
                  <a:pt x="1137117" y="1137117"/>
                </a:lnTo>
                <a:lnTo>
                  <a:pt x="0" y="113711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1" id="11"/>
          <p:cNvSpPr/>
          <p:nvPr/>
        </p:nvSpPr>
        <p:spPr>
          <a:xfrm flipH="false" flipV="false" rot="0">
            <a:off x="12413824" y="7946474"/>
            <a:ext cx="1280605" cy="973260"/>
          </a:xfrm>
          <a:custGeom>
            <a:avLst/>
            <a:gdLst/>
            <a:ahLst/>
            <a:cxnLst/>
            <a:rect r="r" b="b" t="t" l="l"/>
            <a:pathLst>
              <a:path h="973260" w="1280605">
                <a:moveTo>
                  <a:pt x="0" y="0"/>
                </a:moveTo>
                <a:lnTo>
                  <a:pt x="1280605" y="0"/>
                </a:lnTo>
                <a:lnTo>
                  <a:pt x="1280605" y="973259"/>
                </a:lnTo>
                <a:lnTo>
                  <a:pt x="0" y="97325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2" id="12"/>
          <p:cNvSpPr/>
          <p:nvPr/>
        </p:nvSpPr>
        <p:spPr>
          <a:xfrm flipH="false" flipV="false" rot="0">
            <a:off x="12650582" y="2884820"/>
            <a:ext cx="1187335" cy="1187335"/>
          </a:xfrm>
          <a:custGeom>
            <a:avLst/>
            <a:gdLst/>
            <a:ahLst/>
            <a:cxnLst/>
            <a:rect r="r" b="b" t="t" l="l"/>
            <a:pathLst>
              <a:path h="1187335" w="1187335">
                <a:moveTo>
                  <a:pt x="0" y="0"/>
                </a:moveTo>
                <a:lnTo>
                  <a:pt x="1187335" y="0"/>
                </a:lnTo>
                <a:lnTo>
                  <a:pt x="1187335" y="1187336"/>
                </a:lnTo>
                <a:lnTo>
                  <a:pt x="0" y="118733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3" id="13"/>
          <p:cNvSpPr txBox="true"/>
          <p:nvPr/>
        </p:nvSpPr>
        <p:spPr>
          <a:xfrm rot="0">
            <a:off x="2408360" y="6917699"/>
            <a:ext cx="957654" cy="738583"/>
          </a:xfrm>
          <a:prstGeom prst="rect">
            <a:avLst/>
          </a:prstGeom>
        </p:spPr>
        <p:txBody>
          <a:bodyPr anchor="t" rtlCol="false" tIns="0" lIns="0" bIns="0" rIns="0">
            <a:spAutoFit/>
          </a:bodyPr>
          <a:lstStyle/>
          <a:p>
            <a:pPr algn="ctr" marL="0" indent="0" lvl="0">
              <a:lnSpc>
                <a:spcPts val="6013"/>
              </a:lnSpc>
              <a:spcBef>
                <a:spcPct val="0"/>
              </a:spcBef>
            </a:pPr>
            <a:r>
              <a:rPr lang="en-US" b="true" sz="4357">
                <a:solidFill>
                  <a:srgbClr val="4BD1FB"/>
                </a:solidFill>
                <a:latin typeface="DM Sans Bold"/>
                <a:ea typeface="DM Sans Bold"/>
                <a:cs typeface="DM Sans Bold"/>
                <a:sym typeface="DM Sans Bold"/>
              </a:rPr>
              <a:t>03</a:t>
            </a:r>
          </a:p>
        </p:txBody>
      </p:sp>
      <p:sp>
        <p:nvSpPr>
          <p:cNvPr name="TextBox 14" id="14"/>
          <p:cNvSpPr txBox="true"/>
          <p:nvPr/>
        </p:nvSpPr>
        <p:spPr>
          <a:xfrm rot="0">
            <a:off x="2408360" y="8066119"/>
            <a:ext cx="957654" cy="738583"/>
          </a:xfrm>
          <a:prstGeom prst="rect">
            <a:avLst/>
          </a:prstGeom>
        </p:spPr>
        <p:txBody>
          <a:bodyPr anchor="t" rtlCol="false" tIns="0" lIns="0" bIns="0" rIns="0">
            <a:spAutoFit/>
          </a:bodyPr>
          <a:lstStyle/>
          <a:p>
            <a:pPr algn="ctr" marL="0" indent="0" lvl="0">
              <a:lnSpc>
                <a:spcPts val="6013"/>
              </a:lnSpc>
              <a:spcBef>
                <a:spcPct val="0"/>
              </a:spcBef>
            </a:pPr>
            <a:r>
              <a:rPr lang="en-US" b="true" sz="4357">
                <a:solidFill>
                  <a:srgbClr val="4BD1FB"/>
                </a:solidFill>
                <a:latin typeface="DM Sans Bold"/>
                <a:ea typeface="DM Sans Bold"/>
                <a:cs typeface="DM Sans Bold"/>
                <a:sym typeface="DM Sans Bold"/>
              </a:rPr>
              <a:t>04</a:t>
            </a:r>
          </a:p>
        </p:txBody>
      </p:sp>
      <p:sp>
        <p:nvSpPr>
          <p:cNvPr name="Freeform 15" id="15"/>
          <p:cNvSpPr/>
          <p:nvPr/>
        </p:nvSpPr>
        <p:spPr>
          <a:xfrm flipH="false" flipV="false" rot="0">
            <a:off x="15128164" y="-2586935"/>
            <a:ext cx="5956513" cy="5956513"/>
          </a:xfrm>
          <a:custGeom>
            <a:avLst/>
            <a:gdLst/>
            <a:ahLst/>
            <a:cxnLst/>
            <a:rect r="r" b="b" t="t" l="l"/>
            <a:pathLst>
              <a:path h="5956513" w="5956513">
                <a:moveTo>
                  <a:pt x="0" y="0"/>
                </a:moveTo>
                <a:lnTo>
                  <a:pt x="5956513" y="0"/>
                </a:lnTo>
                <a:lnTo>
                  <a:pt x="5956513" y="5956513"/>
                </a:lnTo>
                <a:lnTo>
                  <a:pt x="0" y="5956513"/>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6" id="16"/>
          <p:cNvSpPr/>
          <p:nvPr/>
        </p:nvSpPr>
        <p:spPr>
          <a:xfrm flipH="false" flipV="false" rot="0">
            <a:off x="-3359890" y="7239384"/>
            <a:ext cx="5956513" cy="5956513"/>
          </a:xfrm>
          <a:custGeom>
            <a:avLst/>
            <a:gdLst/>
            <a:ahLst/>
            <a:cxnLst/>
            <a:rect r="r" b="b" t="t" l="l"/>
            <a:pathLst>
              <a:path h="5956513" w="5956513">
                <a:moveTo>
                  <a:pt x="0" y="0"/>
                </a:moveTo>
                <a:lnTo>
                  <a:pt x="5956513" y="0"/>
                </a:lnTo>
                <a:lnTo>
                  <a:pt x="5956513" y="5956513"/>
                </a:lnTo>
                <a:lnTo>
                  <a:pt x="0" y="5956513"/>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AutoShape 17" id="17"/>
          <p:cNvSpPr/>
          <p:nvPr/>
        </p:nvSpPr>
        <p:spPr>
          <a:xfrm flipH="true">
            <a:off x="2625605" y="5713530"/>
            <a:ext cx="586120" cy="0"/>
          </a:xfrm>
          <a:prstGeom prst="line">
            <a:avLst/>
          </a:prstGeom>
          <a:ln cap="flat" w="47625">
            <a:solidFill>
              <a:srgbClr val="4BD1FB"/>
            </a:solidFill>
            <a:prstDash val="solid"/>
            <a:headEnd type="none" len="sm" w="sm"/>
            <a:tailEnd type="none" len="sm" w="sm"/>
          </a:ln>
        </p:spPr>
      </p:sp>
      <p:sp>
        <p:nvSpPr>
          <p:cNvPr name="AutoShape 18" id="18"/>
          <p:cNvSpPr/>
          <p:nvPr/>
        </p:nvSpPr>
        <p:spPr>
          <a:xfrm flipH="true" flipV="true">
            <a:off x="2562649" y="6848745"/>
            <a:ext cx="586120" cy="0"/>
          </a:xfrm>
          <a:prstGeom prst="line">
            <a:avLst/>
          </a:prstGeom>
          <a:ln cap="flat" w="47625">
            <a:solidFill>
              <a:srgbClr val="4BD1FB"/>
            </a:solidFill>
            <a:prstDash val="solid"/>
            <a:headEnd type="none" len="sm" w="sm"/>
            <a:tailEnd type="none" len="sm" w="sm"/>
          </a:ln>
        </p:spPr>
      </p:sp>
      <p:sp>
        <p:nvSpPr>
          <p:cNvPr name="AutoShape 19" id="19"/>
          <p:cNvSpPr/>
          <p:nvPr/>
        </p:nvSpPr>
        <p:spPr>
          <a:xfrm flipH="true">
            <a:off x="2562649" y="7986051"/>
            <a:ext cx="586120" cy="0"/>
          </a:xfrm>
          <a:prstGeom prst="line">
            <a:avLst/>
          </a:prstGeom>
          <a:ln cap="flat" w="47625">
            <a:solidFill>
              <a:srgbClr val="4BD1FB"/>
            </a:solidFill>
            <a:prstDash val="solid"/>
            <a:headEnd type="none" len="sm" w="sm"/>
            <a:tailEnd type="none" len="sm" w="sm"/>
          </a:ln>
        </p:spPr>
      </p:sp>
      <p:sp>
        <p:nvSpPr>
          <p:cNvPr name="Freeform 20" id="20"/>
          <p:cNvSpPr/>
          <p:nvPr/>
        </p:nvSpPr>
        <p:spPr>
          <a:xfrm flipH="false" flipV="false" rot="0">
            <a:off x="12464540" y="6230997"/>
            <a:ext cx="1322662" cy="1225820"/>
          </a:xfrm>
          <a:custGeom>
            <a:avLst/>
            <a:gdLst/>
            <a:ahLst/>
            <a:cxnLst/>
            <a:rect r="r" b="b" t="t" l="l"/>
            <a:pathLst>
              <a:path h="1225820" w="1322662">
                <a:moveTo>
                  <a:pt x="0" y="0"/>
                </a:moveTo>
                <a:lnTo>
                  <a:pt x="1322662" y="0"/>
                </a:lnTo>
                <a:lnTo>
                  <a:pt x="1322662" y="1225820"/>
                </a:lnTo>
                <a:lnTo>
                  <a:pt x="0" y="1225820"/>
                </a:lnTo>
                <a:lnTo>
                  <a:pt x="0" y="0"/>
                </a:lnTo>
                <a:close/>
              </a:path>
            </a:pathLst>
          </a:custGeom>
          <a:blipFill>
            <a:blip r:embed="rId10"/>
            <a:stretch>
              <a:fillRect l="0" t="0" r="0" b="0"/>
            </a:stretch>
          </a:blipFill>
        </p:spPr>
      </p:sp>
      <p:sp>
        <p:nvSpPr>
          <p:cNvPr name="TextBox 21" id="21"/>
          <p:cNvSpPr txBox="true"/>
          <p:nvPr/>
        </p:nvSpPr>
        <p:spPr>
          <a:xfrm rot="0">
            <a:off x="2408360" y="1194203"/>
            <a:ext cx="10026563" cy="716137"/>
          </a:xfrm>
          <a:prstGeom prst="rect">
            <a:avLst/>
          </a:prstGeom>
        </p:spPr>
        <p:txBody>
          <a:bodyPr anchor="t" rtlCol="false" tIns="0" lIns="0" bIns="0" rIns="0">
            <a:spAutoFit/>
          </a:bodyPr>
          <a:lstStyle/>
          <a:p>
            <a:pPr algn="l" marL="0" indent="0" lvl="0">
              <a:lnSpc>
                <a:spcPts val="5625"/>
              </a:lnSpc>
              <a:spcBef>
                <a:spcPct val="0"/>
              </a:spcBef>
            </a:pPr>
            <a:r>
              <a:rPr lang="en-US" b="true" sz="4687">
                <a:solidFill>
                  <a:srgbClr val="FFFFFF"/>
                </a:solidFill>
                <a:latin typeface="Now Bold"/>
                <a:ea typeface="Now Bold"/>
                <a:cs typeface="Now Bold"/>
                <a:sym typeface="Now Bold"/>
              </a:rPr>
              <a:t>WHAT IS SEXUAL HARASSMENT?</a:t>
            </a:r>
          </a:p>
        </p:txBody>
      </p:sp>
      <p:sp>
        <p:nvSpPr>
          <p:cNvPr name="TextBox 22" id="22"/>
          <p:cNvSpPr txBox="true"/>
          <p:nvPr/>
        </p:nvSpPr>
        <p:spPr>
          <a:xfrm rot="0">
            <a:off x="2408360" y="4623274"/>
            <a:ext cx="957654" cy="738583"/>
          </a:xfrm>
          <a:prstGeom prst="rect">
            <a:avLst/>
          </a:prstGeom>
        </p:spPr>
        <p:txBody>
          <a:bodyPr anchor="t" rtlCol="false" tIns="0" lIns="0" bIns="0" rIns="0">
            <a:spAutoFit/>
          </a:bodyPr>
          <a:lstStyle/>
          <a:p>
            <a:pPr algn="ctr" marL="0" indent="0" lvl="0">
              <a:lnSpc>
                <a:spcPts val="6013"/>
              </a:lnSpc>
              <a:spcBef>
                <a:spcPct val="0"/>
              </a:spcBef>
            </a:pPr>
            <a:r>
              <a:rPr lang="en-US" b="true" sz="4357">
                <a:solidFill>
                  <a:srgbClr val="4BD1FB"/>
                </a:solidFill>
                <a:latin typeface="DM Sans Bold"/>
                <a:ea typeface="DM Sans Bold"/>
                <a:cs typeface="DM Sans Bold"/>
                <a:sym typeface="DM Sans Bold"/>
              </a:rPr>
              <a:t>01</a:t>
            </a:r>
          </a:p>
        </p:txBody>
      </p:sp>
      <p:sp>
        <p:nvSpPr>
          <p:cNvPr name="TextBox 23" id="23"/>
          <p:cNvSpPr txBox="true"/>
          <p:nvPr/>
        </p:nvSpPr>
        <p:spPr>
          <a:xfrm rot="0">
            <a:off x="2408360" y="5771693"/>
            <a:ext cx="957654" cy="738583"/>
          </a:xfrm>
          <a:prstGeom prst="rect">
            <a:avLst/>
          </a:prstGeom>
        </p:spPr>
        <p:txBody>
          <a:bodyPr anchor="t" rtlCol="false" tIns="0" lIns="0" bIns="0" rIns="0">
            <a:spAutoFit/>
          </a:bodyPr>
          <a:lstStyle/>
          <a:p>
            <a:pPr algn="ctr" marL="0" indent="0" lvl="0">
              <a:lnSpc>
                <a:spcPts val="6013"/>
              </a:lnSpc>
              <a:spcBef>
                <a:spcPct val="0"/>
              </a:spcBef>
            </a:pPr>
            <a:r>
              <a:rPr lang="en-US" b="true" sz="4357">
                <a:solidFill>
                  <a:srgbClr val="4BD1FB"/>
                </a:solidFill>
                <a:latin typeface="DM Sans Bold"/>
                <a:ea typeface="DM Sans Bold"/>
                <a:cs typeface="DM Sans Bold"/>
                <a:sym typeface="DM Sans Bold"/>
              </a:rPr>
              <a:t>02</a:t>
            </a:r>
          </a:p>
        </p:txBody>
      </p:sp>
      <p:sp>
        <p:nvSpPr>
          <p:cNvPr name="TextBox 24" id="24"/>
          <p:cNvSpPr txBox="true"/>
          <p:nvPr/>
        </p:nvSpPr>
        <p:spPr>
          <a:xfrm rot="0">
            <a:off x="2408360" y="1901539"/>
            <a:ext cx="8678831" cy="2180865"/>
          </a:xfrm>
          <a:prstGeom prst="rect">
            <a:avLst/>
          </a:prstGeom>
        </p:spPr>
        <p:txBody>
          <a:bodyPr anchor="t" rtlCol="false" tIns="0" lIns="0" bIns="0" rIns="0">
            <a:spAutoFit/>
          </a:bodyPr>
          <a:lstStyle/>
          <a:p>
            <a:pPr algn="l">
              <a:lnSpc>
                <a:spcPts val="3471"/>
              </a:lnSpc>
              <a:spcBef>
                <a:spcPct val="0"/>
              </a:spcBef>
            </a:pPr>
            <a:r>
              <a:rPr lang="en-US" sz="2515">
                <a:solidFill>
                  <a:srgbClr val="FFFFFF"/>
                </a:solidFill>
                <a:latin typeface="DM Sans"/>
                <a:ea typeface="DM Sans"/>
                <a:cs typeface="DM Sans"/>
                <a:sym typeface="DM Sans"/>
              </a:rPr>
              <a:t>Ha</a:t>
            </a:r>
            <a:r>
              <a:rPr lang="en-US" sz="2515" strike="noStrike" u="none">
                <a:solidFill>
                  <a:srgbClr val="FFFFFF"/>
                </a:solidFill>
                <a:latin typeface="DM Sans"/>
                <a:ea typeface="DM Sans"/>
                <a:cs typeface="DM Sans"/>
                <a:sym typeface="DM Sans"/>
              </a:rPr>
              <a:t>rassment refers to unwelcome sexual advances, requests for sexual favors, verbal or written communication, physical conduct, or sexually demeaning attitudes that interfere with performance.</a:t>
            </a:r>
          </a:p>
          <a:p>
            <a:pPr algn="l" marL="0" indent="0" lvl="0">
              <a:lnSpc>
                <a:spcPts val="3471"/>
              </a:lnSpc>
              <a:spcBef>
                <a:spcPct val="0"/>
              </a:spcBef>
            </a:pPr>
          </a:p>
        </p:txBody>
      </p:sp>
      <p:sp>
        <p:nvSpPr>
          <p:cNvPr name="TextBox 25" id="25"/>
          <p:cNvSpPr txBox="true"/>
          <p:nvPr/>
        </p:nvSpPr>
        <p:spPr>
          <a:xfrm rot="0">
            <a:off x="3366014" y="4793438"/>
            <a:ext cx="6345242" cy="1036320"/>
          </a:xfrm>
          <a:prstGeom prst="rect">
            <a:avLst/>
          </a:prstGeom>
        </p:spPr>
        <p:txBody>
          <a:bodyPr anchor="t" rtlCol="false" tIns="0" lIns="0" bIns="0" rIns="0">
            <a:spAutoFit/>
          </a:bodyPr>
          <a:lstStyle/>
          <a:p>
            <a:pPr algn="l">
              <a:lnSpc>
                <a:spcPts val="4140"/>
              </a:lnSpc>
            </a:pPr>
            <a:r>
              <a:rPr lang="en-US" sz="3000">
                <a:solidFill>
                  <a:srgbClr val="FFFFFF"/>
                </a:solidFill>
                <a:latin typeface="DM Sans"/>
                <a:ea typeface="DM Sans"/>
                <a:cs typeface="DM Sans"/>
                <a:sym typeface="DM Sans"/>
              </a:rPr>
              <a:t>Professional Consequences​</a:t>
            </a:r>
          </a:p>
          <a:p>
            <a:pPr algn="l" marL="0" indent="0" lvl="0">
              <a:lnSpc>
                <a:spcPts val="4140"/>
              </a:lnSpc>
              <a:spcBef>
                <a:spcPct val="0"/>
              </a:spcBef>
            </a:pPr>
          </a:p>
        </p:txBody>
      </p:sp>
      <p:sp>
        <p:nvSpPr>
          <p:cNvPr name="TextBox 26" id="26"/>
          <p:cNvSpPr txBox="true"/>
          <p:nvPr/>
        </p:nvSpPr>
        <p:spPr>
          <a:xfrm rot="0">
            <a:off x="3366014" y="5643983"/>
            <a:ext cx="6345242" cy="1382088"/>
          </a:xfrm>
          <a:prstGeom prst="rect">
            <a:avLst/>
          </a:prstGeom>
        </p:spPr>
        <p:txBody>
          <a:bodyPr anchor="t" rtlCol="false" tIns="0" lIns="0" bIns="0" rIns="0">
            <a:spAutoFit/>
          </a:bodyPr>
          <a:lstStyle/>
          <a:p>
            <a:pPr algn="l">
              <a:lnSpc>
                <a:spcPts val="4140"/>
              </a:lnSpc>
            </a:pPr>
            <a:r>
              <a:rPr lang="en-US" sz="3000">
                <a:solidFill>
                  <a:srgbClr val="FFFFFF"/>
                </a:solidFill>
                <a:latin typeface="DM Sans"/>
                <a:ea typeface="DM Sans"/>
                <a:cs typeface="DM Sans"/>
                <a:sym typeface="DM Sans"/>
              </a:rPr>
              <a:t>Organizational Culture and Productivity​</a:t>
            </a:r>
          </a:p>
          <a:p>
            <a:pPr algn="l" marL="0" indent="0" lvl="0">
              <a:lnSpc>
                <a:spcPts val="2643"/>
              </a:lnSpc>
              <a:spcBef>
                <a:spcPct val="0"/>
              </a:spcBef>
            </a:pPr>
          </a:p>
        </p:txBody>
      </p:sp>
      <p:sp>
        <p:nvSpPr>
          <p:cNvPr name="TextBox 27" id="27"/>
          <p:cNvSpPr txBox="true"/>
          <p:nvPr/>
        </p:nvSpPr>
        <p:spPr>
          <a:xfrm rot="0">
            <a:off x="3366014" y="7065959"/>
            <a:ext cx="6345242" cy="1036320"/>
          </a:xfrm>
          <a:prstGeom prst="rect">
            <a:avLst/>
          </a:prstGeom>
        </p:spPr>
        <p:txBody>
          <a:bodyPr anchor="t" rtlCol="false" tIns="0" lIns="0" bIns="0" rIns="0">
            <a:spAutoFit/>
          </a:bodyPr>
          <a:lstStyle/>
          <a:p>
            <a:pPr algn="l">
              <a:lnSpc>
                <a:spcPts val="4140"/>
              </a:lnSpc>
            </a:pPr>
            <a:r>
              <a:rPr lang="en-US" sz="3000">
                <a:solidFill>
                  <a:srgbClr val="FFFFFF"/>
                </a:solidFill>
                <a:latin typeface="DM Sans"/>
                <a:ea typeface="DM Sans"/>
                <a:cs typeface="DM Sans"/>
                <a:sym typeface="DM Sans"/>
              </a:rPr>
              <a:t>Legal and Financial Repercussions​</a:t>
            </a:r>
          </a:p>
          <a:p>
            <a:pPr algn="l" marL="0" indent="0" lvl="0">
              <a:lnSpc>
                <a:spcPts val="4140"/>
              </a:lnSpc>
              <a:spcBef>
                <a:spcPct val="0"/>
              </a:spcBef>
            </a:pPr>
          </a:p>
        </p:txBody>
      </p:sp>
      <p:sp>
        <p:nvSpPr>
          <p:cNvPr name="TextBox 28" id="28"/>
          <p:cNvSpPr txBox="true"/>
          <p:nvPr/>
        </p:nvSpPr>
        <p:spPr>
          <a:xfrm rot="0">
            <a:off x="3366014" y="8203265"/>
            <a:ext cx="6345242" cy="512445"/>
          </a:xfrm>
          <a:prstGeom prst="rect">
            <a:avLst/>
          </a:prstGeom>
        </p:spPr>
        <p:txBody>
          <a:bodyPr anchor="t" rtlCol="false" tIns="0" lIns="0" bIns="0" rIns="0">
            <a:spAutoFit/>
          </a:bodyPr>
          <a:lstStyle/>
          <a:p>
            <a:pPr algn="l" marL="0" indent="0" lvl="0">
              <a:lnSpc>
                <a:spcPts val="4140"/>
              </a:lnSpc>
              <a:spcBef>
                <a:spcPct val="0"/>
              </a:spcBef>
            </a:pPr>
            <a:r>
              <a:rPr lang="en-US" sz="3000">
                <a:solidFill>
                  <a:srgbClr val="FFFFFF"/>
                </a:solidFill>
                <a:latin typeface="DM Sans"/>
                <a:ea typeface="DM Sans"/>
                <a:cs typeface="DM Sans"/>
                <a:sym typeface="DM Sans"/>
              </a:rPr>
              <a:t>Societal Implications</a:t>
            </a:r>
          </a:p>
        </p:txBody>
      </p:sp>
      <p:sp>
        <p:nvSpPr>
          <p:cNvPr name="TextBox 29" id="29"/>
          <p:cNvSpPr txBox="true"/>
          <p:nvPr/>
        </p:nvSpPr>
        <p:spPr>
          <a:xfrm rot="0">
            <a:off x="2408360" y="3945429"/>
            <a:ext cx="10026563" cy="552450"/>
          </a:xfrm>
          <a:prstGeom prst="rect">
            <a:avLst/>
          </a:prstGeom>
        </p:spPr>
        <p:txBody>
          <a:bodyPr anchor="t" rtlCol="false" tIns="0" lIns="0" bIns="0" rIns="0">
            <a:spAutoFit/>
          </a:bodyPr>
          <a:lstStyle/>
          <a:p>
            <a:pPr algn="l" marL="0" indent="0" lvl="0">
              <a:lnSpc>
                <a:spcPts val="4305"/>
              </a:lnSpc>
              <a:spcBef>
                <a:spcPct val="0"/>
              </a:spcBef>
            </a:pPr>
            <a:r>
              <a:rPr lang="en-US" b="true" sz="3588">
                <a:solidFill>
                  <a:srgbClr val="FFFFFF"/>
                </a:solidFill>
                <a:latin typeface="Now Bold"/>
                <a:ea typeface="Now Bold"/>
                <a:cs typeface="Now Bold"/>
                <a:sym typeface="Now Bold"/>
              </a:rPr>
              <a:t>IMPACTS OF SEXUAL HARRASMENT</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051D40"/>
        </a:solidFill>
      </p:bgPr>
    </p:bg>
    <p:spTree>
      <p:nvGrpSpPr>
        <p:cNvPr id="1" name=""/>
        <p:cNvGrpSpPr/>
        <p:nvPr/>
      </p:nvGrpSpPr>
      <p:grpSpPr>
        <a:xfrm>
          <a:off x="0" y="0"/>
          <a:ext cx="0" cy="0"/>
          <a:chOff x="0" y="0"/>
          <a:chExt cx="0" cy="0"/>
        </a:xfrm>
      </p:grpSpPr>
      <p:sp>
        <p:nvSpPr>
          <p:cNvPr name="Freeform 2" id="2"/>
          <p:cNvSpPr/>
          <p:nvPr/>
        </p:nvSpPr>
        <p:spPr>
          <a:xfrm flipH="false" flipV="false" rot="0">
            <a:off x="12557312" y="4699474"/>
            <a:ext cx="1137117" cy="1137117"/>
          </a:xfrm>
          <a:custGeom>
            <a:avLst/>
            <a:gdLst/>
            <a:ahLst/>
            <a:cxnLst/>
            <a:rect r="r" b="b" t="t" l="l"/>
            <a:pathLst>
              <a:path h="1137117" w="1137117">
                <a:moveTo>
                  <a:pt x="0" y="0"/>
                </a:moveTo>
                <a:lnTo>
                  <a:pt x="1137117" y="0"/>
                </a:lnTo>
                <a:lnTo>
                  <a:pt x="1137117" y="1137117"/>
                </a:lnTo>
                <a:lnTo>
                  <a:pt x="0" y="113711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2557312" y="6363602"/>
            <a:ext cx="1280605" cy="973260"/>
          </a:xfrm>
          <a:custGeom>
            <a:avLst/>
            <a:gdLst/>
            <a:ahLst/>
            <a:cxnLst/>
            <a:rect r="r" b="b" t="t" l="l"/>
            <a:pathLst>
              <a:path h="973260" w="1280605">
                <a:moveTo>
                  <a:pt x="0" y="0"/>
                </a:moveTo>
                <a:lnTo>
                  <a:pt x="1280605" y="0"/>
                </a:lnTo>
                <a:lnTo>
                  <a:pt x="1280605" y="973260"/>
                </a:lnTo>
                <a:lnTo>
                  <a:pt x="0" y="97326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2434923" y="7852312"/>
            <a:ext cx="1525382" cy="1240575"/>
          </a:xfrm>
          <a:custGeom>
            <a:avLst/>
            <a:gdLst/>
            <a:ahLst/>
            <a:cxnLst/>
            <a:rect r="r" b="b" t="t" l="l"/>
            <a:pathLst>
              <a:path h="1240575" w="1525382">
                <a:moveTo>
                  <a:pt x="0" y="0"/>
                </a:moveTo>
                <a:lnTo>
                  <a:pt x="1525383" y="0"/>
                </a:lnTo>
                <a:lnTo>
                  <a:pt x="1525383" y="1240575"/>
                </a:lnTo>
                <a:lnTo>
                  <a:pt x="0" y="124057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2650582" y="2884820"/>
            <a:ext cx="1187335" cy="1187335"/>
          </a:xfrm>
          <a:custGeom>
            <a:avLst/>
            <a:gdLst/>
            <a:ahLst/>
            <a:cxnLst/>
            <a:rect r="r" b="b" t="t" l="l"/>
            <a:pathLst>
              <a:path h="1187335" w="1187335">
                <a:moveTo>
                  <a:pt x="0" y="0"/>
                </a:moveTo>
                <a:lnTo>
                  <a:pt x="1187335" y="0"/>
                </a:lnTo>
                <a:lnTo>
                  <a:pt x="1187335" y="1187336"/>
                </a:lnTo>
                <a:lnTo>
                  <a:pt x="0" y="1187336"/>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0">
            <a:off x="15128164" y="-2586935"/>
            <a:ext cx="5956513" cy="5956513"/>
          </a:xfrm>
          <a:custGeom>
            <a:avLst/>
            <a:gdLst/>
            <a:ahLst/>
            <a:cxnLst/>
            <a:rect r="r" b="b" t="t" l="l"/>
            <a:pathLst>
              <a:path h="5956513" w="5956513">
                <a:moveTo>
                  <a:pt x="0" y="0"/>
                </a:moveTo>
                <a:lnTo>
                  <a:pt x="5956513" y="0"/>
                </a:lnTo>
                <a:lnTo>
                  <a:pt x="5956513" y="5956513"/>
                </a:lnTo>
                <a:lnTo>
                  <a:pt x="0" y="5956513"/>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false" flipV="false" rot="0">
            <a:off x="-3359890" y="7239384"/>
            <a:ext cx="5956513" cy="5956513"/>
          </a:xfrm>
          <a:custGeom>
            <a:avLst/>
            <a:gdLst/>
            <a:ahLst/>
            <a:cxnLst/>
            <a:rect r="r" b="b" t="t" l="l"/>
            <a:pathLst>
              <a:path h="5956513" w="5956513">
                <a:moveTo>
                  <a:pt x="0" y="0"/>
                </a:moveTo>
                <a:lnTo>
                  <a:pt x="5956513" y="0"/>
                </a:lnTo>
                <a:lnTo>
                  <a:pt x="5956513" y="5956513"/>
                </a:lnTo>
                <a:lnTo>
                  <a:pt x="0" y="5956513"/>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8" id="8"/>
          <p:cNvSpPr/>
          <p:nvPr/>
        </p:nvSpPr>
        <p:spPr>
          <a:xfrm flipH="false" flipV="false" rot="0">
            <a:off x="1028700" y="3819958"/>
            <a:ext cx="7867441" cy="5438342"/>
          </a:xfrm>
          <a:custGeom>
            <a:avLst/>
            <a:gdLst/>
            <a:ahLst/>
            <a:cxnLst/>
            <a:rect r="r" b="b" t="t" l="l"/>
            <a:pathLst>
              <a:path h="5438342" w="7867441">
                <a:moveTo>
                  <a:pt x="0" y="0"/>
                </a:moveTo>
                <a:lnTo>
                  <a:pt x="7867441" y="0"/>
                </a:lnTo>
                <a:lnTo>
                  <a:pt x="7867441" y="5438342"/>
                </a:lnTo>
                <a:lnTo>
                  <a:pt x="0" y="5438342"/>
                </a:lnTo>
                <a:lnTo>
                  <a:pt x="0" y="0"/>
                </a:lnTo>
                <a:close/>
              </a:path>
            </a:pathLst>
          </a:custGeom>
          <a:blipFill>
            <a:blip r:embed="rId12"/>
            <a:stretch>
              <a:fillRect l="0" t="-1974" r="0" b="-99915"/>
            </a:stretch>
          </a:blipFill>
        </p:spPr>
      </p:sp>
      <p:sp>
        <p:nvSpPr>
          <p:cNvPr name="TextBox 9" id="9"/>
          <p:cNvSpPr txBox="true"/>
          <p:nvPr/>
        </p:nvSpPr>
        <p:spPr>
          <a:xfrm rot="0">
            <a:off x="1028700" y="1438931"/>
            <a:ext cx="11528612" cy="1646839"/>
          </a:xfrm>
          <a:prstGeom prst="rect">
            <a:avLst/>
          </a:prstGeom>
        </p:spPr>
        <p:txBody>
          <a:bodyPr anchor="t" rtlCol="false" tIns="0" lIns="0" bIns="0" rIns="0">
            <a:spAutoFit/>
          </a:bodyPr>
          <a:lstStyle/>
          <a:p>
            <a:pPr algn="l" marL="0" indent="0" lvl="0">
              <a:lnSpc>
                <a:spcPts val="6468"/>
              </a:lnSpc>
              <a:spcBef>
                <a:spcPct val="0"/>
              </a:spcBef>
            </a:pPr>
            <a:r>
              <a:rPr lang="en-US" b="true" sz="5390">
                <a:solidFill>
                  <a:srgbClr val="FFFFFF"/>
                </a:solidFill>
                <a:latin typeface="Now Bold"/>
                <a:ea typeface="Now Bold"/>
                <a:cs typeface="Now Bold"/>
                <a:sym typeface="Now Bold"/>
              </a:rPr>
              <a:t>HOW TO RECOGNIZE WORKPLACE HARRASMENT​</a:t>
            </a:r>
          </a:p>
        </p:txBody>
      </p:sp>
      <p:sp>
        <p:nvSpPr>
          <p:cNvPr name="Freeform 10" id="10"/>
          <p:cNvSpPr/>
          <p:nvPr/>
        </p:nvSpPr>
        <p:spPr>
          <a:xfrm flipH="false" flipV="false" rot="0">
            <a:off x="9277660" y="3819958"/>
            <a:ext cx="7981640" cy="5438342"/>
          </a:xfrm>
          <a:custGeom>
            <a:avLst/>
            <a:gdLst/>
            <a:ahLst/>
            <a:cxnLst/>
            <a:rect r="r" b="b" t="t" l="l"/>
            <a:pathLst>
              <a:path h="5438342" w="7981640">
                <a:moveTo>
                  <a:pt x="0" y="0"/>
                </a:moveTo>
                <a:lnTo>
                  <a:pt x="7981640" y="0"/>
                </a:lnTo>
                <a:lnTo>
                  <a:pt x="7981640" y="5438342"/>
                </a:lnTo>
                <a:lnTo>
                  <a:pt x="0" y="5438342"/>
                </a:lnTo>
                <a:lnTo>
                  <a:pt x="0" y="0"/>
                </a:lnTo>
                <a:close/>
              </a:path>
            </a:pathLst>
          </a:custGeom>
          <a:blipFill>
            <a:blip r:embed="rId12"/>
            <a:stretch>
              <a:fillRect l="0" t="-104820" r="0" b="0"/>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051D40"/>
        </a:solidFill>
      </p:bgPr>
    </p:bg>
    <p:spTree>
      <p:nvGrpSpPr>
        <p:cNvPr id="1" name=""/>
        <p:cNvGrpSpPr/>
        <p:nvPr/>
      </p:nvGrpSpPr>
      <p:grpSpPr>
        <a:xfrm>
          <a:off x="0" y="0"/>
          <a:ext cx="0" cy="0"/>
          <a:chOff x="0" y="0"/>
          <a:chExt cx="0" cy="0"/>
        </a:xfrm>
      </p:grpSpPr>
      <p:sp>
        <p:nvSpPr>
          <p:cNvPr name="TextBox 2" id="2"/>
          <p:cNvSpPr txBox="true"/>
          <p:nvPr/>
        </p:nvSpPr>
        <p:spPr>
          <a:xfrm rot="0">
            <a:off x="1559180" y="2129797"/>
            <a:ext cx="4796714" cy="1967318"/>
          </a:xfrm>
          <a:prstGeom prst="rect">
            <a:avLst/>
          </a:prstGeom>
        </p:spPr>
        <p:txBody>
          <a:bodyPr anchor="t" rtlCol="false" tIns="0" lIns="0" bIns="0" rIns="0">
            <a:spAutoFit/>
          </a:bodyPr>
          <a:lstStyle/>
          <a:p>
            <a:pPr algn="l" marL="0" indent="0" lvl="0">
              <a:lnSpc>
                <a:spcPts val="7711"/>
              </a:lnSpc>
              <a:spcBef>
                <a:spcPct val="0"/>
              </a:spcBef>
            </a:pPr>
            <a:r>
              <a:rPr lang="en-US" b="true" sz="6426">
                <a:solidFill>
                  <a:srgbClr val="56AEFF"/>
                </a:solidFill>
                <a:latin typeface="Now Bold"/>
                <a:ea typeface="Now Bold"/>
                <a:cs typeface="Now Bold"/>
                <a:sym typeface="Now Bold"/>
              </a:rPr>
              <a:t>Statistics Analysis</a:t>
            </a:r>
          </a:p>
        </p:txBody>
      </p:sp>
      <p:sp>
        <p:nvSpPr>
          <p:cNvPr name="Freeform 3" id="3"/>
          <p:cNvSpPr/>
          <p:nvPr/>
        </p:nvSpPr>
        <p:spPr>
          <a:xfrm flipH="false" flipV="false" rot="0">
            <a:off x="6975317" y="-2198044"/>
            <a:ext cx="4337366" cy="4337366"/>
          </a:xfrm>
          <a:custGeom>
            <a:avLst/>
            <a:gdLst/>
            <a:ahLst/>
            <a:cxnLst/>
            <a:rect r="r" b="b" t="t" l="l"/>
            <a:pathLst>
              <a:path h="4337366" w="4337366">
                <a:moveTo>
                  <a:pt x="0" y="0"/>
                </a:moveTo>
                <a:lnTo>
                  <a:pt x="4337366" y="0"/>
                </a:lnTo>
                <a:lnTo>
                  <a:pt x="4337366" y="4337366"/>
                </a:lnTo>
                <a:lnTo>
                  <a:pt x="0" y="4337366"/>
                </a:lnTo>
                <a:lnTo>
                  <a:pt x="0" y="0"/>
                </a:lnTo>
                <a:close/>
              </a:path>
            </a:pathLst>
          </a:custGeom>
          <a:blipFill>
            <a:blip r:embed="rId2">
              <a:alphaModFix amt="29000"/>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0">
            <a:off x="8739304" y="416690"/>
            <a:ext cx="9120246" cy="9453620"/>
            <a:chOff x="0" y="0"/>
            <a:chExt cx="3461888" cy="3588431"/>
          </a:xfrm>
        </p:grpSpPr>
        <p:sp>
          <p:nvSpPr>
            <p:cNvPr name="Freeform 5" id="5"/>
            <p:cNvSpPr/>
            <p:nvPr/>
          </p:nvSpPr>
          <p:spPr>
            <a:xfrm flipH="false" flipV="false" rot="0">
              <a:off x="0" y="0"/>
              <a:ext cx="3461888" cy="3588431"/>
            </a:xfrm>
            <a:custGeom>
              <a:avLst/>
              <a:gdLst/>
              <a:ahLst/>
              <a:cxnLst/>
              <a:rect r="r" b="b" t="t" l="l"/>
              <a:pathLst>
                <a:path h="3588431" w="3461888">
                  <a:moveTo>
                    <a:pt x="0" y="0"/>
                  </a:moveTo>
                  <a:lnTo>
                    <a:pt x="3461888" y="0"/>
                  </a:lnTo>
                  <a:lnTo>
                    <a:pt x="3461888" y="3588431"/>
                  </a:lnTo>
                  <a:lnTo>
                    <a:pt x="0" y="3588431"/>
                  </a:lnTo>
                  <a:close/>
                </a:path>
              </a:pathLst>
            </a:custGeom>
            <a:solidFill>
              <a:srgbClr val="FFFFFF"/>
            </a:solidFill>
            <a:ln w="9525" cap="sq">
              <a:solidFill>
                <a:srgbClr val="FFFFFF"/>
              </a:solidFill>
              <a:prstDash val="solid"/>
              <a:miter/>
            </a:ln>
          </p:spPr>
        </p:sp>
        <p:sp>
          <p:nvSpPr>
            <p:cNvPr name="TextBox 6" id="6"/>
            <p:cNvSpPr txBox="true"/>
            <p:nvPr/>
          </p:nvSpPr>
          <p:spPr>
            <a:xfrm>
              <a:off x="0" y="-38100"/>
              <a:ext cx="3461888" cy="3626531"/>
            </a:xfrm>
            <a:prstGeom prst="rect">
              <a:avLst/>
            </a:prstGeom>
          </p:spPr>
          <p:txBody>
            <a:bodyPr anchor="ctr" rtlCol="false" tIns="50800" lIns="50800" bIns="50800" rIns="50800"/>
            <a:lstStyle/>
            <a:p>
              <a:pPr algn="ctr">
                <a:lnSpc>
                  <a:spcPts val="3483"/>
                </a:lnSpc>
              </a:pPr>
            </a:p>
          </p:txBody>
        </p:sp>
      </p:grpSp>
      <p:pic>
        <p:nvPicPr>
          <p:cNvPr name="Picture 7" id="7"/>
          <p:cNvPicPr>
            <a:picLocks noChangeAspect="true"/>
          </p:cNvPicPr>
          <p:nvPr/>
        </p:nvPicPr>
        <p:blipFill>
          <a:blip r:embed="rId4"/>
          <a:stretch>
            <a:fillRect/>
          </a:stretch>
        </p:blipFill>
        <p:spPr>
          <a:xfrm rot="0">
            <a:off x="8329141" y="213841"/>
            <a:ext cx="9778313" cy="9554364"/>
          </a:xfrm>
          <a:prstGeom prst="rect">
            <a:avLst/>
          </a:prstGeom>
        </p:spPr>
      </p:pic>
      <p:sp>
        <p:nvSpPr>
          <p:cNvPr name="TextBox 8" id="8"/>
          <p:cNvSpPr txBox="true"/>
          <p:nvPr/>
        </p:nvSpPr>
        <p:spPr>
          <a:xfrm rot="0">
            <a:off x="1276216" y="4562943"/>
            <a:ext cx="6259121" cy="4695905"/>
          </a:xfrm>
          <a:prstGeom prst="rect">
            <a:avLst/>
          </a:prstGeom>
        </p:spPr>
        <p:txBody>
          <a:bodyPr anchor="t" rtlCol="false" tIns="0" lIns="0" bIns="0" rIns="0">
            <a:spAutoFit/>
          </a:bodyPr>
          <a:lstStyle/>
          <a:p>
            <a:pPr algn="l" marL="449036" indent="-224518" lvl="1">
              <a:lnSpc>
                <a:spcPts val="2870"/>
              </a:lnSpc>
              <a:buFont typeface="Arial"/>
              <a:buChar char="•"/>
            </a:pPr>
            <a:r>
              <a:rPr lang="en-US" sz="2079">
                <a:solidFill>
                  <a:srgbClr val="FFFFFF"/>
                </a:solidFill>
                <a:latin typeface="DM Sans"/>
                <a:ea typeface="DM Sans"/>
                <a:cs typeface="DM Sans"/>
                <a:sym typeface="DM Sans"/>
              </a:rPr>
              <a:t>The report stated that as few as 84 cases were registered between the years 2010-13 while 398 cases were registered between 2013-18. Between 2018-22, however, 5,008 cases were registered out of which 3,698 were filed by women and 1,310 by men.</a:t>
            </a:r>
          </a:p>
          <a:p>
            <a:pPr algn="l">
              <a:lnSpc>
                <a:spcPts val="2870"/>
              </a:lnSpc>
            </a:pPr>
          </a:p>
          <a:p>
            <a:pPr algn="l" marL="449036" indent="-224518" lvl="1">
              <a:lnSpc>
                <a:spcPts val="2870"/>
              </a:lnSpc>
              <a:buFont typeface="Arial"/>
              <a:buChar char="•"/>
            </a:pPr>
            <a:r>
              <a:rPr lang="en-US" sz="2079">
                <a:solidFill>
                  <a:srgbClr val="FFFFFF"/>
                </a:solidFill>
                <a:latin typeface="DM Sans"/>
                <a:ea typeface="DM Sans"/>
                <a:cs typeface="DM Sans"/>
                <a:sym typeface="DM Sans"/>
              </a:rPr>
              <a:t>It further said out of the 5,008 total cases, 1,689 men and women from the government sector and 3,319 male and female applicants from the private sector registered complaints with the office of the ombudsperson.</a:t>
            </a:r>
          </a:p>
          <a:p>
            <a:pPr algn="l">
              <a:lnSpc>
                <a:spcPts val="2870"/>
              </a:lnSpc>
            </a:pPr>
          </a:p>
        </p:txBody>
      </p:sp>
      <p:sp>
        <p:nvSpPr>
          <p:cNvPr name="Freeform 9" id="9"/>
          <p:cNvSpPr/>
          <p:nvPr/>
        </p:nvSpPr>
        <p:spPr>
          <a:xfrm flipH="false" flipV="false" rot="0">
            <a:off x="-892467" y="8377832"/>
            <a:ext cx="4337366" cy="4337366"/>
          </a:xfrm>
          <a:custGeom>
            <a:avLst/>
            <a:gdLst/>
            <a:ahLst/>
            <a:cxnLst/>
            <a:rect r="r" b="b" t="t" l="l"/>
            <a:pathLst>
              <a:path h="4337366" w="4337366">
                <a:moveTo>
                  <a:pt x="0" y="0"/>
                </a:moveTo>
                <a:lnTo>
                  <a:pt x="4337366" y="0"/>
                </a:lnTo>
                <a:lnTo>
                  <a:pt x="4337366" y="4337366"/>
                </a:lnTo>
                <a:lnTo>
                  <a:pt x="0" y="4337366"/>
                </a:lnTo>
                <a:lnTo>
                  <a:pt x="0" y="0"/>
                </a:lnTo>
                <a:close/>
              </a:path>
            </a:pathLst>
          </a:custGeom>
          <a:blipFill>
            <a:blip r:embed="rId2">
              <a:alphaModFix amt="29000"/>
              <a:extLst>
                <a:ext uri="{96DAC541-7B7A-43D3-8B79-37D633B846F1}">
                  <asvg:svgBlip xmlns:asvg="http://schemas.microsoft.com/office/drawing/2016/SVG/main" r:embed="rId3"/>
                </a:ext>
              </a:extLst>
            </a:blip>
            <a:stretch>
              <a:fillRect l="0" t="0" r="0" b="0"/>
            </a:stretch>
          </a:blipFill>
        </p:spPr>
      </p:sp>
      <p:sp>
        <p:nvSpPr>
          <p:cNvPr name="TextBox 10" id="10"/>
          <p:cNvSpPr txBox="true"/>
          <p:nvPr/>
        </p:nvSpPr>
        <p:spPr>
          <a:xfrm rot="0">
            <a:off x="10841351" y="1101078"/>
            <a:ext cx="5079961" cy="895268"/>
          </a:xfrm>
          <a:prstGeom prst="rect">
            <a:avLst/>
          </a:prstGeom>
        </p:spPr>
        <p:txBody>
          <a:bodyPr anchor="t" rtlCol="false" tIns="0" lIns="0" bIns="0" rIns="0">
            <a:spAutoFit/>
          </a:bodyPr>
          <a:lstStyle/>
          <a:p>
            <a:pPr algn="ctr">
              <a:lnSpc>
                <a:spcPts val="2432"/>
              </a:lnSpc>
              <a:spcBef>
                <a:spcPct val="0"/>
              </a:spcBef>
            </a:pPr>
            <a:r>
              <a:rPr lang="en-US" sz="1762">
                <a:solidFill>
                  <a:srgbClr val="000000"/>
                </a:solidFill>
                <a:latin typeface="DM Sans"/>
                <a:ea typeface="DM Sans"/>
                <a:cs typeface="DM Sans"/>
                <a:sym typeface="DM Sans"/>
              </a:rPr>
              <a:t>Registered harassment cases received  by The office of the Federal Ombudsperson Secretariat for Protection against Harassment (FOSPAH) </a:t>
            </a:r>
          </a:p>
        </p:txBody>
      </p:sp>
      <p:sp>
        <p:nvSpPr>
          <p:cNvPr name="TextBox 11" id="11"/>
          <p:cNvSpPr txBox="true"/>
          <p:nvPr/>
        </p:nvSpPr>
        <p:spPr>
          <a:xfrm rot="0">
            <a:off x="11008615" y="9551514"/>
            <a:ext cx="4581624" cy="318796"/>
          </a:xfrm>
          <a:prstGeom prst="rect">
            <a:avLst/>
          </a:prstGeom>
        </p:spPr>
        <p:txBody>
          <a:bodyPr anchor="t" rtlCol="false" tIns="0" lIns="0" bIns="0" rIns="0">
            <a:spAutoFit/>
          </a:bodyPr>
          <a:lstStyle/>
          <a:p>
            <a:pPr algn="ctr">
              <a:lnSpc>
                <a:spcPts val="2605"/>
              </a:lnSpc>
              <a:spcBef>
                <a:spcPct val="0"/>
              </a:spcBef>
            </a:pPr>
            <a:r>
              <a:rPr lang="en-US" sz="1887">
                <a:solidFill>
                  <a:srgbClr val="000000"/>
                </a:solidFill>
                <a:latin typeface="DM Sans"/>
                <a:ea typeface="DM Sans"/>
                <a:cs typeface="DM Sans"/>
                <a:sym typeface="DM Sans"/>
              </a:rPr>
              <a:t>Published in Dawn, September 10th, 2022</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145DA0"/>
        </a:solidFill>
      </p:bgPr>
    </p:bg>
    <p:spTree>
      <p:nvGrpSpPr>
        <p:cNvPr id="1" name=""/>
        <p:cNvGrpSpPr/>
        <p:nvPr/>
      </p:nvGrpSpPr>
      <p:grpSpPr>
        <a:xfrm>
          <a:off x="0" y="0"/>
          <a:ext cx="0" cy="0"/>
          <a:chOff x="0" y="0"/>
          <a:chExt cx="0" cy="0"/>
        </a:xfrm>
      </p:grpSpPr>
      <p:grpSp>
        <p:nvGrpSpPr>
          <p:cNvPr name="Group 2" id="2"/>
          <p:cNvGrpSpPr/>
          <p:nvPr/>
        </p:nvGrpSpPr>
        <p:grpSpPr>
          <a:xfrm rot="0">
            <a:off x="4098223" y="0"/>
            <a:ext cx="9658350" cy="10287000"/>
            <a:chOff x="0" y="0"/>
            <a:chExt cx="2543763" cy="2709333"/>
          </a:xfrm>
        </p:grpSpPr>
        <p:sp>
          <p:nvSpPr>
            <p:cNvPr name="Freeform 3" id="3"/>
            <p:cNvSpPr/>
            <p:nvPr/>
          </p:nvSpPr>
          <p:spPr>
            <a:xfrm flipH="false" flipV="false" rot="0">
              <a:off x="0" y="0"/>
              <a:ext cx="2543763" cy="2709333"/>
            </a:xfrm>
            <a:custGeom>
              <a:avLst/>
              <a:gdLst/>
              <a:ahLst/>
              <a:cxnLst/>
              <a:rect r="r" b="b" t="t" l="l"/>
              <a:pathLst>
                <a:path h="2709333" w="2543763">
                  <a:moveTo>
                    <a:pt x="0" y="0"/>
                  </a:moveTo>
                  <a:lnTo>
                    <a:pt x="2543763" y="0"/>
                  </a:lnTo>
                  <a:lnTo>
                    <a:pt x="2543763" y="2709333"/>
                  </a:lnTo>
                  <a:lnTo>
                    <a:pt x="0" y="2709333"/>
                  </a:lnTo>
                  <a:close/>
                </a:path>
              </a:pathLst>
            </a:custGeom>
            <a:solidFill>
              <a:srgbClr val="051D40">
                <a:alpha val="74902"/>
              </a:srgbClr>
            </a:solidFill>
          </p:spPr>
        </p:sp>
        <p:sp>
          <p:nvSpPr>
            <p:cNvPr name="TextBox 4" id="4"/>
            <p:cNvSpPr txBox="true"/>
            <p:nvPr/>
          </p:nvSpPr>
          <p:spPr>
            <a:xfrm>
              <a:off x="0" y="-38100"/>
              <a:ext cx="2543763" cy="2747433"/>
            </a:xfrm>
            <a:prstGeom prst="rect">
              <a:avLst/>
            </a:prstGeom>
          </p:spPr>
          <p:txBody>
            <a:bodyPr anchor="ctr" rtlCol="false" tIns="50800" lIns="50800" bIns="50800" rIns="50800"/>
            <a:lstStyle/>
            <a:p>
              <a:pPr algn="ctr">
                <a:lnSpc>
                  <a:spcPts val="2605"/>
                </a:lnSpc>
              </a:pPr>
            </a:p>
          </p:txBody>
        </p:sp>
      </p:grpSp>
      <p:sp>
        <p:nvSpPr>
          <p:cNvPr name="AutoShape 5" id="5"/>
          <p:cNvSpPr/>
          <p:nvPr/>
        </p:nvSpPr>
        <p:spPr>
          <a:xfrm>
            <a:off x="4559687" y="7041092"/>
            <a:ext cx="8735422" cy="0"/>
          </a:xfrm>
          <a:prstGeom prst="line">
            <a:avLst/>
          </a:prstGeom>
          <a:ln cap="flat" w="47625">
            <a:solidFill>
              <a:srgbClr val="145DA0"/>
            </a:solidFill>
            <a:prstDash val="solid"/>
            <a:headEnd type="none" len="sm" w="sm"/>
            <a:tailEnd type="none" len="sm" w="sm"/>
          </a:ln>
        </p:spPr>
      </p:sp>
      <p:sp>
        <p:nvSpPr>
          <p:cNvPr name="AutoShape 6" id="6"/>
          <p:cNvSpPr/>
          <p:nvPr/>
        </p:nvSpPr>
        <p:spPr>
          <a:xfrm>
            <a:off x="4559687" y="9886999"/>
            <a:ext cx="8735422" cy="0"/>
          </a:xfrm>
          <a:prstGeom prst="line">
            <a:avLst/>
          </a:prstGeom>
          <a:ln cap="flat" w="47625">
            <a:solidFill>
              <a:srgbClr val="145DA0"/>
            </a:solidFill>
            <a:prstDash val="solid"/>
            <a:headEnd type="none" len="sm" w="sm"/>
            <a:tailEnd type="none" len="sm" w="sm"/>
          </a:ln>
        </p:spPr>
      </p:sp>
      <p:sp>
        <p:nvSpPr>
          <p:cNvPr name="Freeform 7" id="7"/>
          <p:cNvSpPr/>
          <p:nvPr/>
        </p:nvSpPr>
        <p:spPr>
          <a:xfrm flipH="false" flipV="false" rot="0">
            <a:off x="0" y="0"/>
            <a:ext cx="18288000" cy="4064169"/>
          </a:xfrm>
          <a:custGeom>
            <a:avLst/>
            <a:gdLst/>
            <a:ahLst/>
            <a:cxnLst/>
            <a:rect r="r" b="b" t="t" l="l"/>
            <a:pathLst>
              <a:path h="4064169" w="18288000">
                <a:moveTo>
                  <a:pt x="0" y="0"/>
                </a:moveTo>
                <a:lnTo>
                  <a:pt x="18288000" y="0"/>
                </a:lnTo>
                <a:lnTo>
                  <a:pt x="18288000" y="4064169"/>
                </a:lnTo>
                <a:lnTo>
                  <a:pt x="0" y="4064169"/>
                </a:lnTo>
                <a:lnTo>
                  <a:pt x="0" y="0"/>
                </a:lnTo>
                <a:close/>
              </a:path>
            </a:pathLst>
          </a:custGeom>
          <a:blipFill>
            <a:blip r:embed="rId2"/>
            <a:stretch>
              <a:fillRect l="0" t="-85179" r="0" b="-34810"/>
            </a:stretch>
          </a:blipFill>
        </p:spPr>
      </p:sp>
      <p:sp>
        <p:nvSpPr>
          <p:cNvPr name="TextBox 8" id="8"/>
          <p:cNvSpPr txBox="true"/>
          <p:nvPr/>
        </p:nvSpPr>
        <p:spPr>
          <a:xfrm rot="0">
            <a:off x="4133009" y="3128940"/>
            <a:ext cx="9623564" cy="1831975"/>
          </a:xfrm>
          <a:prstGeom prst="rect">
            <a:avLst/>
          </a:prstGeom>
        </p:spPr>
        <p:txBody>
          <a:bodyPr anchor="t" rtlCol="false" tIns="0" lIns="0" bIns="0" rIns="0">
            <a:spAutoFit/>
          </a:bodyPr>
          <a:lstStyle/>
          <a:p>
            <a:pPr algn="ctr">
              <a:lnSpc>
                <a:spcPts val="7163"/>
              </a:lnSpc>
            </a:pPr>
            <a:r>
              <a:rPr lang="en-US" b="true" sz="5969">
                <a:solidFill>
                  <a:srgbClr val="000000"/>
                </a:solidFill>
                <a:latin typeface="Now Bold"/>
                <a:ea typeface="Now Bold"/>
                <a:cs typeface="Now Bold"/>
                <a:sym typeface="Now Bold"/>
              </a:rPr>
              <a:t>TYPES OF HARASSMENT</a:t>
            </a:r>
          </a:p>
          <a:p>
            <a:pPr algn="ctr" marL="0" indent="0" lvl="0">
              <a:lnSpc>
                <a:spcPts val="7163"/>
              </a:lnSpc>
              <a:spcBef>
                <a:spcPct val="0"/>
              </a:spcBef>
            </a:pPr>
          </a:p>
        </p:txBody>
      </p:sp>
      <p:sp>
        <p:nvSpPr>
          <p:cNvPr name="TextBox 9" id="9"/>
          <p:cNvSpPr txBox="true"/>
          <p:nvPr/>
        </p:nvSpPr>
        <p:spPr>
          <a:xfrm rot="0">
            <a:off x="5439202" y="4315001"/>
            <a:ext cx="6740739" cy="628474"/>
          </a:xfrm>
          <a:prstGeom prst="rect">
            <a:avLst/>
          </a:prstGeom>
        </p:spPr>
        <p:txBody>
          <a:bodyPr anchor="t" rtlCol="false" tIns="0" lIns="0" bIns="0" rIns="0">
            <a:spAutoFit/>
          </a:bodyPr>
          <a:lstStyle/>
          <a:p>
            <a:pPr algn="ctr" marL="0" indent="0" lvl="0">
              <a:lnSpc>
                <a:spcPts val="5185"/>
              </a:lnSpc>
              <a:spcBef>
                <a:spcPct val="0"/>
              </a:spcBef>
            </a:pPr>
            <a:r>
              <a:rPr lang="en-US" b="true" sz="3757">
                <a:solidFill>
                  <a:srgbClr val="4BD1FB"/>
                </a:solidFill>
                <a:latin typeface="DM Sans Bold"/>
                <a:ea typeface="DM Sans Bold"/>
                <a:cs typeface="DM Sans Bold"/>
                <a:sym typeface="DM Sans Bold"/>
              </a:rPr>
              <a:t>Quid Pro Quo Harassment</a:t>
            </a:r>
          </a:p>
        </p:txBody>
      </p:sp>
      <p:sp>
        <p:nvSpPr>
          <p:cNvPr name="TextBox 10" id="10"/>
          <p:cNvSpPr txBox="true"/>
          <p:nvPr/>
        </p:nvSpPr>
        <p:spPr>
          <a:xfrm rot="0">
            <a:off x="4640627" y="4895850"/>
            <a:ext cx="8735422" cy="1816629"/>
          </a:xfrm>
          <a:prstGeom prst="rect">
            <a:avLst/>
          </a:prstGeom>
        </p:spPr>
        <p:txBody>
          <a:bodyPr anchor="t" rtlCol="false" tIns="0" lIns="0" bIns="0" rIns="0">
            <a:spAutoFit/>
          </a:bodyPr>
          <a:lstStyle/>
          <a:p>
            <a:pPr algn="ctr" marL="0" indent="0" lvl="0">
              <a:lnSpc>
                <a:spcPts val="3609"/>
              </a:lnSpc>
              <a:spcBef>
                <a:spcPct val="0"/>
              </a:spcBef>
            </a:pPr>
            <a:r>
              <a:rPr lang="en-US" sz="2615">
                <a:solidFill>
                  <a:srgbClr val="FFFFFF"/>
                </a:solidFill>
                <a:latin typeface="DM Sans"/>
                <a:ea typeface="DM Sans"/>
                <a:cs typeface="DM Sans"/>
                <a:sym typeface="DM Sans"/>
              </a:rPr>
              <a:t>It involves expressed or implied demands for sexual favors in exchange for some benefit (e.g., a promotion, pay increase) or to avoid some detriment (e.g., termination, demotion) in the workplace.</a:t>
            </a:r>
          </a:p>
        </p:txBody>
      </p:sp>
      <p:sp>
        <p:nvSpPr>
          <p:cNvPr name="TextBox 11" id="11"/>
          <p:cNvSpPr txBox="true"/>
          <p:nvPr/>
        </p:nvSpPr>
        <p:spPr>
          <a:xfrm rot="0">
            <a:off x="5358262" y="7237109"/>
            <a:ext cx="7138272" cy="628474"/>
          </a:xfrm>
          <a:prstGeom prst="rect">
            <a:avLst/>
          </a:prstGeom>
        </p:spPr>
        <p:txBody>
          <a:bodyPr anchor="t" rtlCol="false" tIns="0" lIns="0" bIns="0" rIns="0">
            <a:spAutoFit/>
          </a:bodyPr>
          <a:lstStyle/>
          <a:p>
            <a:pPr algn="ctr" marL="0" indent="0" lvl="0">
              <a:lnSpc>
                <a:spcPts val="5185"/>
              </a:lnSpc>
              <a:spcBef>
                <a:spcPct val="0"/>
              </a:spcBef>
            </a:pPr>
            <a:r>
              <a:rPr lang="en-US" b="true" sz="3757">
                <a:solidFill>
                  <a:srgbClr val="4BD1FB"/>
                </a:solidFill>
                <a:latin typeface="DM Sans Bold"/>
                <a:ea typeface="DM Sans Bold"/>
                <a:cs typeface="DM Sans Bold"/>
                <a:sym typeface="DM Sans Bold"/>
              </a:rPr>
              <a:t>Hostile Work Environment</a:t>
            </a:r>
          </a:p>
        </p:txBody>
      </p:sp>
      <p:sp>
        <p:nvSpPr>
          <p:cNvPr name="TextBox 12" id="12"/>
          <p:cNvSpPr txBox="true"/>
          <p:nvPr/>
        </p:nvSpPr>
        <p:spPr>
          <a:xfrm rot="0">
            <a:off x="4830889" y="7817957"/>
            <a:ext cx="8354899" cy="1816629"/>
          </a:xfrm>
          <a:prstGeom prst="rect">
            <a:avLst/>
          </a:prstGeom>
        </p:spPr>
        <p:txBody>
          <a:bodyPr anchor="t" rtlCol="false" tIns="0" lIns="0" bIns="0" rIns="0">
            <a:spAutoFit/>
          </a:bodyPr>
          <a:lstStyle/>
          <a:p>
            <a:pPr algn="ctr" marL="0" indent="0" lvl="0">
              <a:lnSpc>
                <a:spcPts val="3609"/>
              </a:lnSpc>
              <a:spcBef>
                <a:spcPct val="0"/>
              </a:spcBef>
            </a:pPr>
            <a:r>
              <a:rPr lang="en-US" sz="2615">
                <a:solidFill>
                  <a:srgbClr val="FFFFFF"/>
                </a:solidFill>
                <a:latin typeface="DM Sans"/>
                <a:ea typeface="DM Sans"/>
                <a:cs typeface="DM Sans"/>
                <a:sym typeface="DM Sans"/>
              </a:rPr>
              <a:t>Unwelcome conduct that disrupts work. When speech or conduct is so severe and pervasive it that creates an intimidating or demeaning environment or situation that negatively affects a person’s job performance. </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051D40"/>
        </a:solidFill>
      </p:bgPr>
    </p:bg>
    <p:spTree>
      <p:nvGrpSpPr>
        <p:cNvPr id="1" name=""/>
        <p:cNvGrpSpPr/>
        <p:nvPr/>
      </p:nvGrpSpPr>
      <p:grpSpPr>
        <a:xfrm>
          <a:off x="0" y="0"/>
          <a:ext cx="0" cy="0"/>
          <a:chOff x="0" y="0"/>
          <a:chExt cx="0" cy="0"/>
        </a:xfrm>
      </p:grpSpPr>
      <p:grpSp>
        <p:nvGrpSpPr>
          <p:cNvPr name="Group 2" id="2"/>
          <p:cNvGrpSpPr>
            <a:grpSpLocks noChangeAspect="true"/>
          </p:cNvGrpSpPr>
          <p:nvPr/>
        </p:nvGrpSpPr>
        <p:grpSpPr>
          <a:xfrm rot="0">
            <a:off x="-3884569" y="-129445"/>
            <a:ext cx="15430157" cy="10545890"/>
            <a:chOff x="0" y="0"/>
            <a:chExt cx="5508856" cy="3765081"/>
          </a:xfrm>
        </p:grpSpPr>
        <p:sp>
          <p:nvSpPr>
            <p:cNvPr name="Freeform 3" id="3"/>
            <p:cNvSpPr/>
            <p:nvPr/>
          </p:nvSpPr>
          <p:spPr>
            <a:xfrm flipH="false" flipV="false" rot="0">
              <a:off x="0" y="0"/>
              <a:ext cx="5508856" cy="3765081"/>
            </a:xfrm>
            <a:custGeom>
              <a:avLst/>
              <a:gdLst/>
              <a:ahLst/>
              <a:cxnLst/>
              <a:rect r="r" b="b" t="t" l="l"/>
              <a:pathLst>
                <a:path h="3765081" w="5508856">
                  <a:moveTo>
                    <a:pt x="0" y="0"/>
                  </a:moveTo>
                  <a:lnTo>
                    <a:pt x="3335085" y="0"/>
                  </a:lnTo>
                  <a:lnTo>
                    <a:pt x="5508856" y="3765081"/>
                  </a:lnTo>
                  <a:lnTo>
                    <a:pt x="2173770" y="3765081"/>
                  </a:lnTo>
                  <a:lnTo>
                    <a:pt x="0" y="0"/>
                  </a:lnTo>
                  <a:close/>
                </a:path>
              </a:pathLst>
            </a:custGeom>
            <a:solidFill>
              <a:srgbClr val="F1945B"/>
            </a:solidFill>
          </p:spPr>
        </p:sp>
        <p:sp>
          <p:nvSpPr>
            <p:cNvPr name="Freeform 4" id="4"/>
            <p:cNvSpPr/>
            <p:nvPr/>
          </p:nvSpPr>
          <p:spPr>
            <a:xfrm flipH="false" flipV="false" rot="0">
              <a:off x="0" y="0"/>
              <a:ext cx="5508856" cy="3765081"/>
            </a:xfrm>
            <a:custGeom>
              <a:avLst/>
              <a:gdLst/>
              <a:ahLst/>
              <a:cxnLst/>
              <a:rect r="r" b="b" t="t" l="l"/>
              <a:pathLst>
                <a:path h="3765081" w="5508856">
                  <a:moveTo>
                    <a:pt x="0" y="0"/>
                  </a:moveTo>
                  <a:lnTo>
                    <a:pt x="3335085" y="0"/>
                  </a:lnTo>
                  <a:lnTo>
                    <a:pt x="5508856" y="3765081"/>
                  </a:lnTo>
                  <a:lnTo>
                    <a:pt x="2173770" y="3765081"/>
                  </a:lnTo>
                  <a:lnTo>
                    <a:pt x="0" y="0"/>
                  </a:lnTo>
                  <a:close/>
                </a:path>
              </a:pathLst>
            </a:custGeom>
            <a:blipFill>
              <a:blip r:embed="rId2"/>
              <a:stretch>
                <a:fillRect l="0" t="-2674" r="0" b="-425"/>
              </a:stretch>
            </a:blipFill>
          </p:spPr>
        </p:sp>
      </p:grpSp>
      <p:sp>
        <p:nvSpPr>
          <p:cNvPr name="TextBox 5" id="5"/>
          <p:cNvSpPr txBox="true"/>
          <p:nvPr/>
        </p:nvSpPr>
        <p:spPr>
          <a:xfrm rot="0">
            <a:off x="3419060" y="443604"/>
            <a:ext cx="8457192" cy="1989526"/>
          </a:xfrm>
          <a:prstGeom prst="rect">
            <a:avLst/>
          </a:prstGeom>
        </p:spPr>
        <p:txBody>
          <a:bodyPr anchor="t" rtlCol="false" tIns="0" lIns="0" bIns="0" rIns="0">
            <a:spAutoFit/>
          </a:bodyPr>
          <a:lstStyle/>
          <a:p>
            <a:pPr algn="ctr">
              <a:lnSpc>
                <a:spcPts val="7884"/>
              </a:lnSpc>
            </a:pPr>
            <a:r>
              <a:rPr lang="en-US" b="true" sz="6570">
                <a:solidFill>
                  <a:srgbClr val="FFFFFF"/>
                </a:solidFill>
                <a:latin typeface="Now Bold"/>
                <a:ea typeface="Now Bold"/>
                <a:cs typeface="Now Bold"/>
                <a:sym typeface="Now Bold"/>
              </a:rPr>
              <a:t>EMPLOYEE RIGHTS</a:t>
            </a:r>
          </a:p>
          <a:p>
            <a:pPr algn="ctr" marL="0" indent="0" lvl="0">
              <a:lnSpc>
                <a:spcPts val="7884"/>
              </a:lnSpc>
              <a:spcBef>
                <a:spcPct val="0"/>
              </a:spcBef>
            </a:pPr>
          </a:p>
        </p:txBody>
      </p:sp>
      <p:sp>
        <p:nvSpPr>
          <p:cNvPr name="Freeform 6" id="6"/>
          <p:cNvSpPr/>
          <p:nvPr/>
        </p:nvSpPr>
        <p:spPr>
          <a:xfrm flipH="false" flipV="false" rot="0">
            <a:off x="-2622339" y="7919689"/>
            <a:ext cx="6452848" cy="5596379"/>
          </a:xfrm>
          <a:custGeom>
            <a:avLst/>
            <a:gdLst/>
            <a:ahLst/>
            <a:cxnLst/>
            <a:rect r="r" b="b" t="t" l="l"/>
            <a:pathLst>
              <a:path h="5596379" w="6452848">
                <a:moveTo>
                  <a:pt x="0" y="0"/>
                </a:moveTo>
                <a:lnTo>
                  <a:pt x="6452849" y="0"/>
                </a:lnTo>
                <a:lnTo>
                  <a:pt x="6452849" y="5596379"/>
                </a:lnTo>
                <a:lnTo>
                  <a:pt x="0" y="559637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10800000">
            <a:off x="13367400" y="-2798190"/>
            <a:ext cx="6452848" cy="5596379"/>
          </a:xfrm>
          <a:custGeom>
            <a:avLst/>
            <a:gdLst/>
            <a:ahLst/>
            <a:cxnLst/>
            <a:rect r="r" b="b" t="t" l="l"/>
            <a:pathLst>
              <a:path h="5596379" w="6452848">
                <a:moveTo>
                  <a:pt x="0" y="0"/>
                </a:moveTo>
                <a:lnTo>
                  <a:pt x="6452849" y="0"/>
                </a:lnTo>
                <a:lnTo>
                  <a:pt x="6452849" y="5596380"/>
                </a:lnTo>
                <a:lnTo>
                  <a:pt x="0" y="559638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8" id="8"/>
          <p:cNvSpPr txBox="true"/>
          <p:nvPr/>
        </p:nvSpPr>
        <p:spPr>
          <a:xfrm rot="0">
            <a:off x="3869753" y="1557011"/>
            <a:ext cx="11424827" cy="8041049"/>
          </a:xfrm>
          <a:prstGeom prst="rect">
            <a:avLst/>
          </a:prstGeom>
        </p:spPr>
        <p:txBody>
          <a:bodyPr anchor="t" rtlCol="false" tIns="0" lIns="0" bIns="0" rIns="0">
            <a:spAutoFit/>
          </a:bodyPr>
          <a:lstStyle/>
          <a:p>
            <a:pPr algn="l" marL="622095" indent="-311047" lvl="1">
              <a:lnSpc>
                <a:spcPts val="3976"/>
              </a:lnSpc>
              <a:buFont typeface="Arial"/>
              <a:buChar char="•"/>
            </a:pPr>
            <a:r>
              <a:rPr lang="en-US" sz="2881" spc="282">
                <a:solidFill>
                  <a:srgbClr val="FFFFFF"/>
                </a:solidFill>
                <a:latin typeface="DM Sans"/>
                <a:ea typeface="DM Sans"/>
                <a:cs typeface="DM Sans"/>
                <a:sym typeface="DM Sans"/>
              </a:rPr>
              <a:t>Sexual harassment in the workplace is protected under article 23 of Universal declaration of Human Rights (UDHR), article 6</a:t>
            </a:r>
            <a:r>
              <a:rPr lang="en-US" sz="2881" spc="282">
                <a:solidFill>
                  <a:srgbClr val="FFFFFF"/>
                </a:solidFill>
                <a:latin typeface="DM Sans"/>
                <a:ea typeface="DM Sans"/>
                <a:cs typeface="DM Sans"/>
                <a:sym typeface="DM Sans"/>
              </a:rPr>
              <a:t> and 7 of international Covenant on Economic, Social and Cultural rights (ICESCR), and article 11 of CEDAW.</a:t>
            </a:r>
          </a:p>
          <a:p>
            <a:pPr algn="l">
              <a:lnSpc>
                <a:spcPts val="3976"/>
              </a:lnSpc>
            </a:pPr>
          </a:p>
          <a:p>
            <a:pPr algn="l" marL="622095" indent="-311047" lvl="1">
              <a:lnSpc>
                <a:spcPts val="3976"/>
              </a:lnSpc>
              <a:buFont typeface="Arial"/>
              <a:buChar char="•"/>
            </a:pPr>
            <a:r>
              <a:rPr lang="en-US" sz="2881" spc="282">
                <a:solidFill>
                  <a:srgbClr val="FFFFFF"/>
                </a:solidFill>
                <a:latin typeface="DM Sans"/>
                <a:ea typeface="DM Sans"/>
                <a:cs typeface="DM Sans"/>
                <a:sym typeface="DM Sans"/>
              </a:rPr>
              <a:t>Harassment makes the working environment hostile and unsafe for a person.</a:t>
            </a:r>
          </a:p>
          <a:p>
            <a:pPr algn="l">
              <a:lnSpc>
                <a:spcPts val="3976"/>
              </a:lnSpc>
            </a:pPr>
          </a:p>
          <a:p>
            <a:pPr algn="l" marL="622095" indent="-311047" lvl="1">
              <a:lnSpc>
                <a:spcPts val="3976"/>
              </a:lnSpc>
              <a:buFont typeface="Arial"/>
              <a:buChar char="•"/>
            </a:pPr>
            <a:r>
              <a:rPr lang="en-US" sz="2881" spc="282">
                <a:solidFill>
                  <a:srgbClr val="FFFFFF"/>
                </a:solidFill>
                <a:latin typeface="DM Sans"/>
                <a:ea typeface="DM Sans"/>
                <a:cs typeface="DM Sans"/>
                <a:sym typeface="DM Sans"/>
              </a:rPr>
              <a:t>Harassment disproportionately affects women makes it gender-based discrimination</a:t>
            </a:r>
          </a:p>
          <a:p>
            <a:pPr algn="l">
              <a:lnSpc>
                <a:spcPts val="3976"/>
              </a:lnSpc>
            </a:pPr>
          </a:p>
          <a:p>
            <a:pPr algn="l" marL="622095" indent="-311047" lvl="1">
              <a:lnSpc>
                <a:spcPts val="3976"/>
              </a:lnSpc>
              <a:buFont typeface="Arial"/>
              <a:buChar char="•"/>
            </a:pPr>
            <a:r>
              <a:rPr lang="en-US" sz="2881" spc="282">
                <a:solidFill>
                  <a:srgbClr val="FFFFFF"/>
                </a:solidFill>
                <a:latin typeface="DM Sans"/>
                <a:ea typeface="DM Sans"/>
                <a:cs typeface="DM Sans"/>
                <a:sym typeface="DM Sans"/>
              </a:rPr>
              <a:t>Denial of protected rights to work, to be free from workplace discrimination, is a denial of well-maintained right to dignity</a:t>
            </a:r>
          </a:p>
          <a:p>
            <a:pPr algn="l">
              <a:lnSpc>
                <a:spcPts val="3838"/>
              </a:lnSpc>
              <a:spcBef>
                <a:spcPct val="0"/>
              </a:spcBef>
            </a:pP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145DA0"/>
        </a:solidFill>
      </p:bgPr>
    </p:bg>
    <p:spTree>
      <p:nvGrpSpPr>
        <p:cNvPr id="1" name=""/>
        <p:cNvGrpSpPr/>
        <p:nvPr/>
      </p:nvGrpSpPr>
      <p:grpSpPr>
        <a:xfrm>
          <a:off x="0" y="0"/>
          <a:ext cx="0" cy="0"/>
          <a:chOff x="0" y="0"/>
          <a:chExt cx="0" cy="0"/>
        </a:xfrm>
      </p:grpSpPr>
      <p:sp>
        <p:nvSpPr>
          <p:cNvPr name="Freeform 2" id="2"/>
          <p:cNvSpPr/>
          <p:nvPr/>
        </p:nvSpPr>
        <p:spPr>
          <a:xfrm flipH="false" flipV="false" rot="0">
            <a:off x="-5993373" y="-5458262"/>
            <a:ext cx="10196686" cy="10196686"/>
          </a:xfrm>
          <a:custGeom>
            <a:avLst/>
            <a:gdLst/>
            <a:ahLst/>
            <a:cxnLst/>
            <a:rect r="r" b="b" t="t" l="l"/>
            <a:pathLst>
              <a:path h="10196686" w="10196686">
                <a:moveTo>
                  <a:pt x="0" y="0"/>
                </a:moveTo>
                <a:lnTo>
                  <a:pt x="10196686" y="0"/>
                </a:lnTo>
                <a:lnTo>
                  <a:pt x="10196686" y="10196685"/>
                </a:lnTo>
                <a:lnTo>
                  <a:pt x="0" y="10196685"/>
                </a:lnTo>
                <a:lnTo>
                  <a:pt x="0" y="0"/>
                </a:lnTo>
                <a:close/>
              </a:path>
            </a:pathLst>
          </a:custGeom>
          <a:blipFill>
            <a:blip r:embed="rId2">
              <a:alphaModFix amt="29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4697329" y="6667836"/>
            <a:ext cx="8414387" cy="8414387"/>
          </a:xfrm>
          <a:custGeom>
            <a:avLst/>
            <a:gdLst/>
            <a:ahLst/>
            <a:cxnLst/>
            <a:rect r="r" b="b" t="t" l="l"/>
            <a:pathLst>
              <a:path h="8414387" w="8414387">
                <a:moveTo>
                  <a:pt x="0" y="0"/>
                </a:moveTo>
                <a:lnTo>
                  <a:pt x="8414387" y="0"/>
                </a:lnTo>
                <a:lnTo>
                  <a:pt x="8414387" y="8414387"/>
                </a:lnTo>
                <a:lnTo>
                  <a:pt x="0" y="8414387"/>
                </a:lnTo>
                <a:lnTo>
                  <a:pt x="0" y="0"/>
                </a:lnTo>
                <a:close/>
              </a:path>
            </a:pathLst>
          </a:custGeom>
          <a:blipFill>
            <a:blip r:embed="rId4">
              <a:alphaModFix amt="29000"/>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6663031" y="1720739"/>
            <a:ext cx="10879498" cy="7945426"/>
          </a:xfrm>
          <a:prstGeom prst="rect">
            <a:avLst/>
          </a:prstGeom>
        </p:spPr>
        <p:txBody>
          <a:bodyPr anchor="t" rtlCol="false" tIns="0" lIns="0" bIns="0" rIns="0">
            <a:spAutoFit/>
          </a:bodyPr>
          <a:lstStyle/>
          <a:p>
            <a:pPr algn="l" marL="524869" indent="-262434" lvl="1">
              <a:lnSpc>
                <a:spcPts val="3354"/>
              </a:lnSpc>
              <a:buFont typeface="Arial"/>
              <a:buChar char="•"/>
            </a:pPr>
            <a:r>
              <a:rPr lang="en-US" sz="2431">
                <a:solidFill>
                  <a:srgbClr val="FFFFFF"/>
                </a:solidFill>
                <a:latin typeface="DM Sans"/>
                <a:ea typeface="DM Sans"/>
                <a:cs typeface="DM Sans"/>
                <a:sym typeface="DM Sans"/>
              </a:rPr>
              <a:t>Against online harassment, Pakistan also has the Prevention of Electronic Crimes Act (PECA). The FIA implements PECA, and its cybercrime wing investigates complaints</a:t>
            </a:r>
          </a:p>
          <a:p>
            <a:pPr algn="l">
              <a:lnSpc>
                <a:spcPts val="3354"/>
              </a:lnSpc>
            </a:pPr>
          </a:p>
          <a:p>
            <a:pPr algn="l" marL="524869" indent="-262434" lvl="1">
              <a:lnSpc>
                <a:spcPts val="3354"/>
              </a:lnSpc>
              <a:buFont typeface="Arial"/>
              <a:buChar char="•"/>
            </a:pPr>
            <a:r>
              <a:rPr lang="en-US" sz="2431">
                <a:solidFill>
                  <a:srgbClr val="FFFFFF"/>
                </a:solidFill>
                <a:latin typeface="DM Sans"/>
                <a:ea typeface="DM Sans"/>
                <a:cs typeface="DM Sans"/>
                <a:sym typeface="DM Sans"/>
              </a:rPr>
              <a:t>The number of complaints coming from the agency; between 2018 and 2019 it registered 8,500 complaints of women facing online harassment. </a:t>
            </a:r>
          </a:p>
          <a:p>
            <a:pPr algn="l">
              <a:lnSpc>
                <a:spcPts val="3354"/>
              </a:lnSpc>
            </a:pPr>
          </a:p>
          <a:p>
            <a:pPr algn="l" marL="524869" indent="-262434" lvl="1">
              <a:lnSpc>
                <a:spcPts val="3354"/>
              </a:lnSpc>
              <a:buFont typeface="Arial"/>
              <a:buChar char="•"/>
            </a:pPr>
            <a:r>
              <a:rPr lang="en-US" sz="2431">
                <a:solidFill>
                  <a:srgbClr val="FFFFFF"/>
                </a:solidFill>
                <a:latin typeface="DM Sans"/>
                <a:ea typeface="DM Sans"/>
                <a:cs typeface="DM Sans"/>
                <a:sym typeface="DM Sans"/>
              </a:rPr>
              <a:t>Pakistan has passed the Protection Against Harassment of Women at Workplace Act 2010 in pursuance of its international obligations &amp; protecting women’s rights. It complies with article 23(1) of UDHR and the requirements of CEDAW.</a:t>
            </a:r>
          </a:p>
          <a:p>
            <a:pPr algn="l">
              <a:lnSpc>
                <a:spcPts val="3354"/>
              </a:lnSpc>
            </a:pPr>
          </a:p>
          <a:p>
            <a:pPr algn="l" marL="524869" indent="-262434" lvl="1">
              <a:lnSpc>
                <a:spcPts val="3354"/>
              </a:lnSpc>
              <a:buFont typeface="Arial"/>
              <a:buChar char="•"/>
            </a:pPr>
            <a:r>
              <a:rPr lang="en-US" sz="2431">
                <a:solidFill>
                  <a:srgbClr val="FFFFFF"/>
                </a:solidFill>
                <a:latin typeface="DM Sans"/>
                <a:ea typeface="DM Sans"/>
                <a:cs typeface="DM Sans"/>
                <a:sym typeface="DM Sans"/>
              </a:rPr>
              <a:t>most recent amendment Bill of 2022 expands its scope by making it reflect the 2019 definition of the workplace by International Lbour Organisation (ILO) Violence and Harassment Convention (C190), which has not yet been ratified by Pakistan. </a:t>
            </a:r>
          </a:p>
          <a:p>
            <a:pPr algn="l">
              <a:lnSpc>
                <a:spcPts val="3354"/>
              </a:lnSpc>
            </a:pPr>
          </a:p>
          <a:p>
            <a:pPr algn="l" marL="524869" indent="-262434" lvl="1">
              <a:lnSpc>
                <a:spcPts val="3354"/>
              </a:lnSpc>
              <a:buFont typeface="Arial"/>
              <a:buChar char="•"/>
            </a:pPr>
            <a:r>
              <a:rPr lang="en-US" sz="2431">
                <a:solidFill>
                  <a:srgbClr val="FFFFFF"/>
                </a:solidFill>
                <a:latin typeface="DM Sans"/>
                <a:ea typeface="DM Sans"/>
                <a:cs typeface="DM Sans"/>
                <a:sym typeface="DM Sans"/>
              </a:rPr>
              <a:t>Provisions of this Act require all public and private organisations to adopt an internal Code of Conduct.</a:t>
            </a:r>
          </a:p>
        </p:txBody>
      </p:sp>
      <p:sp>
        <p:nvSpPr>
          <p:cNvPr name="Freeform 5" id="5"/>
          <p:cNvSpPr/>
          <p:nvPr/>
        </p:nvSpPr>
        <p:spPr>
          <a:xfrm flipH="false" flipV="false" rot="0">
            <a:off x="0" y="-274015"/>
            <a:ext cx="6226155" cy="10835031"/>
          </a:xfrm>
          <a:custGeom>
            <a:avLst/>
            <a:gdLst/>
            <a:ahLst/>
            <a:cxnLst/>
            <a:rect r="r" b="b" t="t" l="l"/>
            <a:pathLst>
              <a:path h="10835031" w="6226155">
                <a:moveTo>
                  <a:pt x="0" y="0"/>
                </a:moveTo>
                <a:lnTo>
                  <a:pt x="6226155" y="0"/>
                </a:lnTo>
                <a:lnTo>
                  <a:pt x="6226155" y="10835030"/>
                </a:lnTo>
                <a:lnTo>
                  <a:pt x="0" y="10835030"/>
                </a:lnTo>
                <a:lnTo>
                  <a:pt x="0" y="0"/>
                </a:lnTo>
                <a:close/>
              </a:path>
            </a:pathLst>
          </a:custGeom>
          <a:blipFill>
            <a:blip r:embed="rId6"/>
            <a:stretch>
              <a:fillRect l="-39666" t="0" r="-34357" b="0"/>
            </a:stretch>
          </a:blipFill>
        </p:spPr>
      </p:sp>
      <p:sp>
        <p:nvSpPr>
          <p:cNvPr name="TextBox 6" id="6"/>
          <p:cNvSpPr txBox="true"/>
          <p:nvPr/>
        </p:nvSpPr>
        <p:spPr>
          <a:xfrm rot="0">
            <a:off x="6663031" y="654106"/>
            <a:ext cx="9879016" cy="739664"/>
          </a:xfrm>
          <a:prstGeom prst="rect">
            <a:avLst/>
          </a:prstGeom>
        </p:spPr>
        <p:txBody>
          <a:bodyPr anchor="t" rtlCol="false" tIns="0" lIns="0" bIns="0" rIns="0">
            <a:spAutoFit/>
          </a:bodyPr>
          <a:lstStyle/>
          <a:p>
            <a:pPr algn="l" marL="0" indent="0" lvl="0">
              <a:lnSpc>
                <a:spcPts val="5719"/>
              </a:lnSpc>
              <a:spcBef>
                <a:spcPct val="0"/>
              </a:spcBef>
            </a:pPr>
            <a:r>
              <a:rPr lang="en-US" b="true" sz="4766">
                <a:solidFill>
                  <a:srgbClr val="FFFFFF"/>
                </a:solidFill>
                <a:latin typeface="Now Bold"/>
                <a:ea typeface="Now Bold"/>
                <a:cs typeface="Now Bold"/>
                <a:sym typeface="Now Bold"/>
              </a:rPr>
              <a:t>LEGAL FRAMEWORK</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051D40"/>
        </a:solidFill>
      </p:bgPr>
    </p:bg>
    <p:spTree>
      <p:nvGrpSpPr>
        <p:cNvPr id="1" name=""/>
        <p:cNvGrpSpPr/>
        <p:nvPr/>
      </p:nvGrpSpPr>
      <p:grpSpPr>
        <a:xfrm>
          <a:off x="0" y="0"/>
          <a:ext cx="0" cy="0"/>
          <a:chOff x="0" y="0"/>
          <a:chExt cx="0" cy="0"/>
        </a:xfrm>
      </p:grpSpPr>
      <p:grpSp>
        <p:nvGrpSpPr>
          <p:cNvPr name="Group 2" id="2"/>
          <p:cNvGrpSpPr>
            <a:grpSpLocks noChangeAspect="true"/>
          </p:cNvGrpSpPr>
          <p:nvPr/>
        </p:nvGrpSpPr>
        <p:grpSpPr>
          <a:xfrm rot="0">
            <a:off x="10899382" y="-54747"/>
            <a:ext cx="8958965" cy="9313047"/>
            <a:chOff x="0" y="0"/>
            <a:chExt cx="6108573" cy="6350000"/>
          </a:xfrm>
        </p:grpSpPr>
        <p:sp>
          <p:nvSpPr>
            <p:cNvPr name="Freeform 3" id="3"/>
            <p:cNvSpPr/>
            <p:nvPr/>
          </p:nvSpPr>
          <p:spPr>
            <a:xfrm flipH="false" flipV="false" rot="0">
              <a:off x="0" y="0"/>
              <a:ext cx="6108573" cy="6350000"/>
            </a:xfrm>
            <a:custGeom>
              <a:avLst/>
              <a:gdLst/>
              <a:ahLst/>
              <a:cxnLst/>
              <a:rect r="r" b="b" t="t" l="l"/>
              <a:pathLst>
                <a:path h="6350000" w="6108573">
                  <a:moveTo>
                    <a:pt x="6108573" y="0"/>
                  </a:moveTo>
                  <a:lnTo>
                    <a:pt x="6108573" y="3295396"/>
                  </a:lnTo>
                  <a:cubicBezTo>
                    <a:pt x="6108573" y="4982464"/>
                    <a:pt x="4741164" y="6350000"/>
                    <a:pt x="3054350" y="6350000"/>
                  </a:cubicBezTo>
                  <a:cubicBezTo>
                    <a:pt x="1367536" y="6350000"/>
                    <a:pt x="0" y="4982464"/>
                    <a:pt x="0" y="3295523"/>
                  </a:cubicBezTo>
                  <a:lnTo>
                    <a:pt x="0" y="0"/>
                  </a:lnTo>
                  <a:lnTo>
                    <a:pt x="6108573" y="0"/>
                  </a:lnTo>
                  <a:close/>
                </a:path>
              </a:pathLst>
            </a:custGeom>
            <a:blipFill>
              <a:blip r:embed="rId2"/>
              <a:stretch>
                <a:fillRect l="-28106" t="0" r="-28106" b="0"/>
              </a:stretch>
            </a:blipFill>
          </p:spPr>
        </p:sp>
      </p:grpSp>
      <p:sp>
        <p:nvSpPr>
          <p:cNvPr name="Freeform 4" id="4"/>
          <p:cNvSpPr/>
          <p:nvPr/>
        </p:nvSpPr>
        <p:spPr>
          <a:xfrm flipH="false" flipV="false" rot="0">
            <a:off x="17259300" y="8127303"/>
            <a:ext cx="1802889" cy="1802889"/>
          </a:xfrm>
          <a:custGeom>
            <a:avLst/>
            <a:gdLst/>
            <a:ahLst/>
            <a:cxnLst/>
            <a:rect r="r" b="b" t="t" l="l"/>
            <a:pathLst>
              <a:path h="1802889" w="1802889">
                <a:moveTo>
                  <a:pt x="0" y="0"/>
                </a:moveTo>
                <a:lnTo>
                  <a:pt x="1802889" y="0"/>
                </a:lnTo>
                <a:lnTo>
                  <a:pt x="1802889" y="1802889"/>
                </a:lnTo>
                <a:lnTo>
                  <a:pt x="0" y="180288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9833387" y="-1033334"/>
            <a:ext cx="2293320" cy="2293320"/>
          </a:xfrm>
          <a:custGeom>
            <a:avLst/>
            <a:gdLst/>
            <a:ahLst/>
            <a:cxnLst/>
            <a:rect r="r" b="b" t="t" l="l"/>
            <a:pathLst>
              <a:path h="2293320" w="2293320">
                <a:moveTo>
                  <a:pt x="0" y="0"/>
                </a:moveTo>
                <a:lnTo>
                  <a:pt x="2293320" y="0"/>
                </a:lnTo>
                <a:lnTo>
                  <a:pt x="2293320" y="2293319"/>
                </a:lnTo>
                <a:lnTo>
                  <a:pt x="0" y="229331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6" id="6"/>
          <p:cNvSpPr txBox="true"/>
          <p:nvPr/>
        </p:nvSpPr>
        <p:spPr>
          <a:xfrm rot="0">
            <a:off x="2350263" y="3521901"/>
            <a:ext cx="3238670" cy="1611880"/>
          </a:xfrm>
          <a:prstGeom prst="rect">
            <a:avLst/>
          </a:prstGeom>
        </p:spPr>
        <p:txBody>
          <a:bodyPr anchor="t" rtlCol="false" tIns="0" lIns="0" bIns="0" rIns="0">
            <a:spAutoFit/>
          </a:bodyPr>
          <a:lstStyle/>
          <a:p>
            <a:pPr algn="ctr" marL="0" indent="0" lvl="0">
              <a:lnSpc>
                <a:spcPts val="12506"/>
              </a:lnSpc>
              <a:spcBef>
                <a:spcPct val="0"/>
              </a:spcBef>
            </a:pPr>
            <a:r>
              <a:rPr lang="en-US" b="true" sz="10421">
                <a:solidFill>
                  <a:srgbClr val="FFFFFF"/>
                </a:solidFill>
                <a:latin typeface="Now Bold"/>
                <a:ea typeface="Now Bold"/>
                <a:cs typeface="Now Bold"/>
                <a:sym typeface="Now Bold"/>
              </a:rPr>
              <a:t>93</a:t>
            </a:r>
            <a:r>
              <a:rPr lang="en-US" b="true" sz="10421" strike="noStrike" u="none">
                <a:solidFill>
                  <a:srgbClr val="FFFFFF"/>
                </a:solidFill>
                <a:latin typeface="Now Bold"/>
                <a:ea typeface="Now Bold"/>
                <a:cs typeface="Now Bold"/>
                <a:sym typeface="Now Bold"/>
              </a:rPr>
              <a:t>%</a:t>
            </a:r>
          </a:p>
        </p:txBody>
      </p:sp>
      <p:grpSp>
        <p:nvGrpSpPr>
          <p:cNvPr name="Group 7" id="7"/>
          <p:cNvGrpSpPr/>
          <p:nvPr/>
        </p:nvGrpSpPr>
        <p:grpSpPr>
          <a:xfrm rot="0">
            <a:off x="-1543050" y="-54747"/>
            <a:ext cx="2760734" cy="10341747"/>
            <a:chOff x="0" y="0"/>
            <a:chExt cx="727107" cy="2723752"/>
          </a:xfrm>
        </p:grpSpPr>
        <p:sp>
          <p:nvSpPr>
            <p:cNvPr name="Freeform 8" id="8"/>
            <p:cNvSpPr/>
            <p:nvPr/>
          </p:nvSpPr>
          <p:spPr>
            <a:xfrm flipH="false" flipV="false" rot="0">
              <a:off x="0" y="0"/>
              <a:ext cx="727107" cy="2723752"/>
            </a:xfrm>
            <a:custGeom>
              <a:avLst/>
              <a:gdLst/>
              <a:ahLst/>
              <a:cxnLst/>
              <a:rect r="r" b="b" t="t" l="l"/>
              <a:pathLst>
                <a:path h="2723752" w="727107">
                  <a:moveTo>
                    <a:pt x="0" y="0"/>
                  </a:moveTo>
                  <a:lnTo>
                    <a:pt x="727107" y="0"/>
                  </a:lnTo>
                  <a:lnTo>
                    <a:pt x="727107" y="2723752"/>
                  </a:lnTo>
                  <a:lnTo>
                    <a:pt x="0" y="2723752"/>
                  </a:lnTo>
                  <a:close/>
                </a:path>
              </a:pathLst>
            </a:custGeom>
            <a:solidFill>
              <a:srgbClr val="145DA0"/>
            </a:solidFill>
          </p:spPr>
        </p:sp>
        <p:sp>
          <p:nvSpPr>
            <p:cNvPr name="TextBox 9" id="9"/>
            <p:cNvSpPr txBox="true"/>
            <p:nvPr/>
          </p:nvSpPr>
          <p:spPr>
            <a:xfrm>
              <a:off x="0" y="-38100"/>
              <a:ext cx="727107" cy="2761852"/>
            </a:xfrm>
            <a:prstGeom prst="rect">
              <a:avLst/>
            </a:prstGeom>
          </p:spPr>
          <p:txBody>
            <a:bodyPr anchor="ctr" rtlCol="false" tIns="50800" lIns="50800" bIns="50800" rIns="50800"/>
            <a:lstStyle/>
            <a:p>
              <a:pPr algn="ctr">
                <a:lnSpc>
                  <a:spcPts val="2605"/>
                </a:lnSpc>
              </a:pPr>
            </a:p>
          </p:txBody>
        </p:sp>
      </p:grpSp>
      <p:sp>
        <p:nvSpPr>
          <p:cNvPr name="TextBox 10" id="10"/>
          <p:cNvSpPr txBox="true"/>
          <p:nvPr/>
        </p:nvSpPr>
        <p:spPr>
          <a:xfrm rot="0">
            <a:off x="2682418" y="1760435"/>
            <a:ext cx="6235170" cy="1000125"/>
          </a:xfrm>
          <a:prstGeom prst="rect">
            <a:avLst/>
          </a:prstGeom>
        </p:spPr>
        <p:txBody>
          <a:bodyPr anchor="t" rtlCol="false" tIns="0" lIns="0" bIns="0" rIns="0">
            <a:spAutoFit/>
          </a:bodyPr>
          <a:lstStyle/>
          <a:p>
            <a:pPr algn="ctr" marL="0" indent="0" lvl="0">
              <a:lnSpc>
                <a:spcPts val="7884"/>
              </a:lnSpc>
              <a:spcBef>
                <a:spcPct val="0"/>
              </a:spcBef>
            </a:pPr>
            <a:r>
              <a:rPr lang="en-US" b="true" sz="6570">
                <a:solidFill>
                  <a:srgbClr val="FFFFFF"/>
                </a:solidFill>
                <a:latin typeface="Now Bold"/>
                <a:ea typeface="Now Bold"/>
                <a:cs typeface="Now Bold"/>
                <a:sym typeface="Now Bold"/>
              </a:rPr>
              <a:t>STATISTICS</a:t>
            </a:r>
          </a:p>
        </p:txBody>
      </p:sp>
      <p:sp>
        <p:nvSpPr>
          <p:cNvPr name="TextBox 11" id="11"/>
          <p:cNvSpPr txBox="true"/>
          <p:nvPr/>
        </p:nvSpPr>
        <p:spPr>
          <a:xfrm rot="0">
            <a:off x="5800003" y="3588891"/>
            <a:ext cx="3886931" cy="5669409"/>
          </a:xfrm>
          <a:prstGeom prst="rect">
            <a:avLst/>
          </a:prstGeom>
        </p:spPr>
        <p:txBody>
          <a:bodyPr anchor="t" rtlCol="false" tIns="0" lIns="0" bIns="0" rIns="0">
            <a:spAutoFit/>
          </a:bodyPr>
          <a:lstStyle/>
          <a:p>
            <a:pPr algn="l" marL="0" indent="0" lvl="0">
              <a:lnSpc>
                <a:spcPts val="4128"/>
              </a:lnSpc>
              <a:spcBef>
                <a:spcPct val="0"/>
              </a:spcBef>
            </a:pPr>
            <a:r>
              <a:rPr lang="en-US" sz="2991">
                <a:solidFill>
                  <a:srgbClr val="FFFFFF"/>
                </a:solidFill>
                <a:latin typeface="DM Sans"/>
                <a:ea typeface="DM Sans"/>
                <a:cs typeface="DM Sans"/>
                <a:sym typeface="DM Sans"/>
              </a:rPr>
              <a:t>A survey on the harassment of women at the workplace mentions that nearly </a:t>
            </a:r>
            <a:r>
              <a:rPr lang="en-US" sz="2991" u="sng">
                <a:solidFill>
                  <a:srgbClr val="FFFFFF"/>
                </a:solidFill>
                <a:latin typeface="DM Sans"/>
                <a:ea typeface="DM Sans"/>
                <a:cs typeface="DM Sans"/>
                <a:sym typeface="DM Sans"/>
                <a:hlinkClick r:id="rId5" tooltip="http://www.mwlusa.org/topics/violence&amp;harrassment/breakingsilence.htm#:~:text=According%20to%20the%20same%20AASHA%20survey%2C%2093%20percent%20of%20women%20working%20in%20both%20private%20and%20public%20sectors%20acknowledge%20being%20harassed."/>
              </a:rPr>
              <a:t>93 percent</a:t>
            </a:r>
            <a:r>
              <a:rPr lang="en-US" sz="2991">
                <a:solidFill>
                  <a:srgbClr val="FFFFFF"/>
                </a:solidFill>
                <a:latin typeface="DM Sans"/>
                <a:ea typeface="DM Sans"/>
                <a:cs typeface="DM Sans"/>
                <a:sym typeface="DM Sans"/>
              </a:rPr>
              <a:t> of women working in the public and private sectors are alleged to have been subjected to sexual harassment. </a:t>
            </a:r>
          </a:p>
        </p:txBody>
      </p:sp>
      <p:pic>
        <p:nvPicPr>
          <p:cNvPr name="Picture 12" id="12"/>
          <p:cNvPicPr>
            <a:picLocks noChangeAspect="true"/>
          </p:cNvPicPr>
          <p:nvPr/>
        </p:nvPicPr>
        <p:blipFill>
          <a:blip r:embed="rId6"/>
          <a:stretch>
            <a:fillRect/>
          </a:stretch>
        </p:blipFill>
        <p:spPr>
          <a:xfrm rot="0">
            <a:off x="2052959" y="4875358"/>
            <a:ext cx="3567648" cy="1100388"/>
          </a:xfrm>
          <a:prstGeom prst="rect">
            <a:avLst/>
          </a:prstGeom>
        </p:spPr>
      </p:pic>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051D40"/>
        </a:solidFill>
      </p:bgPr>
    </p:bg>
    <p:spTree>
      <p:nvGrpSpPr>
        <p:cNvPr id="1" name=""/>
        <p:cNvGrpSpPr/>
        <p:nvPr/>
      </p:nvGrpSpPr>
      <p:grpSpPr>
        <a:xfrm>
          <a:off x="0" y="0"/>
          <a:ext cx="0" cy="0"/>
          <a:chOff x="0" y="0"/>
          <a:chExt cx="0" cy="0"/>
        </a:xfrm>
      </p:grpSpPr>
      <p:grpSp>
        <p:nvGrpSpPr>
          <p:cNvPr name="Group 2" id="2"/>
          <p:cNvGrpSpPr/>
          <p:nvPr/>
        </p:nvGrpSpPr>
        <p:grpSpPr>
          <a:xfrm rot="0">
            <a:off x="6160637" y="1963603"/>
            <a:ext cx="5325131" cy="1515909"/>
            <a:chOff x="0" y="0"/>
            <a:chExt cx="2565722" cy="730386"/>
          </a:xfrm>
        </p:grpSpPr>
        <p:sp>
          <p:nvSpPr>
            <p:cNvPr name="Freeform 3" id="3"/>
            <p:cNvSpPr/>
            <p:nvPr/>
          </p:nvSpPr>
          <p:spPr>
            <a:xfrm flipH="false" flipV="false" rot="0">
              <a:off x="0" y="0"/>
              <a:ext cx="2565722" cy="730386"/>
            </a:xfrm>
            <a:custGeom>
              <a:avLst/>
              <a:gdLst/>
              <a:ahLst/>
              <a:cxnLst/>
              <a:rect r="r" b="b" t="t" l="l"/>
              <a:pathLst>
                <a:path h="730386" w="2565722">
                  <a:moveTo>
                    <a:pt x="0" y="0"/>
                  </a:moveTo>
                  <a:lnTo>
                    <a:pt x="2362522" y="0"/>
                  </a:lnTo>
                  <a:lnTo>
                    <a:pt x="2565722" y="365193"/>
                  </a:lnTo>
                  <a:lnTo>
                    <a:pt x="2362522" y="730386"/>
                  </a:lnTo>
                  <a:lnTo>
                    <a:pt x="0" y="730386"/>
                  </a:lnTo>
                  <a:lnTo>
                    <a:pt x="203200" y="365193"/>
                  </a:lnTo>
                  <a:lnTo>
                    <a:pt x="0" y="0"/>
                  </a:lnTo>
                  <a:close/>
                </a:path>
              </a:pathLst>
            </a:custGeom>
            <a:solidFill>
              <a:srgbClr val="145DA0"/>
            </a:solidFill>
          </p:spPr>
        </p:sp>
        <p:sp>
          <p:nvSpPr>
            <p:cNvPr name="TextBox 4" id="4"/>
            <p:cNvSpPr txBox="true"/>
            <p:nvPr/>
          </p:nvSpPr>
          <p:spPr>
            <a:xfrm>
              <a:off x="177800" y="-38100"/>
              <a:ext cx="2311722" cy="768486"/>
            </a:xfrm>
            <a:prstGeom prst="rect">
              <a:avLst/>
            </a:prstGeom>
          </p:spPr>
          <p:txBody>
            <a:bodyPr anchor="ctr" rtlCol="false" tIns="50800" lIns="50800" bIns="50800" rIns="50800"/>
            <a:lstStyle/>
            <a:p>
              <a:pPr algn="ctr">
                <a:lnSpc>
                  <a:spcPts val="2605"/>
                </a:lnSpc>
              </a:pPr>
            </a:p>
          </p:txBody>
        </p:sp>
      </p:grpSp>
      <p:grpSp>
        <p:nvGrpSpPr>
          <p:cNvPr name="Group 5" id="5"/>
          <p:cNvGrpSpPr/>
          <p:nvPr/>
        </p:nvGrpSpPr>
        <p:grpSpPr>
          <a:xfrm rot="-10800000">
            <a:off x="4924073" y="3479512"/>
            <a:ext cx="5325131" cy="1515909"/>
            <a:chOff x="0" y="0"/>
            <a:chExt cx="2565722" cy="730386"/>
          </a:xfrm>
        </p:grpSpPr>
        <p:sp>
          <p:nvSpPr>
            <p:cNvPr name="Freeform 6" id="6"/>
            <p:cNvSpPr/>
            <p:nvPr/>
          </p:nvSpPr>
          <p:spPr>
            <a:xfrm flipH="false" flipV="false" rot="0">
              <a:off x="0" y="0"/>
              <a:ext cx="2565722" cy="730386"/>
            </a:xfrm>
            <a:custGeom>
              <a:avLst/>
              <a:gdLst/>
              <a:ahLst/>
              <a:cxnLst/>
              <a:rect r="r" b="b" t="t" l="l"/>
              <a:pathLst>
                <a:path h="730386" w="2565722">
                  <a:moveTo>
                    <a:pt x="0" y="0"/>
                  </a:moveTo>
                  <a:lnTo>
                    <a:pt x="2362522" y="0"/>
                  </a:lnTo>
                  <a:lnTo>
                    <a:pt x="2565722" y="365193"/>
                  </a:lnTo>
                  <a:lnTo>
                    <a:pt x="2362522" y="730386"/>
                  </a:lnTo>
                  <a:lnTo>
                    <a:pt x="0" y="730386"/>
                  </a:lnTo>
                  <a:lnTo>
                    <a:pt x="203200" y="365193"/>
                  </a:lnTo>
                  <a:lnTo>
                    <a:pt x="0" y="0"/>
                  </a:lnTo>
                  <a:close/>
                </a:path>
              </a:pathLst>
            </a:custGeom>
            <a:solidFill>
              <a:srgbClr val="0071C9"/>
            </a:solidFill>
          </p:spPr>
        </p:sp>
        <p:sp>
          <p:nvSpPr>
            <p:cNvPr name="TextBox 7" id="7"/>
            <p:cNvSpPr txBox="true"/>
            <p:nvPr/>
          </p:nvSpPr>
          <p:spPr>
            <a:xfrm>
              <a:off x="177800" y="-38100"/>
              <a:ext cx="2311722" cy="768486"/>
            </a:xfrm>
            <a:prstGeom prst="rect">
              <a:avLst/>
            </a:prstGeom>
          </p:spPr>
          <p:txBody>
            <a:bodyPr anchor="ctr" rtlCol="false" tIns="50800" lIns="50800" bIns="50800" rIns="50800"/>
            <a:lstStyle/>
            <a:p>
              <a:pPr algn="ctr">
                <a:lnSpc>
                  <a:spcPts val="2605"/>
                </a:lnSpc>
              </a:pPr>
            </a:p>
          </p:txBody>
        </p:sp>
      </p:grpSp>
      <p:grpSp>
        <p:nvGrpSpPr>
          <p:cNvPr name="Group 8" id="8"/>
          <p:cNvGrpSpPr/>
          <p:nvPr/>
        </p:nvGrpSpPr>
        <p:grpSpPr>
          <a:xfrm rot="0">
            <a:off x="7010772" y="4995421"/>
            <a:ext cx="5325131" cy="1515909"/>
            <a:chOff x="0" y="0"/>
            <a:chExt cx="2565722" cy="730386"/>
          </a:xfrm>
        </p:grpSpPr>
        <p:sp>
          <p:nvSpPr>
            <p:cNvPr name="Freeform 9" id="9"/>
            <p:cNvSpPr/>
            <p:nvPr/>
          </p:nvSpPr>
          <p:spPr>
            <a:xfrm flipH="false" flipV="false" rot="0">
              <a:off x="0" y="0"/>
              <a:ext cx="2565722" cy="730386"/>
            </a:xfrm>
            <a:custGeom>
              <a:avLst/>
              <a:gdLst/>
              <a:ahLst/>
              <a:cxnLst/>
              <a:rect r="r" b="b" t="t" l="l"/>
              <a:pathLst>
                <a:path h="730386" w="2565722">
                  <a:moveTo>
                    <a:pt x="0" y="0"/>
                  </a:moveTo>
                  <a:lnTo>
                    <a:pt x="2362522" y="0"/>
                  </a:lnTo>
                  <a:lnTo>
                    <a:pt x="2565722" y="365193"/>
                  </a:lnTo>
                  <a:lnTo>
                    <a:pt x="2362522" y="730386"/>
                  </a:lnTo>
                  <a:lnTo>
                    <a:pt x="0" y="730386"/>
                  </a:lnTo>
                  <a:lnTo>
                    <a:pt x="203200" y="365193"/>
                  </a:lnTo>
                  <a:lnTo>
                    <a:pt x="0" y="0"/>
                  </a:lnTo>
                  <a:close/>
                </a:path>
              </a:pathLst>
            </a:custGeom>
            <a:solidFill>
              <a:srgbClr val="56AEFF"/>
            </a:solidFill>
          </p:spPr>
        </p:sp>
        <p:sp>
          <p:nvSpPr>
            <p:cNvPr name="TextBox 10" id="10"/>
            <p:cNvSpPr txBox="true"/>
            <p:nvPr/>
          </p:nvSpPr>
          <p:spPr>
            <a:xfrm>
              <a:off x="177800" y="-38100"/>
              <a:ext cx="2311722" cy="768486"/>
            </a:xfrm>
            <a:prstGeom prst="rect">
              <a:avLst/>
            </a:prstGeom>
          </p:spPr>
          <p:txBody>
            <a:bodyPr anchor="ctr" rtlCol="false" tIns="50800" lIns="50800" bIns="50800" rIns="50800"/>
            <a:lstStyle/>
            <a:p>
              <a:pPr algn="ctr">
                <a:lnSpc>
                  <a:spcPts val="2605"/>
                </a:lnSpc>
              </a:pPr>
            </a:p>
          </p:txBody>
        </p:sp>
      </p:grpSp>
      <p:grpSp>
        <p:nvGrpSpPr>
          <p:cNvPr name="Group 11" id="11"/>
          <p:cNvGrpSpPr/>
          <p:nvPr/>
        </p:nvGrpSpPr>
        <p:grpSpPr>
          <a:xfrm rot="-10800000">
            <a:off x="5774208" y="6511330"/>
            <a:ext cx="5325131" cy="1515909"/>
            <a:chOff x="0" y="0"/>
            <a:chExt cx="2565722" cy="730386"/>
          </a:xfrm>
        </p:grpSpPr>
        <p:sp>
          <p:nvSpPr>
            <p:cNvPr name="Freeform 12" id="12"/>
            <p:cNvSpPr/>
            <p:nvPr/>
          </p:nvSpPr>
          <p:spPr>
            <a:xfrm flipH="false" flipV="false" rot="0">
              <a:off x="0" y="0"/>
              <a:ext cx="2565722" cy="730386"/>
            </a:xfrm>
            <a:custGeom>
              <a:avLst/>
              <a:gdLst/>
              <a:ahLst/>
              <a:cxnLst/>
              <a:rect r="r" b="b" t="t" l="l"/>
              <a:pathLst>
                <a:path h="730386" w="2565722">
                  <a:moveTo>
                    <a:pt x="0" y="0"/>
                  </a:moveTo>
                  <a:lnTo>
                    <a:pt x="2362522" y="0"/>
                  </a:lnTo>
                  <a:lnTo>
                    <a:pt x="2565722" y="365193"/>
                  </a:lnTo>
                  <a:lnTo>
                    <a:pt x="2362522" y="730386"/>
                  </a:lnTo>
                  <a:lnTo>
                    <a:pt x="0" y="730386"/>
                  </a:lnTo>
                  <a:lnTo>
                    <a:pt x="203200" y="365193"/>
                  </a:lnTo>
                  <a:lnTo>
                    <a:pt x="0" y="0"/>
                  </a:lnTo>
                  <a:close/>
                </a:path>
              </a:pathLst>
            </a:custGeom>
            <a:solidFill>
              <a:srgbClr val="4BD1FB"/>
            </a:solidFill>
          </p:spPr>
        </p:sp>
        <p:sp>
          <p:nvSpPr>
            <p:cNvPr name="TextBox 13" id="13"/>
            <p:cNvSpPr txBox="true"/>
            <p:nvPr/>
          </p:nvSpPr>
          <p:spPr>
            <a:xfrm>
              <a:off x="177800" y="-38100"/>
              <a:ext cx="2311722" cy="768486"/>
            </a:xfrm>
            <a:prstGeom prst="rect">
              <a:avLst/>
            </a:prstGeom>
          </p:spPr>
          <p:txBody>
            <a:bodyPr anchor="ctr" rtlCol="false" tIns="50800" lIns="50800" bIns="50800" rIns="50800"/>
            <a:lstStyle/>
            <a:p>
              <a:pPr algn="ctr">
                <a:lnSpc>
                  <a:spcPts val="2605"/>
                </a:lnSpc>
              </a:pPr>
            </a:p>
          </p:txBody>
        </p:sp>
      </p:grpSp>
      <p:grpSp>
        <p:nvGrpSpPr>
          <p:cNvPr name="Group 14" id="14"/>
          <p:cNvGrpSpPr/>
          <p:nvPr/>
        </p:nvGrpSpPr>
        <p:grpSpPr>
          <a:xfrm rot="0">
            <a:off x="7010772" y="8021889"/>
            <a:ext cx="5325131" cy="1515909"/>
            <a:chOff x="0" y="0"/>
            <a:chExt cx="2565722" cy="730386"/>
          </a:xfrm>
        </p:grpSpPr>
        <p:sp>
          <p:nvSpPr>
            <p:cNvPr name="Freeform 15" id="15"/>
            <p:cNvSpPr/>
            <p:nvPr/>
          </p:nvSpPr>
          <p:spPr>
            <a:xfrm flipH="false" flipV="false" rot="0">
              <a:off x="0" y="0"/>
              <a:ext cx="2565722" cy="730386"/>
            </a:xfrm>
            <a:custGeom>
              <a:avLst/>
              <a:gdLst/>
              <a:ahLst/>
              <a:cxnLst/>
              <a:rect r="r" b="b" t="t" l="l"/>
              <a:pathLst>
                <a:path h="730386" w="2565722">
                  <a:moveTo>
                    <a:pt x="0" y="0"/>
                  </a:moveTo>
                  <a:lnTo>
                    <a:pt x="2362522" y="0"/>
                  </a:lnTo>
                  <a:lnTo>
                    <a:pt x="2565722" y="365193"/>
                  </a:lnTo>
                  <a:lnTo>
                    <a:pt x="2362522" y="730386"/>
                  </a:lnTo>
                  <a:lnTo>
                    <a:pt x="0" y="730386"/>
                  </a:lnTo>
                  <a:lnTo>
                    <a:pt x="203200" y="365193"/>
                  </a:lnTo>
                  <a:lnTo>
                    <a:pt x="0" y="0"/>
                  </a:lnTo>
                  <a:close/>
                </a:path>
              </a:pathLst>
            </a:custGeom>
            <a:solidFill>
              <a:srgbClr val="CFF4FF"/>
            </a:solidFill>
          </p:spPr>
        </p:sp>
        <p:sp>
          <p:nvSpPr>
            <p:cNvPr name="TextBox 16" id="16"/>
            <p:cNvSpPr txBox="true"/>
            <p:nvPr/>
          </p:nvSpPr>
          <p:spPr>
            <a:xfrm>
              <a:off x="177800" y="-38100"/>
              <a:ext cx="2311722" cy="768486"/>
            </a:xfrm>
            <a:prstGeom prst="rect">
              <a:avLst/>
            </a:prstGeom>
          </p:spPr>
          <p:txBody>
            <a:bodyPr anchor="ctr" rtlCol="false" tIns="50800" lIns="50800" bIns="50800" rIns="50800"/>
            <a:lstStyle/>
            <a:p>
              <a:pPr algn="ctr">
                <a:lnSpc>
                  <a:spcPts val="2605"/>
                </a:lnSpc>
              </a:pPr>
            </a:p>
          </p:txBody>
        </p:sp>
      </p:grpSp>
      <p:sp>
        <p:nvSpPr>
          <p:cNvPr name="TextBox 17" id="17"/>
          <p:cNvSpPr txBox="true"/>
          <p:nvPr/>
        </p:nvSpPr>
        <p:spPr>
          <a:xfrm rot="0">
            <a:off x="6443668" y="2191340"/>
            <a:ext cx="4655671" cy="1364089"/>
          </a:xfrm>
          <a:prstGeom prst="rect">
            <a:avLst/>
          </a:prstGeom>
        </p:spPr>
        <p:txBody>
          <a:bodyPr anchor="t" rtlCol="false" tIns="0" lIns="0" bIns="0" rIns="0">
            <a:spAutoFit/>
          </a:bodyPr>
          <a:lstStyle/>
          <a:p>
            <a:pPr algn="ctr">
              <a:lnSpc>
                <a:spcPts val="4160"/>
              </a:lnSpc>
            </a:pPr>
            <a:r>
              <a:rPr lang="en-US" sz="3014" b="true">
                <a:solidFill>
                  <a:srgbClr val="051D40"/>
                </a:solidFill>
                <a:latin typeface="DM Sans Bold"/>
                <a:ea typeface="DM Sans Bold"/>
                <a:cs typeface="DM Sans Bold"/>
                <a:sym typeface="DM Sans Bold"/>
              </a:rPr>
              <a:t>Awareness seminars, judicial sensitization.</a:t>
            </a:r>
          </a:p>
          <a:p>
            <a:pPr algn="ctr" marL="0" indent="0" lvl="0">
              <a:lnSpc>
                <a:spcPts val="1379"/>
              </a:lnSpc>
            </a:pPr>
          </a:p>
        </p:txBody>
      </p:sp>
      <p:sp>
        <p:nvSpPr>
          <p:cNvPr name="Freeform 18" id="18"/>
          <p:cNvSpPr/>
          <p:nvPr/>
        </p:nvSpPr>
        <p:spPr>
          <a:xfrm flipH="false" flipV="false" rot="0">
            <a:off x="-2519628" y="7227483"/>
            <a:ext cx="7086596" cy="7086596"/>
          </a:xfrm>
          <a:custGeom>
            <a:avLst/>
            <a:gdLst/>
            <a:ahLst/>
            <a:cxnLst/>
            <a:rect r="r" b="b" t="t" l="l"/>
            <a:pathLst>
              <a:path h="7086596" w="7086596">
                <a:moveTo>
                  <a:pt x="0" y="0"/>
                </a:moveTo>
                <a:lnTo>
                  <a:pt x="7086596" y="0"/>
                </a:lnTo>
                <a:lnTo>
                  <a:pt x="7086596" y="7086596"/>
                </a:lnTo>
                <a:lnTo>
                  <a:pt x="0" y="708659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9" id="19"/>
          <p:cNvSpPr/>
          <p:nvPr/>
        </p:nvSpPr>
        <p:spPr>
          <a:xfrm flipH="false" flipV="false" rot="10436461">
            <a:off x="14152110" y="-4118246"/>
            <a:ext cx="6566182" cy="6566182"/>
          </a:xfrm>
          <a:custGeom>
            <a:avLst/>
            <a:gdLst/>
            <a:ahLst/>
            <a:cxnLst/>
            <a:rect r="r" b="b" t="t" l="l"/>
            <a:pathLst>
              <a:path h="6566182" w="6566182">
                <a:moveTo>
                  <a:pt x="0" y="0"/>
                </a:moveTo>
                <a:lnTo>
                  <a:pt x="6566182" y="0"/>
                </a:lnTo>
                <a:lnTo>
                  <a:pt x="6566182" y="6566183"/>
                </a:lnTo>
                <a:lnTo>
                  <a:pt x="0" y="65661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20" id="20"/>
          <p:cNvSpPr txBox="true"/>
          <p:nvPr/>
        </p:nvSpPr>
        <p:spPr>
          <a:xfrm rot="0">
            <a:off x="704146" y="612238"/>
            <a:ext cx="8439854" cy="961931"/>
          </a:xfrm>
          <a:prstGeom prst="rect">
            <a:avLst/>
          </a:prstGeom>
        </p:spPr>
        <p:txBody>
          <a:bodyPr anchor="t" rtlCol="false" tIns="0" lIns="0" bIns="0" rIns="0">
            <a:spAutoFit/>
          </a:bodyPr>
          <a:lstStyle/>
          <a:p>
            <a:pPr algn="ctr">
              <a:lnSpc>
                <a:spcPts val="7880"/>
              </a:lnSpc>
            </a:pPr>
            <a:r>
              <a:rPr lang="en-US" sz="5628" b="true">
                <a:solidFill>
                  <a:srgbClr val="FFFFFF"/>
                </a:solidFill>
                <a:latin typeface="Canva Sans Bold"/>
                <a:ea typeface="Canva Sans Bold"/>
                <a:cs typeface="Canva Sans Bold"/>
                <a:sym typeface="Canva Sans Bold"/>
              </a:rPr>
              <a:t>Key Actions Needed:</a:t>
            </a:r>
          </a:p>
        </p:txBody>
      </p:sp>
      <p:sp>
        <p:nvSpPr>
          <p:cNvPr name="TextBox 21" id="21"/>
          <p:cNvSpPr txBox="true"/>
          <p:nvPr/>
        </p:nvSpPr>
        <p:spPr>
          <a:xfrm rot="0">
            <a:off x="7345502" y="5190423"/>
            <a:ext cx="4655671" cy="1272693"/>
          </a:xfrm>
          <a:prstGeom prst="rect">
            <a:avLst/>
          </a:prstGeom>
        </p:spPr>
        <p:txBody>
          <a:bodyPr anchor="t" rtlCol="false" tIns="0" lIns="0" bIns="0" rIns="0">
            <a:spAutoFit/>
          </a:bodyPr>
          <a:lstStyle/>
          <a:p>
            <a:pPr algn="ctr" marL="0" indent="0" lvl="0">
              <a:lnSpc>
                <a:spcPts val="3365"/>
              </a:lnSpc>
            </a:pPr>
            <a:r>
              <a:rPr lang="en-US" b="true" sz="2758">
                <a:solidFill>
                  <a:srgbClr val="051D40"/>
                </a:solidFill>
                <a:latin typeface="DM Sans Bold"/>
                <a:ea typeface="DM Sans Bold"/>
                <a:cs typeface="DM Sans Bold"/>
                <a:sym typeface="DM Sans Bold"/>
              </a:rPr>
              <a:t>Media campaigns on harassment and victim rights.</a:t>
            </a:r>
          </a:p>
        </p:txBody>
      </p:sp>
      <p:sp>
        <p:nvSpPr>
          <p:cNvPr name="TextBox 22" id="22"/>
          <p:cNvSpPr txBox="true"/>
          <p:nvPr/>
        </p:nvSpPr>
        <p:spPr>
          <a:xfrm rot="0">
            <a:off x="5258803" y="3759956"/>
            <a:ext cx="4655671" cy="801866"/>
          </a:xfrm>
          <a:prstGeom prst="rect">
            <a:avLst/>
          </a:prstGeom>
        </p:spPr>
        <p:txBody>
          <a:bodyPr anchor="t" rtlCol="false" tIns="0" lIns="0" bIns="0" rIns="0">
            <a:spAutoFit/>
          </a:bodyPr>
          <a:lstStyle/>
          <a:p>
            <a:pPr algn="ctr" marL="0" indent="0" lvl="0">
              <a:lnSpc>
                <a:spcPts val="3255"/>
              </a:lnSpc>
            </a:pPr>
            <a:r>
              <a:rPr lang="en-US" b="true" sz="2758">
                <a:solidFill>
                  <a:srgbClr val="051D40"/>
                </a:solidFill>
                <a:latin typeface="DM Sans Bold"/>
                <a:ea typeface="DM Sans Bold"/>
                <a:cs typeface="DM Sans Bold"/>
                <a:sym typeface="DM Sans Bold"/>
              </a:rPr>
              <a:t>Nationwide distress hotline for women.</a:t>
            </a:r>
          </a:p>
        </p:txBody>
      </p:sp>
      <p:sp>
        <p:nvSpPr>
          <p:cNvPr name="TextBox 23" id="23"/>
          <p:cNvSpPr txBox="true"/>
          <p:nvPr/>
        </p:nvSpPr>
        <p:spPr>
          <a:xfrm rot="0">
            <a:off x="6108938" y="6715857"/>
            <a:ext cx="4655671" cy="1237117"/>
          </a:xfrm>
          <a:prstGeom prst="rect">
            <a:avLst/>
          </a:prstGeom>
        </p:spPr>
        <p:txBody>
          <a:bodyPr anchor="t" rtlCol="false" tIns="0" lIns="0" bIns="0" rIns="0">
            <a:spAutoFit/>
          </a:bodyPr>
          <a:lstStyle/>
          <a:p>
            <a:pPr algn="ctr" marL="0" indent="0" lvl="0">
              <a:lnSpc>
                <a:spcPts val="3283"/>
              </a:lnSpc>
            </a:pPr>
            <a:r>
              <a:rPr lang="en-US" b="true" sz="2758">
                <a:solidFill>
                  <a:srgbClr val="051D40"/>
                </a:solidFill>
                <a:latin typeface="DM Sans Bold"/>
                <a:ea typeface="DM Sans Bold"/>
                <a:cs typeface="DM Sans Bold"/>
                <a:sym typeface="DM Sans Bold"/>
              </a:rPr>
              <a:t>Speedy justice with specialized courts and legal aid.</a:t>
            </a:r>
          </a:p>
        </p:txBody>
      </p:sp>
      <p:sp>
        <p:nvSpPr>
          <p:cNvPr name="TextBox 24" id="24"/>
          <p:cNvSpPr txBox="true"/>
          <p:nvPr/>
        </p:nvSpPr>
        <p:spPr>
          <a:xfrm rot="0">
            <a:off x="7345502" y="8166048"/>
            <a:ext cx="4990401" cy="1237117"/>
          </a:xfrm>
          <a:prstGeom prst="rect">
            <a:avLst/>
          </a:prstGeom>
        </p:spPr>
        <p:txBody>
          <a:bodyPr anchor="t" rtlCol="false" tIns="0" lIns="0" bIns="0" rIns="0">
            <a:spAutoFit/>
          </a:bodyPr>
          <a:lstStyle/>
          <a:p>
            <a:pPr algn="ctr" marL="0" indent="0" lvl="0">
              <a:lnSpc>
                <a:spcPts val="3283"/>
              </a:lnSpc>
            </a:pPr>
            <a:r>
              <a:rPr lang="en-US" b="true" sz="2758">
                <a:solidFill>
                  <a:srgbClr val="051D40"/>
                </a:solidFill>
                <a:latin typeface="DM Sans Bold"/>
                <a:ea typeface="DM Sans Bold"/>
                <a:cs typeface="DM Sans Bold"/>
                <a:sym typeface="DM Sans Bold"/>
              </a:rPr>
              <a:t>Form state-sponsored support bodies for survivors of sexual violence.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DAGUqcxB-1o</dc:identifier>
  <dcterms:modified xsi:type="dcterms:W3CDTF">2011-08-01T06:04:30Z</dcterms:modified>
  <cp:revision>1</cp:revision>
  <dc:title>ctrl freaks PE</dc:title>
</cp:coreProperties>
</file>