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302" r:id="rId2"/>
    <p:sldId id="301" r:id="rId3"/>
    <p:sldId id="299" r:id="rId4"/>
    <p:sldId id="303" r:id="rId5"/>
    <p:sldId id="355" r:id="rId6"/>
    <p:sldId id="265" r:id="rId7"/>
    <p:sldId id="304" r:id="rId8"/>
    <p:sldId id="266" r:id="rId9"/>
    <p:sldId id="367" r:id="rId10"/>
    <p:sldId id="369" r:id="rId11"/>
    <p:sldId id="368" r:id="rId12"/>
    <p:sldId id="267" r:id="rId13"/>
    <p:sldId id="356" r:id="rId14"/>
    <p:sldId id="357" r:id="rId15"/>
    <p:sldId id="358" r:id="rId16"/>
    <p:sldId id="359" r:id="rId17"/>
    <p:sldId id="360" r:id="rId18"/>
    <p:sldId id="269" r:id="rId19"/>
    <p:sldId id="282" r:id="rId20"/>
    <p:sldId id="270" r:id="rId21"/>
    <p:sldId id="271" r:id="rId22"/>
    <p:sldId id="284" r:id="rId23"/>
    <p:sldId id="285" r:id="rId24"/>
    <p:sldId id="273" r:id="rId25"/>
    <p:sldId id="286" r:id="rId26"/>
    <p:sldId id="287" r:id="rId27"/>
    <p:sldId id="288" r:id="rId28"/>
    <p:sldId id="274" r:id="rId29"/>
    <p:sldId id="289" r:id="rId30"/>
    <p:sldId id="290" r:id="rId31"/>
    <p:sldId id="297" r:id="rId32"/>
    <p:sldId id="291" r:id="rId33"/>
    <p:sldId id="296" r:id="rId34"/>
    <p:sldId id="292" r:id="rId35"/>
    <p:sldId id="298" r:id="rId36"/>
    <p:sldId id="293" r:id="rId37"/>
    <p:sldId id="366" r:id="rId38"/>
    <p:sldId id="361" r:id="rId39"/>
    <p:sldId id="365" r:id="rId40"/>
    <p:sldId id="362" r:id="rId41"/>
    <p:sldId id="363" r:id="rId42"/>
    <p:sldId id="309" r:id="rId43"/>
    <p:sldId id="352" r:id="rId44"/>
    <p:sldId id="354" r:id="rId45"/>
    <p:sldId id="353" r:id="rId46"/>
    <p:sldId id="364" r:id="rId47"/>
  </p:sldIdLst>
  <p:sldSz cx="9906000" cy="6858000" type="A4"/>
  <p:notesSz cx="6845300" cy="91313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072">
          <p15:clr>
            <a:srgbClr val="A4A3A4"/>
          </p15:clr>
        </p15:guide>
      </p15:sldGuideLst>
    </p:ext>
    <p:ext uri="{2D200454-40CA-4A62-9FC3-DE9A4176ACB9}">
      <p15:notesGuideLst xmlns:p15="http://schemas.microsoft.com/office/powerpoint/2012/main">
        <p15:guide id="1" orient="horz" pos="287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00FF"/>
    <a:srgbClr val="336600"/>
    <a:srgbClr val="00CC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p:cViewPr varScale="1">
        <p:scale>
          <a:sx n="56" d="100"/>
          <a:sy n="56" d="100"/>
        </p:scale>
        <p:origin x="828" y="52"/>
      </p:cViewPr>
      <p:guideLst>
        <p:guide orient="horz" pos="168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698" y="-78"/>
      </p:cViewPr>
      <p:guideLst>
        <p:guide orient="horz" pos="2876"/>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prstTxWarp prst="textNoShape">
              <a:avLst/>
            </a:prstTxWarp>
          </a:bodyPr>
          <a:lstStyle>
            <a:lvl1pPr defTabSz="895350">
              <a:defRPr sz="1200"/>
            </a:lvl1pPr>
          </a:lstStyle>
          <a:p>
            <a:endParaRPr lang="en-US" altLang="en-US"/>
          </a:p>
        </p:txBody>
      </p:sp>
      <p:sp>
        <p:nvSpPr>
          <p:cNvPr id="221187" name="Rectangle 3"/>
          <p:cNvSpPr>
            <a:spLocks noGrp="1" noChangeArrowheads="1"/>
          </p:cNvSpPr>
          <p:nvPr>
            <p:ph type="dt" sz="quarter" idx="1"/>
          </p:nvPr>
        </p:nvSpPr>
        <p:spPr bwMode="auto">
          <a:xfrm>
            <a:off x="3856038"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prstTxWarp prst="textNoShape">
              <a:avLst/>
            </a:prstTxWarp>
          </a:bodyPr>
          <a:lstStyle>
            <a:lvl1pPr algn="r" defTabSz="895350">
              <a:defRPr sz="1200"/>
            </a:lvl1pPr>
          </a:lstStyle>
          <a:p>
            <a:endParaRPr lang="en-US" altLang="en-US"/>
          </a:p>
        </p:txBody>
      </p:sp>
      <p:sp>
        <p:nvSpPr>
          <p:cNvPr id="221188" name="Rectangle 4"/>
          <p:cNvSpPr>
            <a:spLocks noGrp="1" noChangeArrowheads="1"/>
          </p:cNvSpPr>
          <p:nvPr>
            <p:ph type="ftr" sz="quarter" idx="2"/>
          </p:nvPr>
        </p:nvSpPr>
        <p:spPr bwMode="auto">
          <a:xfrm>
            <a:off x="0"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prstTxWarp prst="textNoShape">
              <a:avLst/>
            </a:prstTxWarp>
          </a:bodyPr>
          <a:lstStyle>
            <a:lvl1pPr defTabSz="895350">
              <a:defRPr sz="1200"/>
            </a:lvl1pPr>
          </a:lstStyle>
          <a:p>
            <a:endParaRPr lang="en-US" altLang="en-US"/>
          </a:p>
        </p:txBody>
      </p:sp>
      <p:sp>
        <p:nvSpPr>
          <p:cNvPr id="221189" name="Rectangle 5"/>
          <p:cNvSpPr>
            <a:spLocks noGrp="1" noChangeArrowheads="1"/>
          </p:cNvSpPr>
          <p:nvPr>
            <p:ph type="sldNum" sz="quarter" idx="3"/>
          </p:nvPr>
        </p:nvSpPr>
        <p:spPr bwMode="auto">
          <a:xfrm>
            <a:off x="3856038"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prstTxWarp prst="textNoShape">
              <a:avLst/>
            </a:prstTxWarp>
          </a:bodyPr>
          <a:lstStyle>
            <a:lvl1pPr algn="r" defTabSz="895350">
              <a:defRPr sz="1200"/>
            </a:lvl1pPr>
          </a:lstStyle>
          <a:p>
            <a:fld id="{799DF828-3B54-40C1-8463-BDBC546D22CE}" type="slidenum">
              <a:rPr lang="en-US" altLang="en-US"/>
              <a:pPr/>
              <a:t>‹#›</a:t>
            </a:fld>
            <a:endParaRPr lang="en-US" altLang="en-US"/>
          </a:p>
        </p:txBody>
      </p:sp>
    </p:spTree>
    <p:extLst>
      <p:ext uri="{BB962C8B-B14F-4D97-AF65-F5344CB8AC3E}">
        <p14:creationId xmlns:p14="http://schemas.microsoft.com/office/powerpoint/2010/main" val="2937151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lvl1pPr defTabSz="912813">
              <a:defRPr sz="1200"/>
            </a:lvl1pPr>
          </a:lstStyle>
          <a:p>
            <a:endParaRPr lang="en-US" altLang="en-US"/>
          </a:p>
        </p:txBody>
      </p:sp>
      <p:sp>
        <p:nvSpPr>
          <p:cNvPr id="38915" name="Rectangle 3"/>
          <p:cNvSpPr>
            <a:spLocks noGrp="1" noChangeArrowheads="1"/>
          </p:cNvSpPr>
          <p:nvPr>
            <p:ph type="dt" idx="1"/>
          </p:nvPr>
        </p:nvSpPr>
        <p:spPr bwMode="auto">
          <a:xfrm>
            <a:off x="38798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lvl1pPr algn="r" defTabSz="912813">
              <a:defRPr sz="1200"/>
            </a:lvl1pPr>
          </a:lstStyle>
          <a:p>
            <a:endParaRPr lang="en-US" altLang="en-US"/>
          </a:p>
        </p:txBody>
      </p:sp>
      <p:sp>
        <p:nvSpPr>
          <p:cNvPr id="38916" name="Rectangle 4"/>
          <p:cNvSpPr>
            <a:spLocks noGrp="1" noRot="1" noChangeAspect="1" noChangeArrowheads="1" noTextEdit="1"/>
          </p:cNvSpPr>
          <p:nvPr>
            <p:ph type="sldImg" idx="2"/>
          </p:nvPr>
        </p:nvSpPr>
        <p:spPr bwMode="auto">
          <a:xfrm>
            <a:off x="950913" y="684213"/>
            <a:ext cx="4946650" cy="34242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2813" y="4338638"/>
            <a:ext cx="5019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8" name="Rectangle 6"/>
          <p:cNvSpPr>
            <a:spLocks noGrp="1" noChangeArrowheads="1"/>
          </p:cNvSpPr>
          <p:nvPr>
            <p:ph type="ftr" sz="quarter" idx="4"/>
          </p:nvPr>
        </p:nvSpPr>
        <p:spPr bwMode="auto">
          <a:xfrm>
            <a:off x="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prstTxWarp prst="textNoShape">
              <a:avLst/>
            </a:prstTxWarp>
          </a:bodyPr>
          <a:lstStyle>
            <a:lvl1pPr defTabSz="912813">
              <a:defRPr sz="1200"/>
            </a:lvl1pPr>
          </a:lstStyle>
          <a:p>
            <a:endParaRPr lang="en-US" altLang="en-US"/>
          </a:p>
        </p:txBody>
      </p:sp>
      <p:sp>
        <p:nvSpPr>
          <p:cNvPr id="38919" name="Rectangle 7"/>
          <p:cNvSpPr>
            <a:spLocks noGrp="1" noChangeArrowheads="1"/>
          </p:cNvSpPr>
          <p:nvPr>
            <p:ph type="sldNum" sz="quarter" idx="5"/>
          </p:nvPr>
        </p:nvSpPr>
        <p:spPr bwMode="auto">
          <a:xfrm>
            <a:off x="387985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prstTxWarp prst="textNoShape">
              <a:avLst/>
            </a:prstTxWarp>
          </a:bodyPr>
          <a:lstStyle>
            <a:lvl1pPr algn="r" defTabSz="912813">
              <a:defRPr sz="1200"/>
            </a:lvl1pPr>
          </a:lstStyle>
          <a:p>
            <a:fld id="{E2A97614-7E86-4D2A-874D-3231A9E029BA}" type="slidenum">
              <a:rPr lang="en-US" altLang="en-US"/>
              <a:pPr/>
              <a:t>‹#›</a:t>
            </a:fld>
            <a:endParaRPr lang="en-US" altLang="en-US"/>
          </a:p>
        </p:txBody>
      </p:sp>
    </p:spTree>
    <p:extLst>
      <p:ext uri="{BB962C8B-B14F-4D97-AF65-F5344CB8AC3E}">
        <p14:creationId xmlns:p14="http://schemas.microsoft.com/office/powerpoint/2010/main" val="2299208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97614-7E86-4D2A-874D-3231A9E029BA}" type="slidenum">
              <a:rPr lang="en-US" altLang="en-US" smtClean="0"/>
              <a:pPr/>
              <a:t>3</a:t>
            </a:fld>
            <a:endParaRPr lang="en-US" altLang="en-US"/>
          </a:p>
        </p:txBody>
      </p:sp>
    </p:spTree>
    <p:extLst>
      <p:ext uri="{BB962C8B-B14F-4D97-AF65-F5344CB8AC3E}">
        <p14:creationId xmlns:p14="http://schemas.microsoft.com/office/powerpoint/2010/main" val="7330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422E411C-9B0E-49A5-A52B-82A34A88C1EA}" type="slidenum">
              <a:rPr lang="en-US" altLang="en-US"/>
              <a:pPr/>
              <a:t>‹#›</a:t>
            </a:fld>
            <a:endParaRPr lang="en-US" altLang="en-US"/>
          </a:p>
        </p:txBody>
      </p:sp>
    </p:spTree>
    <p:extLst>
      <p:ext uri="{BB962C8B-B14F-4D97-AF65-F5344CB8AC3E}">
        <p14:creationId xmlns:p14="http://schemas.microsoft.com/office/powerpoint/2010/main" val="98430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60579C28-60B7-4E7F-B19E-DC37F25F9B58}" type="slidenum">
              <a:rPr lang="en-US" altLang="en-US"/>
              <a:pPr/>
              <a:t>‹#›</a:t>
            </a:fld>
            <a:endParaRPr lang="en-US" altLang="en-US"/>
          </a:p>
        </p:txBody>
      </p:sp>
    </p:spTree>
    <p:extLst>
      <p:ext uri="{BB962C8B-B14F-4D97-AF65-F5344CB8AC3E}">
        <p14:creationId xmlns:p14="http://schemas.microsoft.com/office/powerpoint/2010/main" val="384789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0450" y="152400"/>
            <a:ext cx="23431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8770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5B8AC935-4D25-40B8-91CA-0376275595DB}" type="slidenum">
              <a:rPr lang="en-US" altLang="en-US"/>
              <a:pPr/>
              <a:t>‹#›</a:t>
            </a:fld>
            <a:endParaRPr lang="en-US" altLang="en-US"/>
          </a:p>
        </p:txBody>
      </p:sp>
    </p:spTree>
    <p:extLst>
      <p:ext uri="{BB962C8B-B14F-4D97-AF65-F5344CB8AC3E}">
        <p14:creationId xmlns:p14="http://schemas.microsoft.com/office/powerpoint/2010/main" val="12057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9372600" cy="914400"/>
          </a:xfrm>
        </p:spPr>
        <p:txBody>
          <a:bodyPr/>
          <a:lstStyle/>
          <a:p>
            <a:r>
              <a:rPr lang="en-US"/>
              <a:t>Click to edit Master title style</a:t>
            </a:r>
          </a:p>
        </p:txBody>
      </p:sp>
      <p:sp>
        <p:nvSpPr>
          <p:cNvPr id="3" name="Table Placeholder 2"/>
          <p:cNvSpPr>
            <a:spLocks noGrp="1"/>
          </p:cNvSpPr>
          <p:nvPr>
            <p:ph type="tbl" idx="1"/>
          </p:nvPr>
        </p:nvSpPr>
        <p:spPr>
          <a:xfrm>
            <a:off x="381000" y="1219200"/>
            <a:ext cx="9372600" cy="5105400"/>
          </a:xfrm>
        </p:spPr>
        <p:txBody>
          <a:bodyPr/>
          <a:lstStyle/>
          <a:p>
            <a:endParaRPr lang="en-US"/>
          </a:p>
        </p:txBody>
      </p:sp>
      <p:sp>
        <p:nvSpPr>
          <p:cNvPr id="4" name="Date Placeholder 3"/>
          <p:cNvSpPr>
            <a:spLocks noGrp="1"/>
          </p:cNvSpPr>
          <p:nvPr>
            <p:ph type="dt" sz="half" idx="10"/>
          </p:nvPr>
        </p:nvSpPr>
        <p:spPr>
          <a:xfrm>
            <a:off x="381000" y="6477000"/>
            <a:ext cx="2063750" cy="228600"/>
          </a:xfrm>
        </p:spPr>
        <p:txBody>
          <a:bodyPr/>
          <a:lstStyle>
            <a:lvl1pPr>
              <a:defRPr/>
            </a:lvl1pPr>
          </a:lstStyle>
          <a:p>
            <a:endParaRPr lang="en-US" altLang="en-US"/>
          </a:p>
        </p:txBody>
      </p:sp>
      <p:sp>
        <p:nvSpPr>
          <p:cNvPr id="5" name="Footer Placeholder 4"/>
          <p:cNvSpPr>
            <a:spLocks noGrp="1"/>
          </p:cNvSpPr>
          <p:nvPr>
            <p:ph type="ftr" sz="quarter" idx="11"/>
          </p:nvPr>
        </p:nvSpPr>
        <p:spPr>
          <a:xfrm>
            <a:off x="3054350" y="6477000"/>
            <a:ext cx="3714750" cy="228600"/>
          </a:xfrm>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a:xfrm>
            <a:off x="7620000" y="6477000"/>
            <a:ext cx="2063750" cy="228600"/>
          </a:xfrm>
        </p:spPr>
        <p:txBody>
          <a:bodyPr/>
          <a:lstStyle>
            <a:lvl1pPr>
              <a:defRPr/>
            </a:lvl1pPr>
          </a:lstStyle>
          <a:p>
            <a:fld id="{C1E1C69C-908F-481D-ACB6-D38F178DC42C}" type="slidenum">
              <a:rPr lang="en-US" altLang="en-US"/>
              <a:pPr/>
              <a:t>‹#›</a:t>
            </a:fld>
            <a:endParaRPr lang="en-US" altLang="en-US"/>
          </a:p>
        </p:txBody>
      </p:sp>
    </p:spTree>
    <p:extLst>
      <p:ext uri="{BB962C8B-B14F-4D97-AF65-F5344CB8AC3E}">
        <p14:creationId xmlns:p14="http://schemas.microsoft.com/office/powerpoint/2010/main" val="2627066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932D66B1-8BE3-47B4-BB40-D77A972F9E78}" type="slidenum">
              <a:rPr lang="en-US" altLang="en-US"/>
              <a:pPr/>
              <a:t>‹#›</a:t>
            </a:fld>
            <a:endParaRPr lang="en-US" altLang="en-US"/>
          </a:p>
        </p:txBody>
      </p:sp>
    </p:spTree>
    <p:extLst>
      <p:ext uri="{BB962C8B-B14F-4D97-AF65-F5344CB8AC3E}">
        <p14:creationId xmlns:p14="http://schemas.microsoft.com/office/powerpoint/2010/main" val="349901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9529FA89-B428-42C1-A7F2-B8FFEA3293F6}" type="slidenum">
              <a:rPr lang="en-US" altLang="en-US"/>
              <a:pPr/>
              <a:t>‹#›</a:t>
            </a:fld>
            <a:endParaRPr lang="en-US" altLang="en-US"/>
          </a:p>
        </p:txBody>
      </p:sp>
    </p:spTree>
    <p:extLst>
      <p:ext uri="{BB962C8B-B14F-4D97-AF65-F5344CB8AC3E}">
        <p14:creationId xmlns:p14="http://schemas.microsoft.com/office/powerpoint/2010/main" val="172177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Compiler Construction</a:t>
            </a:r>
          </a:p>
        </p:txBody>
      </p:sp>
      <p:sp>
        <p:nvSpPr>
          <p:cNvPr id="7" name="Slide Number Placeholder 6"/>
          <p:cNvSpPr>
            <a:spLocks noGrp="1"/>
          </p:cNvSpPr>
          <p:nvPr>
            <p:ph type="sldNum" sz="quarter" idx="12"/>
          </p:nvPr>
        </p:nvSpPr>
        <p:spPr/>
        <p:txBody>
          <a:bodyPr/>
          <a:lstStyle>
            <a:lvl1pPr>
              <a:defRPr/>
            </a:lvl1pPr>
          </a:lstStyle>
          <a:p>
            <a:fld id="{45979691-B353-449C-B7F9-AB9761373DD3}" type="slidenum">
              <a:rPr lang="en-US" altLang="en-US"/>
              <a:pPr/>
              <a:t>‹#›</a:t>
            </a:fld>
            <a:endParaRPr lang="en-US" altLang="en-US"/>
          </a:p>
        </p:txBody>
      </p:sp>
    </p:spTree>
    <p:extLst>
      <p:ext uri="{BB962C8B-B14F-4D97-AF65-F5344CB8AC3E}">
        <p14:creationId xmlns:p14="http://schemas.microsoft.com/office/powerpoint/2010/main" val="251992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Compiler Construction</a:t>
            </a:r>
          </a:p>
        </p:txBody>
      </p:sp>
      <p:sp>
        <p:nvSpPr>
          <p:cNvPr id="9" name="Slide Number Placeholder 8"/>
          <p:cNvSpPr>
            <a:spLocks noGrp="1"/>
          </p:cNvSpPr>
          <p:nvPr>
            <p:ph type="sldNum" sz="quarter" idx="12"/>
          </p:nvPr>
        </p:nvSpPr>
        <p:spPr/>
        <p:txBody>
          <a:bodyPr/>
          <a:lstStyle>
            <a:lvl1pPr>
              <a:defRPr/>
            </a:lvl1pPr>
          </a:lstStyle>
          <a:p>
            <a:fld id="{8BD18358-E240-4099-944E-0B379838BB63}" type="slidenum">
              <a:rPr lang="en-US" altLang="en-US"/>
              <a:pPr/>
              <a:t>‹#›</a:t>
            </a:fld>
            <a:endParaRPr lang="en-US" altLang="en-US"/>
          </a:p>
        </p:txBody>
      </p:sp>
    </p:spTree>
    <p:extLst>
      <p:ext uri="{BB962C8B-B14F-4D97-AF65-F5344CB8AC3E}">
        <p14:creationId xmlns:p14="http://schemas.microsoft.com/office/powerpoint/2010/main" val="370637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Compiler Construction</a:t>
            </a:r>
          </a:p>
        </p:txBody>
      </p:sp>
      <p:sp>
        <p:nvSpPr>
          <p:cNvPr id="5" name="Slide Number Placeholder 4"/>
          <p:cNvSpPr>
            <a:spLocks noGrp="1"/>
          </p:cNvSpPr>
          <p:nvPr>
            <p:ph type="sldNum" sz="quarter" idx="12"/>
          </p:nvPr>
        </p:nvSpPr>
        <p:spPr/>
        <p:txBody>
          <a:bodyPr/>
          <a:lstStyle>
            <a:lvl1pPr>
              <a:defRPr/>
            </a:lvl1pPr>
          </a:lstStyle>
          <a:p>
            <a:fld id="{14CDBF10-2A14-41FD-A2E1-ED9948E532A0}" type="slidenum">
              <a:rPr lang="en-US" altLang="en-US"/>
              <a:pPr/>
              <a:t>‹#›</a:t>
            </a:fld>
            <a:endParaRPr lang="en-US" altLang="en-US"/>
          </a:p>
        </p:txBody>
      </p:sp>
    </p:spTree>
    <p:extLst>
      <p:ext uri="{BB962C8B-B14F-4D97-AF65-F5344CB8AC3E}">
        <p14:creationId xmlns:p14="http://schemas.microsoft.com/office/powerpoint/2010/main" val="89696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Compiler Construction</a:t>
            </a:r>
          </a:p>
        </p:txBody>
      </p:sp>
      <p:sp>
        <p:nvSpPr>
          <p:cNvPr id="4" name="Slide Number Placeholder 3"/>
          <p:cNvSpPr>
            <a:spLocks noGrp="1"/>
          </p:cNvSpPr>
          <p:nvPr>
            <p:ph type="sldNum" sz="quarter" idx="12"/>
          </p:nvPr>
        </p:nvSpPr>
        <p:spPr/>
        <p:txBody>
          <a:bodyPr/>
          <a:lstStyle>
            <a:lvl1pPr>
              <a:defRPr/>
            </a:lvl1pPr>
          </a:lstStyle>
          <a:p>
            <a:fld id="{29819F01-887C-4D5B-B3CC-34D3A93A9BAD}" type="slidenum">
              <a:rPr lang="en-US" altLang="en-US"/>
              <a:pPr/>
              <a:t>‹#›</a:t>
            </a:fld>
            <a:endParaRPr lang="en-US" altLang="en-US"/>
          </a:p>
        </p:txBody>
      </p:sp>
    </p:spTree>
    <p:extLst>
      <p:ext uri="{BB962C8B-B14F-4D97-AF65-F5344CB8AC3E}">
        <p14:creationId xmlns:p14="http://schemas.microsoft.com/office/powerpoint/2010/main" val="372406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Compiler Construction</a:t>
            </a:r>
          </a:p>
        </p:txBody>
      </p:sp>
      <p:sp>
        <p:nvSpPr>
          <p:cNvPr id="7" name="Slide Number Placeholder 6"/>
          <p:cNvSpPr>
            <a:spLocks noGrp="1"/>
          </p:cNvSpPr>
          <p:nvPr>
            <p:ph type="sldNum" sz="quarter" idx="12"/>
          </p:nvPr>
        </p:nvSpPr>
        <p:spPr/>
        <p:txBody>
          <a:bodyPr/>
          <a:lstStyle>
            <a:lvl1pPr>
              <a:defRPr/>
            </a:lvl1pPr>
          </a:lstStyle>
          <a:p>
            <a:fld id="{2DDB935F-279E-4795-AAB6-C2D4272C3581}" type="slidenum">
              <a:rPr lang="en-US" altLang="en-US"/>
              <a:pPr/>
              <a:t>‹#›</a:t>
            </a:fld>
            <a:endParaRPr lang="en-US" altLang="en-US"/>
          </a:p>
        </p:txBody>
      </p:sp>
    </p:spTree>
    <p:extLst>
      <p:ext uri="{BB962C8B-B14F-4D97-AF65-F5344CB8AC3E}">
        <p14:creationId xmlns:p14="http://schemas.microsoft.com/office/powerpoint/2010/main" val="234669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Compiler Construction</a:t>
            </a:r>
          </a:p>
        </p:txBody>
      </p:sp>
      <p:sp>
        <p:nvSpPr>
          <p:cNvPr id="7" name="Slide Number Placeholder 6"/>
          <p:cNvSpPr>
            <a:spLocks noGrp="1"/>
          </p:cNvSpPr>
          <p:nvPr>
            <p:ph type="sldNum" sz="quarter" idx="12"/>
          </p:nvPr>
        </p:nvSpPr>
        <p:spPr/>
        <p:txBody>
          <a:bodyPr/>
          <a:lstStyle>
            <a:lvl1pPr>
              <a:defRPr/>
            </a:lvl1pPr>
          </a:lstStyle>
          <a:p>
            <a:fld id="{A5295D32-3C39-43BF-AB62-BBB8AF380AE3}" type="slidenum">
              <a:rPr lang="en-US" altLang="en-US"/>
              <a:pPr/>
              <a:t>‹#›</a:t>
            </a:fld>
            <a:endParaRPr lang="en-US" altLang="en-US"/>
          </a:p>
        </p:txBody>
      </p:sp>
    </p:spTree>
    <p:extLst>
      <p:ext uri="{BB962C8B-B14F-4D97-AF65-F5344CB8AC3E}">
        <p14:creationId xmlns:p14="http://schemas.microsoft.com/office/powerpoint/2010/main" val="203617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937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219200"/>
            <a:ext cx="9372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lvl1pPr>
          </a:lstStyle>
          <a:p>
            <a:endParaRPr lang="en-US" altLang="en-US"/>
          </a:p>
        </p:txBody>
      </p:sp>
      <p:sp>
        <p:nvSpPr>
          <p:cNvPr id="1029" name="Rectangle 5"/>
          <p:cNvSpPr>
            <a:spLocks noGrp="1" noChangeArrowheads="1"/>
          </p:cNvSpPr>
          <p:nvPr>
            <p:ph type="ftr" sz="quarter" idx="3"/>
          </p:nvPr>
        </p:nvSpPr>
        <p:spPr bwMode="auto">
          <a:xfrm>
            <a:off x="3054350" y="6477000"/>
            <a:ext cx="3714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800"/>
            </a:lvl1pPr>
          </a:lstStyle>
          <a:p>
            <a:r>
              <a:rPr lang="en-US" altLang="en-US"/>
              <a:t>Compiler Construction</a:t>
            </a:r>
          </a:p>
        </p:txBody>
      </p:sp>
      <p:sp>
        <p:nvSpPr>
          <p:cNvPr id="1030" name="Rectangle 6"/>
          <p:cNvSpPr>
            <a:spLocks noGrp="1" noChangeArrowheads="1"/>
          </p:cNvSpPr>
          <p:nvPr>
            <p:ph type="sldNum" sz="quarter" idx="4"/>
          </p:nvPr>
        </p:nvSpPr>
        <p:spPr bwMode="auto">
          <a:xfrm>
            <a:off x="7620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lvl1pPr>
          </a:lstStyle>
          <a:p>
            <a:fld id="{F8F0435E-6B19-47F0-BE80-26CA723E6A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anose="020B0604030504040204" pitchFamily="34" charset="0"/>
        </a:defRPr>
      </a:lvl2pPr>
      <a:lvl3pPr algn="ctr" rtl="0" eaLnBrk="0" fontAlgn="base" hangingPunct="0">
        <a:spcBef>
          <a:spcPct val="0"/>
        </a:spcBef>
        <a:spcAft>
          <a:spcPct val="0"/>
        </a:spcAft>
        <a:defRPr sz="3200" b="1">
          <a:solidFill>
            <a:schemeClr val="tx2"/>
          </a:solidFill>
          <a:latin typeface="Tahoma" panose="020B0604030504040204" pitchFamily="34" charset="0"/>
        </a:defRPr>
      </a:lvl3pPr>
      <a:lvl4pPr algn="ctr" rtl="0" eaLnBrk="0" fontAlgn="base" hangingPunct="0">
        <a:spcBef>
          <a:spcPct val="0"/>
        </a:spcBef>
        <a:spcAft>
          <a:spcPct val="0"/>
        </a:spcAft>
        <a:defRPr sz="3200" b="1">
          <a:solidFill>
            <a:schemeClr val="tx2"/>
          </a:solidFill>
          <a:latin typeface="Tahoma" panose="020B0604030504040204" pitchFamily="34" charset="0"/>
        </a:defRPr>
      </a:lvl4pPr>
      <a:lvl5pPr algn="ctr" rtl="0" eaLnBrk="0" fontAlgn="base" hangingPunct="0">
        <a:spcBef>
          <a:spcPct val="0"/>
        </a:spcBef>
        <a:spcAft>
          <a:spcPct val="0"/>
        </a:spcAft>
        <a:defRPr sz="3200" b="1">
          <a:solidFill>
            <a:schemeClr val="tx2"/>
          </a:solidFill>
          <a:latin typeface="Tahoma" panose="020B0604030504040204" pitchFamily="34" charset="0"/>
        </a:defRPr>
      </a:lvl5pPr>
      <a:lvl6pPr marL="457200" algn="ctr" rtl="0" eaLnBrk="0" fontAlgn="base" hangingPunct="0">
        <a:spcBef>
          <a:spcPct val="0"/>
        </a:spcBef>
        <a:spcAft>
          <a:spcPct val="0"/>
        </a:spcAft>
        <a:defRPr sz="3200" b="1">
          <a:solidFill>
            <a:schemeClr val="tx2"/>
          </a:solidFill>
          <a:latin typeface="Tahoma" panose="020B0604030504040204" pitchFamily="34" charset="0"/>
        </a:defRPr>
      </a:lvl6pPr>
      <a:lvl7pPr marL="914400" algn="ctr" rtl="0" eaLnBrk="0" fontAlgn="base" hangingPunct="0">
        <a:spcBef>
          <a:spcPct val="0"/>
        </a:spcBef>
        <a:spcAft>
          <a:spcPct val="0"/>
        </a:spcAft>
        <a:defRPr sz="3200" b="1">
          <a:solidFill>
            <a:schemeClr val="tx2"/>
          </a:solidFill>
          <a:latin typeface="Tahoma" panose="020B0604030504040204" pitchFamily="34" charset="0"/>
        </a:defRPr>
      </a:lvl7pPr>
      <a:lvl8pPr marL="1371600" algn="ctr" rtl="0" eaLnBrk="0" fontAlgn="base" hangingPunct="0">
        <a:spcBef>
          <a:spcPct val="0"/>
        </a:spcBef>
        <a:spcAft>
          <a:spcPct val="0"/>
        </a:spcAft>
        <a:defRPr sz="3200" b="1">
          <a:solidFill>
            <a:schemeClr val="tx2"/>
          </a:solidFill>
          <a:latin typeface="Tahoma" panose="020B0604030504040204" pitchFamily="34" charset="0"/>
        </a:defRPr>
      </a:lvl8pPr>
      <a:lvl9pPr marL="1828800" algn="ctr" rtl="0" eaLnBrk="0" fontAlgn="base" hangingPunct="0">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6.xml" /><Relationship Id="rId4" Type="http://schemas.openxmlformats.org/officeDocument/2006/relationships/hyperlink" Target="https://en.wikipedia.org/wiki/Assignment_(computer_science)" TargetMode="Externa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8.emf" /><Relationship Id="rId2" Type="http://schemas.openxmlformats.org/officeDocument/2006/relationships/oleObject" Target="../embeddings/oleObject1.bin" /><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gi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8" Type="http://schemas.openxmlformats.org/officeDocument/2006/relationships/image" Target="../media/image32.png" /><Relationship Id="rId3" Type="http://schemas.openxmlformats.org/officeDocument/2006/relationships/image" Target="../media/image27.png" /><Relationship Id="rId7" Type="http://schemas.openxmlformats.org/officeDocument/2006/relationships/image" Target="../media/image31.png" /><Relationship Id="rId2" Type="http://schemas.openxmlformats.org/officeDocument/2006/relationships/image" Target="../media/image26.png" /><Relationship Id="rId1" Type="http://schemas.openxmlformats.org/officeDocument/2006/relationships/slideLayout" Target="../slideLayouts/slideLayout2.xml" /><Relationship Id="rId6" Type="http://schemas.openxmlformats.org/officeDocument/2006/relationships/image" Target="../media/image30.png" /><Relationship Id="rId5" Type="http://schemas.openxmlformats.org/officeDocument/2006/relationships/image" Target="../media/image29.png" /><Relationship Id="rId4" Type="http://schemas.openxmlformats.org/officeDocument/2006/relationships/image" Target="../media/image28.png" /><Relationship Id="rId9" Type="http://schemas.openxmlformats.org/officeDocument/2006/relationships/image" Target="../media/image33.png" /></Relationships>
</file>

<file path=ppt/slides/_rels/slide43.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jpeg"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jpeg" /><Relationship Id="rId1" Type="http://schemas.openxmlformats.org/officeDocument/2006/relationships/slideLayout" Target="../slideLayouts/slideLayout6.xml" /><Relationship Id="rId4" Type="http://schemas.openxmlformats.org/officeDocument/2006/relationships/image" Target="../media/image38.png" /></Relationships>
</file>

<file path=ppt/slides/_rels/slide45.xml.rels><?xml version="1.0" encoding="UTF-8" standalone="yes"?>
<Relationships xmlns="http://schemas.openxmlformats.org/package/2006/relationships"><Relationship Id="rId3" Type="http://schemas.openxmlformats.org/officeDocument/2006/relationships/image" Target="../media/image40.jpeg" /><Relationship Id="rId2" Type="http://schemas.openxmlformats.org/officeDocument/2006/relationships/image" Target="../media/image39.png" /><Relationship Id="rId1" Type="http://schemas.openxmlformats.org/officeDocument/2006/relationships/slideLayout" Target="../slideLayouts/slideLayout6.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073" y="381001"/>
            <a:ext cx="7429500" cy="685800"/>
          </a:xfrm>
        </p:spPr>
        <p:txBody>
          <a:bodyPr/>
          <a:lstStyle/>
          <a:p>
            <a:r>
              <a:rPr lang="en-US" sz="3600" dirty="0">
                <a:solidFill>
                  <a:schemeClr val="tx1"/>
                </a:solidFill>
              </a:rPr>
              <a:t>CS411-Compiler Construction</a:t>
            </a:r>
          </a:p>
        </p:txBody>
      </p:sp>
      <p:sp>
        <p:nvSpPr>
          <p:cNvPr id="3" name="Subtitle 2"/>
          <p:cNvSpPr>
            <a:spLocks noGrp="1"/>
          </p:cNvSpPr>
          <p:nvPr>
            <p:ph type="subTitle" idx="1"/>
          </p:nvPr>
        </p:nvSpPr>
        <p:spPr>
          <a:xfrm>
            <a:off x="1238250" y="6248400"/>
            <a:ext cx="7429500" cy="609600"/>
          </a:xfrm>
        </p:spPr>
        <p:txBody>
          <a:bodyPr/>
          <a:lstStyle/>
          <a:p>
            <a:r>
              <a:rPr lang="en-US" dirty="0"/>
              <a:t>Talha </a:t>
            </a:r>
            <a:r>
              <a:rPr lang="en-US" dirty="0" err="1"/>
              <a:t>Waheed</a:t>
            </a:r>
            <a:r>
              <a:rPr lang="en-US" dirty="0"/>
              <a:t>, Dept. of CS, UET, Lahore, Pakistan.</a:t>
            </a:r>
          </a:p>
        </p:txBody>
      </p:sp>
      <p:pic>
        <p:nvPicPr>
          <p:cNvPr id="4" name="Picture 3"/>
          <p:cNvPicPr>
            <a:picLocks noChangeAspect="1"/>
          </p:cNvPicPr>
          <p:nvPr/>
        </p:nvPicPr>
        <p:blipFill>
          <a:blip r:embed="rId2"/>
          <a:stretch>
            <a:fillRect/>
          </a:stretch>
        </p:blipFill>
        <p:spPr>
          <a:xfrm>
            <a:off x="3962400" y="1849437"/>
            <a:ext cx="1769065" cy="1512483"/>
          </a:xfrm>
          <a:prstGeom prst="rect">
            <a:avLst/>
          </a:prstGeom>
        </p:spPr>
      </p:pic>
      <p:sp>
        <p:nvSpPr>
          <p:cNvPr id="5" name="TextBox 4"/>
          <p:cNvSpPr txBox="1"/>
          <p:nvPr/>
        </p:nvSpPr>
        <p:spPr>
          <a:xfrm>
            <a:off x="1905000" y="3733800"/>
            <a:ext cx="6172200" cy="646331"/>
          </a:xfrm>
          <a:prstGeom prst="rect">
            <a:avLst/>
          </a:prstGeom>
          <a:noFill/>
        </p:spPr>
        <p:txBody>
          <a:bodyPr wrap="square" rtlCol="0">
            <a:spAutoFit/>
          </a:bodyPr>
          <a:lstStyle/>
          <a:p>
            <a:pPr algn="ctr"/>
            <a:r>
              <a:rPr lang="en-US" sz="3600" b="1" dirty="0"/>
              <a:t>Introduction</a:t>
            </a:r>
          </a:p>
        </p:txBody>
      </p:sp>
    </p:spTree>
    <p:extLst>
      <p:ext uri="{BB962C8B-B14F-4D97-AF65-F5344CB8AC3E}">
        <p14:creationId xmlns:p14="http://schemas.microsoft.com/office/powerpoint/2010/main" val="159129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9534-CA9B-4D88-BBB4-E92FA8964453}"/>
              </a:ext>
            </a:extLst>
          </p:cNvPr>
          <p:cNvSpPr>
            <a:spLocks noGrp="1"/>
          </p:cNvSpPr>
          <p:nvPr>
            <p:ph type="title"/>
          </p:nvPr>
        </p:nvSpPr>
        <p:spPr>
          <a:xfrm>
            <a:off x="0" y="0"/>
            <a:ext cx="9906000" cy="914400"/>
          </a:xfrm>
        </p:spPr>
        <p:txBody>
          <a:bodyPr/>
          <a:lstStyle/>
          <a:p>
            <a:r>
              <a:rPr lang="en-US" dirty="0"/>
              <a:t>Compiler Applications - Symbolic Equation Solver</a:t>
            </a:r>
          </a:p>
        </p:txBody>
      </p:sp>
      <p:sp>
        <p:nvSpPr>
          <p:cNvPr id="3" name="Content Placeholder 2">
            <a:extLst>
              <a:ext uri="{FF2B5EF4-FFF2-40B4-BE49-F238E27FC236}">
                <a16:creationId xmlns:a16="http://schemas.microsoft.com/office/drawing/2014/main" id="{C2BF7F92-8B4C-4A82-AADE-042D8274D04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0C9A521-F2F9-4BBC-82C8-D197898BA65D}"/>
              </a:ext>
            </a:extLst>
          </p:cNvPr>
          <p:cNvPicPr>
            <a:picLocks noChangeAspect="1"/>
          </p:cNvPicPr>
          <p:nvPr/>
        </p:nvPicPr>
        <p:blipFill>
          <a:blip r:embed="rId2"/>
          <a:stretch>
            <a:fillRect/>
          </a:stretch>
        </p:blipFill>
        <p:spPr>
          <a:xfrm>
            <a:off x="5253574" y="1143000"/>
            <a:ext cx="4652426" cy="5105400"/>
          </a:xfrm>
          <a:prstGeom prst="rect">
            <a:avLst/>
          </a:prstGeom>
        </p:spPr>
      </p:pic>
      <p:pic>
        <p:nvPicPr>
          <p:cNvPr id="7" name="Picture 6">
            <a:extLst>
              <a:ext uri="{FF2B5EF4-FFF2-40B4-BE49-F238E27FC236}">
                <a16:creationId xmlns:a16="http://schemas.microsoft.com/office/drawing/2014/main" id="{0DF20E9C-63DA-440C-90D9-5D076D5E5CDF}"/>
              </a:ext>
            </a:extLst>
          </p:cNvPr>
          <p:cNvPicPr>
            <a:picLocks noChangeAspect="1"/>
          </p:cNvPicPr>
          <p:nvPr/>
        </p:nvPicPr>
        <p:blipFill>
          <a:blip r:embed="rId3"/>
          <a:stretch>
            <a:fillRect/>
          </a:stretch>
        </p:blipFill>
        <p:spPr>
          <a:xfrm>
            <a:off x="30480" y="1143000"/>
            <a:ext cx="5137803" cy="5181600"/>
          </a:xfrm>
          <a:prstGeom prst="rect">
            <a:avLst/>
          </a:prstGeom>
        </p:spPr>
      </p:pic>
    </p:spTree>
    <p:extLst>
      <p:ext uri="{BB962C8B-B14F-4D97-AF65-F5344CB8AC3E}">
        <p14:creationId xmlns:p14="http://schemas.microsoft.com/office/powerpoint/2010/main" val="44673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D461-4042-4744-A70A-20A0011E749C}"/>
              </a:ext>
            </a:extLst>
          </p:cNvPr>
          <p:cNvSpPr>
            <a:spLocks noGrp="1"/>
          </p:cNvSpPr>
          <p:nvPr>
            <p:ph type="title"/>
          </p:nvPr>
        </p:nvSpPr>
        <p:spPr>
          <a:xfrm>
            <a:off x="308610" y="95253"/>
            <a:ext cx="9372600" cy="759140"/>
          </a:xfrm>
        </p:spPr>
        <p:txBody>
          <a:bodyPr/>
          <a:lstStyle/>
          <a:p>
            <a:r>
              <a:rPr lang="en-US"/>
              <a:t>Compiler Applications - Few </a:t>
            </a:r>
            <a:r>
              <a:rPr lang="en-US" dirty="0"/>
              <a:t>Verilog Source and Output Examples</a:t>
            </a:r>
          </a:p>
        </p:txBody>
      </p:sp>
      <p:pic>
        <p:nvPicPr>
          <p:cNvPr id="4098" name="Picture 2" descr="Learn.Digilentinc | Verilog® HDL: The First Example">
            <a:extLst>
              <a:ext uri="{FF2B5EF4-FFF2-40B4-BE49-F238E27FC236}">
                <a16:creationId xmlns:a16="http://schemas.microsoft.com/office/drawing/2014/main" id="{7700ABB3-337E-4EA7-AE17-5A01B09D5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10138"/>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erilog for Implementation and Verification | SpringerLink">
            <a:extLst>
              <a:ext uri="{FF2B5EF4-FFF2-40B4-BE49-F238E27FC236}">
                <a16:creationId xmlns:a16="http://schemas.microsoft.com/office/drawing/2014/main" id="{DA74A596-A898-4409-8BC9-CF356292C4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95775" y="4923949"/>
            <a:ext cx="52673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Verilog : Modules | Verilog Tutorial | Verilog">
            <a:extLst>
              <a:ext uri="{FF2B5EF4-FFF2-40B4-BE49-F238E27FC236}">
                <a16:creationId xmlns:a16="http://schemas.microsoft.com/office/drawing/2014/main" id="{76DEA761-EBF1-4488-A311-E2E293807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 y="1198721"/>
            <a:ext cx="333375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 Verilog module 'comparator' which implements a NAND3 based... | Download  Scientific Diagram">
            <a:extLst>
              <a:ext uri="{FF2B5EF4-FFF2-40B4-BE49-F238E27FC236}">
                <a16:creationId xmlns:a16="http://schemas.microsoft.com/office/drawing/2014/main" id="{3FFCB07B-AA11-4DA5-BAB4-E0B05717A9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3048000"/>
            <a:ext cx="3511917" cy="358663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2" descr="Welcome to Real Digital">
            <a:extLst>
              <a:ext uri="{FF2B5EF4-FFF2-40B4-BE49-F238E27FC236}">
                <a16:creationId xmlns:a16="http://schemas.microsoft.com/office/drawing/2014/main" id="{7876F231-B31E-4BE3-B2DE-C22767C2DE65}"/>
              </a:ext>
            </a:extLst>
          </p:cNvPr>
          <p:cNvSpPr>
            <a:spLocks noChangeAspect="1" noChangeArrowheads="1"/>
          </p:cNvSpPr>
          <p:nvPr/>
        </p:nvSpPr>
        <p:spPr bwMode="auto">
          <a:xfrm>
            <a:off x="4800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9AAF493F-5E92-461A-AD21-8BE933684699}"/>
              </a:ext>
            </a:extLst>
          </p:cNvPr>
          <p:cNvPicPr>
            <a:picLocks noChangeAspect="1"/>
          </p:cNvPicPr>
          <p:nvPr/>
        </p:nvPicPr>
        <p:blipFill>
          <a:blip r:embed="rId6"/>
          <a:stretch>
            <a:fillRect/>
          </a:stretch>
        </p:blipFill>
        <p:spPr>
          <a:xfrm>
            <a:off x="4438173" y="2660331"/>
            <a:ext cx="5144929" cy="1976437"/>
          </a:xfrm>
          <a:prstGeom prst="rect">
            <a:avLst/>
          </a:prstGeom>
        </p:spPr>
      </p:pic>
    </p:spTree>
    <p:extLst>
      <p:ext uri="{BB962C8B-B14F-4D97-AF65-F5344CB8AC3E}">
        <p14:creationId xmlns:p14="http://schemas.microsoft.com/office/powerpoint/2010/main" val="106962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1026"/>
          <p:cNvSpPr>
            <a:spLocks noGrp="1" noChangeArrowheads="1"/>
          </p:cNvSpPr>
          <p:nvPr>
            <p:ph type="title"/>
          </p:nvPr>
        </p:nvSpPr>
        <p:spPr/>
        <p:txBody>
          <a:bodyPr/>
          <a:lstStyle/>
          <a:p>
            <a:r>
              <a:rPr lang="en-US" altLang="en-US" dirty="0"/>
              <a:t>Two Major Parts of Compilers</a:t>
            </a:r>
          </a:p>
        </p:txBody>
      </p:sp>
      <p:sp>
        <p:nvSpPr>
          <p:cNvPr id="245763" name="Rectangle 1027"/>
          <p:cNvSpPr>
            <a:spLocks noGrp="1" noChangeArrowheads="1"/>
          </p:cNvSpPr>
          <p:nvPr>
            <p:ph type="body" idx="1"/>
          </p:nvPr>
        </p:nvSpPr>
        <p:spPr>
          <a:xfrm>
            <a:off x="381000" y="1219200"/>
            <a:ext cx="9144000" cy="5410200"/>
          </a:xfrm>
        </p:spPr>
        <p:txBody>
          <a:bodyPr/>
          <a:lstStyle/>
          <a:p>
            <a:r>
              <a:rPr lang="en-US" altLang="en-US" sz="2600" dirty="0"/>
              <a:t>In analysis phase, an intermediate representation is created from the given source program. By going through</a:t>
            </a:r>
          </a:p>
          <a:p>
            <a:pPr lvl="1"/>
            <a:r>
              <a:rPr lang="en-US" altLang="en-US" sz="2000" dirty="0"/>
              <a:t>Lexical Analyzer, </a:t>
            </a:r>
          </a:p>
          <a:p>
            <a:pPr lvl="1"/>
            <a:r>
              <a:rPr lang="en-US" altLang="en-US" sz="2000" dirty="0"/>
              <a:t>Syntax Analyzer </a:t>
            </a:r>
          </a:p>
          <a:p>
            <a:pPr lvl="1"/>
            <a:r>
              <a:rPr lang="en-US" altLang="en-US" sz="2000" dirty="0"/>
              <a:t>Semantic Analyzer</a:t>
            </a:r>
          </a:p>
          <a:p>
            <a:r>
              <a:rPr lang="en-US" altLang="en-US" sz="2600" dirty="0"/>
              <a:t>In synthesis phase, the equivalent target program is created from this intermediate representation, by going through</a:t>
            </a:r>
          </a:p>
          <a:p>
            <a:pPr lvl="1"/>
            <a:r>
              <a:rPr lang="en-US" altLang="en-US" sz="2000" dirty="0"/>
              <a:t>Intermediate Code Generator, </a:t>
            </a:r>
          </a:p>
          <a:p>
            <a:pPr lvl="1"/>
            <a:r>
              <a:rPr lang="en-US" altLang="en-US" sz="2000" dirty="0"/>
              <a:t>Code Generator, </a:t>
            </a:r>
          </a:p>
          <a:p>
            <a:pPr lvl="1"/>
            <a:r>
              <a:rPr lang="en-US" altLang="en-US" sz="2000" dirty="0"/>
              <a:t>Code Optimizer</a:t>
            </a:r>
            <a:endParaRPr lang="en-US"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382588" y="152400"/>
            <a:ext cx="9371012" cy="609600"/>
          </a:xfrm>
        </p:spPr>
        <p:txBody>
          <a:bodyPr/>
          <a:lstStyle/>
          <a:p>
            <a:r>
              <a:rPr lang="en-US" altLang="en-US" dirty="0"/>
              <a:t>Quick Review - Phases of Compilation</a:t>
            </a:r>
          </a:p>
        </p:txBody>
      </p:sp>
      <p:sp>
        <p:nvSpPr>
          <p:cNvPr id="263171" name="Rectangle 3"/>
          <p:cNvSpPr>
            <a:spLocks noChangeArrowheads="1"/>
          </p:cNvSpPr>
          <p:nvPr/>
        </p:nvSpPr>
        <p:spPr bwMode="auto">
          <a:xfrm>
            <a:off x="4044950" y="1295400"/>
            <a:ext cx="189865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Rectangle 4"/>
          <p:cNvSpPr>
            <a:spLocks noChangeArrowheads="1"/>
          </p:cNvSpPr>
          <p:nvPr/>
        </p:nvSpPr>
        <p:spPr bwMode="auto">
          <a:xfrm>
            <a:off x="3962400" y="1981200"/>
            <a:ext cx="206375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3" name="Rectangle 5"/>
          <p:cNvSpPr>
            <a:spLocks noChangeArrowheads="1"/>
          </p:cNvSpPr>
          <p:nvPr/>
        </p:nvSpPr>
        <p:spPr bwMode="auto">
          <a:xfrm>
            <a:off x="3962400" y="2667000"/>
            <a:ext cx="206375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4" name="Rectangle 6"/>
          <p:cNvSpPr>
            <a:spLocks noChangeArrowheads="1"/>
          </p:cNvSpPr>
          <p:nvPr/>
        </p:nvSpPr>
        <p:spPr bwMode="auto">
          <a:xfrm>
            <a:off x="3962400" y="3276600"/>
            <a:ext cx="2063750" cy="533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5" name="Rectangle 7"/>
          <p:cNvSpPr>
            <a:spLocks noChangeArrowheads="1"/>
          </p:cNvSpPr>
          <p:nvPr/>
        </p:nvSpPr>
        <p:spPr bwMode="auto">
          <a:xfrm>
            <a:off x="3962400" y="4038600"/>
            <a:ext cx="206375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6" name="Rectangle 8"/>
          <p:cNvSpPr>
            <a:spLocks noChangeArrowheads="1"/>
          </p:cNvSpPr>
          <p:nvPr/>
        </p:nvSpPr>
        <p:spPr bwMode="auto">
          <a:xfrm>
            <a:off x="3962400" y="4724400"/>
            <a:ext cx="206375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9" name="Text Box 11"/>
          <p:cNvSpPr txBox="1">
            <a:spLocks noChangeArrowheads="1"/>
          </p:cNvSpPr>
          <p:nvPr/>
        </p:nvSpPr>
        <p:spPr bwMode="auto">
          <a:xfrm>
            <a:off x="4117975" y="1371600"/>
            <a:ext cx="1754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lexical analyzer</a:t>
            </a:r>
          </a:p>
        </p:txBody>
      </p:sp>
      <p:sp>
        <p:nvSpPr>
          <p:cNvPr id="263180" name="Text Box 12"/>
          <p:cNvSpPr txBox="1">
            <a:spLocks noChangeArrowheads="1"/>
          </p:cNvSpPr>
          <p:nvPr/>
        </p:nvSpPr>
        <p:spPr bwMode="auto">
          <a:xfrm>
            <a:off x="4108450" y="2057400"/>
            <a:ext cx="177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syntax analyzer</a:t>
            </a:r>
          </a:p>
        </p:txBody>
      </p:sp>
      <p:sp>
        <p:nvSpPr>
          <p:cNvPr id="263181" name="Text Box 13"/>
          <p:cNvSpPr txBox="1">
            <a:spLocks noChangeArrowheads="1"/>
          </p:cNvSpPr>
          <p:nvPr/>
        </p:nvSpPr>
        <p:spPr bwMode="auto">
          <a:xfrm>
            <a:off x="4002088" y="2743200"/>
            <a:ext cx="2009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semantic analyzer</a:t>
            </a:r>
          </a:p>
        </p:txBody>
      </p:sp>
      <p:sp>
        <p:nvSpPr>
          <p:cNvPr id="263182" name="Text Box 14"/>
          <p:cNvSpPr txBox="1">
            <a:spLocks noChangeArrowheads="1"/>
          </p:cNvSpPr>
          <p:nvPr/>
        </p:nvSpPr>
        <p:spPr bwMode="auto">
          <a:xfrm>
            <a:off x="4160838" y="4114800"/>
            <a:ext cx="170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code optimizer</a:t>
            </a:r>
          </a:p>
        </p:txBody>
      </p:sp>
      <p:sp>
        <p:nvSpPr>
          <p:cNvPr id="263183" name="Text Box 15"/>
          <p:cNvSpPr txBox="1">
            <a:spLocks noChangeArrowheads="1"/>
          </p:cNvSpPr>
          <p:nvPr/>
        </p:nvSpPr>
        <p:spPr bwMode="auto">
          <a:xfrm>
            <a:off x="4121150" y="4800600"/>
            <a:ext cx="1692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code generator</a:t>
            </a:r>
          </a:p>
        </p:txBody>
      </p:sp>
      <p:sp>
        <p:nvSpPr>
          <p:cNvPr id="263184" name="Text Box 16"/>
          <p:cNvSpPr txBox="1">
            <a:spLocks noChangeArrowheads="1"/>
          </p:cNvSpPr>
          <p:nvPr/>
        </p:nvSpPr>
        <p:spPr bwMode="auto">
          <a:xfrm>
            <a:off x="4038600" y="3216275"/>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Book Antiqua" panose="02040602050305030304" pitchFamily="18" charset="0"/>
              </a:rPr>
              <a:t>intermediate </a:t>
            </a:r>
          </a:p>
          <a:p>
            <a:pPr algn="ctr"/>
            <a:r>
              <a:rPr lang="en-US" altLang="en-US" sz="1800">
                <a:latin typeface="Book Antiqua" panose="02040602050305030304" pitchFamily="18" charset="0"/>
              </a:rPr>
              <a:t>code generator</a:t>
            </a:r>
          </a:p>
        </p:txBody>
      </p:sp>
      <p:sp>
        <p:nvSpPr>
          <p:cNvPr id="263187" name="Line 19"/>
          <p:cNvSpPr>
            <a:spLocks noChangeShapeType="1"/>
          </p:cNvSpPr>
          <p:nvPr/>
        </p:nvSpPr>
        <p:spPr bwMode="auto">
          <a:xfrm>
            <a:off x="5035550" y="10668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8" name="Line 20"/>
          <p:cNvSpPr>
            <a:spLocks noChangeShapeType="1"/>
          </p:cNvSpPr>
          <p:nvPr/>
        </p:nvSpPr>
        <p:spPr bwMode="auto">
          <a:xfrm>
            <a:off x="5035550" y="17526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9" name="Line 21"/>
          <p:cNvSpPr>
            <a:spLocks noChangeShapeType="1"/>
          </p:cNvSpPr>
          <p:nvPr/>
        </p:nvSpPr>
        <p:spPr bwMode="auto">
          <a:xfrm>
            <a:off x="5035550" y="24384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0" name="Line 22"/>
          <p:cNvSpPr>
            <a:spLocks noChangeShapeType="1"/>
          </p:cNvSpPr>
          <p:nvPr/>
        </p:nvSpPr>
        <p:spPr bwMode="auto">
          <a:xfrm>
            <a:off x="5035550" y="31242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1" name="Line 23"/>
          <p:cNvSpPr>
            <a:spLocks noChangeShapeType="1"/>
          </p:cNvSpPr>
          <p:nvPr/>
        </p:nvSpPr>
        <p:spPr bwMode="auto">
          <a:xfrm>
            <a:off x="5035550" y="38100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2" name="Line 24"/>
          <p:cNvSpPr>
            <a:spLocks noChangeShapeType="1"/>
          </p:cNvSpPr>
          <p:nvPr/>
        </p:nvSpPr>
        <p:spPr bwMode="auto">
          <a:xfrm>
            <a:off x="5035550" y="44958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3216" name="Group 48"/>
          <p:cNvGrpSpPr>
            <a:grpSpLocks/>
          </p:cNvGrpSpPr>
          <p:nvPr/>
        </p:nvGrpSpPr>
        <p:grpSpPr bwMode="auto">
          <a:xfrm>
            <a:off x="1241425" y="1524000"/>
            <a:ext cx="7616825" cy="3429000"/>
            <a:chOff x="782" y="1200"/>
            <a:chExt cx="4798" cy="2160"/>
          </a:xfrm>
        </p:grpSpPr>
        <p:sp>
          <p:nvSpPr>
            <p:cNvPr id="263177" name="Rectangle 9"/>
            <p:cNvSpPr>
              <a:spLocks noChangeArrowheads="1"/>
            </p:cNvSpPr>
            <p:nvPr/>
          </p:nvSpPr>
          <p:spPr bwMode="auto">
            <a:xfrm>
              <a:off x="782" y="2112"/>
              <a:ext cx="1196" cy="48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Rectangle 10"/>
            <p:cNvSpPr>
              <a:spLocks noChangeArrowheads="1"/>
            </p:cNvSpPr>
            <p:nvPr/>
          </p:nvSpPr>
          <p:spPr bwMode="auto">
            <a:xfrm>
              <a:off x="4384" y="2208"/>
              <a:ext cx="1196" cy="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85" name="Text Box 17"/>
            <p:cNvSpPr txBox="1">
              <a:spLocks noChangeArrowheads="1"/>
            </p:cNvSpPr>
            <p:nvPr/>
          </p:nvSpPr>
          <p:spPr bwMode="auto">
            <a:xfrm>
              <a:off x="923" y="2160"/>
              <a:ext cx="9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symbol table</a:t>
              </a:r>
            </a:p>
            <a:p>
              <a:pPr algn="ctr"/>
              <a:r>
                <a:rPr lang="en-US" altLang="en-US" sz="1800">
                  <a:latin typeface="Book Antiqua" panose="02040602050305030304" pitchFamily="18" charset="0"/>
                </a:rPr>
                <a:t>manager</a:t>
              </a:r>
            </a:p>
          </p:txBody>
        </p:sp>
        <p:sp>
          <p:nvSpPr>
            <p:cNvPr id="263186" name="Text Box 18"/>
            <p:cNvSpPr txBox="1">
              <a:spLocks noChangeArrowheads="1"/>
            </p:cNvSpPr>
            <p:nvPr/>
          </p:nvSpPr>
          <p:spPr bwMode="auto">
            <a:xfrm>
              <a:off x="4512" y="2208"/>
              <a:ext cx="9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error handler</a:t>
              </a:r>
            </a:p>
          </p:txBody>
        </p:sp>
        <p:sp>
          <p:nvSpPr>
            <p:cNvPr id="263193" name="Line 25"/>
            <p:cNvSpPr>
              <a:spLocks noChangeShapeType="1"/>
            </p:cNvSpPr>
            <p:nvPr/>
          </p:nvSpPr>
          <p:spPr bwMode="auto">
            <a:xfrm flipV="1">
              <a:off x="1352" y="1200"/>
              <a:ext cx="1196" cy="9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4" name="Line 26"/>
            <p:cNvSpPr>
              <a:spLocks noChangeShapeType="1"/>
            </p:cNvSpPr>
            <p:nvPr/>
          </p:nvSpPr>
          <p:spPr bwMode="auto">
            <a:xfrm flipV="1">
              <a:off x="1352" y="1632"/>
              <a:ext cx="1144"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5" name="Line 27"/>
            <p:cNvSpPr>
              <a:spLocks noChangeShapeType="1"/>
            </p:cNvSpPr>
            <p:nvPr/>
          </p:nvSpPr>
          <p:spPr bwMode="auto">
            <a:xfrm flipV="1">
              <a:off x="1352" y="2064"/>
              <a:ext cx="1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6" name="Line 28"/>
            <p:cNvSpPr>
              <a:spLocks noChangeShapeType="1"/>
            </p:cNvSpPr>
            <p:nvPr/>
          </p:nvSpPr>
          <p:spPr bwMode="auto">
            <a:xfrm>
              <a:off x="1352" y="2592"/>
              <a:ext cx="1144"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7" name="Line 29"/>
            <p:cNvSpPr>
              <a:spLocks noChangeShapeType="1"/>
            </p:cNvSpPr>
            <p:nvPr/>
          </p:nvSpPr>
          <p:spPr bwMode="auto">
            <a:xfrm>
              <a:off x="1352" y="2592"/>
              <a:ext cx="1144"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8" name="Line 30"/>
            <p:cNvSpPr>
              <a:spLocks noChangeShapeType="1"/>
            </p:cNvSpPr>
            <p:nvPr/>
          </p:nvSpPr>
          <p:spPr bwMode="auto">
            <a:xfrm>
              <a:off x="1976" y="2400"/>
              <a:ext cx="52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99" name="Line 31"/>
            <p:cNvSpPr>
              <a:spLocks noChangeShapeType="1"/>
            </p:cNvSpPr>
            <p:nvPr/>
          </p:nvSpPr>
          <p:spPr bwMode="auto">
            <a:xfrm flipH="1" flipV="1">
              <a:off x="3744" y="1200"/>
              <a:ext cx="1196" cy="100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0" name="Line 32"/>
            <p:cNvSpPr>
              <a:spLocks noChangeShapeType="1"/>
            </p:cNvSpPr>
            <p:nvPr/>
          </p:nvSpPr>
          <p:spPr bwMode="auto">
            <a:xfrm flipH="1" flipV="1">
              <a:off x="3796" y="1632"/>
              <a:ext cx="1144"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1" name="Line 33"/>
            <p:cNvSpPr>
              <a:spLocks noChangeShapeType="1"/>
            </p:cNvSpPr>
            <p:nvPr/>
          </p:nvSpPr>
          <p:spPr bwMode="auto">
            <a:xfrm flipH="1" flipV="1">
              <a:off x="3796" y="2064"/>
              <a:ext cx="1144"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2" name="Line 34"/>
            <p:cNvSpPr>
              <a:spLocks noChangeShapeType="1"/>
            </p:cNvSpPr>
            <p:nvPr/>
          </p:nvSpPr>
          <p:spPr bwMode="auto">
            <a:xfrm flipH="1">
              <a:off x="3796" y="2496"/>
              <a:ext cx="1196"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3" name="Line 35"/>
            <p:cNvSpPr>
              <a:spLocks noChangeShapeType="1"/>
            </p:cNvSpPr>
            <p:nvPr/>
          </p:nvSpPr>
          <p:spPr bwMode="auto">
            <a:xfrm flipH="1">
              <a:off x="3796" y="2496"/>
              <a:ext cx="119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4" name="Line 36"/>
            <p:cNvSpPr>
              <a:spLocks noChangeShapeType="1"/>
            </p:cNvSpPr>
            <p:nvPr/>
          </p:nvSpPr>
          <p:spPr bwMode="auto">
            <a:xfrm flipH="1">
              <a:off x="3796" y="2496"/>
              <a:ext cx="1196" cy="8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3205" name="Line 37"/>
          <p:cNvSpPr>
            <a:spLocks noChangeShapeType="1"/>
          </p:cNvSpPr>
          <p:nvPr/>
        </p:nvSpPr>
        <p:spPr bwMode="auto">
          <a:xfrm>
            <a:off x="5035550" y="5181600"/>
            <a:ext cx="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6" name="Text Box 38"/>
          <p:cNvSpPr txBox="1">
            <a:spLocks noChangeArrowheads="1"/>
          </p:cNvSpPr>
          <p:nvPr/>
        </p:nvSpPr>
        <p:spPr bwMode="auto">
          <a:xfrm>
            <a:off x="4116388" y="5410200"/>
            <a:ext cx="1719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target program</a:t>
            </a:r>
          </a:p>
        </p:txBody>
      </p:sp>
      <p:sp>
        <p:nvSpPr>
          <p:cNvPr id="263207" name="Text Box 39"/>
          <p:cNvSpPr txBox="1">
            <a:spLocks noChangeArrowheads="1"/>
          </p:cNvSpPr>
          <p:nvPr/>
        </p:nvSpPr>
        <p:spPr bwMode="auto">
          <a:xfrm>
            <a:off x="3962400" y="762000"/>
            <a:ext cx="1790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Book Antiqua" panose="02040602050305030304" pitchFamily="18" charset="0"/>
              </a:rPr>
              <a:t>source program</a:t>
            </a:r>
          </a:p>
        </p:txBody>
      </p:sp>
      <p:grpSp>
        <p:nvGrpSpPr>
          <p:cNvPr id="263217" name="Group 49"/>
          <p:cNvGrpSpPr>
            <a:grpSpLocks/>
          </p:cNvGrpSpPr>
          <p:nvPr/>
        </p:nvGrpSpPr>
        <p:grpSpPr bwMode="auto">
          <a:xfrm>
            <a:off x="3384550" y="1066800"/>
            <a:ext cx="5070475" cy="4343400"/>
            <a:chOff x="2132" y="894"/>
            <a:chExt cx="3183" cy="2754"/>
          </a:xfrm>
        </p:grpSpPr>
        <p:sp>
          <p:nvSpPr>
            <p:cNvPr id="263208" name="Rectangle 40"/>
            <p:cNvSpPr>
              <a:spLocks noChangeArrowheads="1"/>
            </p:cNvSpPr>
            <p:nvPr/>
          </p:nvSpPr>
          <p:spPr bwMode="auto">
            <a:xfrm>
              <a:off x="2132" y="960"/>
              <a:ext cx="1976" cy="1728"/>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9" name="Rectangle 41"/>
            <p:cNvSpPr>
              <a:spLocks noChangeArrowheads="1"/>
            </p:cNvSpPr>
            <p:nvPr/>
          </p:nvSpPr>
          <p:spPr bwMode="auto">
            <a:xfrm>
              <a:off x="2132" y="2736"/>
              <a:ext cx="1976" cy="912"/>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0" name="Text Box 42"/>
            <p:cNvSpPr txBox="1">
              <a:spLocks noChangeArrowheads="1"/>
            </p:cNvSpPr>
            <p:nvPr/>
          </p:nvSpPr>
          <p:spPr bwMode="auto">
            <a:xfrm>
              <a:off x="4513" y="894"/>
              <a:ext cx="70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Book Antiqua" panose="02040602050305030304" pitchFamily="18" charset="0"/>
                </a:rPr>
                <a:t>front end</a:t>
              </a:r>
            </a:p>
            <a:p>
              <a:pPr algn="ctr"/>
              <a:r>
                <a:rPr lang="en-US" altLang="en-US" sz="1800">
                  <a:latin typeface="Book Antiqua" panose="02040602050305030304" pitchFamily="18" charset="0"/>
                </a:rPr>
                <a:t>(source)</a:t>
              </a:r>
            </a:p>
          </p:txBody>
        </p:sp>
        <p:sp>
          <p:nvSpPr>
            <p:cNvPr id="263211" name="Text Box 43"/>
            <p:cNvSpPr txBox="1">
              <a:spLocks noChangeArrowheads="1"/>
            </p:cNvSpPr>
            <p:nvPr/>
          </p:nvSpPr>
          <p:spPr bwMode="auto">
            <a:xfrm>
              <a:off x="4628" y="3216"/>
              <a:ext cx="68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back end</a:t>
              </a:r>
            </a:p>
            <a:p>
              <a:pPr algn="ctr"/>
              <a:r>
                <a:rPr lang="en-US" altLang="en-US" sz="1800">
                  <a:latin typeface="Book Antiqua" panose="02040602050305030304" pitchFamily="18" charset="0"/>
                </a:rPr>
                <a:t>(target)</a:t>
              </a:r>
            </a:p>
          </p:txBody>
        </p:sp>
        <p:sp>
          <p:nvSpPr>
            <p:cNvPr id="263212" name="Line 44"/>
            <p:cNvSpPr>
              <a:spLocks noChangeShapeType="1"/>
            </p:cNvSpPr>
            <p:nvPr/>
          </p:nvSpPr>
          <p:spPr bwMode="auto">
            <a:xfrm flipH="1">
              <a:off x="4108" y="1104"/>
              <a:ext cx="416" cy="144"/>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3" name="Line 45"/>
            <p:cNvSpPr>
              <a:spLocks noChangeShapeType="1"/>
            </p:cNvSpPr>
            <p:nvPr/>
          </p:nvSpPr>
          <p:spPr bwMode="auto">
            <a:xfrm flipH="1">
              <a:off x="4108" y="3312"/>
              <a:ext cx="468" cy="0"/>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3218" name="Text Box 50"/>
          <p:cNvSpPr txBox="1">
            <a:spLocks noChangeArrowheads="1"/>
          </p:cNvSpPr>
          <p:nvPr/>
        </p:nvSpPr>
        <p:spPr bwMode="auto">
          <a:xfrm>
            <a:off x="242094" y="5931568"/>
            <a:ext cx="95869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dirty="0">
                <a:solidFill>
                  <a:srgbClr val="FF0000"/>
                </a:solidFill>
              </a:rPr>
              <a:t>Each phase transforms the source program from one representation</a:t>
            </a:r>
          </a:p>
          <a:p>
            <a:pPr algn="ctr"/>
            <a:r>
              <a:rPr lang="en-US" altLang="en-US" dirty="0">
                <a:solidFill>
                  <a:srgbClr val="FF0000"/>
                </a:solidFill>
              </a:rPr>
              <a:t>into another representation.</a:t>
            </a:r>
          </a:p>
        </p:txBody>
      </p:sp>
    </p:spTree>
    <p:extLst>
      <p:ext uri="{BB962C8B-B14F-4D97-AF65-F5344CB8AC3E}">
        <p14:creationId xmlns:p14="http://schemas.microsoft.com/office/powerpoint/2010/main" val="254045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3218"/>
                                        </p:tgtEl>
                                        <p:attrNameLst>
                                          <p:attrName>style.visibility</p:attrName>
                                        </p:attrNameLst>
                                      </p:cBhvr>
                                      <p:to>
                                        <p:strVal val="visible"/>
                                      </p:to>
                                    </p:set>
                                    <p:animEffect transition="in" filter="box(in)">
                                      <p:cBhvr>
                                        <p:cTn id="7" dur="500"/>
                                        <p:tgtEl>
                                          <p:spTgt spid="263218"/>
                                        </p:tgtEl>
                                      </p:cBhvr>
                                    </p:animEffect>
                                  </p:childTnLst>
                                  <p:subTnLst>
                                    <p:set>
                                      <p:cBhvr override="childStyle">
                                        <p:cTn dur="1" fill="hold" display="0" masterRel="nextClick" afterEffect="1"/>
                                        <p:tgtEl>
                                          <p:spTgt spid="26321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3216"/>
                                        </p:tgtEl>
                                        <p:attrNameLst>
                                          <p:attrName>style.visibility</p:attrName>
                                        </p:attrNameLst>
                                      </p:cBhvr>
                                      <p:to>
                                        <p:strVal val="visible"/>
                                      </p:to>
                                    </p:set>
                                    <p:animEffect transition="in" filter="dissolve">
                                      <p:cBhvr>
                                        <p:cTn id="12" dur="500"/>
                                        <p:tgtEl>
                                          <p:spTgt spid="263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3217"/>
                                        </p:tgtEl>
                                        <p:attrNameLst>
                                          <p:attrName>style.visibility</p:attrName>
                                        </p:attrNameLst>
                                      </p:cBhvr>
                                      <p:to>
                                        <p:strVal val="visible"/>
                                      </p:to>
                                    </p:set>
                                    <p:animEffect transition="in" filter="dissolve">
                                      <p:cBhvr>
                                        <p:cTn id="17" dur="500"/>
                                        <p:tgtEl>
                                          <p:spTgt spid="263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0" y="-16216"/>
            <a:ext cx="9753600" cy="609600"/>
          </a:xfrm>
        </p:spPr>
        <p:txBody>
          <a:bodyPr/>
          <a:lstStyle/>
          <a:p>
            <a:r>
              <a:rPr lang="en-US" altLang="en-US" sz="2400" dirty="0"/>
              <a:t>Overall Context of Compiler in a Language Processing System</a:t>
            </a:r>
          </a:p>
        </p:txBody>
      </p:sp>
      <p:sp>
        <p:nvSpPr>
          <p:cNvPr id="263171" name="Rectangle 3"/>
          <p:cNvSpPr>
            <a:spLocks noChangeArrowheads="1"/>
          </p:cNvSpPr>
          <p:nvPr/>
        </p:nvSpPr>
        <p:spPr bwMode="auto">
          <a:xfrm>
            <a:off x="3962396" y="1143000"/>
            <a:ext cx="2665124" cy="290512"/>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172" name="Rectangle 4"/>
          <p:cNvSpPr>
            <a:spLocks noChangeArrowheads="1"/>
          </p:cNvSpPr>
          <p:nvPr/>
        </p:nvSpPr>
        <p:spPr bwMode="auto">
          <a:xfrm>
            <a:off x="3962397" y="1792513"/>
            <a:ext cx="2665124" cy="341087"/>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173" name="Rectangle 5"/>
          <p:cNvSpPr>
            <a:spLocks noChangeArrowheads="1"/>
          </p:cNvSpPr>
          <p:nvPr/>
        </p:nvSpPr>
        <p:spPr bwMode="auto">
          <a:xfrm>
            <a:off x="3962398" y="2464026"/>
            <a:ext cx="2665123" cy="386264"/>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174" name="Rectangle 6"/>
          <p:cNvSpPr>
            <a:spLocks noChangeArrowheads="1"/>
          </p:cNvSpPr>
          <p:nvPr/>
        </p:nvSpPr>
        <p:spPr bwMode="auto">
          <a:xfrm>
            <a:off x="3962400" y="3094151"/>
            <a:ext cx="2665124" cy="311709"/>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5" name="Rectangle 7"/>
          <p:cNvSpPr>
            <a:spLocks noChangeArrowheads="1"/>
          </p:cNvSpPr>
          <p:nvPr/>
        </p:nvSpPr>
        <p:spPr bwMode="auto">
          <a:xfrm>
            <a:off x="3962400" y="4395576"/>
            <a:ext cx="2665120" cy="328824"/>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176" name="Rectangle 8"/>
          <p:cNvSpPr>
            <a:spLocks noChangeArrowheads="1"/>
          </p:cNvSpPr>
          <p:nvPr/>
        </p:nvSpPr>
        <p:spPr bwMode="auto">
          <a:xfrm>
            <a:off x="3962400" y="5029200"/>
            <a:ext cx="2667000" cy="591972"/>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179" name="Text Box 11"/>
          <p:cNvSpPr txBox="1">
            <a:spLocks noChangeArrowheads="1"/>
          </p:cNvSpPr>
          <p:nvPr/>
        </p:nvSpPr>
        <p:spPr bwMode="auto">
          <a:xfrm>
            <a:off x="4113211" y="1081087"/>
            <a:ext cx="2456380" cy="338554"/>
          </a:xfrm>
          <a:prstGeom prst="rect">
            <a:avLst/>
          </a:prstGeom>
          <a:solidFill>
            <a:schemeClr val="accent1">
              <a:lumMod val="20000"/>
              <a:lumOff val="80000"/>
            </a:schemeClr>
          </a:solidFill>
          <a:ln>
            <a:noFill/>
          </a:ln>
          <a:effectLst/>
        </p:spPr>
        <p:txBody>
          <a:bodyPr wrap="square">
            <a:spAutoFit/>
          </a:bodyPr>
          <a:lstStyle/>
          <a:p>
            <a:pPr algn="ctr"/>
            <a:r>
              <a:rPr lang="en-US" altLang="en-US" sz="1600" dirty="0">
                <a:latin typeface="Book Antiqua" panose="02040602050305030304" pitchFamily="18" charset="0"/>
              </a:rPr>
              <a:t>lexical analyzer</a:t>
            </a:r>
          </a:p>
        </p:txBody>
      </p:sp>
      <p:sp>
        <p:nvSpPr>
          <p:cNvPr id="263180" name="Text Box 12"/>
          <p:cNvSpPr txBox="1">
            <a:spLocks noChangeArrowheads="1"/>
          </p:cNvSpPr>
          <p:nvPr/>
        </p:nvSpPr>
        <p:spPr bwMode="auto">
          <a:xfrm>
            <a:off x="4259242" y="1752601"/>
            <a:ext cx="2217758" cy="338554"/>
          </a:xfrm>
          <a:prstGeom prst="rect">
            <a:avLst/>
          </a:prstGeom>
          <a:solidFill>
            <a:schemeClr val="accent1">
              <a:lumMod val="20000"/>
              <a:lumOff val="80000"/>
            </a:schemeClr>
          </a:solidFill>
          <a:ln>
            <a:noFill/>
          </a:ln>
          <a:effectLst/>
        </p:spPr>
        <p:txBody>
          <a:bodyPr wrap="square">
            <a:spAutoFit/>
          </a:bodyPr>
          <a:lstStyle/>
          <a:p>
            <a:pPr algn="ctr"/>
            <a:r>
              <a:rPr lang="en-US" altLang="en-US" sz="1600" dirty="0">
                <a:latin typeface="Book Antiqua" panose="02040602050305030304" pitchFamily="18" charset="0"/>
              </a:rPr>
              <a:t>syntax analyzer</a:t>
            </a:r>
          </a:p>
        </p:txBody>
      </p:sp>
      <p:sp>
        <p:nvSpPr>
          <p:cNvPr id="263181" name="Text Box 13"/>
          <p:cNvSpPr txBox="1">
            <a:spLocks noChangeArrowheads="1"/>
          </p:cNvSpPr>
          <p:nvPr/>
        </p:nvSpPr>
        <p:spPr bwMode="auto">
          <a:xfrm>
            <a:off x="4152657" y="2483577"/>
            <a:ext cx="23243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latin typeface="Book Antiqua" panose="02040602050305030304" pitchFamily="18" charset="0"/>
              </a:rPr>
              <a:t>semantic analyzer</a:t>
            </a:r>
          </a:p>
        </p:txBody>
      </p:sp>
      <p:sp>
        <p:nvSpPr>
          <p:cNvPr id="263182" name="Text Box 14"/>
          <p:cNvSpPr txBox="1">
            <a:spLocks noChangeArrowheads="1"/>
          </p:cNvSpPr>
          <p:nvPr/>
        </p:nvSpPr>
        <p:spPr bwMode="auto">
          <a:xfrm>
            <a:off x="4244527" y="4385846"/>
            <a:ext cx="20625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latin typeface="Book Antiqua" panose="02040602050305030304" pitchFamily="18" charset="0"/>
              </a:rPr>
              <a:t>code generator</a:t>
            </a:r>
            <a:endParaRPr lang="en-US" altLang="en-US" sz="1800" dirty="0">
              <a:latin typeface="Book Antiqua" panose="02040602050305030304" pitchFamily="18" charset="0"/>
            </a:endParaRPr>
          </a:p>
        </p:txBody>
      </p:sp>
      <p:sp>
        <p:nvSpPr>
          <p:cNvPr id="263183" name="Text Box 15"/>
          <p:cNvSpPr txBox="1">
            <a:spLocks noChangeArrowheads="1"/>
          </p:cNvSpPr>
          <p:nvPr/>
        </p:nvSpPr>
        <p:spPr bwMode="auto">
          <a:xfrm>
            <a:off x="4191000" y="5054025"/>
            <a:ext cx="2438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latin typeface="Book Antiqua" panose="02040602050305030304" pitchFamily="18" charset="0"/>
              </a:rPr>
              <a:t>Machine dependent</a:t>
            </a:r>
            <a:br>
              <a:rPr lang="en-US" altLang="en-US" sz="1600" dirty="0">
                <a:latin typeface="Book Antiqua" panose="02040602050305030304" pitchFamily="18" charset="0"/>
              </a:rPr>
            </a:br>
            <a:r>
              <a:rPr lang="en-US" altLang="en-US" sz="1600" dirty="0">
                <a:latin typeface="Book Antiqua" panose="02040602050305030304" pitchFamily="18" charset="0"/>
              </a:rPr>
              <a:t> code optimizer</a:t>
            </a:r>
          </a:p>
        </p:txBody>
      </p:sp>
      <p:sp>
        <p:nvSpPr>
          <p:cNvPr id="263184" name="Text Box 16"/>
          <p:cNvSpPr txBox="1">
            <a:spLocks noChangeArrowheads="1"/>
          </p:cNvSpPr>
          <p:nvPr/>
        </p:nvSpPr>
        <p:spPr bwMode="auto">
          <a:xfrm>
            <a:off x="3962400" y="3060035"/>
            <a:ext cx="2741324" cy="338554"/>
          </a:xfrm>
          <a:prstGeom prst="rect">
            <a:avLst/>
          </a:prstGeom>
          <a:solidFill>
            <a:schemeClr val="accent1">
              <a:lumMod val="20000"/>
              <a:lumOff val="80000"/>
            </a:schemeClr>
          </a:solidFill>
          <a:ln>
            <a:noFill/>
          </a:ln>
          <a:effectLst/>
        </p:spPr>
        <p:txBody>
          <a:bodyPr wrap="square">
            <a:spAutoFit/>
          </a:bodyPr>
          <a:lstStyle/>
          <a:p>
            <a:pPr algn="ctr"/>
            <a:r>
              <a:rPr lang="en-US" altLang="en-US" sz="1600" dirty="0">
                <a:latin typeface="Book Antiqua" panose="02040602050305030304" pitchFamily="18" charset="0"/>
              </a:rPr>
              <a:t>Intermediate code generator</a:t>
            </a:r>
          </a:p>
        </p:txBody>
      </p:sp>
      <p:sp>
        <p:nvSpPr>
          <p:cNvPr id="263206" name="Text Box 38"/>
          <p:cNvSpPr txBox="1">
            <a:spLocks noChangeArrowheads="1"/>
          </p:cNvSpPr>
          <p:nvPr/>
        </p:nvSpPr>
        <p:spPr bwMode="auto">
          <a:xfrm>
            <a:off x="4152657" y="5645997"/>
            <a:ext cx="27414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latin typeface="Book Antiqua" panose="02040602050305030304" pitchFamily="18" charset="0"/>
              </a:rPr>
              <a:t>target </a:t>
            </a:r>
            <a:r>
              <a:rPr lang="en-US" altLang="en-US" sz="1800" dirty="0">
                <a:solidFill>
                  <a:srgbClr val="FF0000"/>
                </a:solidFill>
                <a:latin typeface="Book Antiqua" panose="02040602050305030304" pitchFamily="18" charset="0"/>
              </a:rPr>
              <a:t>assembly</a:t>
            </a:r>
            <a:r>
              <a:rPr lang="en-US" altLang="en-US" sz="1800" dirty="0">
                <a:latin typeface="Book Antiqua" panose="02040602050305030304" pitchFamily="18" charset="0"/>
              </a:rPr>
              <a:t> program</a:t>
            </a:r>
          </a:p>
        </p:txBody>
      </p:sp>
      <p:sp>
        <p:nvSpPr>
          <p:cNvPr id="263207" name="Text Box 39"/>
          <p:cNvSpPr txBox="1">
            <a:spLocks noChangeArrowheads="1"/>
          </p:cNvSpPr>
          <p:nvPr/>
        </p:nvSpPr>
        <p:spPr bwMode="auto">
          <a:xfrm>
            <a:off x="2971800" y="550382"/>
            <a:ext cx="48103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800" dirty="0">
                <a:solidFill>
                  <a:srgbClr val="FF0000"/>
                </a:solidFill>
                <a:latin typeface="Book Antiqua" panose="02040602050305030304" pitchFamily="18" charset="0"/>
              </a:rPr>
              <a:t>modified </a:t>
            </a:r>
            <a:r>
              <a:rPr lang="en-US" altLang="en-US" sz="1800" dirty="0">
                <a:latin typeface="Book Antiqua" panose="02040602050305030304" pitchFamily="18" charset="0"/>
              </a:rPr>
              <a:t>source program (character stream)</a:t>
            </a:r>
          </a:p>
        </p:txBody>
      </p:sp>
      <p:grpSp>
        <p:nvGrpSpPr>
          <p:cNvPr id="263217" name="Group 49"/>
          <p:cNvGrpSpPr>
            <a:grpSpLocks/>
          </p:cNvGrpSpPr>
          <p:nvPr/>
        </p:nvGrpSpPr>
        <p:grpSpPr bwMode="auto">
          <a:xfrm>
            <a:off x="3384550" y="993295"/>
            <a:ext cx="5835646" cy="5040792"/>
            <a:chOff x="2132" y="894"/>
            <a:chExt cx="3183" cy="2754"/>
          </a:xfrm>
        </p:grpSpPr>
        <p:sp>
          <p:nvSpPr>
            <p:cNvPr id="263208" name="Rectangle 40"/>
            <p:cNvSpPr>
              <a:spLocks noChangeArrowheads="1"/>
            </p:cNvSpPr>
            <p:nvPr/>
          </p:nvSpPr>
          <p:spPr bwMode="auto">
            <a:xfrm>
              <a:off x="2132" y="960"/>
              <a:ext cx="2228" cy="1650"/>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09" name="Rectangle 41"/>
            <p:cNvSpPr>
              <a:spLocks noChangeArrowheads="1"/>
            </p:cNvSpPr>
            <p:nvPr/>
          </p:nvSpPr>
          <p:spPr bwMode="auto">
            <a:xfrm>
              <a:off x="2132" y="2626"/>
              <a:ext cx="2228" cy="1022"/>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0" name="Text Box 42"/>
            <p:cNvSpPr txBox="1">
              <a:spLocks noChangeArrowheads="1"/>
            </p:cNvSpPr>
            <p:nvPr/>
          </p:nvSpPr>
          <p:spPr bwMode="auto">
            <a:xfrm>
              <a:off x="4513" y="894"/>
              <a:ext cx="70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dirty="0">
                  <a:latin typeface="Book Antiqua" panose="02040602050305030304" pitchFamily="18" charset="0"/>
                </a:rPr>
                <a:t>front end</a:t>
              </a:r>
            </a:p>
            <a:p>
              <a:pPr algn="ctr"/>
              <a:r>
                <a:rPr lang="en-US" altLang="en-US" sz="1800" dirty="0">
                  <a:latin typeface="Book Antiqua" panose="02040602050305030304" pitchFamily="18" charset="0"/>
                </a:rPr>
                <a:t>(source)</a:t>
              </a:r>
            </a:p>
          </p:txBody>
        </p:sp>
        <p:sp>
          <p:nvSpPr>
            <p:cNvPr id="263211" name="Text Box 43"/>
            <p:cNvSpPr txBox="1">
              <a:spLocks noChangeArrowheads="1"/>
            </p:cNvSpPr>
            <p:nvPr/>
          </p:nvSpPr>
          <p:spPr bwMode="auto">
            <a:xfrm>
              <a:off x="4628" y="3216"/>
              <a:ext cx="68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Book Antiqua" panose="02040602050305030304" pitchFamily="18" charset="0"/>
                </a:rPr>
                <a:t>back end</a:t>
              </a:r>
            </a:p>
            <a:p>
              <a:pPr algn="ctr"/>
              <a:r>
                <a:rPr lang="en-US" altLang="en-US" sz="1800">
                  <a:latin typeface="Book Antiqua" panose="02040602050305030304" pitchFamily="18" charset="0"/>
                </a:rPr>
                <a:t>(target)</a:t>
              </a:r>
            </a:p>
          </p:txBody>
        </p:sp>
        <p:sp>
          <p:nvSpPr>
            <p:cNvPr id="263212" name="Line 44"/>
            <p:cNvSpPr>
              <a:spLocks noChangeShapeType="1"/>
            </p:cNvSpPr>
            <p:nvPr/>
          </p:nvSpPr>
          <p:spPr bwMode="auto">
            <a:xfrm flipH="1">
              <a:off x="4360" y="1104"/>
              <a:ext cx="164" cy="18"/>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213" name="Line 45"/>
            <p:cNvSpPr>
              <a:spLocks noChangeShapeType="1"/>
            </p:cNvSpPr>
            <p:nvPr/>
          </p:nvSpPr>
          <p:spPr bwMode="auto">
            <a:xfrm flipH="1" flipV="1">
              <a:off x="4360" y="3307"/>
              <a:ext cx="216" cy="5"/>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48">
            <a:extLst>
              <a:ext uri="{FF2B5EF4-FFF2-40B4-BE49-F238E27FC236}">
                <a16:creationId xmlns:a16="http://schemas.microsoft.com/office/drawing/2014/main" id="{DCCFA7EE-4645-43EE-B7A7-B8B285D327E5}"/>
              </a:ext>
            </a:extLst>
          </p:cNvPr>
          <p:cNvGrpSpPr>
            <a:grpSpLocks/>
          </p:cNvGrpSpPr>
          <p:nvPr/>
        </p:nvGrpSpPr>
        <p:grpSpPr bwMode="auto">
          <a:xfrm>
            <a:off x="1409963" y="3698342"/>
            <a:ext cx="8405618" cy="731309"/>
            <a:chOff x="1010" y="2127"/>
            <a:chExt cx="4570" cy="480"/>
          </a:xfrm>
        </p:grpSpPr>
        <p:sp>
          <p:nvSpPr>
            <p:cNvPr id="50" name="Rectangle 9">
              <a:extLst>
                <a:ext uri="{FF2B5EF4-FFF2-40B4-BE49-F238E27FC236}">
                  <a16:creationId xmlns:a16="http://schemas.microsoft.com/office/drawing/2014/main" id="{658FA6B8-13BF-4348-9DFE-EA88995A5067}"/>
                </a:ext>
              </a:extLst>
            </p:cNvPr>
            <p:cNvSpPr>
              <a:spLocks noChangeArrowheads="1"/>
            </p:cNvSpPr>
            <p:nvPr/>
          </p:nvSpPr>
          <p:spPr bwMode="auto">
            <a:xfrm>
              <a:off x="1010" y="2127"/>
              <a:ext cx="741" cy="480"/>
            </a:xfrm>
            <a:prstGeom prst="rect">
              <a:avLst/>
            </a:prstGeom>
            <a:solidFill>
              <a:schemeClr val="accent1">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0">
              <a:extLst>
                <a:ext uri="{FF2B5EF4-FFF2-40B4-BE49-F238E27FC236}">
                  <a16:creationId xmlns:a16="http://schemas.microsoft.com/office/drawing/2014/main" id="{0E8B46B9-6A5C-420F-B49F-A82B7D75B88E}"/>
                </a:ext>
              </a:extLst>
            </p:cNvPr>
            <p:cNvSpPr>
              <a:spLocks noChangeArrowheads="1"/>
            </p:cNvSpPr>
            <p:nvPr/>
          </p:nvSpPr>
          <p:spPr bwMode="auto">
            <a:xfrm>
              <a:off x="4642" y="2208"/>
              <a:ext cx="938" cy="288"/>
            </a:xfrm>
            <a:prstGeom prst="rect">
              <a:avLst/>
            </a:prstGeom>
            <a:solidFill>
              <a:schemeClr val="accent1">
                <a:lumMod val="20000"/>
                <a:lumOff val="8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17">
              <a:extLst>
                <a:ext uri="{FF2B5EF4-FFF2-40B4-BE49-F238E27FC236}">
                  <a16:creationId xmlns:a16="http://schemas.microsoft.com/office/drawing/2014/main" id="{18D84B69-A2B3-4F74-B0E2-2BFC16816C5F}"/>
                </a:ext>
              </a:extLst>
            </p:cNvPr>
            <p:cNvSpPr txBox="1">
              <a:spLocks noChangeArrowheads="1"/>
            </p:cNvSpPr>
            <p:nvPr/>
          </p:nvSpPr>
          <p:spPr bwMode="auto">
            <a:xfrm>
              <a:off x="1028" y="2155"/>
              <a:ext cx="73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latin typeface="Book Antiqua" panose="02040602050305030304" pitchFamily="18" charset="0"/>
                </a:rPr>
                <a:t>symbol table</a:t>
              </a:r>
            </a:p>
            <a:p>
              <a:pPr algn="ctr"/>
              <a:r>
                <a:rPr lang="en-US" altLang="en-US" sz="1600" dirty="0">
                  <a:latin typeface="Book Antiqua" panose="02040602050305030304" pitchFamily="18" charset="0"/>
                </a:rPr>
                <a:t>manager</a:t>
              </a:r>
            </a:p>
          </p:txBody>
        </p:sp>
        <p:sp>
          <p:nvSpPr>
            <p:cNvPr id="53" name="Text Box 18">
              <a:extLst>
                <a:ext uri="{FF2B5EF4-FFF2-40B4-BE49-F238E27FC236}">
                  <a16:creationId xmlns:a16="http://schemas.microsoft.com/office/drawing/2014/main" id="{C73AF5FA-D60E-43E5-B40F-BB364659C97D}"/>
                </a:ext>
              </a:extLst>
            </p:cNvPr>
            <p:cNvSpPr txBox="1">
              <a:spLocks noChangeArrowheads="1"/>
            </p:cNvSpPr>
            <p:nvPr/>
          </p:nvSpPr>
          <p:spPr bwMode="auto">
            <a:xfrm>
              <a:off x="4642" y="2208"/>
              <a:ext cx="837"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latin typeface="Book Antiqua" panose="02040602050305030304" pitchFamily="18" charset="0"/>
                </a:rPr>
                <a:t>error handler</a:t>
              </a:r>
            </a:p>
          </p:txBody>
        </p:sp>
      </p:grpSp>
      <p:sp>
        <p:nvSpPr>
          <p:cNvPr id="2" name="Rectangle 3">
            <a:extLst>
              <a:ext uri="{FF2B5EF4-FFF2-40B4-BE49-F238E27FC236}">
                <a16:creationId xmlns:a16="http://schemas.microsoft.com/office/drawing/2014/main" id="{CE0D2D1A-060C-4BC4-ABAB-0E1BA6E2EC9D}"/>
              </a:ext>
            </a:extLst>
          </p:cNvPr>
          <p:cNvSpPr>
            <a:spLocks noChangeArrowheads="1"/>
          </p:cNvSpPr>
          <p:nvPr/>
        </p:nvSpPr>
        <p:spPr bwMode="auto">
          <a:xfrm>
            <a:off x="1507510" y="606227"/>
            <a:ext cx="1389827" cy="304800"/>
          </a:xfrm>
          <a:prstGeom prst="rect">
            <a:avLst/>
          </a:prstGeom>
          <a:solidFill>
            <a:schemeClr val="accent1">
              <a:lumMod val="60000"/>
              <a:lumOff val="40000"/>
            </a:schemeClr>
          </a:solidFill>
          <a:ln w="12700">
            <a:solidFill>
              <a:schemeClr val="tx1"/>
            </a:solidFill>
            <a:miter lim="800000"/>
            <a:headEnd type="none" w="sm" len="sm"/>
            <a:tailEnd type="none" w="sm" len="sm"/>
          </a:ln>
          <a:effectLst/>
        </p:spPr>
        <p:txBody>
          <a:bodyPr wrap="none" anchor="ctr"/>
          <a:lstStyle/>
          <a:p>
            <a:endParaRPr lang="en-US" dirty="0">
              <a:highlight>
                <a:srgbClr val="FFFF00"/>
              </a:highlight>
            </a:endParaRPr>
          </a:p>
        </p:txBody>
      </p:sp>
      <p:sp>
        <p:nvSpPr>
          <p:cNvPr id="3" name="Text Box 11">
            <a:extLst>
              <a:ext uri="{FF2B5EF4-FFF2-40B4-BE49-F238E27FC236}">
                <a16:creationId xmlns:a16="http://schemas.microsoft.com/office/drawing/2014/main" id="{2B217B4D-0475-4097-9F12-2397CC4DC390}"/>
              </a:ext>
            </a:extLst>
          </p:cNvPr>
          <p:cNvSpPr txBox="1">
            <a:spLocks noChangeArrowheads="1"/>
          </p:cNvSpPr>
          <p:nvPr/>
        </p:nvSpPr>
        <p:spPr bwMode="auto">
          <a:xfrm>
            <a:off x="1465263" y="556445"/>
            <a:ext cx="1510350" cy="369332"/>
          </a:xfrm>
          <a:prstGeom prst="rect">
            <a:avLst/>
          </a:prstGeom>
          <a:solidFill>
            <a:srgbClr val="FFC000"/>
          </a:solidFill>
          <a:ln>
            <a:noFill/>
          </a:ln>
          <a:effectLst/>
        </p:spPr>
        <p:txBody>
          <a:bodyPr wrap="none">
            <a:spAutoFit/>
          </a:bodyPr>
          <a:lstStyle/>
          <a:p>
            <a:pPr algn="ctr"/>
            <a:r>
              <a:rPr lang="en-US" altLang="en-US" sz="1800" dirty="0">
                <a:latin typeface="Book Antiqua" panose="02040602050305030304" pitchFamily="18" charset="0"/>
              </a:rPr>
              <a:t>preprocessor</a:t>
            </a:r>
          </a:p>
        </p:txBody>
      </p:sp>
      <p:sp>
        <p:nvSpPr>
          <p:cNvPr id="5" name="Text Box 39">
            <a:extLst>
              <a:ext uri="{FF2B5EF4-FFF2-40B4-BE49-F238E27FC236}">
                <a16:creationId xmlns:a16="http://schemas.microsoft.com/office/drawing/2014/main" id="{B211D81C-0BDC-4AD4-8C3F-42F0539D8168}"/>
              </a:ext>
            </a:extLst>
          </p:cNvPr>
          <p:cNvSpPr txBox="1">
            <a:spLocks noChangeArrowheads="1"/>
          </p:cNvSpPr>
          <p:nvPr/>
        </p:nvSpPr>
        <p:spPr bwMode="auto">
          <a:xfrm>
            <a:off x="76201" y="488071"/>
            <a:ext cx="1165224" cy="923330"/>
          </a:xfrm>
          <a:prstGeom prst="rect">
            <a:avLst/>
          </a:prstGeom>
          <a:noFill/>
          <a:ln>
            <a:noFill/>
          </a:ln>
          <a:effectLst/>
        </p:spPr>
        <p:txBody>
          <a:bodyPr wrap="square">
            <a:spAutoFit/>
          </a:bodyPr>
          <a:lstStyle/>
          <a:p>
            <a:r>
              <a:rPr lang="en-US" altLang="en-US" sz="1800" dirty="0">
                <a:solidFill>
                  <a:srgbClr val="FF0000"/>
                </a:solidFill>
                <a:latin typeface="Book Antiqua" panose="02040602050305030304" pitchFamily="18" charset="0"/>
              </a:rPr>
              <a:t>skeletal </a:t>
            </a:r>
            <a:br>
              <a:rPr lang="en-US" altLang="en-US" sz="1800" dirty="0">
                <a:solidFill>
                  <a:srgbClr val="FF0000"/>
                </a:solidFill>
                <a:latin typeface="Book Antiqua" panose="02040602050305030304" pitchFamily="18" charset="0"/>
              </a:rPr>
            </a:br>
            <a:r>
              <a:rPr lang="en-US" altLang="en-US" sz="1800" dirty="0">
                <a:solidFill>
                  <a:srgbClr val="FF0000"/>
                </a:solidFill>
                <a:latin typeface="Book Antiqua" panose="02040602050305030304" pitchFamily="18" charset="0"/>
              </a:rPr>
              <a:t>source </a:t>
            </a:r>
            <a:br>
              <a:rPr lang="en-US" altLang="en-US" sz="1800" dirty="0">
                <a:solidFill>
                  <a:srgbClr val="FF0000"/>
                </a:solidFill>
                <a:latin typeface="Book Antiqua" panose="02040602050305030304" pitchFamily="18" charset="0"/>
              </a:rPr>
            </a:br>
            <a:r>
              <a:rPr lang="en-US" altLang="en-US" sz="1800" dirty="0">
                <a:solidFill>
                  <a:srgbClr val="FF0000"/>
                </a:solidFill>
                <a:latin typeface="Book Antiqua" panose="02040602050305030304" pitchFamily="18" charset="0"/>
              </a:rPr>
              <a:t>program</a:t>
            </a:r>
          </a:p>
        </p:txBody>
      </p:sp>
      <p:sp>
        <p:nvSpPr>
          <p:cNvPr id="6" name="Rectangle 8">
            <a:extLst>
              <a:ext uri="{FF2B5EF4-FFF2-40B4-BE49-F238E27FC236}">
                <a16:creationId xmlns:a16="http://schemas.microsoft.com/office/drawing/2014/main" id="{7775FE33-07CB-43F0-8040-931887154B9F}"/>
              </a:ext>
            </a:extLst>
          </p:cNvPr>
          <p:cNvSpPr>
            <a:spLocks noChangeArrowheads="1"/>
          </p:cNvSpPr>
          <p:nvPr/>
        </p:nvSpPr>
        <p:spPr bwMode="auto">
          <a:xfrm>
            <a:off x="4038600" y="6248400"/>
            <a:ext cx="2063750" cy="381000"/>
          </a:xfrm>
          <a:prstGeom prst="rect">
            <a:avLst/>
          </a:prstGeom>
          <a:solidFill>
            <a:srgbClr val="FFC000"/>
          </a:solidFill>
          <a:ln w="12700">
            <a:solidFill>
              <a:schemeClr val="tx1"/>
            </a:solidFill>
            <a:miter lim="800000"/>
            <a:headEnd type="none" w="sm" len="sm"/>
            <a:tailEnd type="none" w="sm" len="sm"/>
          </a:ln>
          <a:effectLst/>
        </p:spPr>
        <p:txBody>
          <a:bodyPr wrap="none" anchor="ctr"/>
          <a:lstStyle/>
          <a:p>
            <a:endParaRPr lang="en-US"/>
          </a:p>
        </p:txBody>
      </p:sp>
      <p:sp>
        <p:nvSpPr>
          <p:cNvPr id="9" name="Text Box 15">
            <a:extLst>
              <a:ext uri="{FF2B5EF4-FFF2-40B4-BE49-F238E27FC236}">
                <a16:creationId xmlns:a16="http://schemas.microsoft.com/office/drawing/2014/main" id="{DA5F7CED-555F-43C4-B44A-C3CAEE8640BD}"/>
              </a:ext>
            </a:extLst>
          </p:cNvPr>
          <p:cNvSpPr txBox="1">
            <a:spLocks noChangeArrowheads="1"/>
          </p:cNvSpPr>
          <p:nvPr/>
        </p:nvSpPr>
        <p:spPr bwMode="auto">
          <a:xfrm>
            <a:off x="4436988" y="6248400"/>
            <a:ext cx="12073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latin typeface="Book Antiqua" panose="02040602050305030304" pitchFamily="18" charset="0"/>
              </a:rPr>
              <a:t>assembler</a:t>
            </a:r>
          </a:p>
        </p:txBody>
      </p:sp>
      <p:sp>
        <p:nvSpPr>
          <p:cNvPr id="18" name="Rectangle 8">
            <a:extLst>
              <a:ext uri="{FF2B5EF4-FFF2-40B4-BE49-F238E27FC236}">
                <a16:creationId xmlns:a16="http://schemas.microsoft.com/office/drawing/2014/main" id="{8C660037-9474-4D64-999A-F39AA6682820}"/>
              </a:ext>
            </a:extLst>
          </p:cNvPr>
          <p:cNvSpPr>
            <a:spLocks noChangeArrowheads="1"/>
          </p:cNvSpPr>
          <p:nvPr/>
        </p:nvSpPr>
        <p:spPr bwMode="auto">
          <a:xfrm>
            <a:off x="374650" y="6425400"/>
            <a:ext cx="206375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5">
            <a:extLst>
              <a:ext uri="{FF2B5EF4-FFF2-40B4-BE49-F238E27FC236}">
                <a16:creationId xmlns:a16="http://schemas.microsoft.com/office/drawing/2014/main" id="{8FC7C304-823E-4D0E-81F3-283E4E1CB48C}"/>
              </a:ext>
            </a:extLst>
          </p:cNvPr>
          <p:cNvSpPr txBox="1">
            <a:spLocks noChangeArrowheads="1"/>
          </p:cNvSpPr>
          <p:nvPr/>
        </p:nvSpPr>
        <p:spPr bwMode="auto">
          <a:xfrm>
            <a:off x="396102" y="6424942"/>
            <a:ext cx="2063747" cy="369332"/>
          </a:xfrm>
          <a:prstGeom prst="rect">
            <a:avLst/>
          </a:prstGeom>
          <a:solidFill>
            <a:srgbClr val="FFC000"/>
          </a:solidFill>
          <a:ln>
            <a:noFill/>
          </a:ln>
          <a:effectLst/>
        </p:spPr>
        <p:txBody>
          <a:bodyPr wrap="square">
            <a:spAutoFit/>
          </a:bodyPr>
          <a:lstStyle/>
          <a:p>
            <a:pPr algn="ctr"/>
            <a:r>
              <a:rPr lang="en-US" altLang="en-US" sz="1800" dirty="0">
                <a:latin typeface="Book Antiqua" panose="02040602050305030304" pitchFamily="18" charset="0"/>
              </a:rPr>
              <a:t>loader/linker</a:t>
            </a:r>
          </a:p>
        </p:txBody>
      </p:sp>
      <p:sp>
        <p:nvSpPr>
          <p:cNvPr id="20" name="Text Box 38">
            <a:extLst>
              <a:ext uri="{FF2B5EF4-FFF2-40B4-BE49-F238E27FC236}">
                <a16:creationId xmlns:a16="http://schemas.microsoft.com/office/drawing/2014/main" id="{09467EA9-94BF-40FD-A36A-CFFC9B501D04}"/>
              </a:ext>
            </a:extLst>
          </p:cNvPr>
          <p:cNvSpPr txBox="1">
            <a:spLocks noChangeArrowheads="1"/>
          </p:cNvSpPr>
          <p:nvPr/>
        </p:nvSpPr>
        <p:spPr bwMode="auto">
          <a:xfrm>
            <a:off x="90417" y="4684513"/>
            <a:ext cx="13103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800" dirty="0">
                <a:solidFill>
                  <a:srgbClr val="FF0000"/>
                </a:solidFill>
                <a:latin typeface="Book Antiqua" panose="02040602050305030304" pitchFamily="18" charset="0"/>
              </a:rPr>
              <a:t>target machine code</a:t>
            </a:r>
          </a:p>
        </p:txBody>
      </p:sp>
      <p:sp>
        <p:nvSpPr>
          <p:cNvPr id="21" name="Text Box 38">
            <a:extLst>
              <a:ext uri="{FF2B5EF4-FFF2-40B4-BE49-F238E27FC236}">
                <a16:creationId xmlns:a16="http://schemas.microsoft.com/office/drawing/2014/main" id="{F22A78A3-E11F-4D97-919E-1FE6AA97522D}"/>
              </a:ext>
            </a:extLst>
          </p:cNvPr>
          <p:cNvSpPr txBox="1">
            <a:spLocks noChangeArrowheads="1"/>
          </p:cNvSpPr>
          <p:nvPr/>
        </p:nvSpPr>
        <p:spPr bwMode="auto">
          <a:xfrm>
            <a:off x="2438400" y="6135469"/>
            <a:ext cx="1649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dirty="0">
                <a:solidFill>
                  <a:srgbClr val="FF0000"/>
                </a:solidFill>
                <a:latin typeface="Book Antiqua" panose="02040602050305030304" pitchFamily="18" charset="0"/>
              </a:rPr>
              <a:t>Relocatable</a:t>
            </a:r>
            <a:br>
              <a:rPr lang="en-US" altLang="en-US" sz="1800" dirty="0">
                <a:solidFill>
                  <a:srgbClr val="FF0000"/>
                </a:solidFill>
                <a:latin typeface="Book Antiqua" panose="02040602050305030304" pitchFamily="18" charset="0"/>
              </a:rPr>
            </a:br>
            <a:r>
              <a:rPr lang="en-US" altLang="en-US" sz="1800" dirty="0">
                <a:solidFill>
                  <a:srgbClr val="FF0000"/>
                </a:solidFill>
                <a:latin typeface="Book Antiqua" panose="02040602050305030304" pitchFamily="18" charset="0"/>
              </a:rPr>
              <a:t> machine code</a:t>
            </a:r>
          </a:p>
        </p:txBody>
      </p:sp>
      <p:sp>
        <p:nvSpPr>
          <p:cNvPr id="24" name="Text Box 38">
            <a:extLst>
              <a:ext uri="{FF2B5EF4-FFF2-40B4-BE49-F238E27FC236}">
                <a16:creationId xmlns:a16="http://schemas.microsoft.com/office/drawing/2014/main" id="{0F2BC3D7-CD45-4F86-9D5F-4B399AE6C49E}"/>
              </a:ext>
            </a:extLst>
          </p:cNvPr>
          <p:cNvSpPr txBox="1">
            <a:spLocks noChangeArrowheads="1"/>
          </p:cNvSpPr>
          <p:nvPr/>
        </p:nvSpPr>
        <p:spPr bwMode="auto">
          <a:xfrm>
            <a:off x="1286836" y="5287462"/>
            <a:ext cx="15549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800" dirty="0">
                <a:solidFill>
                  <a:srgbClr val="FF0000"/>
                </a:solidFill>
                <a:latin typeface="Book Antiqua" panose="02040602050305030304" pitchFamily="18" charset="0"/>
              </a:rPr>
              <a:t>Library files/ relocatable </a:t>
            </a:r>
            <a:br>
              <a:rPr lang="en-US" altLang="en-US" sz="1800" dirty="0">
                <a:solidFill>
                  <a:srgbClr val="FF0000"/>
                </a:solidFill>
                <a:latin typeface="Book Antiqua" panose="02040602050305030304" pitchFamily="18" charset="0"/>
              </a:rPr>
            </a:br>
            <a:r>
              <a:rPr lang="en-US" altLang="en-US" sz="1800" dirty="0">
                <a:solidFill>
                  <a:srgbClr val="FF0000"/>
                </a:solidFill>
                <a:latin typeface="Book Antiqua" panose="02040602050305030304" pitchFamily="18" charset="0"/>
              </a:rPr>
              <a:t>obj files</a:t>
            </a:r>
          </a:p>
        </p:txBody>
      </p:sp>
      <p:cxnSp>
        <p:nvCxnSpPr>
          <p:cNvPr id="26" name="Straight Arrow Connector 25">
            <a:extLst>
              <a:ext uri="{FF2B5EF4-FFF2-40B4-BE49-F238E27FC236}">
                <a16:creationId xmlns:a16="http://schemas.microsoft.com/office/drawing/2014/main" id="{31CC95EF-42C2-4634-B13A-AE4E35C60601}"/>
              </a:ext>
            </a:extLst>
          </p:cNvPr>
          <p:cNvCxnSpPr/>
          <p:nvPr/>
        </p:nvCxnSpPr>
        <p:spPr bwMode="auto">
          <a:xfrm>
            <a:off x="1905000" y="6172200"/>
            <a:ext cx="0" cy="2892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39">
            <a:extLst>
              <a:ext uri="{FF2B5EF4-FFF2-40B4-BE49-F238E27FC236}">
                <a16:creationId xmlns:a16="http://schemas.microsoft.com/office/drawing/2014/main" id="{B2D4A4B0-1FC1-4CD6-8365-2BF0DEC487C3}"/>
              </a:ext>
            </a:extLst>
          </p:cNvPr>
          <p:cNvSpPr txBox="1">
            <a:spLocks noChangeArrowheads="1"/>
          </p:cNvSpPr>
          <p:nvPr/>
        </p:nvSpPr>
        <p:spPr bwMode="auto">
          <a:xfrm>
            <a:off x="4297740" y="1459468"/>
            <a:ext cx="18046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solidFill>
                  <a:srgbClr val="FF0000"/>
                </a:solidFill>
                <a:latin typeface="Book Antiqua" panose="02040602050305030304" pitchFamily="18" charset="0"/>
              </a:rPr>
              <a:t> </a:t>
            </a:r>
            <a:r>
              <a:rPr lang="en-US" altLang="en-US" sz="1600" dirty="0">
                <a:latin typeface="Book Antiqua" panose="02040602050305030304" pitchFamily="18" charset="0"/>
              </a:rPr>
              <a:t>token stream</a:t>
            </a:r>
          </a:p>
        </p:txBody>
      </p:sp>
      <p:sp>
        <p:nvSpPr>
          <p:cNvPr id="28" name="Text Box 39">
            <a:extLst>
              <a:ext uri="{FF2B5EF4-FFF2-40B4-BE49-F238E27FC236}">
                <a16:creationId xmlns:a16="http://schemas.microsoft.com/office/drawing/2014/main" id="{198C5367-DC12-48DA-ACFE-C1863B6D1603}"/>
              </a:ext>
            </a:extLst>
          </p:cNvPr>
          <p:cNvSpPr txBox="1">
            <a:spLocks noChangeArrowheads="1"/>
          </p:cNvSpPr>
          <p:nvPr/>
        </p:nvSpPr>
        <p:spPr bwMode="auto">
          <a:xfrm>
            <a:off x="4137269" y="2135588"/>
            <a:ext cx="2209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solidFill>
                  <a:srgbClr val="FF0000"/>
                </a:solidFill>
                <a:latin typeface="Book Antiqua" panose="02040602050305030304" pitchFamily="18" charset="0"/>
              </a:rPr>
              <a:t> </a:t>
            </a:r>
            <a:r>
              <a:rPr lang="en-US" altLang="en-US" sz="1600" dirty="0">
                <a:latin typeface="Book Antiqua" panose="02040602050305030304" pitchFamily="18" charset="0"/>
              </a:rPr>
              <a:t>syntax/parse tree</a:t>
            </a:r>
          </a:p>
        </p:txBody>
      </p:sp>
      <p:sp>
        <p:nvSpPr>
          <p:cNvPr id="29" name="Text Box 39">
            <a:extLst>
              <a:ext uri="{FF2B5EF4-FFF2-40B4-BE49-F238E27FC236}">
                <a16:creationId xmlns:a16="http://schemas.microsoft.com/office/drawing/2014/main" id="{3FF3BC1E-6820-477F-8FCA-6CA8BFE9A9DC}"/>
              </a:ext>
            </a:extLst>
          </p:cNvPr>
          <p:cNvSpPr txBox="1">
            <a:spLocks noChangeArrowheads="1"/>
          </p:cNvSpPr>
          <p:nvPr/>
        </p:nvSpPr>
        <p:spPr bwMode="auto">
          <a:xfrm>
            <a:off x="4137270" y="2819400"/>
            <a:ext cx="24323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solidFill>
                  <a:srgbClr val="FF0000"/>
                </a:solidFill>
                <a:latin typeface="Book Antiqua" panose="02040602050305030304" pitchFamily="18" charset="0"/>
              </a:rPr>
              <a:t> annotated </a:t>
            </a:r>
            <a:r>
              <a:rPr lang="en-US" altLang="en-US" sz="1600" dirty="0">
                <a:latin typeface="Book Antiqua" panose="02040602050305030304" pitchFamily="18" charset="0"/>
              </a:rPr>
              <a:t>syntax tree</a:t>
            </a:r>
          </a:p>
        </p:txBody>
      </p:sp>
      <p:sp>
        <p:nvSpPr>
          <p:cNvPr id="30" name="Text Box 39">
            <a:extLst>
              <a:ext uri="{FF2B5EF4-FFF2-40B4-BE49-F238E27FC236}">
                <a16:creationId xmlns:a16="http://schemas.microsoft.com/office/drawing/2014/main" id="{5626B38F-F3F0-451C-B965-AFC1CBC4C3B5}"/>
              </a:ext>
            </a:extLst>
          </p:cNvPr>
          <p:cNvSpPr txBox="1">
            <a:spLocks noChangeArrowheads="1"/>
          </p:cNvSpPr>
          <p:nvPr/>
        </p:nvSpPr>
        <p:spPr bwMode="auto">
          <a:xfrm>
            <a:off x="4097308" y="3352800"/>
            <a:ext cx="27606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rgbClr val="FF0000"/>
                </a:solidFill>
                <a:latin typeface="Book Antiqua" panose="02040602050305030304" pitchFamily="18" charset="0"/>
              </a:rPr>
              <a:t> </a:t>
            </a:r>
            <a:r>
              <a:rPr lang="en-US" altLang="en-US" sz="1600" dirty="0">
                <a:latin typeface="Book Antiqua" panose="02040602050305030304" pitchFamily="18" charset="0"/>
              </a:rPr>
              <a:t>intermediate representation</a:t>
            </a:r>
          </a:p>
        </p:txBody>
      </p:sp>
      <p:sp>
        <p:nvSpPr>
          <p:cNvPr id="31" name="Text Box 39">
            <a:extLst>
              <a:ext uri="{FF2B5EF4-FFF2-40B4-BE49-F238E27FC236}">
                <a16:creationId xmlns:a16="http://schemas.microsoft.com/office/drawing/2014/main" id="{CAB1B6ED-5D0D-4186-B9D2-F1136C638D87}"/>
              </a:ext>
            </a:extLst>
          </p:cNvPr>
          <p:cNvSpPr txBox="1">
            <a:spLocks noChangeArrowheads="1"/>
          </p:cNvSpPr>
          <p:nvPr/>
        </p:nvSpPr>
        <p:spPr bwMode="auto">
          <a:xfrm>
            <a:off x="4097593" y="4648200"/>
            <a:ext cx="2606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800" dirty="0">
                <a:solidFill>
                  <a:srgbClr val="FF0000"/>
                </a:solidFill>
                <a:latin typeface="Book Antiqua" panose="02040602050305030304" pitchFamily="18" charset="0"/>
              </a:rPr>
              <a:t> </a:t>
            </a:r>
            <a:r>
              <a:rPr lang="en-US" altLang="en-US" sz="1600" dirty="0">
                <a:latin typeface="Book Antiqua" panose="02040602050305030304" pitchFamily="18" charset="0"/>
              </a:rPr>
              <a:t>target machine code</a:t>
            </a:r>
            <a:endParaRPr lang="en-US" altLang="en-US" sz="1800" dirty="0">
              <a:latin typeface="Book Antiqua" panose="02040602050305030304" pitchFamily="18" charset="0"/>
            </a:endParaRPr>
          </a:p>
        </p:txBody>
      </p:sp>
      <p:sp>
        <p:nvSpPr>
          <p:cNvPr id="263214" name="Rectangle 7">
            <a:extLst>
              <a:ext uri="{FF2B5EF4-FFF2-40B4-BE49-F238E27FC236}">
                <a16:creationId xmlns:a16="http://schemas.microsoft.com/office/drawing/2014/main" id="{9516CB5D-4C95-40F3-895B-22223CDB505A}"/>
              </a:ext>
            </a:extLst>
          </p:cNvPr>
          <p:cNvSpPr>
            <a:spLocks noChangeArrowheads="1"/>
          </p:cNvSpPr>
          <p:nvPr/>
        </p:nvSpPr>
        <p:spPr bwMode="auto">
          <a:xfrm>
            <a:off x="3962399" y="3657600"/>
            <a:ext cx="2665123" cy="457200"/>
          </a:xfrm>
          <a:prstGeom prst="rect">
            <a:avLst/>
          </a:prstGeom>
          <a:solidFill>
            <a:schemeClr val="accent1">
              <a:lumMod val="20000"/>
              <a:lumOff val="80000"/>
            </a:schemeClr>
          </a:solidFill>
          <a:ln w="12700">
            <a:solidFill>
              <a:schemeClr val="tx1"/>
            </a:solidFill>
            <a:miter lim="800000"/>
            <a:headEnd type="none" w="sm" len="sm"/>
            <a:tailEnd type="none" w="sm" len="sm"/>
          </a:ln>
          <a:effectLst/>
        </p:spPr>
        <p:txBody>
          <a:bodyPr wrap="none" anchor="ctr"/>
          <a:lstStyle/>
          <a:p>
            <a:endParaRPr lang="en-US"/>
          </a:p>
        </p:txBody>
      </p:sp>
      <p:sp>
        <p:nvSpPr>
          <p:cNvPr id="263215" name="Text Box 14">
            <a:extLst>
              <a:ext uri="{FF2B5EF4-FFF2-40B4-BE49-F238E27FC236}">
                <a16:creationId xmlns:a16="http://schemas.microsoft.com/office/drawing/2014/main" id="{C85DF24E-CE49-4CD9-8D6B-37A1D0CCC230}"/>
              </a:ext>
            </a:extLst>
          </p:cNvPr>
          <p:cNvSpPr txBox="1">
            <a:spLocks noChangeArrowheads="1"/>
          </p:cNvSpPr>
          <p:nvPr/>
        </p:nvSpPr>
        <p:spPr bwMode="auto">
          <a:xfrm>
            <a:off x="4065312" y="3612185"/>
            <a:ext cx="25640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600" dirty="0">
                <a:latin typeface="Book Antiqua" panose="02040602050305030304" pitchFamily="18" charset="0"/>
              </a:rPr>
              <a:t>Machine independent </a:t>
            </a:r>
            <a:br>
              <a:rPr lang="en-US" altLang="en-US" sz="1600" dirty="0">
                <a:latin typeface="Book Antiqua" panose="02040602050305030304" pitchFamily="18" charset="0"/>
              </a:rPr>
            </a:br>
            <a:r>
              <a:rPr lang="en-US" altLang="en-US" sz="1600" dirty="0">
                <a:latin typeface="Book Antiqua" panose="02040602050305030304" pitchFamily="18" charset="0"/>
              </a:rPr>
              <a:t>code optimizer</a:t>
            </a:r>
          </a:p>
        </p:txBody>
      </p:sp>
      <p:sp>
        <p:nvSpPr>
          <p:cNvPr id="263219" name="Arrow: Down 263218">
            <a:extLst>
              <a:ext uri="{FF2B5EF4-FFF2-40B4-BE49-F238E27FC236}">
                <a16:creationId xmlns:a16="http://schemas.microsoft.com/office/drawing/2014/main" id="{4AE8C639-9F6B-4DB5-9D52-C24E0C3088F2}"/>
              </a:ext>
            </a:extLst>
          </p:cNvPr>
          <p:cNvSpPr/>
          <p:nvPr/>
        </p:nvSpPr>
        <p:spPr bwMode="auto">
          <a:xfrm>
            <a:off x="4038600" y="1447800"/>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0" name="Arrow: Down 263219">
            <a:extLst>
              <a:ext uri="{FF2B5EF4-FFF2-40B4-BE49-F238E27FC236}">
                <a16:creationId xmlns:a16="http://schemas.microsoft.com/office/drawing/2014/main" id="{86588FC7-2372-41DF-B252-EEE46058FFB4}"/>
              </a:ext>
            </a:extLst>
          </p:cNvPr>
          <p:cNvSpPr/>
          <p:nvPr/>
        </p:nvSpPr>
        <p:spPr bwMode="auto">
          <a:xfrm>
            <a:off x="4038600" y="2154589"/>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1" name="Arrow: Down 263220">
            <a:extLst>
              <a:ext uri="{FF2B5EF4-FFF2-40B4-BE49-F238E27FC236}">
                <a16:creationId xmlns:a16="http://schemas.microsoft.com/office/drawing/2014/main" id="{245F2BFC-B714-40D8-B33A-1859BE7C24CA}"/>
              </a:ext>
            </a:extLst>
          </p:cNvPr>
          <p:cNvSpPr/>
          <p:nvPr/>
        </p:nvSpPr>
        <p:spPr bwMode="auto">
          <a:xfrm>
            <a:off x="3995360" y="2852492"/>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2" name="Arrow: Down 263221">
            <a:extLst>
              <a:ext uri="{FF2B5EF4-FFF2-40B4-BE49-F238E27FC236}">
                <a16:creationId xmlns:a16="http://schemas.microsoft.com/office/drawing/2014/main" id="{16C6F2F8-28A4-425E-B9A8-FF1F9F49B544}"/>
              </a:ext>
            </a:extLst>
          </p:cNvPr>
          <p:cNvSpPr/>
          <p:nvPr/>
        </p:nvSpPr>
        <p:spPr bwMode="auto">
          <a:xfrm>
            <a:off x="4005504" y="3417529"/>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3" name="Arrow: Right 263222">
            <a:extLst>
              <a:ext uri="{FF2B5EF4-FFF2-40B4-BE49-F238E27FC236}">
                <a16:creationId xmlns:a16="http://schemas.microsoft.com/office/drawing/2014/main" id="{D255CF3B-7524-44A9-A994-30751915D7A3}"/>
              </a:ext>
            </a:extLst>
          </p:cNvPr>
          <p:cNvSpPr/>
          <p:nvPr/>
        </p:nvSpPr>
        <p:spPr bwMode="auto">
          <a:xfrm>
            <a:off x="1295400" y="735048"/>
            <a:ext cx="212110" cy="1031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4" name="Arrow: Right 263223">
            <a:extLst>
              <a:ext uri="{FF2B5EF4-FFF2-40B4-BE49-F238E27FC236}">
                <a16:creationId xmlns:a16="http://schemas.microsoft.com/office/drawing/2014/main" id="{6C389E92-A13F-467C-80CA-3608475A49AF}"/>
              </a:ext>
            </a:extLst>
          </p:cNvPr>
          <p:cNvSpPr/>
          <p:nvPr/>
        </p:nvSpPr>
        <p:spPr bwMode="auto">
          <a:xfrm>
            <a:off x="2895600" y="735048"/>
            <a:ext cx="202250" cy="84317"/>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5" name="Arrow: Down 263224">
            <a:extLst>
              <a:ext uri="{FF2B5EF4-FFF2-40B4-BE49-F238E27FC236}">
                <a16:creationId xmlns:a16="http://schemas.microsoft.com/office/drawing/2014/main" id="{494391DE-DBE3-425D-AE86-2692895326ED}"/>
              </a:ext>
            </a:extLst>
          </p:cNvPr>
          <p:cNvSpPr/>
          <p:nvPr/>
        </p:nvSpPr>
        <p:spPr bwMode="auto">
          <a:xfrm>
            <a:off x="4032250" y="838200"/>
            <a:ext cx="88900" cy="22859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7" name="Text Box 39">
            <a:extLst>
              <a:ext uri="{FF2B5EF4-FFF2-40B4-BE49-F238E27FC236}">
                <a16:creationId xmlns:a16="http://schemas.microsoft.com/office/drawing/2014/main" id="{9311F426-2E59-48BF-A573-9440714A59B1}"/>
              </a:ext>
            </a:extLst>
          </p:cNvPr>
          <p:cNvSpPr txBox="1">
            <a:spLocks noChangeArrowheads="1"/>
          </p:cNvSpPr>
          <p:nvPr/>
        </p:nvSpPr>
        <p:spPr bwMode="auto">
          <a:xfrm>
            <a:off x="4097308" y="4081046"/>
            <a:ext cx="27606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srgbClr val="FF0000"/>
                </a:solidFill>
                <a:latin typeface="Book Antiqua" panose="02040602050305030304" pitchFamily="18" charset="0"/>
              </a:rPr>
              <a:t> </a:t>
            </a:r>
            <a:r>
              <a:rPr lang="en-US" altLang="en-US" sz="1600" dirty="0">
                <a:latin typeface="Book Antiqua" panose="02040602050305030304" pitchFamily="18" charset="0"/>
              </a:rPr>
              <a:t>intermediate representation</a:t>
            </a:r>
          </a:p>
        </p:txBody>
      </p:sp>
      <p:sp>
        <p:nvSpPr>
          <p:cNvPr id="263228" name="Arrow: Down 263227">
            <a:extLst>
              <a:ext uri="{FF2B5EF4-FFF2-40B4-BE49-F238E27FC236}">
                <a16:creationId xmlns:a16="http://schemas.microsoft.com/office/drawing/2014/main" id="{5D128C9F-5433-489F-B366-707DCF475D0E}"/>
              </a:ext>
            </a:extLst>
          </p:cNvPr>
          <p:cNvSpPr/>
          <p:nvPr/>
        </p:nvSpPr>
        <p:spPr bwMode="auto">
          <a:xfrm>
            <a:off x="4038600" y="4179529"/>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29" name="Arrow: Down 263228">
            <a:extLst>
              <a:ext uri="{FF2B5EF4-FFF2-40B4-BE49-F238E27FC236}">
                <a16:creationId xmlns:a16="http://schemas.microsoft.com/office/drawing/2014/main" id="{CA145E9A-3267-44C4-9504-AAFE6282F469}"/>
              </a:ext>
            </a:extLst>
          </p:cNvPr>
          <p:cNvSpPr/>
          <p:nvPr/>
        </p:nvSpPr>
        <p:spPr bwMode="auto">
          <a:xfrm>
            <a:off x="4038600" y="4789129"/>
            <a:ext cx="119440" cy="240071"/>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263230" name="Arrow: Down 263229">
            <a:extLst>
              <a:ext uri="{FF2B5EF4-FFF2-40B4-BE49-F238E27FC236}">
                <a16:creationId xmlns:a16="http://schemas.microsoft.com/office/drawing/2014/main" id="{3D55242F-613E-42FF-A84A-A60C5D639E35}"/>
              </a:ext>
            </a:extLst>
          </p:cNvPr>
          <p:cNvSpPr/>
          <p:nvPr/>
        </p:nvSpPr>
        <p:spPr bwMode="auto">
          <a:xfrm>
            <a:off x="4113210" y="5703529"/>
            <a:ext cx="45719" cy="507263"/>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cxnSp>
        <p:nvCxnSpPr>
          <p:cNvPr id="32" name="Straight Connector 31">
            <a:extLst>
              <a:ext uri="{FF2B5EF4-FFF2-40B4-BE49-F238E27FC236}">
                <a16:creationId xmlns:a16="http://schemas.microsoft.com/office/drawing/2014/main" id="{E866F281-E373-4ED3-AEA5-79174300DFB1}"/>
              </a:ext>
            </a:extLst>
          </p:cNvPr>
          <p:cNvCxnSpPr>
            <a:stCxn id="52" idx="3"/>
            <a:endCxn id="263171" idx="1"/>
          </p:cNvCxnSpPr>
          <p:nvPr/>
        </p:nvCxnSpPr>
        <p:spPr bwMode="auto">
          <a:xfrm flipV="1">
            <a:off x="2787601" y="1288256"/>
            <a:ext cx="1174795" cy="274527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06CC081-E01C-40B5-AAA5-5E7661C3A6FB}"/>
              </a:ext>
            </a:extLst>
          </p:cNvPr>
          <p:cNvCxnSpPr>
            <a:stCxn id="52" idx="3"/>
            <a:endCxn id="263172" idx="1"/>
          </p:cNvCxnSpPr>
          <p:nvPr/>
        </p:nvCxnSpPr>
        <p:spPr bwMode="auto">
          <a:xfrm flipV="1">
            <a:off x="2787601" y="1963057"/>
            <a:ext cx="1174796" cy="2070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32557EDC-D81D-4D84-BFBD-6CCE8C2A3CDF}"/>
              </a:ext>
            </a:extLst>
          </p:cNvPr>
          <p:cNvCxnSpPr>
            <a:stCxn id="52" idx="3"/>
            <a:endCxn id="263173" idx="1"/>
          </p:cNvCxnSpPr>
          <p:nvPr/>
        </p:nvCxnSpPr>
        <p:spPr bwMode="auto">
          <a:xfrm flipV="1">
            <a:off x="2787601" y="2657158"/>
            <a:ext cx="1174797" cy="13763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DA6CDD3-CED2-4B3E-97C8-6F39DBFC7089}"/>
              </a:ext>
            </a:extLst>
          </p:cNvPr>
          <p:cNvCxnSpPr>
            <a:cxnSpLocks/>
            <a:stCxn id="52" idx="3"/>
            <a:endCxn id="263184" idx="1"/>
          </p:cNvCxnSpPr>
          <p:nvPr/>
        </p:nvCxnSpPr>
        <p:spPr bwMode="auto">
          <a:xfrm flipV="1">
            <a:off x="2787601" y="3229312"/>
            <a:ext cx="1174799" cy="8042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3AE7D64B-7FBD-4E1C-8A96-FB876596850F}"/>
              </a:ext>
            </a:extLst>
          </p:cNvPr>
          <p:cNvCxnSpPr>
            <a:stCxn id="52" idx="3"/>
            <a:endCxn id="263214" idx="1"/>
          </p:cNvCxnSpPr>
          <p:nvPr/>
        </p:nvCxnSpPr>
        <p:spPr bwMode="auto">
          <a:xfrm flipV="1">
            <a:off x="2787601" y="3886200"/>
            <a:ext cx="1174798" cy="1473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C9CE696C-95F0-437E-AAF4-8791F3530A5F}"/>
              </a:ext>
            </a:extLst>
          </p:cNvPr>
          <p:cNvCxnSpPr>
            <a:stCxn id="52" idx="3"/>
            <a:endCxn id="263175" idx="1"/>
          </p:cNvCxnSpPr>
          <p:nvPr/>
        </p:nvCxnSpPr>
        <p:spPr bwMode="auto">
          <a:xfrm>
            <a:off x="2787601" y="4033526"/>
            <a:ext cx="1174799" cy="5264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64FF8DB1-3BD2-4508-BAC7-85B52AB0A222}"/>
              </a:ext>
            </a:extLst>
          </p:cNvPr>
          <p:cNvCxnSpPr>
            <a:stCxn id="52" idx="3"/>
            <a:endCxn id="263176" idx="1"/>
          </p:cNvCxnSpPr>
          <p:nvPr/>
        </p:nvCxnSpPr>
        <p:spPr bwMode="auto">
          <a:xfrm>
            <a:off x="2787601" y="4033526"/>
            <a:ext cx="1174799" cy="12916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04E8DFF8-7609-4B9C-9918-141350506B6C}"/>
              </a:ext>
            </a:extLst>
          </p:cNvPr>
          <p:cNvCxnSpPr>
            <a:stCxn id="263171" idx="3"/>
            <a:endCxn id="53" idx="1"/>
          </p:cNvCxnSpPr>
          <p:nvPr/>
        </p:nvCxnSpPr>
        <p:spPr bwMode="auto">
          <a:xfrm>
            <a:off x="6627520" y="1288256"/>
            <a:ext cx="1462794" cy="2702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502BACC8-02C0-4FC0-9F4F-10BFA2898837}"/>
              </a:ext>
            </a:extLst>
          </p:cNvPr>
          <p:cNvCxnSpPr>
            <a:stCxn id="263172" idx="3"/>
            <a:endCxn id="53" idx="1"/>
          </p:cNvCxnSpPr>
          <p:nvPr/>
        </p:nvCxnSpPr>
        <p:spPr bwMode="auto">
          <a:xfrm>
            <a:off x="6627521" y="1963057"/>
            <a:ext cx="1462793" cy="202780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a:extLst>
              <a:ext uri="{FF2B5EF4-FFF2-40B4-BE49-F238E27FC236}">
                <a16:creationId xmlns:a16="http://schemas.microsoft.com/office/drawing/2014/main" id="{2A1DEC73-72A7-48D2-AE63-74D87F736529}"/>
              </a:ext>
            </a:extLst>
          </p:cNvPr>
          <p:cNvCxnSpPr>
            <a:stCxn id="263173" idx="3"/>
            <a:endCxn id="53" idx="1"/>
          </p:cNvCxnSpPr>
          <p:nvPr/>
        </p:nvCxnSpPr>
        <p:spPr bwMode="auto">
          <a:xfrm>
            <a:off x="6627521" y="2657158"/>
            <a:ext cx="1462793" cy="13337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a:extLst>
              <a:ext uri="{FF2B5EF4-FFF2-40B4-BE49-F238E27FC236}">
                <a16:creationId xmlns:a16="http://schemas.microsoft.com/office/drawing/2014/main" id="{123A261B-B59A-4704-9DC6-10C2FD5E2C01}"/>
              </a:ext>
            </a:extLst>
          </p:cNvPr>
          <p:cNvCxnSpPr>
            <a:cxnSpLocks/>
            <a:stCxn id="263184" idx="3"/>
            <a:endCxn id="53" idx="1"/>
          </p:cNvCxnSpPr>
          <p:nvPr/>
        </p:nvCxnSpPr>
        <p:spPr bwMode="auto">
          <a:xfrm>
            <a:off x="6703724" y="3229312"/>
            <a:ext cx="1386590" cy="7615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a:extLst>
              <a:ext uri="{FF2B5EF4-FFF2-40B4-BE49-F238E27FC236}">
                <a16:creationId xmlns:a16="http://schemas.microsoft.com/office/drawing/2014/main" id="{21BECB1C-459A-408F-934F-BE7B5D27B5C0}"/>
              </a:ext>
            </a:extLst>
          </p:cNvPr>
          <p:cNvCxnSpPr>
            <a:stCxn id="263215" idx="3"/>
            <a:endCxn id="53" idx="1"/>
          </p:cNvCxnSpPr>
          <p:nvPr/>
        </p:nvCxnSpPr>
        <p:spPr bwMode="auto">
          <a:xfrm>
            <a:off x="6629400" y="3904573"/>
            <a:ext cx="1460914" cy="862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a:extLst>
              <a:ext uri="{FF2B5EF4-FFF2-40B4-BE49-F238E27FC236}">
                <a16:creationId xmlns:a16="http://schemas.microsoft.com/office/drawing/2014/main" id="{F2CCDE11-2B61-4D3B-B17E-CBDB14CCE628}"/>
              </a:ext>
            </a:extLst>
          </p:cNvPr>
          <p:cNvCxnSpPr>
            <a:stCxn id="263175" idx="3"/>
            <a:endCxn id="53" idx="1"/>
          </p:cNvCxnSpPr>
          <p:nvPr/>
        </p:nvCxnSpPr>
        <p:spPr bwMode="auto">
          <a:xfrm flipV="1">
            <a:off x="6627520" y="3990865"/>
            <a:ext cx="1462794" cy="5691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a:extLst>
              <a:ext uri="{FF2B5EF4-FFF2-40B4-BE49-F238E27FC236}">
                <a16:creationId xmlns:a16="http://schemas.microsoft.com/office/drawing/2014/main" id="{1F04E739-C2BF-40DF-BCD2-6DB371B151AF}"/>
              </a:ext>
            </a:extLst>
          </p:cNvPr>
          <p:cNvCxnSpPr>
            <a:stCxn id="263183" idx="3"/>
            <a:endCxn id="53" idx="1"/>
          </p:cNvCxnSpPr>
          <p:nvPr/>
        </p:nvCxnSpPr>
        <p:spPr bwMode="auto">
          <a:xfrm flipV="1">
            <a:off x="6629400" y="3990865"/>
            <a:ext cx="1460914" cy="13555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Arrow: Up 3">
            <a:extLst>
              <a:ext uri="{FF2B5EF4-FFF2-40B4-BE49-F238E27FC236}">
                <a16:creationId xmlns:a16="http://schemas.microsoft.com/office/drawing/2014/main" id="{49C4A103-C167-4204-9CA1-E541B6DD3400}"/>
              </a:ext>
            </a:extLst>
          </p:cNvPr>
          <p:cNvSpPr/>
          <p:nvPr/>
        </p:nvSpPr>
        <p:spPr bwMode="auto">
          <a:xfrm>
            <a:off x="609603" y="5501612"/>
            <a:ext cx="152397" cy="92333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8" name="Arrow: Left 7">
            <a:extLst>
              <a:ext uri="{FF2B5EF4-FFF2-40B4-BE49-F238E27FC236}">
                <a16:creationId xmlns:a16="http://schemas.microsoft.com/office/drawing/2014/main" id="{D8D9C886-666D-4D2C-AB48-1F2C63E45216}"/>
              </a:ext>
            </a:extLst>
          </p:cNvPr>
          <p:cNvSpPr/>
          <p:nvPr/>
        </p:nvSpPr>
        <p:spPr bwMode="auto">
          <a:xfrm>
            <a:off x="2481301" y="6424942"/>
            <a:ext cx="1524203" cy="9280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87711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3217"/>
                                        </p:tgtEl>
                                        <p:attrNameLst>
                                          <p:attrName>style.visibility</p:attrName>
                                        </p:attrNameLst>
                                      </p:cBhvr>
                                      <p:to>
                                        <p:strVal val="visible"/>
                                      </p:to>
                                    </p:set>
                                    <p:animEffect transition="in" filter="dissolve">
                                      <p:cBhvr>
                                        <p:cTn id="7" dur="500"/>
                                        <p:tgtEl>
                                          <p:spTgt spid="2632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dissolv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8FFC-7979-4771-AC11-9B897A34168A}"/>
              </a:ext>
            </a:extLst>
          </p:cNvPr>
          <p:cNvSpPr>
            <a:spLocks noGrp="1"/>
          </p:cNvSpPr>
          <p:nvPr>
            <p:ph type="title"/>
          </p:nvPr>
        </p:nvSpPr>
        <p:spPr>
          <a:xfrm>
            <a:off x="304800" y="2362200"/>
            <a:ext cx="9372600" cy="683659"/>
          </a:xfrm>
        </p:spPr>
        <p:txBody>
          <a:bodyPr/>
          <a:lstStyle/>
          <a:p>
            <a:r>
              <a:rPr lang="en-US" dirty="0"/>
              <a:t>Modern Compilers Implementation</a:t>
            </a:r>
            <a:endParaRPr lang="en-PK" dirty="0"/>
          </a:p>
        </p:txBody>
      </p:sp>
      <p:pic>
        <p:nvPicPr>
          <p:cNvPr id="274434" name="Picture 2" descr="[Three Major Components of a Three-Phase Compiler]">
            <a:extLst>
              <a:ext uri="{FF2B5EF4-FFF2-40B4-BE49-F238E27FC236}">
                <a16:creationId xmlns:a16="http://schemas.microsoft.com/office/drawing/2014/main" id="{579AF1DA-ABA9-4BAB-872B-C14FCA7A9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450" y="609600"/>
            <a:ext cx="6401750" cy="10264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11375C-2CB2-40F9-B720-B78E166FB35D}"/>
              </a:ext>
            </a:extLst>
          </p:cNvPr>
          <p:cNvSpPr txBox="1"/>
          <p:nvPr/>
        </p:nvSpPr>
        <p:spPr>
          <a:xfrm>
            <a:off x="76200" y="3048000"/>
            <a:ext cx="9677400" cy="830997"/>
          </a:xfrm>
          <a:prstGeom prst="rect">
            <a:avLst/>
          </a:prstGeom>
          <a:noFill/>
        </p:spPr>
        <p:txBody>
          <a:bodyPr wrap="square">
            <a:spAutoFit/>
          </a:bodyPr>
          <a:lstStyle/>
          <a:p>
            <a:r>
              <a:rPr lang="en-GB" dirty="0">
                <a:solidFill>
                  <a:srgbClr val="333333"/>
                </a:solidFill>
                <a:latin typeface="+mn-lt"/>
              </a:rPr>
              <a:t>Three Major components of 3 phase compiler developed by different vendors</a:t>
            </a:r>
          </a:p>
          <a:p>
            <a:r>
              <a:rPr lang="en-GB" dirty="0">
                <a:solidFill>
                  <a:srgbClr val="333333"/>
                </a:solidFill>
                <a:latin typeface="+mn-lt"/>
              </a:rPr>
              <a:t>M+N compilers</a:t>
            </a:r>
            <a:endParaRPr lang="en-PK" dirty="0">
              <a:solidFill>
                <a:srgbClr val="333333"/>
              </a:solidFill>
              <a:latin typeface="+mn-lt"/>
            </a:endParaRPr>
          </a:p>
        </p:txBody>
      </p:sp>
      <p:pic>
        <p:nvPicPr>
          <p:cNvPr id="274436" name="Picture 4" descr="[Retargetablity]">
            <a:extLst>
              <a:ext uri="{FF2B5EF4-FFF2-40B4-BE49-F238E27FC236}">
                <a16:creationId xmlns:a16="http://schemas.microsoft.com/office/drawing/2014/main" id="{0CBE620E-6354-4159-BFB3-206EDAE0E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0738"/>
            <a:ext cx="6400800" cy="236726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1B9D2C5-5B1E-49F9-9E14-F86AD419917D}"/>
              </a:ext>
            </a:extLst>
          </p:cNvPr>
          <p:cNvSpPr txBox="1">
            <a:spLocks/>
          </p:cNvSpPr>
          <p:nvPr/>
        </p:nvSpPr>
        <p:spPr bwMode="auto">
          <a:xfrm>
            <a:off x="0" y="0"/>
            <a:ext cx="9906000" cy="602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anose="020B0604030504040204" pitchFamily="34" charset="0"/>
              </a:defRPr>
            </a:lvl2pPr>
            <a:lvl3pPr algn="ctr" rtl="0" eaLnBrk="0" fontAlgn="base" hangingPunct="0">
              <a:spcBef>
                <a:spcPct val="0"/>
              </a:spcBef>
              <a:spcAft>
                <a:spcPct val="0"/>
              </a:spcAft>
              <a:defRPr sz="3200" b="1">
                <a:solidFill>
                  <a:schemeClr val="tx2"/>
                </a:solidFill>
                <a:latin typeface="Tahoma" panose="020B0604030504040204" pitchFamily="34" charset="0"/>
              </a:defRPr>
            </a:lvl3pPr>
            <a:lvl4pPr algn="ctr" rtl="0" eaLnBrk="0" fontAlgn="base" hangingPunct="0">
              <a:spcBef>
                <a:spcPct val="0"/>
              </a:spcBef>
              <a:spcAft>
                <a:spcPct val="0"/>
              </a:spcAft>
              <a:defRPr sz="3200" b="1">
                <a:solidFill>
                  <a:schemeClr val="tx2"/>
                </a:solidFill>
                <a:latin typeface="Tahoma" panose="020B0604030504040204" pitchFamily="34" charset="0"/>
              </a:defRPr>
            </a:lvl4pPr>
            <a:lvl5pPr algn="ctr" rtl="0" eaLnBrk="0" fontAlgn="base" hangingPunct="0">
              <a:spcBef>
                <a:spcPct val="0"/>
              </a:spcBef>
              <a:spcAft>
                <a:spcPct val="0"/>
              </a:spcAft>
              <a:defRPr sz="3200" b="1">
                <a:solidFill>
                  <a:schemeClr val="tx2"/>
                </a:solidFill>
                <a:latin typeface="Tahoma" panose="020B0604030504040204" pitchFamily="34" charset="0"/>
              </a:defRPr>
            </a:lvl5pPr>
            <a:lvl6pPr marL="457200" algn="ctr" rtl="0" eaLnBrk="0" fontAlgn="base" hangingPunct="0">
              <a:spcBef>
                <a:spcPct val="0"/>
              </a:spcBef>
              <a:spcAft>
                <a:spcPct val="0"/>
              </a:spcAft>
              <a:defRPr sz="3200" b="1">
                <a:solidFill>
                  <a:schemeClr val="tx2"/>
                </a:solidFill>
                <a:latin typeface="Tahoma" panose="020B0604030504040204" pitchFamily="34" charset="0"/>
              </a:defRPr>
            </a:lvl6pPr>
            <a:lvl7pPr marL="914400" algn="ctr" rtl="0" eaLnBrk="0" fontAlgn="base" hangingPunct="0">
              <a:spcBef>
                <a:spcPct val="0"/>
              </a:spcBef>
              <a:spcAft>
                <a:spcPct val="0"/>
              </a:spcAft>
              <a:defRPr sz="3200" b="1">
                <a:solidFill>
                  <a:schemeClr val="tx2"/>
                </a:solidFill>
                <a:latin typeface="Tahoma" panose="020B0604030504040204" pitchFamily="34" charset="0"/>
              </a:defRPr>
            </a:lvl7pPr>
            <a:lvl8pPr marL="1371600" algn="ctr" rtl="0" eaLnBrk="0" fontAlgn="base" hangingPunct="0">
              <a:spcBef>
                <a:spcPct val="0"/>
              </a:spcBef>
              <a:spcAft>
                <a:spcPct val="0"/>
              </a:spcAft>
              <a:defRPr sz="3200" b="1">
                <a:solidFill>
                  <a:schemeClr val="tx2"/>
                </a:solidFill>
                <a:latin typeface="Tahoma" panose="020B0604030504040204" pitchFamily="34" charset="0"/>
              </a:defRPr>
            </a:lvl8pPr>
            <a:lvl9pPr marL="1828800" algn="ctr" rtl="0" eaLnBrk="0" fontAlgn="base" hangingPunct="0">
              <a:spcBef>
                <a:spcPct val="0"/>
              </a:spcBef>
              <a:spcAft>
                <a:spcPct val="0"/>
              </a:spcAft>
              <a:defRPr sz="3200" b="1">
                <a:solidFill>
                  <a:schemeClr val="tx2"/>
                </a:solidFill>
                <a:latin typeface="Tahoma" panose="020B0604030504040204" pitchFamily="34" charset="0"/>
              </a:defRPr>
            </a:lvl9pPr>
          </a:lstStyle>
          <a:p>
            <a:r>
              <a:rPr lang="en-US" dirty="0"/>
              <a:t>Traditional Compilers Implementation</a:t>
            </a:r>
            <a:endParaRPr lang="en-PK" dirty="0"/>
          </a:p>
        </p:txBody>
      </p:sp>
      <p:sp>
        <p:nvSpPr>
          <p:cNvPr id="4" name="TextBox 3">
            <a:extLst>
              <a:ext uri="{FF2B5EF4-FFF2-40B4-BE49-F238E27FC236}">
                <a16:creationId xmlns:a16="http://schemas.microsoft.com/office/drawing/2014/main" id="{6EDFCC02-4D77-40C0-BEC4-ECF7FEBB0FF7}"/>
              </a:ext>
            </a:extLst>
          </p:cNvPr>
          <p:cNvSpPr txBox="1"/>
          <p:nvPr/>
        </p:nvSpPr>
        <p:spPr>
          <a:xfrm>
            <a:off x="5791200" y="4050268"/>
            <a:ext cx="2133600" cy="369332"/>
          </a:xfrm>
          <a:prstGeom prst="rect">
            <a:avLst/>
          </a:prstGeom>
          <a:noFill/>
        </p:spPr>
        <p:txBody>
          <a:bodyPr wrap="square" rtlCol="0">
            <a:spAutoFit/>
          </a:bodyPr>
          <a:lstStyle/>
          <a:p>
            <a:pPr algn="ctr"/>
            <a:r>
              <a:rPr lang="en-US" sz="1800" dirty="0">
                <a:solidFill>
                  <a:srgbClr val="FF0000"/>
                </a:solidFill>
              </a:rPr>
              <a:t>N Architectures</a:t>
            </a:r>
            <a:endParaRPr lang="en-PK" sz="1800" dirty="0">
              <a:solidFill>
                <a:srgbClr val="FF0000"/>
              </a:solidFill>
            </a:endParaRPr>
          </a:p>
        </p:txBody>
      </p:sp>
      <p:sp>
        <p:nvSpPr>
          <p:cNvPr id="6" name="TextBox 5">
            <a:extLst>
              <a:ext uri="{FF2B5EF4-FFF2-40B4-BE49-F238E27FC236}">
                <a16:creationId xmlns:a16="http://schemas.microsoft.com/office/drawing/2014/main" id="{221E0C46-A8AA-47BC-89C8-16D43137B4F4}"/>
              </a:ext>
            </a:extLst>
          </p:cNvPr>
          <p:cNvSpPr txBox="1"/>
          <p:nvPr/>
        </p:nvSpPr>
        <p:spPr>
          <a:xfrm>
            <a:off x="1932842" y="4040859"/>
            <a:ext cx="2639158" cy="369332"/>
          </a:xfrm>
          <a:prstGeom prst="rect">
            <a:avLst/>
          </a:prstGeom>
          <a:noFill/>
        </p:spPr>
        <p:txBody>
          <a:bodyPr wrap="square" rtlCol="0">
            <a:spAutoFit/>
          </a:bodyPr>
          <a:lstStyle/>
          <a:p>
            <a:pPr algn="ctr"/>
            <a:r>
              <a:rPr lang="en-US" sz="1800" dirty="0">
                <a:solidFill>
                  <a:srgbClr val="FF0000"/>
                </a:solidFill>
              </a:rPr>
              <a:t>M High Level Languages</a:t>
            </a:r>
            <a:endParaRPr lang="en-PK" sz="1800" dirty="0">
              <a:solidFill>
                <a:srgbClr val="FF0000"/>
              </a:solidFill>
            </a:endParaRPr>
          </a:p>
        </p:txBody>
      </p:sp>
      <p:sp>
        <p:nvSpPr>
          <p:cNvPr id="3" name="TextBox 2"/>
          <p:cNvSpPr txBox="1"/>
          <p:nvPr/>
        </p:nvSpPr>
        <p:spPr>
          <a:xfrm>
            <a:off x="152400" y="1600200"/>
            <a:ext cx="9372600" cy="838200"/>
          </a:xfrm>
          <a:prstGeom prst="rect">
            <a:avLst/>
          </a:prstGeom>
          <a:noFill/>
        </p:spPr>
        <p:txBody>
          <a:bodyPr wrap="square" rtlCol="0">
            <a:spAutoFit/>
          </a:bodyPr>
          <a:lstStyle/>
          <a:p>
            <a:r>
              <a:rPr lang="en-US" dirty="0"/>
              <a:t>For each language and for each architecture we need a separate compiler, </a:t>
            </a:r>
          </a:p>
          <a:p>
            <a:r>
              <a:rPr lang="en-US" dirty="0"/>
              <a:t>For M languages and for N architectures we require M*N compilers</a:t>
            </a:r>
          </a:p>
        </p:txBody>
      </p:sp>
    </p:spTree>
    <p:extLst>
      <p:ext uri="{BB962C8B-B14F-4D97-AF65-F5344CB8AC3E}">
        <p14:creationId xmlns:p14="http://schemas.microsoft.com/office/powerpoint/2010/main" val="210971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additive="base">
                                        <p:cTn id="7" dur="500" fill="hold"/>
                                        <p:tgtEl>
                                          <p:spTgt spid="274434"/>
                                        </p:tgtEl>
                                        <p:attrNameLst>
                                          <p:attrName>ppt_x</p:attrName>
                                        </p:attrNameLst>
                                      </p:cBhvr>
                                      <p:tavLst>
                                        <p:tav tm="0">
                                          <p:val>
                                            <p:strVal val="#ppt_x"/>
                                          </p:val>
                                        </p:tav>
                                        <p:tav tm="100000">
                                          <p:val>
                                            <p:strVal val="#ppt_x"/>
                                          </p:val>
                                        </p:tav>
                                      </p:tavLst>
                                    </p:anim>
                                    <p:anim calcmode="lin" valueType="num">
                                      <p:cBhvr additive="base">
                                        <p:cTn id="8" dur="500" fill="hold"/>
                                        <p:tgtEl>
                                          <p:spTgt spid="274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4436"/>
                                        </p:tgtEl>
                                        <p:attrNameLst>
                                          <p:attrName>style.visibility</p:attrName>
                                        </p:attrNameLst>
                                      </p:cBhvr>
                                      <p:to>
                                        <p:strVal val="visible"/>
                                      </p:to>
                                    </p:set>
                                    <p:anim calcmode="lin" valueType="num">
                                      <p:cBhvr additive="base">
                                        <p:cTn id="35" dur="500" fill="hold"/>
                                        <p:tgtEl>
                                          <p:spTgt spid="274436"/>
                                        </p:tgtEl>
                                        <p:attrNameLst>
                                          <p:attrName>ppt_x</p:attrName>
                                        </p:attrNameLst>
                                      </p:cBhvr>
                                      <p:tavLst>
                                        <p:tav tm="0">
                                          <p:val>
                                            <p:strVal val="#ppt_x"/>
                                          </p:val>
                                        </p:tav>
                                        <p:tav tm="100000">
                                          <p:val>
                                            <p:strVal val="#ppt_x"/>
                                          </p:val>
                                        </p:tav>
                                      </p:tavLst>
                                    </p:anim>
                                    <p:anim calcmode="lin" valueType="num">
                                      <p:cBhvr additive="base">
                                        <p:cTn id="36" dur="500" fill="hold"/>
                                        <p:tgtEl>
                                          <p:spTgt spid="2744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6"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A28B-7468-42E1-81BC-4717B3970A8C}"/>
              </a:ext>
            </a:extLst>
          </p:cNvPr>
          <p:cNvSpPr>
            <a:spLocks noGrp="1"/>
          </p:cNvSpPr>
          <p:nvPr>
            <p:ph type="title"/>
          </p:nvPr>
        </p:nvSpPr>
        <p:spPr>
          <a:xfrm>
            <a:off x="457200" y="3200400"/>
            <a:ext cx="2286000" cy="914400"/>
          </a:xfrm>
        </p:spPr>
        <p:txBody>
          <a:bodyPr/>
          <a:lstStyle/>
          <a:p>
            <a:r>
              <a:rPr lang="en-US" dirty="0"/>
              <a:t>Modern </a:t>
            </a:r>
            <a:br>
              <a:rPr lang="en-US" dirty="0"/>
            </a:br>
            <a:r>
              <a:rPr lang="en-US" dirty="0"/>
              <a:t>Compilers</a:t>
            </a:r>
            <a:endParaRPr lang="en-PK" dirty="0"/>
          </a:p>
        </p:txBody>
      </p:sp>
      <p:pic>
        <p:nvPicPr>
          <p:cNvPr id="3" name="Picture 2">
            <a:extLst>
              <a:ext uri="{FF2B5EF4-FFF2-40B4-BE49-F238E27FC236}">
                <a16:creationId xmlns:a16="http://schemas.microsoft.com/office/drawing/2014/main" id="{635F8DB0-FEC7-434C-9345-C8F5D38827FD}"/>
              </a:ext>
            </a:extLst>
          </p:cNvPr>
          <p:cNvPicPr>
            <a:picLocks noChangeAspect="1"/>
          </p:cNvPicPr>
          <p:nvPr/>
        </p:nvPicPr>
        <p:blipFill>
          <a:blip r:embed="rId2"/>
          <a:stretch>
            <a:fillRect/>
          </a:stretch>
        </p:blipFill>
        <p:spPr>
          <a:xfrm>
            <a:off x="3505200" y="-1"/>
            <a:ext cx="6096000" cy="6894091"/>
          </a:xfrm>
          <a:prstGeom prst="rect">
            <a:avLst/>
          </a:prstGeom>
        </p:spPr>
      </p:pic>
    </p:spTree>
    <p:extLst>
      <p:ext uri="{BB962C8B-B14F-4D97-AF65-F5344CB8AC3E}">
        <p14:creationId xmlns:p14="http://schemas.microsoft.com/office/powerpoint/2010/main" val="236442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701"/>
            <a:ext cx="9906000" cy="592099"/>
          </a:xfrm>
        </p:spPr>
        <p:txBody>
          <a:bodyPr/>
          <a:lstStyle/>
          <a:p>
            <a:r>
              <a:rPr lang="en-US" dirty="0"/>
              <a:t>LLVM Project by University of Illinois at Urbana Champaign</a:t>
            </a:r>
          </a:p>
        </p:txBody>
      </p:sp>
      <p:pic>
        <p:nvPicPr>
          <p:cNvPr id="2050" name="Picture 2" descr="https://blog.gopheracademy.com/postimages/advent-2018/llvm-ir-and-go/llvm_compiler_pipelin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295400"/>
            <a:ext cx="7010400" cy="2458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stack.imgur.com/9xG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3429000"/>
            <a:ext cx="4191000" cy="3238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6956" y="909935"/>
            <a:ext cx="9378043" cy="461665"/>
          </a:xfrm>
          <a:prstGeom prst="rect">
            <a:avLst/>
          </a:prstGeom>
        </p:spPr>
        <p:txBody>
          <a:bodyPr wrap="square">
            <a:spAutoFit/>
          </a:bodyPr>
          <a:lstStyle/>
          <a:p>
            <a:r>
              <a:rPr lang="en-US" dirty="0">
                <a:solidFill>
                  <a:srgbClr val="000000"/>
                </a:solidFill>
              </a:rPr>
              <a:t>A collection of modular and reusable compiler and toolchain technologies</a:t>
            </a:r>
            <a:endParaRPr lang="en-US" dirty="0"/>
          </a:p>
        </p:txBody>
      </p:sp>
      <p:sp>
        <p:nvSpPr>
          <p:cNvPr id="4" name="Rectangle 3"/>
          <p:cNvSpPr/>
          <p:nvPr/>
        </p:nvSpPr>
        <p:spPr>
          <a:xfrm>
            <a:off x="5029200" y="4135399"/>
            <a:ext cx="4591594" cy="1200329"/>
          </a:xfrm>
          <a:prstGeom prst="rect">
            <a:avLst/>
          </a:prstGeom>
        </p:spPr>
        <p:txBody>
          <a:bodyPr wrap="square">
            <a:spAutoFit/>
          </a:bodyPr>
          <a:lstStyle/>
          <a:p>
            <a:r>
              <a:rPr lang="en-US" dirty="0">
                <a:solidFill>
                  <a:srgbClr val="202122"/>
                </a:solidFill>
                <a:latin typeface="+mn-lt"/>
              </a:rPr>
              <a:t>SSA: Each variable be </a:t>
            </a:r>
            <a:r>
              <a:rPr lang="en-US" dirty="0">
                <a:solidFill>
                  <a:srgbClr val="0645AD"/>
                </a:solidFill>
                <a:latin typeface="+mn-lt"/>
                <a:hlinkClick r:id="rId4" tooltip="Assignment (computer science)"/>
              </a:rPr>
              <a:t>assigned</a:t>
            </a:r>
            <a:r>
              <a:rPr lang="en-US" dirty="0">
                <a:solidFill>
                  <a:srgbClr val="202122"/>
                </a:solidFill>
                <a:latin typeface="+mn-lt"/>
              </a:rPr>
              <a:t> exactly once, and every variable be defined before it is used</a:t>
            </a:r>
            <a:endParaRPr lang="en-US" dirty="0">
              <a:latin typeface="+mn-lt"/>
            </a:endParaRPr>
          </a:p>
        </p:txBody>
      </p:sp>
    </p:spTree>
    <p:extLst>
      <p:ext uri="{BB962C8B-B14F-4D97-AF65-F5344CB8AC3E}">
        <p14:creationId xmlns:p14="http://schemas.microsoft.com/office/powerpoint/2010/main" val="189838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Lexical Analyzer</a:t>
            </a:r>
          </a:p>
        </p:txBody>
      </p:sp>
      <p:sp>
        <p:nvSpPr>
          <p:cNvPr id="247811" name="Rectangle 3"/>
          <p:cNvSpPr>
            <a:spLocks noGrp="1" noChangeArrowheads="1"/>
          </p:cNvSpPr>
          <p:nvPr>
            <p:ph type="body" idx="1"/>
          </p:nvPr>
        </p:nvSpPr>
        <p:spPr>
          <a:xfrm>
            <a:off x="381000" y="1066800"/>
            <a:ext cx="9372600" cy="5105400"/>
          </a:xfrm>
        </p:spPr>
        <p:txBody>
          <a:bodyPr/>
          <a:lstStyle/>
          <a:p>
            <a:r>
              <a:rPr lang="en-US" altLang="en-US" sz="2800" dirty="0">
                <a:solidFill>
                  <a:srgbClr val="CC3300"/>
                </a:solidFill>
              </a:rPr>
              <a:t>Linear scan</a:t>
            </a:r>
            <a:r>
              <a:rPr lang="en-US" altLang="en-US" sz="2800" dirty="0"/>
              <a:t> of source program for grouping the characters into word and then classification of the words into types (tokens)</a:t>
            </a:r>
            <a:endParaRPr lang="en-US" altLang="en-US" sz="2800" b="1" dirty="0"/>
          </a:p>
          <a:p>
            <a:r>
              <a:rPr lang="en-US" altLang="en-US" sz="2800" dirty="0"/>
              <a:t>Store extracted information about identifiers, arrays, functions and constants into the </a:t>
            </a:r>
            <a:r>
              <a:rPr lang="en-US" altLang="en-US" sz="2800" dirty="0">
                <a:solidFill>
                  <a:srgbClr val="CC3300"/>
                </a:solidFill>
              </a:rPr>
              <a:t>symbol table.</a:t>
            </a:r>
          </a:p>
          <a:p>
            <a:r>
              <a:rPr lang="en-US" altLang="en-US" sz="2800" dirty="0"/>
              <a:t>Regular expressions/Regular Grammars are used to specify the tokens (that are lexical constructs).</a:t>
            </a:r>
          </a:p>
          <a:p>
            <a:r>
              <a:rPr lang="en-US" altLang="en-US" sz="2800" dirty="0"/>
              <a:t>A (Deterministic) Finite State Automaton (or its variants) can be used for implementing a lexical analyzer, to recognize tokens.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 calcmode="lin" valueType="num">
                                      <p:cBhvr additive="base">
                                        <p:cTn id="7"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1" end="1"/>
                                            </p:txEl>
                                          </p:spTgt>
                                        </p:tgtEl>
                                        <p:attrNameLst>
                                          <p:attrName>style.visibility</p:attrName>
                                        </p:attrNameLst>
                                      </p:cBhvr>
                                      <p:to>
                                        <p:strVal val="visible"/>
                                      </p:to>
                                    </p:set>
                                    <p:anim calcmode="lin" valueType="num">
                                      <p:cBhvr additive="base">
                                        <p:cTn id="13" dur="500" fill="hold"/>
                                        <p:tgtEl>
                                          <p:spTgt spid="247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1">
                                            <p:txEl>
                                              <p:pRg st="2" end="2"/>
                                            </p:txEl>
                                          </p:spTgt>
                                        </p:tgtEl>
                                        <p:attrNameLst>
                                          <p:attrName>style.visibility</p:attrName>
                                        </p:attrNameLst>
                                      </p:cBhvr>
                                      <p:to>
                                        <p:strVal val="visible"/>
                                      </p:to>
                                    </p:set>
                                    <p:anim calcmode="lin" valueType="num">
                                      <p:cBhvr additive="base">
                                        <p:cTn id="19" dur="500" fill="hold"/>
                                        <p:tgtEl>
                                          <p:spTgt spid="2478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7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7811">
                                            <p:txEl>
                                              <p:pRg st="3" end="3"/>
                                            </p:txEl>
                                          </p:spTgt>
                                        </p:tgtEl>
                                        <p:attrNameLst>
                                          <p:attrName>style.visibility</p:attrName>
                                        </p:attrNameLst>
                                      </p:cBhvr>
                                      <p:to>
                                        <p:strVal val="visible"/>
                                      </p:to>
                                    </p:set>
                                    <p:anim calcmode="lin" valueType="num">
                                      <p:cBhvr additive="base">
                                        <p:cTn id="25" dur="500" fill="hold"/>
                                        <p:tgtEl>
                                          <p:spTgt spid="2478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78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0"/>
            <a:ext cx="9372600" cy="609600"/>
          </a:xfrm>
        </p:spPr>
        <p:txBody>
          <a:bodyPr/>
          <a:lstStyle/>
          <a:p>
            <a:r>
              <a:rPr lang="en-US" altLang="en-US" dirty="0"/>
              <a:t>Tokens</a:t>
            </a:r>
          </a:p>
        </p:txBody>
      </p:sp>
      <p:sp>
        <p:nvSpPr>
          <p:cNvPr id="267267" name="Rectangle 3"/>
          <p:cNvSpPr>
            <a:spLocks noGrp="1" noChangeArrowheads="1"/>
          </p:cNvSpPr>
          <p:nvPr>
            <p:ph type="body" idx="1"/>
          </p:nvPr>
        </p:nvSpPr>
        <p:spPr>
          <a:xfrm>
            <a:off x="0" y="685800"/>
            <a:ext cx="9753600" cy="1371600"/>
          </a:xfrm>
        </p:spPr>
        <p:txBody>
          <a:bodyPr/>
          <a:lstStyle/>
          <a:p>
            <a:r>
              <a:rPr lang="en-US" altLang="en-US" dirty="0"/>
              <a:t>A </a:t>
            </a:r>
            <a:r>
              <a:rPr lang="en-US" altLang="en-US" i="1" dirty="0"/>
              <a:t>token</a:t>
            </a:r>
            <a:r>
              <a:rPr lang="en-US" altLang="en-US" dirty="0"/>
              <a:t> describes a pattern of characters having same meaning in the source program. (such as identifiers, operators, keywords, numbers, </a:t>
            </a:r>
            <a:r>
              <a:rPr lang="en-US" altLang="en-US" dirty="0" err="1"/>
              <a:t>delimeters</a:t>
            </a:r>
            <a:r>
              <a:rPr lang="en-US" altLang="en-US" dirty="0"/>
              <a:t> and so on)</a:t>
            </a:r>
          </a:p>
          <a:p>
            <a:r>
              <a:rPr lang="en-US" altLang="en-US" dirty="0"/>
              <a:t>The set of all valid tokens in a programming language is a formal language that is regular and can be defined using regular expression.</a:t>
            </a:r>
          </a:p>
          <a:p>
            <a:pPr>
              <a:buFontTx/>
              <a:buNone/>
            </a:pPr>
            <a:r>
              <a:rPr lang="en-US" altLang="en-US" sz="2800" dirty="0"/>
              <a:t>	</a:t>
            </a:r>
            <a:endParaRPr lang="en-US" altLang="en-US" sz="1600" dirty="0"/>
          </a:p>
        </p:txBody>
      </p:sp>
      <p:sp>
        <p:nvSpPr>
          <p:cNvPr id="267268" name="Text Box 4"/>
          <p:cNvSpPr txBox="1">
            <a:spLocks noChangeArrowheads="1"/>
          </p:cNvSpPr>
          <p:nvPr/>
        </p:nvSpPr>
        <p:spPr bwMode="auto">
          <a:xfrm>
            <a:off x="4038600" y="2743200"/>
            <a:ext cx="5715000" cy="3785652"/>
          </a:xfrm>
          <a:prstGeom prst="rect">
            <a:avLst/>
          </a:prstGeom>
          <a:solidFill>
            <a:schemeClr val="accent5">
              <a:lumMod val="40000"/>
              <a:lumOff val="60000"/>
            </a:schemeClr>
          </a:solidFill>
          <a:ln>
            <a:noFill/>
          </a:ln>
          <a:effectLst/>
        </p:spPr>
        <p:txBody>
          <a:bodyPr wrap="square">
            <a:spAutoFit/>
          </a:bodyPr>
          <a:lstStyle/>
          <a:p>
            <a:r>
              <a:rPr lang="en-US" altLang="en-US" dirty="0"/>
              <a:t>Example Input (assignment statement) </a:t>
            </a:r>
            <a:r>
              <a:rPr lang="en-US" altLang="en-US" dirty="0" err="1"/>
              <a:t>newval</a:t>
            </a:r>
            <a:r>
              <a:rPr lang="en-US" altLang="en-US" dirty="0"/>
              <a:t> := </a:t>
            </a:r>
            <a:r>
              <a:rPr lang="en-US" altLang="en-US" dirty="0" err="1"/>
              <a:t>oldval</a:t>
            </a:r>
            <a:r>
              <a:rPr lang="en-US" altLang="en-US" dirty="0"/>
              <a:t> + 12;</a:t>
            </a:r>
          </a:p>
          <a:p>
            <a:endParaRPr lang="en-US" altLang="en-US" dirty="0"/>
          </a:p>
          <a:p>
            <a:r>
              <a:rPr lang="en-US" altLang="en-US" b="1" u="sng" dirty="0"/>
              <a:t>Word/Lexeme</a:t>
            </a:r>
            <a:r>
              <a:rPr lang="en-US" altLang="en-US" dirty="0"/>
              <a:t>	</a:t>
            </a:r>
            <a:r>
              <a:rPr lang="en-US" altLang="en-US" b="1" u="sng" dirty="0"/>
              <a:t>Token</a:t>
            </a:r>
          </a:p>
          <a:p>
            <a:r>
              <a:rPr lang="en-US" altLang="en-US" dirty="0" err="1"/>
              <a:t>newval</a:t>
            </a:r>
            <a:r>
              <a:rPr lang="en-US" altLang="en-US" dirty="0"/>
              <a:t>  		Identifier</a:t>
            </a:r>
          </a:p>
          <a:p>
            <a:r>
              <a:rPr lang="en-US" altLang="en-US" dirty="0"/>
              <a:t>:= 			Assignment operator</a:t>
            </a:r>
          </a:p>
          <a:p>
            <a:r>
              <a:rPr lang="en-US" altLang="en-US" dirty="0" err="1"/>
              <a:t>oldval</a:t>
            </a:r>
            <a:r>
              <a:rPr lang="en-US" altLang="en-US" dirty="0"/>
              <a:t>			Identifier</a:t>
            </a:r>
          </a:p>
          <a:p>
            <a:r>
              <a:rPr lang="en-US" altLang="en-US" dirty="0"/>
              <a:t>+			Add operator</a:t>
            </a:r>
          </a:p>
          <a:p>
            <a:r>
              <a:rPr lang="en-US" altLang="en-US" dirty="0"/>
              <a:t>12			Number</a:t>
            </a:r>
          </a:p>
          <a:p>
            <a:r>
              <a:rPr lang="en-US" altLang="en-US" dirty="0"/>
              <a:t>; 			Terminator</a:t>
            </a:r>
          </a:p>
        </p:txBody>
      </p:sp>
      <p:sp>
        <p:nvSpPr>
          <p:cNvPr id="2" name="TextBox 1">
            <a:extLst>
              <a:ext uri="{FF2B5EF4-FFF2-40B4-BE49-F238E27FC236}">
                <a16:creationId xmlns:a16="http://schemas.microsoft.com/office/drawing/2014/main" id="{4E11B73B-0A95-400E-B00D-5DC1E1DE7C00}"/>
              </a:ext>
            </a:extLst>
          </p:cNvPr>
          <p:cNvSpPr txBox="1"/>
          <p:nvPr/>
        </p:nvSpPr>
        <p:spPr>
          <a:xfrm>
            <a:off x="152400" y="2743200"/>
            <a:ext cx="3505200" cy="3416320"/>
          </a:xfrm>
          <a:prstGeom prst="rect">
            <a:avLst/>
          </a:prstGeom>
          <a:noFill/>
        </p:spPr>
        <p:txBody>
          <a:bodyPr wrap="square" rtlCol="0">
            <a:spAutoFit/>
          </a:bodyPr>
          <a:lstStyle/>
          <a:p>
            <a:pPr algn="ctr"/>
            <a:r>
              <a:rPr lang="en-US" b="1" dirty="0"/>
              <a:t>Some Tokens in (Pascal)</a:t>
            </a:r>
          </a:p>
          <a:p>
            <a:endParaRPr lang="en-US" dirty="0"/>
          </a:p>
          <a:p>
            <a:r>
              <a:rPr lang="en-US" b="1" dirty="0"/>
              <a:t>Operators</a:t>
            </a:r>
            <a:r>
              <a:rPr lang="en-US" dirty="0"/>
              <a:t>	+ - := ;</a:t>
            </a:r>
          </a:p>
          <a:p>
            <a:r>
              <a:rPr lang="en-US" b="1" dirty="0"/>
              <a:t>Keywords</a:t>
            </a:r>
            <a:r>
              <a:rPr lang="en-US" dirty="0"/>
              <a:t>	if end while </a:t>
            </a:r>
          </a:p>
          <a:p>
            <a:r>
              <a:rPr lang="en-US" b="1" dirty="0"/>
              <a:t>Integers</a:t>
            </a:r>
            <a:r>
              <a:rPr lang="en-US" dirty="0"/>
              <a:t>	191</a:t>
            </a:r>
          </a:p>
          <a:p>
            <a:r>
              <a:rPr lang="en-US" b="1" dirty="0"/>
              <a:t>Real</a:t>
            </a:r>
            <a:r>
              <a:rPr lang="en-US" dirty="0"/>
              <a:t>		3.14</a:t>
            </a:r>
          </a:p>
          <a:p>
            <a:r>
              <a:rPr lang="en-US" b="1" dirty="0"/>
              <a:t>String</a:t>
            </a:r>
            <a:r>
              <a:rPr lang="en-US" dirty="0"/>
              <a:t>		‘Tom’</a:t>
            </a:r>
          </a:p>
          <a:p>
            <a:r>
              <a:rPr lang="en-US" b="1" dirty="0"/>
              <a:t>Identifier</a:t>
            </a:r>
            <a:r>
              <a:rPr lang="en-US" dirty="0"/>
              <a:t>	</a:t>
            </a:r>
            <a:r>
              <a:rPr lang="en-US" dirty="0" err="1"/>
              <a:t>myVariable</a:t>
            </a:r>
            <a:endParaRPr lang="en-US" dirty="0"/>
          </a:p>
          <a:p>
            <a:endParaRPr lang="en-US" dirty="0"/>
          </a:p>
        </p:txBody>
      </p:sp>
      <p:cxnSp>
        <p:nvCxnSpPr>
          <p:cNvPr id="4" name="Straight Connector 3">
            <a:extLst>
              <a:ext uri="{FF2B5EF4-FFF2-40B4-BE49-F238E27FC236}">
                <a16:creationId xmlns:a16="http://schemas.microsoft.com/office/drawing/2014/main" id="{342C2310-4DEE-437D-8EEA-2B358E9D38B3}"/>
              </a:ext>
            </a:extLst>
          </p:cNvPr>
          <p:cNvCxnSpPr/>
          <p:nvPr/>
        </p:nvCxnSpPr>
        <p:spPr bwMode="auto">
          <a:xfrm>
            <a:off x="1828800" y="3657600"/>
            <a:ext cx="0" cy="2057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2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7268">
                                            <p:txEl>
                                              <p:pRg st="0" end="0"/>
                                            </p:txEl>
                                          </p:spTgt>
                                        </p:tgtEl>
                                        <p:attrNameLst>
                                          <p:attrName>style.visibility</p:attrName>
                                        </p:attrNameLst>
                                      </p:cBhvr>
                                      <p:to>
                                        <p:strVal val="visible"/>
                                      </p:to>
                                    </p:set>
                                    <p:anim calcmode="lin" valueType="num">
                                      <p:cBhvr additive="base">
                                        <p:cTn id="23" dur="500" fill="hold"/>
                                        <p:tgtEl>
                                          <p:spTgt spid="26726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7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7268">
                                            <p:txEl>
                                              <p:pRg st="2" end="2"/>
                                            </p:txEl>
                                          </p:spTgt>
                                        </p:tgtEl>
                                        <p:attrNameLst>
                                          <p:attrName>style.visibility</p:attrName>
                                        </p:attrNameLst>
                                      </p:cBhvr>
                                      <p:to>
                                        <p:strVal val="visible"/>
                                      </p:to>
                                    </p:set>
                                    <p:anim calcmode="lin" valueType="num">
                                      <p:cBhvr additive="base">
                                        <p:cTn id="29" dur="500" fill="hold"/>
                                        <p:tgtEl>
                                          <p:spTgt spid="26726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7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67268">
                                            <p:txEl>
                                              <p:pRg st="3" end="3"/>
                                            </p:txEl>
                                          </p:spTgt>
                                        </p:tgtEl>
                                        <p:attrNameLst>
                                          <p:attrName>style.visibility</p:attrName>
                                        </p:attrNameLst>
                                      </p:cBhvr>
                                      <p:to>
                                        <p:strVal val="visible"/>
                                      </p:to>
                                    </p:set>
                                    <p:anim calcmode="lin" valueType="num">
                                      <p:cBhvr additive="base">
                                        <p:cTn id="35" dur="500" fill="hold"/>
                                        <p:tgtEl>
                                          <p:spTgt spid="267268">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7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67268">
                                            <p:txEl>
                                              <p:pRg st="4" end="4"/>
                                            </p:txEl>
                                          </p:spTgt>
                                        </p:tgtEl>
                                        <p:attrNameLst>
                                          <p:attrName>style.visibility</p:attrName>
                                        </p:attrNameLst>
                                      </p:cBhvr>
                                      <p:to>
                                        <p:strVal val="visible"/>
                                      </p:to>
                                    </p:set>
                                    <p:anim calcmode="lin" valueType="num">
                                      <p:cBhvr additive="base">
                                        <p:cTn id="41" dur="500" fill="hold"/>
                                        <p:tgtEl>
                                          <p:spTgt spid="267268">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7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67268">
                                            <p:txEl>
                                              <p:pRg st="5" end="5"/>
                                            </p:txEl>
                                          </p:spTgt>
                                        </p:tgtEl>
                                        <p:attrNameLst>
                                          <p:attrName>style.visibility</p:attrName>
                                        </p:attrNameLst>
                                      </p:cBhvr>
                                      <p:to>
                                        <p:strVal val="visible"/>
                                      </p:to>
                                    </p:set>
                                    <p:anim calcmode="lin" valueType="num">
                                      <p:cBhvr additive="base">
                                        <p:cTn id="47" dur="500" fill="hold"/>
                                        <p:tgtEl>
                                          <p:spTgt spid="267268">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72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7268">
                                            <p:txEl>
                                              <p:pRg st="6" end="6"/>
                                            </p:txEl>
                                          </p:spTgt>
                                        </p:tgtEl>
                                        <p:attrNameLst>
                                          <p:attrName>style.visibility</p:attrName>
                                        </p:attrNameLst>
                                      </p:cBhvr>
                                      <p:to>
                                        <p:strVal val="visible"/>
                                      </p:to>
                                    </p:set>
                                    <p:anim calcmode="lin" valueType="num">
                                      <p:cBhvr additive="base">
                                        <p:cTn id="53" dur="500" fill="hold"/>
                                        <p:tgtEl>
                                          <p:spTgt spid="267268">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6726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67268">
                                            <p:txEl>
                                              <p:pRg st="7" end="7"/>
                                            </p:txEl>
                                          </p:spTgt>
                                        </p:tgtEl>
                                        <p:attrNameLst>
                                          <p:attrName>style.visibility</p:attrName>
                                        </p:attrNameLst>
                                      </p:cBhvr>
                                      <p:to>
                                        <p:strVal val="visible"/>
                                      </p:to>
                                    </p:set>
                                    <p:anim calcmode="lin" valueType="num">
                                      <p:cBhvr additive="base">
                                        <p:cTn id="59" dur="500" fill="hold"/>
                                        <p:tgtEl>
                                          <p:spTgt spid="267268">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72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67268">
                                            <p:txEl>
                                              <p:pRg st="8" end="8"/>
                                            </p:txEl>
                                          </p:spTgt>
                                        </p:tgtEl>
                                        <p:attrNameLst>
                                          <p:attrName>style.visibility</p:attrName>
                                        </p:attrNameLst>
                                      </p:cBhvr>
                                      <p:to>
                                        <p:strVal val="visible"/>
                                      </p:to>
                                    </p:set>
                                    <p:anim calcmode="lin" valueType="num">
                                      <p:cBhvr additive="base">
                                        <p:cTn id="65" dur="500" fill="hold"/>
                                        <p:tgtEl>
                                          <p:spTgt spid="267268">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6726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Objectives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a:t>Compiler Construction - Lexical Analyzer</a:t>
            </a:r>
          </a:p>
        </p:txBody>
      </p:sp>
      <p:sp>
        <p:nvSpPr>
          <p:cNvPr id="5" name="Slide Number Placeholder 4"/>
          <p:cNvSpPr>
            <a:spLocks noGrp="1"/>
          </p:cNvSpPr>
          <p:nvPr>
            <p:ph type="sldNum" sz="quarter" idx="12"/>
          </p:nvPr>
        </p:nvSpPr>
        <p:spPr/>
        <p:txBody>
          <a:bodyPr/>
          <a:lstStyle/>
          <a:p>
            <a:fld id="{37781447-97FD-46DA-A6F6-A5F75FB99D16}" type="slidenum">
              <a:rPr lang="en-US" altLang="en-US" smtClean="0"/>
              <a:pPr/>
              <a:t>2</a:t>
            </a:fld>
            <a:endParaRPr lang="en-US" altLang="en-US"/>
          </a:p>
        </p:txBody>
      </p:sp>
    </p:spTree>
    <p:extLst>
      <p:ext uri="{BB962C8B-B14F-4D97-AF65-F5344CB8AC3E}">
        <p14:creationId xmlns:p14="http://schemas.microsoft.com/office/powerpoint/2010/main" val="69074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en-US"/>
              <a:t>Syntax Analyzer</a:t>
            </a:r>
          </a:p>
        </p:txBody>
      </p:sp>
      <p:sp>
        <p:nvSpPr>
          <p:cNvPr id="248835" name="Rectangle 3"/>
          <p:cNvSpPr>
            <a:spLocks noGrp="1" noChangeArrowheads="1"/>
          </p:cNvSpPr>
          <p:nvPr>
            <p:ph type="body" idx="1"/>
          </p:nvPr>
        </p:nvSpPr>
        <p:spPr/>
        <p:txBody>
          <a:bodyPr/>
          <a:lstStyle/>
          <a:p>
            <a:r>
              <a:rPr lang="en-US" altLang="en-US" dirty="0"/>
              <a:t>A </a:t>
            </a:r>
            <a:r>
              <a:rPr lang="en-US" altLang="en-US" b="1" dirty="0"/>
              <a:t>Syntax Analyzer</a:t>
            </a:r>
            <a:r>
              <a:rPr lang="en-US" altLang="en-US" dirty="0"/>
              <a:t> creates the syntactic structure (generally a </a:t>
            </a:r>
            <a:r>
              <a:rPr lang="en-US" altLang="en-US" dirty="0">
                <a:solidFill>
                  <a:srgbClr val="CC3300"/>
                </a:solidFill>
              </a:rPr>
              <a:t>parse tree</a:t>
            </a:r>
            <a:r>
              <a:rPr lang="en-US" altLang="en-US" dirty="0"/>
              <a:t>) of the given statements.</a:t>
            </a:r>
          </a:p>
          <a:p>
            <a:r>
              <a:rPr lang="en-US" altLang="en-US" dirty="0"/>
              <a:t>A syntax analyzer is also called as a </a:t>
            </a:r>
            <a:r>
              <a:rPr lang="en-US" altLang="en-US" b="1" dirty="0"/>
              <a:t>parser </a:t>
            </a:r>
            <a:r>
              <a:rPr lang="en-US" altLang="en-US" dirty="0"/>
              <a:t>(parsing means to check whether the input is generated from the grammar rules).</a:t>
            </a:r>
          </a:p>
          <a:p>
            <a:r>
              <a:rPr lang="en-US" altLang="en-US" dirty="0"/>
              <a:t>A </a:t>
            </a:r>
            <a:r>
              <a:rPr lang="en-US" altLang="en-US" b="1" dirty="0"/>
              <a:t>parse tree</a:t>
            </a:r>
            <a:r>
              <a:rPr lang="en-US" altLang="en-US" dirty="0"/>
              <a:t> describes a syntactic structure of a statement.</a:t>
            </a:r>
          </a:p>
          <a:p>
            <a:r>
              <a:rPr lang="en-US" altLang="en-US" dirty="0"/>
              <a:t>The syntax of a language is typically specified by a </a:t>
            </a:r>
            <a:r>
              <a:rPr lang="en-US" altLang="en-US" b="1" dirty="0"/>
              <a:t>context free grammar</a:t>
            </a:r>
            <a:r>
              <a:rPr lang="en-US" altLang="en-US" dirty="0"/>
              <a:t> (CFG).</a:t>
            </a:r>
          </a:p>
          <a:p>
            <a:r>
              <a:rPr lang="en-US" altLang="en-US" dirty="0"/>
              <a:t>The rules in a CFG are mostly recursive.</a:t>
            </a:r>
          </a:p>
          <a:p>
            <a:r>
              <a:rPr lang="en-US" altLang="en-US" dirty="0"/>
              <a:t>So a syntax analyzer checks whether a given program satisfies the rules implied by a CFG or not.</a:t>
            </a:r>
          </a:p>
          <a:p>
            <a:pPr lvl="1"/>
            <a:r>
              <a:rPr lang="en-US" altLang="en-US" sz="2400" dirty="0"/>
              <a:t>If it satisfies, the syntax analyzer creates a parse tree for the given program.</a:t>
            </a:r>
          </a:p>
          <a:p>
            <a:pPr lvl="1"/>
            <a:r>
              <a:rPr lang="en-US" altLang="en-US" sz="2400" dirty="0"/>
              <a:t>Otherwise give an error.</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8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883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883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8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dirty="0"/>
              <a:t>Syntax Analyzer (A CFG Example)</a:t>
            </a:r>
          </a:p>
        </p:txBody>
      </p:sp>
      <p:sp>
        <p:nvSpPr>
          <p:cNvPr id="249859" name="Rectangle 3"/>
          <p:cNvSpPr>
            <a:spLocks noGrp="1" noChangeArrowheads="1"/>
          </p:cNvSpPr>
          <p:nvPr>
            <p:ph type="body" idx="1"/>
          </p:nvPr>
        </p:nvSpPr>
        <p:spPr/>
        <p:txBody>
          <a:bodyPr/>
          <a:lstStyle/>
          <a:p>
            <a:endParaRPr lang="en-US" altLang="en-US" sz="3600" dirty="0"/>
          </a:p>
          <a:p>
            <a:pPr>
              <a:buFontTx/>
              <a:buNone/>
            </a:pPr>
            <a:r>
              <a:rPr lang="en-US" altLang="en-US" sz="3600" dirty="0"/>
              <a:t>		</a:t>
            </a:r>
            <a:r>
              <a:rPr lang="en-US" altLang="en-US" dirty="0" err="1"/>
              <a:t>AsgnStmt</a:t>
            </a:r>
            <a:r>
              <a:rPr lang="en-US" altLang="en-US" dirty="0"/>
              <a:t>	             </a:t>
            </a:r>
            <a:r>
              <a:rPr lang="en-US" altLang="en-US" dirty="0">
                <a:sym typeface="Wingdings" panose="05000000000000000000" pitchFamily="2" charset="2"/>
              </a:rPr>
              <a:t></a:t>
            </a:r>
            <a:r>
              <a:rPr lang="en-US" altLang="en-US" dirty="0"/>
              <a:t> 	</a:t>
            </a:r>
            <a:r>
              <a:rPr lang="en-US" altLang="en-US" i="1" dirty="0"/>
              <a:t>identifier  </a:t>
            </a:r>
            <a:r>
              <a:rPr lang="en-US" altLang="en-US" b="1" dirty="0"/>
              <a:t>:=</a:t>
            </a:r>
            <a:r>
              <a:rPr lang="en-US" altLang="en-US" dirty="0"/>
              <a:t> </a:t>
            </a:r>
            <a:r>
              <a:rPr lang="en-US" altLang="en-US" i="1" dirty="0"/>
              <a:t>expression </a:t>
            </a:r>
            <a:r>
              <a:rPr lang="en-US" altLang="en-US" b="1" dirty="0"/>
              <a:t>;</a:t>
            </a:r>
          </a:p>
          <a:p>
            <a:pPr>
              <a:buFontTx/>
              <a:buNone/>
            </a:pPr>
            <a:r>
              <a:rPr lang="en-US" altLang="en-US" dirty="0"/>
              <a:t>		expression  	 	 </a:t>
            </a:r>
            <a:r>
              <a:rPr lang="en-US" altLang="en-US" dirty="0">
                <a:sym typeface="Wingdings" panose="05000000000000000000" pitchFamily="2" charset="2"/>
              </a:rPr>
              <a:t></a:t>
            </a:r>
            <a:r>
              <a:rPr lang="en-US" altLang="en-US" dirty="0"/>
              <a:t>   	</a:t>
            </a:r>
            <a:r>
              <a:rPr lang="en-US" altLang="en-US" i="1" dirty="0"/>
              <a:t>identifier</a:t>
            </a:r>
          </a:p>
          <a:p>
            <a:pPr>
              <a:buFontTx/>
              <a:buNone/>
            </a:pPr>
            <a:r>
              <a:rPr lang="en-US" altLang="en-US" dirty="0"/>
              <a:t>		expression 		 </a:t>
            </a:r>
            <a:r>
              <a:rPr lang="en-US" altLang="en-US" dirty="0">
                <a:sym typeface="Wingdings" panose="05000000000000000000" pitchFamily="2" charset="2"/>
              </a:rPr>
              <a:t></a:t>
            </a:r>
            <a:r>
              <a:rPr lang="en-US" altLang="en-US" dirty="0"/>
              <a:t>  	</a:t>
            </a:r>
            <a:r>
              <a:rPr lang="en-US" altLang="en-US" i="1" dirty="0"/>
              <a:t>number</a:t>
            </a:r>
          </a:p>
          <a:p>
            <a:pPr>
              <a:buFontTx/>
              <a:buNone/>
            </a:pPr>
            <a:r>
              <a:rPr lang="en-US" altLang="en-US" dirty="0"/>
              <a:t>		expression 		 </a:t>
            </a:r>
            <a:r>
              <a:rPr lang="en-US" altLang="en-US" dirty="0">
                <a:sym typeface="Wingdings" panose="05000000000000000000" pitchFamily="2" charset="2"/>
              </a:rPr>
              <a:t></a:t>
            </a:r>
            <a:r>
              <a:rPr lang="en-US" altLang="en-US" dirty="0"/>
              <a:t>  	- </a:t>
            </a:r>
            <a:r>
              <a:rPr lang="en-US" altLang="en-US" i="1" dirty="0"/>
              <a:t>expression</a:t>
            </a:r>
          </a:p>
          <a:p>
            <a:pPr>
              <a:buNone/>
            </a:pPr>
            <a:r>
              <a:rPr lang="en-US" altLang="en-US" dirty="0"/>
              <a:t>		expression		 </a:t>
            </a:r>
            <a:r>
              <a:rPr lang="en-US" altLang="en-US" dirty="0">
                <a:sym typeface="Wingdings" panose="05000000000000000000" pitchFamily="2" charset="2"/>
              </a:rPr>
              <a:t></a:t>
            </a:r>
            <a:r>
              <a:rPr lang="en-US" altLang="en-US" dirty="0"/>
              <a:t>  	</a:t>
            </a:r>
            <a:r>
              <a:rPr lang="en-US" altLang="en-US" b="1" dirty="0"/>
              <a:t>(</a:t>
            </a:r>
            <a:r>
              <a:rPr lang="en-US" altLang="en-US" i="1" dirty="0"/>
              <a:t>expression</a:t>
            </a:r>
            <a:r>
              <a:rPr lang="en-US" altLang="en-US" b="1" dirty="0"/>
              <a:t>)</a:t>
            </a:r>
          </a:p>
          <a:p>
            <a:pPr>
              <a:buNone/>
            </a:pPr>
            <a:r>
              <a:rPr lang="en-US" altLang="en-US" dirty="0"/>
              <a:t>		expression 		 </a:t>
            </a:r>
            <a:r>
              <a:rPr lang="en-US" altLang="en-US" dirty="0">
                <a:sym typeface="Wingdings" panose="05000000000000000000" pitchFamily="2" charset="2"/>
              </a:rPr>
              <a:t>	</a:t>
            </a:r>
            <a:r>
              <a:rPr lang="en-US" altLang="en-US" i="1" dirty="0">
                <a:sym typeface="Wingdings" panose="05000000000000000000" pitchFamily="2" charset="2"/>
              </a:rPr>
              <a:t>expression operator expression</a:t>
            </a:r>
          </a:p>
          <a:p>
            <a:pPr>
              <a:buNone/>
            </a:pPr>
            <a:r>
              <a:rPr lang="en-US" altLang="en-US" dirty="0">
                <a:sym typeface="Wingdings" panose="05000000000000000000" pitchFamily="2" charset="2"/>
              </a:rPr>
              <a:t>		operator		 	</a:t>
            </a:r>
            <a:r>
              <a:rPr lang="en-US" altLang="en-US" b="1" dirty="0">
                <a:sym typeface="Wingdings" panose="05000000000000000000" pitchFamily="2" charset="2"/>
              </a:rPr>
              <a:t>+ | - | * | /</a:t>
            </a:r>
          </a:p>
          <a:p>
            <a:pPr>
              <a:buNone/>
            </a:pPr>
            <a:r>
              <a:rPr lang="en-US" altLang="en-US" dirty="0">
                <a:sym typeface="Wingdings" panose="05000000000000000000" pitchFamily="2" charset="2"/>
              </a:rPr>
              <a:t>		number 		 	</a:t>
            </a:r>
            <a:r>
              <a:rPr lang="en-US" altLang="en-US" b="1" dirty="0">
                <a:sym typeface="Wingdings" panose="05000000000000000000" pitchFamily="2" charset="2"/>
              </a:rPr>
              <a:t>0 | 1 | .. | 9</a:t>
            </a:r>
            <a:endParaRPr lang="en-US"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04800" y="0"/>
            <a:ext cx="9372600" cy="615950"/>
          </a:xfrm>
        </p:spPr>
        <p:txBody>
          <a:bodyPr/>
          <a:lstStyle/>
          <a:p>
            <a:r>
              <a:rPr lang="en-US" altLang="en-US" dirty="0"/>
              <a:t>Syntax Analyzer</a:t>
            </a:r>
          </a:p>
        </p:txBody>
      </p:sp>
      <p:sp>
        <p:nvSpPr>
          <p:cNvPr id="270339" name="Rectangle 3"/>
          <p:cNvSpPr>
            <a:spLocks noGrp="1" noChangeArrowheads="1"/>
          </p:cNvSpPr>
          <p:nvPr>
            <p:ph type="body" idx="1"/>
          </p:nvPr>
        </p:nvSpPr>
        <p:spPr>
          <a:xfrm>
            <a:off x="4160520" y="1066800"/>
            <a:ext cx="5715000" cy="4648200"/>
          </a:xfrm>
        </p:spPr>
        <p:txBody>
          <a:bodyPr/>
          <a:lstStyle/>
          <a:p>
            <a:pPr marL="0" indent="0">
              <a:buNone/>
            </a:pPr>
            <a:r>
              <a:rPr lang="en-US" altLang="en-US" b="1" dirty="0"/>
              <a:t>Parse Tree of Input:</a:t>
            </a:r>
          </a:p>
          <a:p>
            <a:pPr>
              <a:buFontTx/>
              <a:buNone/>
            </a:pPr>
            <a:r>
              <a:rPr lang="en-US" altLang="en-US" sz="2800" b="1" dirty="0"/>
              <a:t>	</a:t>
            </a:r>
            <a:r>
              <a:rPr lang="en-US" altLang="en-US" sz="1800" b="1" dirty="0"/>
              <a:t>		</a:t>
            </a:r>
            <a:r>
              <a:rPr lang="en-US" altLang="en-US" sz="1800" b="1" i="1" dirty="0" err="1"/>
              <a:t>AsgnStmt</a:t>
            </a:r>
            <a:endParaRPr lang="en-US" altLang="en-US" sz="1800" b="1" i="1" dirty="0"/>
          </a:p>
          <a:p>
            <a:pPr>
              <a:buFontTx/>
              <a:buNone/>
            </a:pPr>
            <a:r>
              <a:rPr lang="en-US" altLang="en-US" sz="1800" b="1" dirty="0"/>
              <a:t>		</a:t>
            </a:r>
          </a:p>
          <a:p>
            <a:pPr>
              <a:buFontTx/>
              <a:buNone/>
            </a:pPr>
            <a:r>
              <a:rPr lang="en-US" altLang="en-US" sz="1800" b="1" dirty="0"/>
              <a:t>		</a:t>
            </a:r>
            <a:r>
              <a:rPr lang="en-US" altLang="en-US" sz="1800" b="1" i="1" dirty="0"/>
              <a:t>identifier</a:t>
            </a:r>
            <a:r>
              <a:rPr lang="en-US" altLang="en-US" sz="1800" b="1" dirty="0"/>
              <a:t>	    </a:t>
            </a:r>
            <a:r>
              <a:rPr lang="en-US" altLang="en-US" sz="1800" b="1" dirty="0">
                <a:solidFill>
                  <a:srgbClr val="CC3300"/>
                </a:solidFill>
              </a:rPr>
              <a:t> := </a:t>
            </a:r>
            <a:r>
              <a:rPr lang="en-US" altLang="en-US" sz="1800" b="1" dirty="0"/>
              <a:t>	</a:t>
            </a:r>
            <a:r>
              <a:rPr lang="en-US" altLang="en-US" sz="1800" b="1" i="1" dirty="0"/>
              <a:t>expression</a:t>
            </a:r>
          </a:p>
          <a:p>
            <a:pPr>
              <a:buFontTx/>
              <a:buNone/>
            </a:pPr>
            <a:endParaRPr lang="en-US" altLang="en-US" sz="1800" b="1" dirty="0"/>
          </a:p>
          <a:p>
            <a:pPr>
              <a:buFontTx/>
              <a:buNone/>
            </a:pPr>
            <a:r>
              <a:rPr lang="en-US" altLang="en-US" sz="1800" b="1" dirty="0"/>
              <a:t>		</a:t>
            </a:r>
            <a:r>
              <a:rPr lang="en-US" altLang="en-US" sz="1800" b="1" dirty="0" err="1">
                <a:solidFill>
                  <a:srgbClr val="CC3300"/>
                </a:solidFill>
              </a:rPr>
              <a:t>newval</a:t>
            </a:r>
            <a:r>
              <a:rPr lang="en-US" altLang="en-US" sz="1800" b="1" dirty="0"/>
              <a:t>	         </a:t>
            </a:r>
            <a:r>
              <a:rPr lang="en-US" altLang="en-US" sz="1800" b="1" i="1" dirty="0"/>
              <a:t>expression</a:t>
            </a:r>
            <a:r>
              <a:rPr lang="en-US" altLang="en-US" sz="1800" b="1" dirty="0"/>
              <a:t>     </a:t>
            </a:r>
            <a:r>
              <a:rPr lang="en-US" altLang="en-US" sz="1800" b="1" dirty="0">
                <a:solidFill>
                  <a:srgbClr val="CC3300"/>
                </a:solidFill>
              </a:rPr>
              <a:t>+</a:t>
            </a:r>
            <a:r>
              <a:rPr lang="en-US" altLang="en-US" sz="1800" b="1" dirty="0"/>
              <a:t>        </a:t>
            </a:r>
            <a:r>
              <a:rPr lang="en-US" altLang="en-US" sz="1800" b="1" i="1" dirty="0"/>
              <a:t>expression</a:t>
            </a:r>
          </a:p>
          <a:p>
            <a:pPr>
              <a:buFontTx/>
              <a:buNone/>
            </a:pPr>
            <a:endParaRPr lang="en-US" altLang="en-US" sz="1800" b="1" dirty="0"/>
          </a:p>
          <a:p>
            <a:pPr>
              <a:buFontTx/>
              <a:buNone/>
            </a:pPr>
            <a:r>
              <a:rPr lang="en-US" altLang="en-US" sz="1800" b="1" dirty="0"/>
              <a:t>			          </a:t>
            </a:r>
            <a:r>
              <a:rPr lang="en-US" altLang="en-US" sz="1800" b="1" i="1" dirty="0"/>
              <a:t>identifier</a:t>
            </a:r>
            <a:r>
              <a:rPr lang="en-US" altLang="en-US" sz="1800" b="1" dirty="0"/>
              <a:t> 	            </a:t>
            </a:r>
            <a:r>
              <a:rPr lang="en-US" altLang="en-US" sz="1800" b="1" i="1" dirty="0"/>
              <a:t>number</a:t>
            </a:r>
          </a:p>
          <a:p>
            <a:pPr>
              <a:buFontTx/>
              <a:buNone/>
            </a:pPr>
            <a:endParaRPr lang="en-US" altLang="en-US" sz="1800" b="1" dirty="0"/>
          </a:p>
          <a:p>
            <a:pPr>
              <a:buFontTx/>
              <a:buNone/>
            </a:pPr>
            <a:r>
              <a:rPr lang="en-US" altLang="en-US" sz="1800" b="1" dirty="0"/>
              <a:t>			         </a:t>
            </a:r>
            <a:r>
              <a:rPr lang="en-US" altLang="en-US" sz="1800" b="1" dirty="0">
                <a:solidFill>
                  <a:srgbClr val="CC3300"/>
                </a:solidFill>
              </a:rPr>
              <a:t> </a:t>
            </a:r>
            <a:r>
              <a:rPr lang="en-US" altLang="en-US" sz="1800" b="1" dirty="0" err="1">
                <a:solidFill>
                  <a:srgbClr val="CC3300"/>
                </a:solidFill>
              </a:rPr>
              <a:t>oldval</a:t>
            </a:r>
            <a:r>
              <a:rPr lang="en-US" altLang="en-US" sz="1800" b="1" dirty="0"/>
              <a:t>                           </a:t>
            </a:r>
            <a:r>
              <a:rPr lang="en-US" altLang="en-US" sz="1800" b="1" dirty="0">
                <a:solidFill>
                  <a:srgbClr val="CC3300"/>
                </a:solidFill>
              </a:rPr>
              <a:t>12</a:t>
            </a:r>
          </a:p>
          <a:p>
            <a:pPr>
              <a:buFontTx/>
              <a:buNone/>
            </a:pPr>
            <a:r>
              <a:rPr lang="en-US" altLang="en-US" sz="1800" b="1" dirty="0"/>
              <a:t>				</a:t>
            </a:r>
            <a:endParaRPr lang="en-US" altLang="en-US" sz="2800" b="1" dirty="0"/>
          </a:p>
        </p:txBody>
      </p:sp>
      <p:grpSp>
        <p:nvGrpSpPr>
          <p:cNvPr id="270354" name="Group 18"/>
          <p:cNvGrpSpPr>
            <a:grpSpLocks/>
          </p:cNvGrpSpPr>
          <p:nvPr/>
        </p:nvGrpSpPr>
        <p:grpSpPr bwMode="auto">
          <a:xfrm>
            <a:off x="5638800" y="1981200"/>
            <a:ext cx="3352800" cy="2362200"/>
            <a:chOff x="3312" y="1008"/>
            <a:chExt cx="2112" cy="1488"/>
          </a:xfrm>
        </p:grpSpPr>
        <p:sp>
          <p:nvSpPr>
            <p:cNvPr id="270341" name="Line 5"/>
            <p:cNvSpPr>
              <a:spLocks noChangeShapeType="1"/>
            </p:cNvSpPr>
            <p:nvPr/>
          </p:nvSpPr>
          <p:spPr bwMode="auto">
            <a:xfrm flipH="1">
              <a:off x="3360" y="1008"/>
              <a:ext cx="52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2" name="Line 6"/>
            <p:cNvSpPr>
              <a:spLocks noChangeShapeType="1"/>
            </p:cNvSpPr>
            <p:nvPr/>
          </p:nvSpPr>
          <p:spPr bwMode="auto">
            <a:xfrm>
              <a:off x="3888" y="100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3" name="Line 7"/>
            <p:cNvSpPr>
              <a:spLocks noChangeShapeType="1"/>
            </p:cNvSpPr>
            <p:nvPr/>
          </p:nvSpPr>
          <p:spPr bwMode="auto">
            <a:xfrm>
              <a:off x="3888" y="1008"/>
              <a:ext cx="62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4" name="Line 8"/>
            <p:cNvSpPr>
              <a:spLocks noChangeShapeType="1"/>
            </p:cNvSpPr>
            <p:nvPr/>
          </p:nvSpPr>
          <p:spPr bwMode="auto">
            <a:xfrm>
              <a:off x="3312"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5" name="Line 9"/>
            <p:cNvSpPr>
              <a:spLocks noChangeShapeType="1"/>
            </p:cNvSpPr>
            <p:nvPr/>
          </p:nvSpPr>
          <p:spPr bwMode="auto">
            <a:xfrm flipH="1">
              <a:off x="4176" y="1440"/>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6" name="Line 10"/>
            <p:cNvSpPr>
              <a:spLocks noChangeShapeType="1"/>
            </p:cNvSpPr>
            <p:nvPr/>
          </p:nvSpPr>
          <p:spPr bwMode="auto">
            <a:xfrm>
              <a:off x="4560" y="144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7" name="Line 11"/>
            <p:cNvSpPr>
              <a:spLocks noChangeShapeType="1"/>
            </p:cNvSpPr>
            <p:nvPr/>
          </p:nvSpPr>
          <p:spPr bwMode="auto">
            <a:xfrm>
              <a:off x="4560" y="1440"/>
              <a:ext cx="67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8" name="Line 12"/>
            <p:cNvSpPr>
              <a:spLocks noChangeShapeType="1"/>
            </p:cNvSpPr>
            <p:nvPr/>
          </p:nvSpPr>
          <p:spPr bwMode="auto">
            <a:xfrm>
              <a:off x="4176" y="18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49" name="Line 13"/>
            <p:cNvSpPr>
              <a:spLocks noChangeShapeType="1"/>
            </p:cNvSpPr>
            <p:nvPr/>
          </p:nvSpPr>
          <p:spPr bwMode="auto">
            <a:xfrm>
              <a:off x="4176" y="22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0" name="Line 14"/>
            <p:cNvSpPr>
              <a:spLocks noChangeShapeType="1"/>
            </p:cNvSpPr>
            <p:nvPr/>
          </p:nvSpPr>
          <p:spPr bwMode="auto">
            <a:xfrm>
              <a:off x="5424" y="18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0351" name="Line 15"/>
            <p:cNvSpPr>
              <a:spLocks noChangeShapeType="1"/>
            </p:cNvSpPr>
            <p:nvPr/>
          </p:nvSpPr>
          <p:spPr bwMode="auto">
            <a:xfrm>
              <a:off x="5424" y="22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0352" name="Text Box 16"/>
          <p:cNvSpPr txBox="1">
            <a:spLocks noChangeArrowheads="1"/>
          </p:cNvSpPr>
          <p:nvPr/>
        </p:nvSpPr>
        <p:spPr bwMode="auto">
          <a:xfrm>
            <a:off x="30479" y="4794250"/>
            <a:ext cx="9845037"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S" sz="2000" b="1" dirty="0"/>
              <a:t>Derivation of Input</a:t>
            </a:r>
            <a:r>
              <a:rPr lang="en-US" altLang="en-US" sz="2000" dirty="0"/>
              <a:t>:</a:t>
            </a:r>
            <a:r>
              <a:rPr lang="en-US" altLang="en-US" dirty="0"/>
              <a:t> </a:t>
            </a:r>
            <a:br>
              <a:rPr lang="en-US" altLang="en-US" dirty="0"/>
            </a:br>
            <a:r>
              <a:rPr lang="en-US" altLang="en-US" sz="1800" dirty="0" err="1"/>
              <a:t>AsgnStmt</a:t>
            </a:r>
            <a:r>
              <a:rPr lang="en-US" altLang="en-US" sz="1800" dirty="0"/>
              <a:t> </a:t>
            </a:r>
            <a:r>
              <a:rPr lang="en-US" altLang="en-US" sz="1800" dirty="0">
                <a:sym typeface="Wingdings" panose="05000000000000000000" pitchFamily="2" charset="2"/>
              </a:rPr>
              <a:t> </a:t>
            </a:r>
            <a:r>
              <a:rPr lang="en-US" altLang="en-US" sz="1800" i="1" u="sng" dirty="0">
                <a:sym typeface="Wingdings" panose="05000000000000000000" pitchFamily="2" charset="2"/>
              </a:rPr>
              <a:t>identifier</a:t>
            </a:r>
            <a:r>
              <a:rPr lang="en-US" altLang="en-US" sz="1800" dirty="0">
                <a:sym typeface="Wingdings" panose="05000000000000000000" pitchFamily="2" charset="2"/>
              </a:rPr>
              <a:t> </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a:t>
            </a:r>
            <a:r>
              <a:rPr lang="en-US" altLang="en-US" sz="1800" i="1" dirty="0">
                <a:sym typeface="Wingdings" panose="05000000000000000000" pitchFamily="2" charset="2"/>
              </a:rPr>
              <a:t>expression</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a:t>
            </a:r>
            <a:r>
              <a:rPr lang="en-US" altLang="en-US" sz="1800" dirty="0">
                <a:sym typeface="Wingdings" panose="05000000000000000000" pitchFamily="2" charset="2"/>
              </a:rPr>
              <a:t> </a:t>
            </a:r>
            <a:r>
              <a:rPr lang="en-US" altLang="en-US" sz="1800" i="1" u="sng" dirty="0">
                <a:sym typeface="Wingdings" panose="05000000000000000000" pitchFamily="2" charset="2"/>
              </a:rPr>
              <a:t>expression</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 </a:t>
            </a:r>
            <a:r>
              <a:rPr lang="en-US" altLang="en-US" sz="1800" i="1" u="sng" dirty="0">
                <a:sym typeface="Wingdings" panose="05000000000000000000" pitchFamily="2" charset="2"/>
              </a:rPr>
              <a:t>expression</a:t>
            </a:r>
            <a:r>
              <a:rPr lang="en-US" altLang="en-US" sz="1800" i="1" dirty="0">
                <a:sym typeface="Wingdings" panose="05000000000000000000" pitchFamily="2" charset="2"/>
              </a:rPr>
              <a:t> </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a:t>
            </a:r>
            <a:r>
              <a:rPr lang="en-US" altLang="en-US" sz="1800" i="1" dirty="0">
                <a:sym typeface="Wingdings" panose="05000000000000000000" pitchFamily="2" charset="2"/>
              </a:rPr>
              <a:t>expression</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 </a:t>
            </a:r>
            <a:r>
              <a:rPr lang="en-US" altLang="en-US" sz="1800" i="1" u="sng" dirty="0">
                <a:sym typeface="Wingdings" panose="05000000000000000000" pitchFamily="2" charset="2"/>
              </a:rPr>
              <a:t>identifier</a:t>
            </a:r>
            <a:r>
              <a:rPr lang="en-US" altLang="en-US" sz="1800" i="1" dirty="0">
                <a:sym typeface="Wingdings" panose="05000000000000000000" pitchFamily="2" charset="2"/>
              </a:rPr>
              <a:t> </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a:t>
            </a:r>
            <a:r>
              <a:rPr lang="en-US" altLang="en-US" sz="1800" i="1" dirty="0">
                <a:sym typeface="Wingdings" panose="05000000000000000000" pitchFamily="2" charset="2"/>
              </a:rPr>
              <a:t>expression</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 </a:t>
            </a:r>
            <a:r>
              <a:rPr lang="en-US" altLang="en-US" sz="1800" dirty="0" err="1">
                <a:solidFill>
                  <a:srgbClr val="FF0000"/>
                </a:solidFill>
                <a:sym typeface="Wingdings" panose="05000000000000000000" pitchFamily="2" charset="2"/>
              </a:rPr>
              <a:t>oldval</a:t>
            </a:r>
            <a:r>
              <a:rPr lang="en-US" altLang="en-US" sz="1800" dirty="0">
                <a:solidFill>
                  <a:srgbClr val="FF0000"/>
                </a:solidFill>
                <a:sym typeface="Wingdings" panose="05000000000000000000" pitchFamily="2" charset="2"/>
              </a:rPr>
              <a:t> + </a:t>
            </a:r>
            <a:r>
              <a:rPr lang="en-US" altLang="en-US" sz="1800" i="1" u="sng" dirty="0">
                <a:sym typeface="Wingdings" panose="05000000000000000000" pitchFamily="2" charset="2"/>
              </a:rPr>
              <a:t>expression</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 </a:t>
            </a:r>
            <a:r>
              <a:rPr lang="en-US" altLang="en-US" sz="1800" dirty="0" err="1">
                <a:solidFill>
                  <a:srgbClr val="FF0000"/>
                </a:solidFill>
                <a:sym typeface="Wingdings" panose="05000000000000000000" pitchFamily="2" charset="2"/>
              </a:rPr>
              <a:t>oldval</a:t>
            </a:r>
            <a:r>
              <a:rPr lang="en-US" altLang="en-US" sz="1800" dirty="0">
                <a:solidFill>
                  <a:srgbClr val="FF0000"/>
                </a:solidFill>
                <a:sym typeface="Wingdings" panose="05000000000000000000" pitchFamily="2" charset="2"/>
              </a:rPr>
              <a:t> +</a:t>
            </a:r>
            <a:r>
              <a:rPr lang="en-US" altLang="en-US" sz="1800" dirty="0">
                <a:sym typeface="Wingdings" panose="05000000000000000000" pitchFamily="2" charset="2"/>
              </a:rPr>
              <a:t> </a:t>
            </a:r>
            <a:r>
              <a:rPr lang="en-US" altLang="en-US" sz="1800" i="1" u="sng" dirty="0">
                <a:sym typeface="Wingdings" panose="05000000000000000000" pitchFamily="2" charset="2"/>
              </a:rPr>
              <a:t>number</a:t>
            </a:r>
            <a:r>
              <a:rPr lang="en-US" altLang="en-US" sz="1800" dirty="0">
                <a:solidFill>
                  <a:srgbClr val="FF0000"/>
                </a:solidFill>
                <a:sym typeface="Wingdings" panose="05000000000000000000" pitchFamily="2" charset="2"/>
              </a:rPr>
              <a:t>;</a:t>
            </a:r>
            <a:r>
              <a:rPr lang="en-US" altLang="en-US" sz="1800" dirty="0">
                <a:sym typeface="Wingdings" panose="05000000000000000000" pitchFamily="2" charset="2"/>
              </a:rPr>
              <a:t>  </a:t>
            </a:r>
            <a:r>
              <a:rPr lang="en-US" altLang="en-US" sz="1800" dirty="0" err="1">
                <a:solidFill>
                  <a:srgbClr val="FF0000"/>
                </a:solidFill>
                <a:sym typeface="Wingdings" panose="05000000000000000000" pitchFamily="2" charset="2"/>
              </a:rPr>
              <a:t>newval</a:t>
            </a:r>
            <a:r>
              <a:rPr lang="en-US" altLang="en-US" sz="1800" dirty="0">
                <a:solidFill>
                  <a:srgbClr val="FF0000"/>
                </a:solidFill>
                <a:sym typeface="Wingdings" panose="05000000000000000000" pitchFamily="2" charset="2"/>
              </a:rPr>
              <a:t> := </a:t>
            </a:r>
            <a:r>
              <a:rPr lang="en-US" altLang="en-US" sz="1800" dirty="0" err="1">
                <a:solidFill>
                  <a:srgbClr val="FF0000"/>
                </a:solidFill>
                <a:sym typeface="Wingdings" panose="05000000000000000000" pitchFamily="2" charset="2"/>
              </a:rPr>
              <a:t>oldval</a:t>
            </a:r>
            <a:r>
              <a:rPr lang="en-US" altLang="en-US" sz="1800" dirty="0">
                <a:solidFill>
                  <a:srgbClr val="FF0000"/>
                </a:solidFill>
                <a:sym typeface="Wingdings" panose="05000000000000000000" pitchFamily="2" charset="2"/>
              </a:rPr>
              <a:t> + 12;</a:t>
            </a:r>
            <a:endParaRPr lang="en-US" altLang="en-US" sz="1800" dirty="0">
              <a:solidFill>
                <a:srgbClr val="FF0000"/>
              </a:solidFill>
            </a:endParaRPr>
          </a:p>
          <a:p>
            <a:pPr>
              <a:buFontTx/>
              <a:buChar char="•"/>
            </a:pPr>
            <a:r>
              <a:rPr lang="en-US" altLang="en-US" b="1" dirty="0"/>
              <a:t> </a:t>
            </a:r>
            <a:r>
              <a:rPr lang="en-US" altLang="en-US" dirty="0"/>
              <a:t>In a parse tree, all terminals are at leaves.</a:t>
            </a:r>
          </a:p>
          <a:p>
            <a:pPr>
              <a:buFontTx/>
              <a:buChar char="•"/>
            </a:pPr>
            <a:r>
              <a:rPr lang="en-US" altLang="en-US" dirty="0"/>
              <a:t> All inner nodes are non-terminals in a context free grammar. </a:t>
            </a:r>
          </a:p>
          <a:p>
            <a:pPr>
              <a:buFontTx/>
              <a:buChar char="•"/>
            </a:pPr>
            <a:r>
              <a:rPr lang="en-US" altLang="en-US" dirty="0"/>
              <a:t> Compiler may or may not explicitly build the tree while parsing</a:t>
            </a:r>
          </a:p>
        </p:txBody>
      </p:sp>
      <p:sp>
        <p:nvSpPr>
          <p:cNvPr id="270353" name="Text Box 17"/>
          <p:cNvSpPr txBox="1">
            <a:spLocks noChangeArrowheads="1"/>
          </p:cNvSpPr>
          <p:nvPr/>
        </p:nvSpPr>
        <p:spPr bwMode="auto">
          <a:xfrm>
            <a:off x="0" y="914400"/>
            <a:ext cx="4419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t>Input</a:t>
            </a:r>
            <a:r>
              <a:rPr lang="en-US" altLang="en-US" sz="2000" dirty="0"/>
              <a:t>:</a:t>
            </a:r>
          </a:p>
          <a:p>
            <a:r>
              <a:rPr lang="en-US" altLang="en-US" sz="2000" dirty="0" err="1"/>
              <a:t>newval</a:t>
            </a:r>
            <a:r>
              <a:rPr lang="en-US" altLang="en-US" sz="2000" dirty="0"/>
              <a:t> := </a:t>
            </a:r>
            <a:r>
              <a:rPr lang="en-US" altLang="en-US" sz="2000" dirty="0" err="1"/>
              <a:t>oldval</a:t>
            </a:r>
            <a:r>
              <a:rPr lang="en-US" altLang="en-US" sz="2000" dirty="0"/>
              <a:t> + 12 ;</a:t>
            </a:r>
          </a:p>
          <a:p>
            <a:endParaRPr lang="en-US" altLang="en-US" sz="2000" dirty="0"/>
          </a:p>
          <a:p>
            <a:r>
              <a:rPr lang="en-US" altLang="en-US" sz="2000" b="1" u="sng" dirty="0"/>
              <a:t>String</a:t>
            </a:r>
            <a:r>
              <a:rPr lang="en-US" altLang="en-US" sz="2000" dirty="0"/>
              <a:t>		</a:t>
            </a:r>
            <a:r>
              <a:rPr lang="en-US" altLang="en-US" sz="2000" b="1" u="sng" dirty="0"/>
              <a:t>Token</a:t>
            </a:r>
          </a:p>
          <a:p>
            <a:r>
              <a:rPr lang="en-US" altLang="en-US" sz="2000" dirty="0" err="1"/>
              <a:t>newval</a:t>
            </a:r>
            <a:r>
              <a:rPr lang="en-US" altLang="en-US" sz="2000" dirty="0"/>
              <a:t>  		identifier</a:t>
            </a:r>
          </a:p>
          <a:p>
            <a:r>
              <a:rPr lang="en-US" altLang="en-US" sz="2000" dirty="0"/>
              <a:t>:= 		assignment operator</a:t>
            </a:r>
          </a:p>
          <a:p>
            <a:r>
              <a:rPr lang="en-US" altLang="en-US" sz="2000" dirty="0" err="1"/>
              <a:t>oldval</a:t>
            </a:r>
            <a:r>
              <a:rPr lang="en-US" altLang="en-US" sz="2000" dirty="0"/>
              <a:t>		identifier</a:t>
            </a:r>
          </a:p>
          <a:p>
            <a:r>
              <a:rPr lang="en-US" altLang="en-US" sz="2000" dirty="0"/>
              <a:t>+		add operator</a:t>
            </a:r>
          </a:p>
          <a:p>
            <a:r>
              <a:rPr lang="en-US" altLang="en-US" sz="2000" dirty="0"/>
              <a:t>12		a number</a:t>
            </a:r>
          </a:p>
          <a:p>
            <a:r>
              <a:rPr lang="en-US" altLang="en-US" sz="2000" dirty="0"/>
              <a:t>;		Terminator</a:t>
            </a:r>
          </a:p>
        </p:txBody>
      </p:sp>
      <p:cxnSp>
        <p:nvCxnSpPr>
          <p:cNvPr id="3" name="Straight Connector 2">
            <a:extLst>
              <a:ext uri="{FF2B5EF4-FFF2-40B4-BE49-F238E27FC236}">
                <a16:creationId xmlns:a16="http://schemas.microsoft.com/office/drawing/2014/main" id="{03B3A4BC-0D7A-46EB-9988-6A00DB722DB1}"/>
              </a:ext>
            </a:extLst>
          </p:cNvPr>
          <p:cNvCxnSpPr/>
          <p:nvPr/>
        </p:nvCxnSpPr>
        <p:spPr bwMode="auto">
          <a:xfrm>
            <a:off x="6553200" y="1981200"/>
            <a:ext cx="1981200" cy="3492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0D391F97-65DE-4BAE-88B3-52F5245F4C39}"/>
              </a:ext>
            </a:extLst>
          </p:cNvPr>
          <p:cNvSpPr txBox="1"/>
          <p:nvPr/>
        </p:nvSpPr>
        <p:spPr>
          <a:xfrm>
            <a:off x="8458200" y="2205335"/>
            <a:ext cx="304801" cy="461665"/>
          </a:xfrm>
          <a:prstGeom prst="rect">
            <a:avLst/>
          </a:prstGeom>
          <a:noFill/>
        </p:spPr>
        <p:txBody>
          <a:bodyPr wrap="square" rtlCol="0">
            <a:spAutoFit/>
          </a:bodyPr>
          <a:lstStyle/>
          <a:p>
            <a:r>
              <a:rPr 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03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3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0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p:bldP spid="270352" grpId="0"/>
      <p:bldP spid="2703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a:xfrm>
            <a:off x="152400" y="990600"/>
            <a:ext cx="4648200" cy="5715000"/>
          </a:xfrm>
          <a:solidFill>
            <a:schemeClr val="hlink"/>
          </a:solidFill>
        </p:spPr>
        <p:txBody>
          <a:bodyPr/>
          <a:lstStyle/>
          <a:p>
            <a:r>
              <a:rPr lang="en-US" altLang="en-US" b="1" dirty="0">
                <a:solidFill>
                  <a:srgbClr val="FF0000"/>
                </a:solidFill>
              </a:rPr>
              <a:t>Specifier</a:t>
            </a:r>
            <a:r>
              <a:rPr lang="en-US" altLang="en-US" dirty="0">
                <a:solidFill>
                  <a:schemeClr val="bg1"/>
                </a:solidFill>
              </a:rPr>
              <a:t>: Regular expressions </a:t>
            </a:r>
          </a:p>
          <a:p>
            <a:r>
              <a:rPr lang="en-US" altLang="en-US" b="1" dirty="0">
                <a:solidFill>
                  <a:srgbClr val="FF0000"/>
                </a:solidFill>
              </a:rPr>
              <a:t>Unit of Analysis</a:t>
            </a:r>
            <a:r>
              <a:rPr lang="en-US" altLang="en-US" dirty="0">
                <a:solidFill>
                  <a:schemeClr val="bg1"/>
                </a:solidFill>
              </a:rPr>
              <a:t>: Lexemes/ Words</a:t>
            </a:r>
          </a:p>
          <a:p>
            <a:r>
              <a:rPr lang="en-US" altLang="en-US" dirty="0">
                <a:solidFill>
                  <a:schemeClr val="bg1"/>
                </a:solidFill>
              </a:rPr>
              <a:t>The lexical analyzer works on the smallest units (</a:t>
            </a:r>
            <a:r>
              <a:rPr lang="en-US" altLang="en-US" b="1" dirty="0">
                <a:solidFill>
                  <a:srgbClr val="FF0000"/>
                </a:solidFill>
              </a:rPr>
              <a:t>characters</a:t>
            </a:r>
            <a:r>
              <a:rPr lang="en-US" altLang="en-US" dirty="0">
                <a:solidFill>
                  <a:schemeClr val="bg1"/>
                </a:solidFill>
              </a:rPr>
              <a:t>) in a source program to recognizes valid </a:t>
            </a:r>
            <a:r>
              <a:rPr lang="en-US" altLang="en-US" b="1" dirty="0">
                <a:solidFill>
                  <a:srgbClr val="FF0000"/>
                </a:solidFill>
              </a:rPr>
              <a:t>tokens</a:t>
            </a:r>
            <a:r>
              <a:rPr lang="en-US" altLang="en-US" b="1" dirty="0">
                <a:solidFill>
                  <a:schemeClr val="bg1"/>
                </a:solidFill>
              </a:rPr>
              <a:t> </a:t>
            </a:r>
            <a:r>
              <a:rPr lang="en-US" altLang="en-US" dirty="0">
                <a:solidFill>
                  <a:schemeClr val="bg1"/>
                </a:solidFill>
              </a:rPr>
              <a:t>in a source program.</a:t>
            </a:r>
          </a:p>
          <a:p>
            <a:endParaRPr lang="en-US" altLang="en-US" dirty="0">
              <a:solidFill>
                <a:schemeClr val="bg1"/>
              </a:solidFill>
            </a:endParaRPr>
          </a:p>
          <a:p>
            <a:r>
              <a:rPr lang="en-US" altLang="en-US" dirty="0">
                <a:solidFill>
                  <a:schemeClr val="bg1"/>
                </a:solidFill>
              </a:rPr>
              <a:t>Deals with simple </a:t>
            </a:r>
            <a:r>
              <a:rPr lang="en-US" altLang="en-US" b="1" dirty="0">
                <a:solidFill>
                  <a:srgbClr val="FF0000"/>
                </a:solidFill>
              </a:rPr>
              <a:t>non-recursive</a:t>
            </a:r>
            <a:r>
              <a:rPr lang="en-US" altLang="en-US" b="1" dirty="0">
                <a:solidFill>
                  <a:schemeClr val="bg1"/>
                </a:solidFill>
              </a:rPr>
              <a:t> </a:t>
            </a:r>
            <a:r>
              <a:rPr lang="en-US" altLang="en-US" dirty="0">
                <a:solidFill>
                  <a:schemeClr val="bg1"/>
                </a:solidFill>
              </a:rPr>
              <a:t>constructs of the language (i.e. words).</a:t>
            </a:r>
          </a:p>
          <a:p>
            <a:endParaRPr lang="en-US" altLang="en-US" dirty="0">
              <a:solidFill>
                <a:schemeClr val="bg1"/>
              </a:solidFill>
            </a:endParaRPr>
          </a:p>
          <a:p>
            <a:r>
              <a:rPr lang="en-US" altLang="en-US" dirty="0">
                <a:solidFill>
                  <a:schemeClr val="bg1"/>
                </a:solidFill>
              </a:rPr>
              <a:t>The lexical analyzer simplifies the job of the syntax analyzer.</a:t>
            </a:r>
          </a:p>
          <a:p>
            <a:endParaRPr lang="en-US" altLang="en-US" dirty="0">
              <a:solidFill>
                <a:schemeClr val="bg1"/>
              </a:solidFill>
            </a:endParaRPr>
          </a:p>
        </p:txBody>
      </p:sp>
      <p:sp>
        <p:nvSpPr>
          <p:cNvPr id="271364" name="Rectangle 4"/>
          <p:cNvSpPr>
            <a:spLocks noChangeArrowheads="1"/>
          </p:cNvSpPr>
          <p:nvPr/>
        </p:nvSpPr>
        <p:spPr bwMode="auto">
          <a:xfrm>
            <a:off x="4953000" y="990600"/>
            <a:ext cx="4800600" cy="5715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defRPr>
            </a:lvl9pPr>
          </a:lstStyle>
          <a:p>
            <a:r>
              <a:rPr lang="en-US" altLang="en-US" b="1" dirty="0">
                <a:solidFill>
                  <a:srgbClr val="FF0000"/>
                </a:solidFill>
              </a:rPr>
              <a:t>Specifier</a:t>
            </a:r>
            <a:r>
              <a:rPr lang="en-US" altLang="en-US" dirty="0">
                <a:solidFill>
                  <a:schemeClr val="bg1"/>
                </a:solidFill>
              </a:rPr>
              <a:t>: Context free Grammar</a:t>
            </a:r>
          </a:p>
          <a:p>
            <a:r>
              <a:rPr lang="en-US" altLang="en-US" b="1" dirty="0">
                <a:solidFill>
                  <a:srgbClr val="FF0000"/>
                </a:solidFill>
              </a:rPr>
              <a:t>Unit of Analysis</a:t>
            </a:r>
            <a:r>
              <a:rPr lang="en-US" altLang="en-US" dirty="0">
                <a:solidFill>
                  <a:schemeClr val="bg1"/>
                </a:solidFill>
              </a:rPr>
              <a:t>: Statements/ Sentences</a:t>
            </a:r>
          </a:p>
          <a:p>
            <a:r>
              <a:rPr lang="en-US" altLang="en-US" dirty="0">
                <a:solidFill>
                  <a:schemeClr val="bg1"/>
                </a:solidFill>
              </a:rPr>
              <a:t>The syntax analyzer works on the smallest units (</a:t>
            </a:r>
            <a:r>
              <a:rPr lang="en-US" altLang="en-US" b="1" dirty="0">
                <a:solidFill>
                  <a:srgbClr val="FF0000"/>
                </a:solidFill>
              </a:rPr>
              <a:t>tokens</a:t>
            </a:r>
            <a:r>
              <a:rPr lang="en-US" altLang="en-US" dirty="0">
                <a:solidFill>
                  <a:schemeClr val="bg1"/>
                </a:solidFill>
              </a:rPr>
              <a:t>) in a source program to recognize valid </a:t>
            </a:r>
            <a:r>
              <a:rPr lang="en-US" altLang="en-US" b="1" dirty="0">
                <a:solidFill>
                  <a:srgbClr val="FF0000"/>
                </a:solidFill>
              </a:rPr>
              <a:t>statements</a:t>
            </a:r>
            <a:r>
              <a:rPr lang="en-US" altLang="en-US" b="1" dirty="0">
                <a:solidFill>
                  <a:schemeClr val="bg1"/>
                </a:solidFill>
              </a:rPr>
              <a:t> </a:t>
            </a:r>
            <a:r>
              <a:rPr lang="en-US" altLang="en-US" dirty="0">
                <a:solidFill>
                  <a:schemeClr val="bg1"/>
                </a:solidFill>
              </a:rPr>
              <a:t>in a source program.</a:t>
            </a:r>
          </a:p>
          <a:p>
            <a:endParaRPr lang="en-US" altLang="en-US" dirty="0">
              <a:solidFill>
                <a:schemeClr val="bg1"/>
              </a:solidFill>
            </a:endParaRPr>
          </a:p>
          <a:p>
            <a:r>
              <a:rPr lang="en-US" altLang="en-US" dirty="0">
                <a:solidFill>
                  <a:schemeClr val="bg1"/>
                </a:solidFill>
              </a:rPr>
              <a:t>Deals with </a:t>
            </a:r>
            <a:r>
              <a:rPr lang="en-US" altLang="en-US" b="1" dirty="0">
                <a:solidFill>
                  <a:srgbClr val="FF0000"/>
                </a:solidFill>
              </a:rPr>
              <a:t>recursive</a:t>
            </a:r>
            <a:r>
              <a:rPr lang="en-US" altLang="en-US" dirty="0">
                <a:solidFill>
                  <a:schemeClr val="bg1"/>
                </a:solidFill>
              </a:rPr>
              <a:t> constructs of the language (i.e. statements).</a:t>
            </a:r>
          </a:p>
          <a:p>
            <a:endParaRPr lang="en-US" altLang="en-US" dirty="0">
              <a:solidFill>
                <a:schemeClr val="bg1"/>
              </a:solidFill>
            </a:endParaRPr>
          </a:p>
        </p:txBody>
      </p:sp>
      <p:sp>
        <p:nvSpPr>
          <p:cNvPr id="2" name="TextBox 1"/>
          <p:cNvSpPr txBox="1"/>
          <p:nvPr/>
        </p:nvSpPr>
        <p:spPr>
          <a:xfrm>
            <a:off x="0" y="304800"/>
            <a:ext cx="9906000" cy="584775"/>
          </a:xfrm>
          <a:prstGeom prst="rect">
            <a:avLst/>
          </a:prstGeom>
          <a:noFill/>
        </p:spPr>
        <p:txBody>
          <a:bodyPr wrap="square" rtlCol="0">
            <a:spAutoFit/>
          </a:bodyPr>
          <a:lstStyle/>
          <a:p>
            <a:pPr algn="ctr"/>
            <a:r>
              <a:rPr lang="en-US" sz="3200" b="1" dirty="0">
                <a:solidFill>
                  <a:schemeClr val="tx2"/>
                </a:solidFill>
              </a:rPr>
              <a:t>Lexical Analyzer	vs	Syntax Analyzer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a:t>Parsing Techniques</a:t>
            </a:r>
          </a:p>
        </p:txBody>
      </p:sp>
      <p:sp>
        <p:nvSpPr>
          <p:cNvPr id="251907" name="Rectangle 3"/>
          <p:cNvSpPr>
            <a:spLocks noGrp="1" noChangeArrowheads="1"/>
          </p:cNvSpPr>
          <p:nvPr>
            <p:ph type="body" idx="1"/>
          </p:nvPr>
        </p:nvSpPr>
        <p:spPr>
          <a:xfrm>
            <a:off x="0" y="1219200"/>
            <a:ext cx="9753600" cy="5105400"/>
          </a:xfrm>
        </p:spPr>
        <p:txBody>
          <a:bodyPr/>
          <a:lstStyle/>
          <a:p>
            <a:pPr>
              <a:lnSpc>
                <a:spcPct val="90000"/>
              </a:lnSpc>
            </a:pPr>
            <a:r>
              <a:rPr lang="en-US" altLang="en-US" dirty="0"/>
              <a:t>Depending on how the parse tree is created, there are different parsing techniques.</a:t>
            </a:r>
          </a:p>
          <a:p>
            <a:pPr>
              <a:lnSpc>
                <a:spcPct val="90000"/>
              </a:lnSpc>
            </a:pPr>
            <a:r>
              <a:rPr lang="en-US" altLang="en-US" dirty="0"/>
              <a:t>Most famous parsing techniques are categorized into three groups: </a:t>
            </a:r>
          </a:p>
          <a:p>
            <a:pPr lvl="1">
              <a:lnSpc>
                <a:spcPct val="90000"/>
              </a:lnSpc>
            </a:pPr>
            <a:r>
              <a:rPr lang="en-US" altLang="en-US" i="1" dirty="0"/>
              <a:t>Top-Down Parsing, Bottom-Up Parsing, Universal Parsing</a:t>
            </a:r>
          </a:p>
          <a:p>
            <a:pPr>
              <a:lnSpc>
                <a:spcPct val="90000"/>
              </a:lnSpc>
            </a:pPr>
            <a:r>
              <a:rPr lang="en-US" altLang="en-US" b="1" dirty="0"/>
              <a:t>Top-Down Parsing:</a:t>
            </a:r>
          </a:p>
          <a:p>
            <a:pPr lvl="1">
              <a:lnSpc>
                <a:spcPct val="90000"/>
              </a:lnSpc>
            </a:pPr>
            <a:r>
              <a:rPr lang="en-US" altLang="en-US" dirty="0"/>
              <a:t>Construction of the parse tree starts at the root, and proceeds towards the leaves.</a:t>
            </a:r>
          </a:p>
          <a:p>
            <a:pPr lvl="1">
              <a:lnSpc>
                <a:spcPct val="90000"/>
              </a:lnSpc>
            </a:pPr>
            <a:r>
              <a:rPr lang="en-US" altLang="en-US" dirty="0"/>
              <a:t>Efficient top-down parsers can be easily constructed by hand.</a:t>
            </a:r>
          </a:p>
          <a:p>
            <a:pPr lvl="1">
              <a:lnSpc>
                <a:spcPct val="90000"/>
              </a:lnSpc>
            </a:pPr>
            <a:r>
              <a:rPr lang="en-US" altLang="en-US" dirty="0"/>
              <a:t>Recursive Predictive Parsing, Non-Recursive Predictive Parsing (LL Parsing).</a:t>
            </a:r>
          </a:p>
          <a:p>
            <a:pPr>
              <a:lnSpc>
                <a:spcPct val="90000"/>
              </a:lnSpc>
            </a:pPr>
            <a:r>
              <a:rPr lang="en-US" altLang="en-US" b="1" dirty="0"/>
              <a:t>Bottom-Up Parsing:</a:t>
            </a:r>
          </a:p>
          <a:p>
            <a:pPr lvl="1">
              <a:lnSpc>
                <a:spcPct val="90000"/>
              </a:lnSpc>
            </a:pPr>
            <a:r>
              <a:rPr lang="en-US" altLang="en-US" dirty="0"/>
              <a:t>Construction of the parse tree starts at the leaves, and proceeds towards the root.</a:t>
            </a:r>
          </a:p>
          <a:p>
            <a:pPr lvl="1">
              <a:lnSpc>
                <a:spcPct val="90000"/>
              </a:lnSpc>
            </a:pPr>
            <a:r>
              <a:rPr lang="en-US" altLang="en-US" dirty="0"/>
              <a:t>Normally efficient bottom-up parsers are created with the help of some software tools.</a:t>
            </a:r>
          </a:p>
          <a:p>
            <a:pPr lvl="1">
              <a:lnSpc>
                <a:spcPct val="90000"/>
              </a:lnSpc>
            </a:pPr>
            <a:r>
              <a:rPr lang="en-US" altLang="en-US" dirty="0"/>
              <a:t>Bottom-up parsing is also known as shift-reduce parsing.</a:t>
            </a:r>
          </a:p>
          <a:p>
            <a:pPr lvl="1">
              <a:lnSpc>
                <a:spcPct val="90000"/>
              </a:lnSpc>
            </a:pPr>
            <a:r>
              <a:rPr lang="en-US" altLang="en-US" dirty="0"/>
              <a:t>A kind of shift reduce is Operator-Precedence Parsing – simple, restrictive, easy to implement </a:t>
            </a:r>
          </a:p>
          <a:p>
            <a:pPr lvl="1">
              <a:lnSpc>
                <a:spcPct val="90000"/>
              </a:lnSpc>
            </a:pPr>
            <a:r>
              <a:rPr lang="en-US" altLang="en-US" dirty="0"/>
              <a:t>LR Parsing – much general form of shift-reduce parsing, CLR, SLR, LALR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19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1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1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190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19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190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190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190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90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19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382588" y="152400"/>
            <a:ext cx="9371012" cy="914400"/>
          </a:xfrm>
        </p:spPr>
        <p:txBody>
          <a:bodyPr/>
          <a:lstStyle/>
          <a:p>
            <a:r>
              <a:rPr lang="en-US" altLang="en-US"/>
              <a:t>Symbol Table Management</a:t>
            </a:r>
          </a:p>
        </p:txBody>
      </p:sp>
      <p:sp>
        <p:nvSpPr>
          <p:cNvPr id="272387" name="Rectangle 3"/>
          <p:cNvSpPr>
            <a:spLocks noGrp="1" noChangeArrowheads="1"/>
          </p:cNvSpPr>
          <p:nvPr>
            <p:ph type="body" idx="1"/>
          </p:nvPr>
        </p:nvSpPr>
        <p:spPr>
          <a:xfrm>
            <a:off x="742950" y="1524000"/>
            <a:ext cx="8420100" cy="4495800"/>
          </a:xfrm>
        </p:spPr>
        <p:txBody>
          <a:bodyPr/>
          <a:lstStyle/>
          <a:p>
            <a:r>
              <a:rPr lang="en-US" altLang="en-US" sz="3200" dirty="0"/>
              <a:t>Symbol table is a data structure (2d array, map, tree </a:t>
            </a:r>
            <a:r>
              <a:rPr lang="en-US" altLang="en-US" sz="3200" dirty="0" err="1"/>
              <a:t>etc</a:t>
            </a:r>
            <a:r>
              <a:rPr lang="en-US" altLang="en-US" sz="3200" dirty="0"/>
              <a:t>) used by all phases of the compiler to keep track of user defined symbols as well as keywords.</a:t>
            </a:r>
          </a:p>
          <a:p>
            <a:r>
              <a:rPr lang="en-US" altLang="en-US" sz="3200" dirty="0"/>
              <a:t>During early phases (lexical and syntax analysis) symbols and their information are discovered and put into symbol table</a:t>
            </a:r>
          </a:p>
          <a:p>
            <a:r>
              <a:rPr lang="en-US" altLang="en-US" sz="3200" dirty="0"/>
              <a:t>During later phases symbols are looked up from symbol table to validate their usage.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2588" y="152400"/>
            <a:ext cx="9371012" cy="914400"/>
          </a:xfrm>
        </p:spPr>
        <p:txBody>
          <a:bodyPr/>
          <a:lstStyle/>
          <a:p>
            <a:r>
              <a:rPr lang="en-US" altLang="en-US"/>
              <a:t>Symbol Table</a:t>
            </a:r>
          </a:p>
        </p:txBody>
      </p:sp>
      <p:graphicFrame>
        <p:nvGraphicFramePr>
          <p:cNvPr id="273411" name="Object 3"/>
          <p:cNvGraphicFramePr>
            <a:graphicFrameLocks noGrp="1" noChangeAspect="1"/>
          </p:cNvGraphicFramePr>
          <p:nvPr>
            <p:ph type="tbl" idx="1"/>
            <p:extLst>
              <p:ext uri="{D42A27DB-BD31-4B8C-83A1-F6EECF244321}">
                <p14:modId xmlns:p14="http://schemas.microsoft.com/office/powerpoint/2010/main" val="2855581320"/>
              </p:ext>
            </p:extLst>
          </p:nvPr>
        </p:nvGraphicFramePr>
        <p:xfrm>
          <a:off x="220663" y="1333500"/>
          <a:ext cx="9615487" cy="5816600"/>
        </p:xfrm>
        <a:graphic>
          <a:graphicData uri="http://schemas.openxmlformats.org/presentationml/2006/ole">
            <mc:AlternateContent xmlns:mc="http://schemas.openxmlformats.org/markup-compatibility/2006">
              <mc:Choice xmlns:v="urn:schemas-microsoft-com:vml" Requires="v">
                <p:oleObj name="Document" r:id="rId2" imgW="6701721" imgH="4054004" progId="Word.Document.8">
                  <p:embed/>
                </p:oleObj>
              </mc:Choice>
              <mc:Fallback>
                <p:oleObj name="Document" r:id="rId2" imgW="6701721" imgH="4054004" progId="Word.Document.8">
                  <p:embed/>
                  <p:pic>
                    <p:nvPicPr>
                      <p:cNvPr id="273411" name="Object 3"/>
                      <p:cNvPicPr>
                        <a:picLocks noChangeAspect="1" noChangeArrowheads="1"/>
                      </p:cNvPicPr>
                      <p:nvPr/>
                    </p:nvPicPr>
                    <p:blipFill>
                      <a:blip r:embed="rId3"/>
                      <a:srcRect/>
                      <a:stretch>
                        <a:fillRect/>
                      </a:stretch>
                    </p:blipFill>
                    <p:spPr bwMode="auto">
                      <a:xfrm>
                        <a:off x="220663" y="1333500"/>
                        <a:ext cx="9615487" cy="5816600"/>
                      </a:xfrm>
                      <a:prstGeom prst="rect">
                        <a:avLst/>
                      </a:prstGeom>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382588" y="152400"/>
            <a:ext cx="9371012" cy="914400"/>
          </a:xfrm>
        </p:spPr>
        <p:txBody>
          <a:bodyPr/>
          <a:lstStyle/>
          <a:p>
            <a:r>
              <a:rPr lang="en-US" altLang="en-US"/>
              <a:t>Semantic Analysis</a:t>
            </a:r>
          </a:p>
        </p:txBody>
      </p:sp>
      <p:sp>
        <p:nvSpPr>
          <p:cNvPr id="274435" name="Rectangle 3"/>
          <p:cNvSpPr>
            <a:spLocks noGrp="1" noChangeArrowheads="1"/>
          </p:cNvSpPr>
          <p:nvPr>
            <p:ph type="body" idx="1"/>
          </p:nvPr>
        </p:nvSpPr>
        <p:spPr>
          <a:xfrm>
            <a:off x="382588" y="1219200"/>
            <a:ext cx="9371012" cy="5105400"/>
          </a:xfrm>
        </p:spPr>
        <p:txBody>
          <a:bodyPr/>
          <a:lstStyle/>
          <a:p>
            <a:r>
              <a:rPr lang="en-US" altLang="en-US" sz="3200" dirty="0"/>
              <a:t>Syntax vs Semantics?</a:t>
            </a:r>
          </a:p>
          <a:p>
            <a:pPr lvl="1"/>
            <a:r>
              <a:rPr lang="en-US" altLang="en-US" sz="2600" dirty="0"/>
              <a:t>Syntax is how to write a statement (form/rule).</a:t>
            </a:r>
          </a:p>
          <a:p>
            <a:pPr lvl="1"/>
            <a:r>
              <a:rPr lang="en-US" altLang="en-US" sz="2600" dirty="0"/>
              <a:t>Semantics is what does a statement means.</a:t>
            </a:r>
          </a:p>
          <a:p>
            <a:r>
              <a:rPr lang="en-US" altLang="en-US" sz="3200" dirty="0"/>
              <a:t>Involves examining the syntax output for correct semantic usage</a:t>
            </a:r>
          </a:p>
          <a:p>
            <a:pPr lvl="1"/>
            <a:r>
              <a:rPr lang="en-US" altLang="en-US" sz="2400" dirty="0"/>
              <a:t>type checking</a:t>
            </a:r>
          </a:p>
          <a:p>
            <a:pPr lvl="1"/>
            <a:r>
              <a:rPr lang="en-US" altLang="en-US" sz="2400" dirty="0"/>
              <a:t>flow of control checks</a:t>
            </a:r>
          </a:p>
          <a:p>
            <a:pPr lvl="1"/>
            <a:r>
              <a:rPr lang="en-US" altLang="en-US" sz="2400" dirty="0"/>
              <a:t>uniqueness checks (of identifiers, case labels,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 calcmode="lin" valueType="num">
                                      <p:cBhvr additive="base">
                                        <p:cTn id="7" dur="500" fill="hold"/>
                                        <p:tgtEl>
                                          <p:spTgt spid="274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4435">
                                            <p:txEl>
                                              <p:pRg st="1" end="1"/>
                                            </p:txEl>
                                          </p:spTgt>
                                        </p:tgtEl>
                                        <p:attrNameLst>
                                          <p:attrName>style.visibility</p:attrName>
                                        </p:attrNameLst>
                                      </p:cBhvr>
                                      <p:to>
                                        <p:strVal val="visible"/>
                                      </p:to>
                                    </p:set>
                                    <p:anim calcmode="lin" valueType="num">
                                      <p:cBhvr additive="base">
                                        <p:cTn id="13" dur="500" fill="hold"/>
                                        <p:tgtEl>
                                          <p:spTgt spid="274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4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4435">
                                            <p:txEl>
                                              <p:pRg st="2" end="2"/>
                                            </p:txEl>
                                          </p:spTgt>
                                        </p:tgtEl>
                                        <p:attrNameLst>
                                          <p:attrName>style.visibility</p:attrName>
                                        </p:attrNameLst>
                                      </p:cBhvr>
                                      <p:to>
                                        <p:strVal val="visible"/>
                                      </p:to>
                                    </p:set>
                                    <p:anim calcmode="lin" valueType="num">
                                      <p:cBhvr additive="base">
                                        <p:cTn id="19" dur="500" fill="hold"/>
                                        <p:tgtEl>
                                          <p:spTgt spid="274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4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4435">
                                            <p:txEl>
                                              <p:pRg st="3" end="3"/>
                                            </p:txEl>
                                          </p:spTgt>
                                        </p:tgtEl>
                                        <p:attrNameLst>
                                          <p:attrName>style.visibility</p:attrName>
                                        </p:attrNameLst>
                                      </p:cBhvr>
                                      <p:to>
                                        <p:strVal val="visible"/>
                                      </p:to>
                                    </p:set>
                                    <p:anim calcmode="lin" valueType="num">
                                      <p:cBhvr additive="base">
                                        <p:cTn id="25" dur="500" fill="hold"/>
                                        <p:tgtEl>
                                          <p:spTgt spid="274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4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4435">
                                            <p:txEl>
                                              <p:pRg st="4" end="4"/>
                                            </p:txEl>
                                          </p:spTgt>
                                        </p:tgtEl>
                                        <p:attrNameLst>
                                          <p:attrName>style.visibility</p:attrName>
                                        </p:attrNameLst>
                                      </p:cBhvr>
                                      <p:to>
                                        <p:strVal val="visible"/>
                                      </p:to>
                                    </p:set>
                                    <p:anim calcmode="lin" valueType="num">
                                      <p:cBhvr additive="base">
                                        <p:cTn id="31" dur="500" fill="hold"/>
                                        <p:tgtEl>
                                          <p:spTgt spid="274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4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4435">
                                            <p:txEl>
                                              <p:pRg st="5" end="5"/>
                                            </p:txEl>
                                          </p:spTgt>
                                        </p:tgtEl>
                                        <p:attrNameLst>
                                          <p:attrName>style.visibility</p:attrName>
                                        </p:attrNameLst>
                                      </p:cBhvr>
                                      <p:to>
                                        <p:strVal val="visible"/>
                                      </p:to>
                                    </p:set>
                                    <p:anim calcmode="lin" valueType="num">
                                      <p:cBhvr additive="base">
                                        <p:cTn id="37" dur="500" fill="hold"/>
                                        <p:tgtEl>
                                          <p:spTgt spid="2744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4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4435">
                                            <p:txEl>
                                              <p:pRg st="6" end="6"/>
                                            </p:txEl>
                                          </p:spTgt>
                                        </p:tgtEl>
                                        <p:attrNameLst>
                                          <p:attrName>style.visibility</p:attrName>
                                        </p:attrNameLst>
                                      </p:cBhvr>
                                      <p:to>
                                        <p:strVal val="visible"/>
                                      </p:to>
                                    </p:set>
                                    <p:anim calcmode="lin" valueType="num">
                                      <p:cBhvr additive="base">
                                        <p:cTn id="43" dur="500" fill="hold"/>
                                        <p:tgtEl>
                                          <p:spTgt spid="2744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4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en-US"/>
              <a:t>Semantic Analyzer</a:t>
            </a:r>
          </a:p>
        </p:txBody>
      </p:sp>
      <p:sp>
        <p:nvSpPr>
          <p:cNvPr id="252931" name="Rectangle 3"/>
          <p:cNvSpPr>
            <a:spLocks noGrp="1" noChangeArrowheads="1"/>
          </p:cNvSpPr>
          <p:nvPr>
            <p:ph type="body" idx="1"/>
          </p:nvPr>
        </p:nvSpPr>
        <p:spPr/>
        <p:txBody>
          <a:bodyPr/>
          <a:lstStyle/>
          <a:p>
            <a:r>
              <a:rPr lang="en-US" altLang="en-US"/>
              <a:t>A semantic analyzer checks the source program for semantic errors and collects the type information for the code generation.</a:t>
            </a:r>
          </a:p>
          <a:p>
            <a:r>
              <a:rPr lang="en-US" altLang="en-US"/>
              <a:t>Type-checking is an important part of semantic analyzer.</a:t>
            </a:r>
          </a:p>
          <a:p>
            <a:r>
              <a:rPr lang="en-US" altLang="en-US"/>
              <a:t>Normally semantic information cannot be represented by a context-free language used in syntax analyzers.</a:t>
            </a:r>
          </a:p>
          <a:p>
            <a:r>
              <a:rPr lang="en-US" altLang="en-US"/>
              <a:t>Context-free grammars used in the syntax analysis are integrated with attributes (semantic rules)  </a:t>
            </a:r>
          </a:p>
          <a:p>
            <a:pPr lvl="1"/>
            <a:r>
              <a:rPr lang="en-US" altLang="en-US"/>
              <a:t>the result is a syntax-directed translation, </a:t>
            </a:r>
          </a:p>
          <a:p>
            <a:pPr lvl="1"/>
            <a:r>
              <a:rPr lang="en-US" altLang="en-US"/>
              <a:t>Attribute grammars</a:t>
            </a:r>
          </a:p>
          <a:p>
            <a:r>
              <a:rPr lang="en-US" altLang="en-US"/>
              <a:t>Ex:</a:t>
            </a:r>
          </a:p>
          <a:p>
            <a:pPr lvl="1">
              <a:buFontTx/>
              <a:buNone/>
            </a:pPr>
            <a:r>
              <a:rPr lang="en-US" altLang="en-US"/>
              <a:t>	newval  :=  oldval  +  12</a:t>
            </a:r>
          </a:p>
          <a:p>
            <a:pPr lvl="2"/>
            <a:endParaRPr lang="en-US" altLang="en-US"/>
          </a:p>
          <a:p>
            <a:pPr lvl="2"/>
            <a:r>
              <a:rPr lang="en-US" altLang="en-US"/>
              <a:t>The type of the identifier </a:t>
            </a:r>
            <a:r>
              <a:rPr lang="en-US" altLang="en-US" i="1"/>
              <a:t>newval</a:t>
            </a:r>
            <a:r>
              <a:rPr lang="en-US" altLang="en-US"/>
              <a:t>  must match with type of the expression </a:t>
            </a:r>
            <a:r>
              <a:rPr lang="en-US" altLang="en-US" i="1"/>
              <a:t>(oldval+12)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9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293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293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29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82588" y="152400"/>
            <a:ext cx="9371012" cy="914400"/>
          </a:xfrm>
        </p:spPr>
        <p:txBody>
          <a:bodyPr/>
          <a:lstStyle/>
          <a:p>
            <a:r>
              <a:rPr lang="en-US" altLang="en-US" dirty="0"/>
              <a:t>Error Handling</a:t>
            </a:r>
          </a:p>
        </p:txBody>
      </p:sp>
      <p:sp>
        <p:nvSpPr>
          <p:cNvPr id="275459" name="Rectangle 3"/>
          <p:cNvSpPr>
            <a:spLocks noGrp="1" noChangeArrowheads="1"/>
          </p:cNvSpPr>
          <p:nvPr>
            <p:ph type="body" idx="1"/>
          </p:nvPr>
        </p:nvSpPr>
        <p:spPr>
          <a:xfrm>
            <a:off x="687388" y="1219200"/>
            <a:ext cx="8304212" cy="5105400"/>
          </a:xfrm>
        </p:spPr>
        <p:txBody>
          <a:bodyPr/>
          <a:lstStyle/>
          <a:p>
            <a:r>
              <a:rPr lang="en-US" altLang="en-US" sz="3200" dirty="0"/>
              <a:t>Errors can occur at all phases in the compiler</a:t>
            </a:r>
          </a:p>
          <a:p>
            <a:pPr lvl="1"/>
            <a:r>
              <a:rPr lang="en-US" altLang="en-US" sz="2600" dirty="0"/>
              <a:t>Invalid linear combinations in lex, </a:t>
            </a:r>
          </a:p>
          <a:p>
            <a:pPr lvl="1"/>
            <a:r>
              <a:rPr lang="en-US" altLang="en-US" sz="2600" dirty="0"/>
              <a:t>missing semicolon is a syntax errors, </a:t>
            </a:r>
          </a:p>
          <a:p>
            <a:pPr lvl="1"/>
            <a:r>
              <a:rPr lang="en-US" altLang="en-US" sz="2600" dirty="0"/>
              <a:t>Type mismatch is a semantic error, etc.</a:t>
            </a:r>
          </a:p>
          <a:p>
            <a:r>
              <a:rPr lang="en-US" altLang="en-US" sz="3200" dirty="0"/>
              <a:t>Good compilers will attempt to recover from errors and 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5459">
                                            <p:txEl>
                                              <p:pRg st="2" end="2"/>
                                            </p:txEl>
                                          </p:spTgt>
                                        </p:tgtEl>
                                        <p:attrNameLst>
                                          <p:attrName>style.visibility</p:attrName>
                                        </p:attrNameLst>
                                      </p:cBhvr>
                                      <p:to>
                                        <p:strVal val="visible"/>
                                      </p:to>
                                    </p:set>
                                    <p:anim calcmode="lin" valueType="num">
                                      <p:cBhvr additive="base">
                                        <p:cTn id="19"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5459">
                                            <p:txEl>
                                              <p:pRg st="3" end="3"/>
                                            </p:txEl>
                                          </p:spTgt>
                                        </p:tgtEl>
                                        <p:attrNameLst>
                                          <p:attrName>style.visibility</p:attrName>
                                        </p:attrNameLst>
                                      </p:cBhvr>
                                      <p:to>
                                        <p:strVal val="visible"/>
                                      </p:to>
                                    </p:set>
                                    <p:anim calcmode="lin" valueType="num">
                                      <p:cBhvr additive="base">
                                        <p:cTn id="25" dur="500" fill="hold"/>
                                        <p:tgtEl>
                                          <p:spTgt spid="275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5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5459">
                                            <p:txEl>
                                              <p:pRg st="4" end="4"/>
                                            </p:txEl>
                                          </p:spTgt>
                                        </p:tgtEl>
                                        <p:attrNameLst>
                                          <p:attrName>style.visibility</p:attrName>
                                        </p:attrNameLst>
                                      </p:cBhvr>
                                      <p:to>
                                        <p:strVal val="visible"/>
                                      </p:to>
                                    </p:set>
                                    <p:anim calcmode="lin" valueType="num">
                                      <p:cBhvr additive="base">
                                        <p:cTn id="31"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ctrTitle"/>
          </p:nvPr>
        </p:nvSpPr>
        <p:spPr>
          <a:xfrm>
            <a:off x="762000" y="2209800"/>
            <a:ext cx="8382000" cy="1905000"/>
          </a:xfrm>
        </p:spPr>
        <p:txBody>
          <a:bodyPr anchor="ctr"/>
          <a:lstStyle/>
          <a:p>
            <a:r>
              <a:rPr lang="en-US" altLang="en-US"/>
              <a:t>Introduction and Overview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382588" y="152400"/>
            <a:ext cx="9371012" cy="914400"/>
          </a:xfrm>
        </p:spPr>
        <p:txBody>
          <a:bodyPr/>
          <a:lstStyle/>
          <a:p>
            <a:r>
              <a:rPr lang="en-US" altLang="en-US"/>
              <a:t>Intermediate Code Generation</a:t>
            </a:r>
          </a:p>
        </p:txBody>
      </p:sp>
      <p:sp>
        <p:nvSpPr>
          <p:cNvPr id="276483" name="Rectangle 3"/>
          <p:cNvSpPr>
            <a:spLocks noGrp="1" noChangeArrowheads="1"/>
          </p:cNvSpPr>
          <p:nvPr>
            <p:ph type="body" idx="1"/>
          </p:nvPr>
        </p:nvSpPr>
        <p:spPr>
          <a:xfrm>
            <a:off x="382588" y="1219200"/>
            <a:ext cx="9371012" cy="5105400"/>
          </a:xfrm>
        </p:spPr>
        <p:txBody>
          <a:bodyPr/>
          <a:lstStyle/>
          <a:p>
            <a:r>
              <a:rPr lang="en-US" altLang="en-US" sz="3200" dirty="0"/>
              <a:t>Rather than generating code for a specific architecture, most compilers generate to intermediate language</a:t>
            </a:r>
          </a:p>
          <a:p>
            <a:r>
              <a:rPr lang="en-US" altLang="en-US" sz="3200" dirty="0"/>
              <a:t>Retargeting for different architecture is facilitated</a:t>
            </a:r>
          </a:p>
          <a:p>
            <a:r>
              <a:rPr lang="en-US" altLang="en-US" sz="3200" dirty="0"/>
              <a:t>Machine-independent code optimization can be applied</a:t>
            </a:r>
          </a:p>
          <a:p>
            <a:r>
              <a:rPr lang="en-US" altLang="en-US" sz="3200" dirty="0"/>
              <a:t>Code generation for different source languages can be combined as we have seen in LLVM</a:t>
            </a:r>
          </a:p>
          <a:p>
            <a:r>
              <a:rPr lang="en-US" altLang="en-US" sz="3200" dirty="0"/>
              <a:t>Can be interpreted at this point</a:t>
            </a:r>
          </a:p>
          <a:p>
            <a:endParaRPr lang="en-US"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en-US"/>
              <a:t>Intermediate Code</a:t>
            </a:r>
          </a:p>
        </p:txBody>
      </p:sp>
      <p:sp>
        <p:nvSpPr>
          <p:cNvPr id="283651" name="Rectangle 3"/>
          <p:cNvSpPr>
            <a:spLocks noGrp="1" noChangeArrowheads="1"/>
          </p:cNvSpPr>
          <p:nvPr>
            <p:ph type="body" idx="1"/>
          </p:nvPr>
        </p:nvSpPr>
        <p:spPr>
          <a:xfrm>
            <a:off x="0" y="1219200"/>
            <a:ext cx="9753600" cy="685800"/>
          </a:xfrm>
        </p:spPr>
        <p:txBody>
          <a:bodyPr/>
          <a:lstStyle/>
          <a:p>
            <a:r>
              <a:rPr lang="en-US" altLang="en-US" sz="3200" dirty="0"/>
              <a:t>Intermediate code is generally in 3-address type format</a:t>
            </a:r>
          </a:p>
        </p:txBody>
      </p:sp>
      <p:sp>
        <p:nvSpPr>
          <p:cNvPr id="283654" name="Text Box 6"/>
          <p:cNvSpPr txBox="1">
            <a:spLocks noChangeArrowheads="1"/>
          </p:cNvSpPr>
          <p:nvPr/>
        </p:nvSpPr>
        <p:spPr bwMode="auto">
          <a:xfrm>
            <a:off x="2438400" y="2209800"/>
            <a:ext cx="4267200" cy="457200"/>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err="1">
                <a:solidFill>
                  <a:schemeClr val="bg1"/>
                </a:solidFill>
                <a:latin typeface="Arial" panose="020B0604020202020204" pitchFamily="34" charset="0"/>
              </a:rPr>
              <a:t>newval</a:t>
            </a:r>
            <a:r>
              <a:rPr lang="en-US" altLang="en-US" dirty="0">
                <a:solidFill>
                  <a:schemeClr val="bg1"/>
                </a:solidFill>
                <a:latin typeface="Arial" panose="020B0604020202020204" pitchFamily="34" charset="0"/>
              </a:rPr>
              <a:t>  :=  </a:t>
            </a:r>
            <a:r>
              <a:rPr lang="en-US" altLang="en-US" dirty="0" err="1">
                <a:solidFill>
                  <a:schemeClr val="bg1"/>
                </a:solidFill>
                <a:latin typeface="Arial" panose="020B0604020202020204" pitchFamily="34" charset="0"/>
              </a:rPr>
              <a:t>oldval</a:t>
            </a:r>
            <a:r>
              <a:rPr lang="en-US" altLang="en-US" dirty="0">
                <a:solidFill>
                  <a:schemeClr val="bg1"/>
                </a:solidFill>
                <a:latin typeface="Arial" panose="020B0604020202020204" pitchFamily="34" charset="0"/>
              </a:rPr>
              <a:t> * fact + 1</a:t>
            </a:r>
          </a:p>
        </p:txBody>
      </p:sp>
      <p:sp>
        <p:nvSpPr>
          <p:cNvPr id="283655" name="Line 7"/>
          <p:cNvSpPr>
            <a:spLocks noChangeShapeType="1"/>
          </p:cNvSpPr>
          <p:nvPr/>
        </p:nvSpPr>
        <p:spPr bwMode="auto">
          <a:xfrm>
            <a:off x="4572000" y="2819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6" name="Text Box 8"/>
          <p:cNvSpPr txBox="1">
            <a:spLocks noChangeArrowheads="1"/>
          </p:cNvSpPr>
          <p:nvPr/>
        </p:nvSpPr>
        <p:spPr bwMode="auto">
          <a:xfrm>
            <a:off x="2895600" y="3352800"/>
            <a:ext cx="3352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a:solidFill>
                  <a:schemeClr val="bg1"/>
                </a:solidFill>
                <a:latin typeface="Arial" panose="020B0604020202020204" pitchFamily="34" charset="0"/>
              </a:rPr>
              <a:t>id1  :=  id2 * id3 + 1</a:t>
            </a:r>
          </a:p>
        </p:txBody>
      </p:sp>
      <p:sp>
        <p:nvSpPr>
          <p:cNvPr id="283657" name="Line 9"/>
          <p:cNvSpPr>
            <a:spLocks noChangeShapeType="1"/>
          </p:cNvSpPr>
          <p:nvPr/>
        </p:nvSpPr>
        <p:spPr bwMode="auto">
          <a:xfrm>
            <a:off x="4572000" y="3886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58" name="Text Box 10"/>
          <p:cNvSpPr txBox="1">
            <a:spLocks noChangeArrowheads="1"/>
          </p:cNvSpPr>
          <p:nvPr/>
        </p:nvSpPr>
        <p:spPr bwMode="auto">
          <a:xfrm>
            <a:off x="2286000" y="4419600"/>
            <a:ext cx="4495800" cy="1187450"/>
          </a:xfrm>
          <a:prstGeom prst="rect">
            <a:avLst/>
          </a:prstGeom>
          <a:solidFill>
            <a:srgbClr val="66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en-US">
                <a:solidFill>
                  <a:schemeClr val="bg1"/>
                </a:solidFill>
                <a:latin typeface="Arial" panose="020B0604020202020204" pitchFamily="34" charset="0"/>
              </a:rPr>
              <a:t>MULT  	id2,id3,temp1</a:t>
            </a:r>
          </a:p>
          <a:p>
            <a:pPr lvl="1"/>
            <a:r>
              <a:rPr lang="en-US" altLang="en-US">
                <a:solidFill>
                  <a:schemeClr val="bg1"/>
                </a:solidFill>
                <a:latin typeface="Arial" panose="020B0604020202020204" pitchFamily="34" charset="0"/>
              </a:rPr>
              <a:t>ADD	temp1,#1,temp2</a:t>
            </a:r>
          </a:p>
          <a:p>
            <a:pPr lvl="1"/>
            <a:r>
              <a:rPr lang="en-US" altLang="en-US">
                <a:solidFill>
                  <a:schemeClr val="bg1"/>
                </a:solidFill>
                <a:latin typeface="Arial" panose="020B0604020202020204" pitchFamily="34" charset="0"/>
              </a:rPr>
              <a:t>MOV	temp2,id1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365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7"/>
                                        </p:tgtEl>
                                        <p:attrNameLst>
                                          <p:attrName>style.visibility</p:attrName>
                                        </p:attrNameLst>
                                      </p:cBhvr>
                                      <p:to>
                                        <p:strVal val="visible"/>
                                      </p:to>
                                    </p:set>
                                    <p:animEffect transition="in" filter="dissolve">
                                      <p:cBhvr>
                                        <p:cTn id="17" dur="500"/>
                                        <p:tgtEl>
                                          <p:spTgt spid="2836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83658"/>
                                        </p:tgtEl>
                                        <p:attrNameLst>
                                          <p:attrName>style.visibility</p:attrName>
                                        </p:attrNameLst>
                                      </p:cBhvr>
                                      <p:to>
                                        <p:strVal val="visible"/>
                                      </p:to>
                                    </p:set>
                                    <p:animEffect transition="in" filter="dissolve">
                                      <p:cBhvr>
                                        <p:cTn id="20"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animBg="1"/>
      <p:bldP spid="283655" grpId="0" animBg="1"/>
      <p:bldP spid="283656" grpId="0" animBg="1"/>
      <p:bldP spid="283657" grpId="0" animBg="1"/>
      <p:bldP spid="2836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82588" y="152400"/>
            <a:ext cx="9371012" cy="914400"/>
          </a:xfrm>
        </p:spPr>
        <p:txBody>
          <a:bodyPr/>
          <a:lstStyle/>
          <a:p>
            <a:r>
              <a:rPr lang="en-US" altLang="en-US"/>
              <a:t>Optimization</a:t>
            </a:r>
          </a:p>
        </p:txBody>
      </p:sp>
      <p:sp>
        <p:nvSpPr>
          <p:cNvPr id="277507" name="Rectangle 3"/>
          <p:cNvSpPr>
            <a:spLocks noGrp="1" noChangeArrowheads="1"/>
          </p:cNvSpPr>
          <p:nvPr>
            <p:ph type="body" idx="1"/>
          </p:nvPr>
        </p:nvSpPr>
        <p:spPr>
          <a:xfrm>
            <a:off x="0" y="1219200"/>
            <a:ext cx="9906000" cy="5105400"/>
          </a:xfrm>
        </p:spPr>
        <p:txBody>
          <a:bodyPr/>
          <a:lstStyle/>
          <a:p>
            <a:r>
              <a:rPr lang="en-US" altLang="en-US" sz="3200" dirty="0"/>
              <a:t>Intermediate code is examined and optimized</a:t>
            </a:r>
          </a:p>
          <a:p>
            <a:r>
              <a:rPr lang="en-US" altLang="en-US" sz="3200" dirty="0"/>
              <a:t>Can be as simple as combining adjacent statements to reorganizing data for cache efficiency</a:t>
            </a:r>
          </a:p>
          <a:p>
            <a:r>
              <a:rPr lang="en-US" altLang="en-US" sz="3200" dirty="0"/>
              <a:t>Can make orders of magnitude difference in the execution speed of generated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 calcmode="lin" valueType="num">
                                      <p:cBhvr additive="base">
                                        <p:cTn id="13"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7507">
                                            <p:txEl>
                                              <p:pRg st="2" end="2"/>
                                            </p:txEl>
                                          </p:spTgt>
                                        </p:tgtEl>
                                        <p:attrNameLst>
                                          <p:attrName>style.visibility</p:attrName>
                                        </p:attrNameLst>
                                      </p:cBhvr>
                                      <p:to>
                                        <p:strVal val="visible"/>
                                      </p:to>
                                    </p:set>
                                    <p:anim calcmode="lin" valueType="num">
                                      <p:cBhvr additive="base">
                                        <p:cTn id="19"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9594" y="34834"/>
            <a:ext cx="9906000" cy="914400"/>
          </a:xfrm>
        </p:spPr>
        <p:txBody>
          <a:bodyPr/>
          <a:lstStyle/>
          <a:p>
            <a:r>
              <a:rPr lang="en-US" altLang="en-US" dirty="0"/>
              <a:t>Code Optimizer </a:t>
            </a:r>
            <a:br>
              <a:rPr lang="en-US" altLang="en-US" dirty="0"/>
            </a:br>
            <a:r>
              <a:rPr lang="en-US" altLang="en-US" dirty="0"/>
              <a:t>(for Intermediate Code Generator)</a:t>
            </a:r>
          </a:p>
        </p:txBody>
      </p:sp>
      <p:sp>
        <p:nvSpPr>
          <p:cNvPr id="282627" name="Rectangle 3"/>
          <p:cNvSpPr>
            <a:spLocks noGrp="1" noChangeArrowheads="1"/>
          </p:cNvSpPr>
          <p:nvPr>
            <p:ph type="body" idx="1"/>
          </p:nvPr>
        </p:nvSpPr>
        <p:spPr>
          <a:xfrm>
            <a:off x="0" y="1219200"/>
            <a:ext cx="9753600" cy="1371600"/>
          </a:xfrm>
        </p:spPr>
        <p:txBody>
          <a:bodyPr/>
          <a:lstStyle/>
          <a:p>
            <a:r>
              <a:rPr lang="en-US" altLang="en-US" sz="3200" dirty="0"/>
              <a:t>The code optimizer optimizes the code produced by the intermediate code generator in terms of time and space.</a:t>
            </a:r>
          </a:p>
          <a:p>
            <a:endParaRPr lang="en-US" altLang="en-US" sz="3200" dirty="0"/>
          </a:p>
        </p:txBody>
      </p:sp>
      <p:sp>
        <p:nvSpPr>
          <p:cNvPr id="282628" name="Text Box 4"/>
          <p:cNvSpPr txBox="1">
            <a:spLocks noChangeArrowheads="1"/>
          </p:cNvSpPr>
          <p:nvPr/>
        </p:nvSpPr>
        <p:spPr bwMode="auto">
          <a:xfrm>
            <a:off x="533400" y="3460750"/>
            <a:ext cx="3810000" cy="11874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latin typeface="Arial" panose="020B0604020202020204" pitchFamily="34" charset="0"/>
              </a:rPr>
              <a:t>MULT	    id2,id3,temp1</a:t>
            </a:r>
            <a:endParaRPr lang="en-US" altLang="en-US" i="1">
              <a:solidFill>
                <a:schemeClr val="bg1"/>
              </a:solidFill>
              <a:latin typeface="Arial" panose="020B0604020202020204" pitchFamily="34" charset="0"/>
            </a:endParaRPr>
          </a:p>
          <a:p>
            <a:r>
              <a:rPr lang="en-US" altLang="en-US">
                <a:solidFill>
                  <a:schemeClr val="bg1"/>
                </a:solidFill>
                <a:latin typeface="Arial" panose="020B0604020202020204" pitchFamily="34" charset="0"/>
              </a:rPr>
              <a:t>ADD	    temp1,#1,temp2</a:t>
            </a:r>
          </a:p>
          <a:p>
            <a:r>
              <a:rPr lang="en-US" altLang="en-US">
                <a:solidFill>
                  <a:schemeClr val="bg1"/>
                </a:solidFill>
                <a:latin typeface="Arial" panose="020B0604020202020204" pitchFamily="34" charset="0"/>
              </a:rPr>
              <a:t>MOV	    temp2,id1</a:t>
            </a:r>
          </a:p>
        </p:txBody>
      </p:sp>
      <p:sp>
        <p:nvSpPr>
          <p:cNvPr id="282629" name="AutoShape 5"/>
          <p:cNvSpPr>
            <a:spLocks noChangeArrowheads="1"/>
          </p:cNvSpPr>
          <p:nvPr/>
        </p:nvSpPr>
        <p:spPr bwMode="auto">
          <a:xfrm>
            <a:off x="4572000" y="3810000"/>
            <a:ext cx="914400" cy="4572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30" name="Text Box 6"/>
          <p:cNvSpPr txBox="1">
            <a:spLocks noChangeArrowheads="1"/>
          </p:cNvSpPr>
          <p:nvPr/>
        </p:nvSpPr>
        <p:spPr bwMode="auto">
          <a:xfrm>
            <a:off x="5715000" y="3460750"/>
            <a:ext cx="3276600" cy="1187450"/>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latin typeface="Arial" panose="020B0604020202020204" pitchFamily="34" charset="0"/>
              </a:rPr>
              <a:t>MULT  id2,id3,temp1</a:t>
            </a:r>
            <a:endParaRPr lang="en-US" altLang="en-US" i="1">
              <a:solidFill>
                <a:schemeClr val="bg1"/>
              </a:solidFill>
              <a:latin typeface="Arial" panose="020B0604020202020204" pitchFamily="34" charset="0"/>
            </a:endParaRPr>
          </a:p>
          <a:p>
            <a:r>
              <a:rPr lang="en-US" altLang="en-US">
                <a:solidFill>
                  <a:schemeClr val="bg1"/>
                </a:solidFill>
                <a:latin typeface="Arial" panose="020B0604020202020204" pitchFamily="34" charset="0"/>
              </a:rPr>
              <a:t>ADD	temp1,#1,id1</a:t>
            </a:r>
          </a:p>
          <a:p>
            <a:pPr lvl="1"/>
            <a:endParaRPr lang="en-US" altLang="en-US">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82629"/>
                                        </p:tgtEl>
                                        <p:attrNameLst>
                                          <p:attrName>style.visibility</p:attrName>
                                        </p:attrNameLst>
                                      </p:cBhvr>
                                      <p:to>
                                        <p:strVal val="visible"/>
                                      </p:to>
                                    </p:set>
                                    <p:animEffect transition="in" filter="dissolve">
                                      <p:cBhvr>
                                        <p:cTn id="11" dur="500"/>
                                        <p:tgtEl>
                                          <p:spTgt spid="28262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82630"/>
                                        </p:tgtEl>
                                        <p:attrNameLst>
                                          <p:attrName>style.visibility</p:attrName>
                                        </p:attrNameLst>
                                      </p:cBhvr>
                                      <p:to>
                                        <p:strVal val="visible"/>
                                      </p:to>
                                    </p:set>
                                    <p:animEffect transition="in" filter="dissolve">
                                      <p:cBhvr>
                                        <p:cTn id="14" dur="500"/>
                                        <p:tgtEl>
                                          <p:spTgt spid="282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nimBg="1"/>
      <p:bldP spid="282629" grpId="0" animBg="1"/>
      <p:bldP spid="2826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82588" y="152400"/>
            <a:ext cx="9371012" cy="914400"/>
          </a:xfrm>
        </p:spPr>
        <p:txBody>
          <a:bodyPr/>
          <a:lstStyle/>
          <a:p>
            <a:r>
              <a:rPr lang="en-US" altLang="en-US"/>
              <a:t>Code Generation</a:t>
            </a:r>
          </a:p>
        </p:txBody>
      </p:sp>
      <p:sp>
        <p:nvSpPr>
          <p:cNvPr id="278531" name="Rectangle 3"/>
          <p:cNvSpPr>
            <a:spLocks noGrp="1" noChangeArrowheads="1"/>
          </p:cNvSpPr>
          <p:nvPr>
            <p:ph type="body" idx="1"/>
          </p:nvPr>
        </p:nvSpPr>
        <p:spPr>
          <a:xfrm>
            <a:off x="76200" y="1219200"/>
            <a:ext cx="9601200" cy="3581400"/>
          </a:xfrm>
        </p:spPr>
        <p:txBody>
          <a:bodyPr/>
          <a:lstStyle/>
          <a:p>
            <a:r>
              <a:rPr lang="en-US" altLang="en-US" sz="3200" dirty="0"/>
              <a:t>Generation of real executable code for a particular target architecture</a:t>
            </a:r>
          </a:p>
          <a:p>
            <a:r>
              <a:rPr lang="en-US" altLang="en-US" sz="3200" dirty="0"/>
              <a:t>Output can either be assembly code for target architecture requiring assembler / or object code ready for linking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500" fill="hold"/>
                                        <p:tgtEl>
                                          <p:spTgt spid="278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8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dirty="0"/>
              <a:t>Target Code Generator</a:t>
            </a:r>
          </a:p>
        </p:txBody>
      </p:sp>
      <p:sp>
        <p:nvSpPr>
          <p:cNvPr id="284675" name="Rectangle 3"/>
          <p:cNvSpPr>
            <a:spLocks noGrp="1" noChangeArrowheads="1"/>
          </p:cNvSpPr>
          <p:nvPr>
            <p:ph type="body" idx="1"/>
          </p:nvPr>
        </p:nvSpPr>
        <p:spPr>
          <a:xfrm>
            <a:off x="152400" y="1219200"/>
            <a:ext cx="9448800" cy="1447800"/>
          </a:xfrm>
        </p:spPr>
        <p:txBody>
          <a:bodyPr/>
          <a:lstStyle/>
          <a:p>
            <a:r>
              <a:rPr lang="en-US" altLang="en-US" sz="3200" dirty="0"/>
              <a:t>Produces the target code for a specific architecture.</a:t>
            </a:r>
          </a:p>
          <a:p>
            <a:r>
              <a:rPr lang="en-US" altLang="en-US" sz="3200" dirty="0"/>
              <a:t>The target program is normally a relocatable object file containing the machine codes.</a:t>
            </a:r>
          </a:p>
          <a:p>
            <a:endParaRPr lang="en-US" altLang="en-US" sz="3200" dirty="0"/>
          </a:p>
        </p:txBody>
      </p:sp>
      <p:sp>
        <p:nvSpPr>
          <p:cNvPr id="284676" name="Text Box 4"/>
          <p:cNvSpPr txBox="1">
            <a:spLocks noChangeArrowheads="1"/>
          </p:cNvSpPr>
          <p:nvPr/>
        </p:nvSpPr>
        <p:spPr bwMode="auto">
          <a:xfrm>
            <a:off x="4479925" y="346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284677" name="Text Box 5"/>
          <p:cNvSpPr txBox="1">
            <a:spLocks noChangeArrowheads="1"/>
          </p:cNvSpPr>
          <p:nvPr/>
        </p:nvSpPr>
        <p:spPr bwMode="auto">
          <a:xfrm>
            <a:off x="609600" y="4146550"/>
            <a:ext cx="3276600" cy="1187450"/>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chemeClr val="bg1"/>
                </a:solidFill>
                <a:latin typeface="Arial" panose="020B0604020202020204" pitchFamily="34" charset="0"/>
              </a:rPr>
              <a:t>MULT  id2,id3,temp1</a:t>
            </a:r>
            <a:endParaRPr lang="en-US" altLang="en-US" i="1">
              <a:solidFill>
                <a:schemeClr val="bg1"/>
              </a:solidFill>
              <a:latin typeface="Arial" panose="020B0604020202020204" pitchFamily="34" charset="0"/>
            </a:endParaRPr>
          </a:p>
          <a:p>
            <a:r>
              <a:rPr lang="en-US" altLang="en-US">
                <a:solidFill>
                  <a:schemeClr val="bg1"/>
                </a:solidFill>
                <a:latin typeface="Arial" panose="020B0604020202020204" pitchFamily="34" charset="0"/>
              </a:rPr>
              <a:t>ADD	 temp1,#1,id1</a:t>
            </a:r>
          </a:p>
          <a:p>
            <a:pPr lvl="1"/>
            <a:endParaRPr lang="en-US" altLang="en-US">
              <a:solidFill>
                <a:schemeClr val="bg1"/>
              </a:solidFill>
              <a:latin typeface="Arial" panose="020B0604020202020204" pitchFamily="34" charset="0"/>
            </a:endParaRPr>
          </a:p>
        </p:txBody>
      </p:sp>
      <p:sp>
        <p:nvSpPr>
          <p:cNvPr id="284678" name="Text Box 6"/>
          <p:cNvSpPr txBox="1">
            <a:spLocks noChangeArrowheads="1"/>
          </p:cNvSpPr>
          <p:nvPr/>
        </p:nvSpPr>
        <p:spPr bwMode="auto">
          <a:xfrm>
            <a:off x="5486400" y="4086225"/>
            <a:ext cx="3733800" cy="1552575"/>
          </a:xfrm>
          <a:prstGeom prst="rect">
            <a:avLst/>
          </a:prstGeom>
          <a:solidFill>
            <a:srgbClr val="66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bg1"/>
                </a:solidFill>
                <a:latin typeface="Arial" panose="020B0604020202020204" pitchFamily="34" charset="0"/>
              </a:rPr>
              <a:t>MOVE		id2,R1</a:t>
            </a:r>
          </a:p>
          <a:p>
            <a:r>
              <a:rPr lang="en-US" altLang="en-US" dirty="0">
                <a:solidFill>
                  <a:schemeClr val="bg1"/>
                </a:solidFill>
                <a:latin typeface="Arial" panose="020B0604020202020204" pitchFamily="34" charset="0"/>
              </a:rPr>
              <a:t>MULT		id3,R1</a:t>
            </a:r>
          </a:p>
          <a:p>
            <a:r>
              <a:rPr lang="en-US" altLang="en-US" dirty="0">
                <a:solidFill>
                  <a:schemeClr val="bg1"/>
                </a:solidFill>
                <a:latin typeface="Arial" panose="020B0604020202020204" pitchFamily="34" charset="0"/>
              </a:rPr>
              <a:t>ADD		#1,R1</a:t>
            </a:r>
          </a:p>
          <a:p>
            <a:r>
              <a:rPr lang="en-US" altLang="en-US" dirty="0">
                <a:solidFill>
                  <a:schemeClr val="bg1"/>
                </a:solidFill>
                <a:latin typeface="Arial" panose="020B0604020202020204" pitchFamily="34" charset="0"/>
              </a:rPr>
              <a:t>MOVE		R1,id1</a:t>
            </a:r>
          </a:p>
        </p:txBody>
      </p:sp>
      <p:sp>
        <p:nvSpPr>
          <p:cNvPr id="2" name="Right Arrow 1"/>
          <p:cNvSpPr/>
          <p:nvPr/>
        </p:nvSpPr>
        <p:spPr bwMode="auto">
          <a:xfrm>
            <a:off x="4038600" y="4419600"/>
            <a:ext cx="12192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TextBox 2"/>
          <p:cNvSpPr txBox="1"/>
          <p:nvPr/>
        </p:nvSpPr>
        <p:spPr>
          <a:xfrm>
            <a:off x="609600" y="3581400"/>
            <a:ext cx="3276600" cy="461665"/>
          </a:xfrm>
          <a:prstGeom prst="rect">
            <a:avLst/>
          </a:prstGeom>
          <a:noFill/>
        </p:spPr>
        <p:txBody>
          <a:bodyPr wrap="square" rtlCol="0">
            <a:spAutoFit/>
          </a:bodyPr>
          <a:lstStyle/>
          <a:p>
            <a:pPr algn="ctr"/>
            <a:r>
              <a:rPr lang="en-US" b="1" dirty="0"/>
              <a:t>Machine Independent</a:t>
            </a:r>
          </a:p>
        </p:txBody>
      </p:sp>
      <p:sp>
        <p:nvSpPr>
          <p:cNvPr id="9" name="TextBox 8"/>
          <p:cNvSpPr txBox="1"/>
          <p:nvPr/>
        </p:nvSpPr>
        <p:spPr>
          <a:xfrm>
            <a:off x="5715000" y="3657600"/>
            <a:ext cx="3276600" cy="461665"/>
          </a:xfrm>
          <a:prstGeom prst="rect">
            <a:avLst/>
          </a:prstGeom>
          <a:noFill/>
        </p:spPr>
        <p:txBody>
          <a:bodyPr wrap="square" rtlCol="0">
            <a:spAutoFit/>
          </a:bodyPr>
          <a:lstStyle/>
          <a:p>
            <a:pPr algn="ctr"/>
            <a:r>
              <a:rPr lang="en-US" b="1" dirty="0"/>
              <a:t>Machine Specific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animBg="1"/>
      <p:bldP spid="2846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04800" y="26443"/>
            <a:ext cx="9371012" cy="525463"/>
          </a:xfrm>
        </p:spPr>
        <p:txBody>
          <a:bodyPr/>
          <a:lstStyle/>
          <a:p>
            <a:r>
              <a:rPr lang="en-US" altLang="en-US" dirty="0"/>
              <a:t>Compiler Construction Toolkits</a:t>
            </a:r>
          </a:p>
        </p:txBody>
      </p:sp>
      <p:sp>
        <p:nvSpPr>
          <p:cNvPr id="279555" name="Rectangle 3"/>
          <p:cNvSpPr>
            <a:spLocks noGrp="1" noChangeArrowheads="1"/>
          </p:cNvSpPr>
          <p:nvPr>
            <p:ph type="body" idx="1"/>
          </p:nvPr>
        </p:nvSpPr>
        <p:spPr>
          <a:xfrm>
            <a:off x="15240" y="551906"/>
            <a:ext cx="9906000" cy="6153694"/>
          </a:xfrm>
        </p:spPr>
        <p:txBody>
          <a:bodyPr/>
          <a:lstStyle/>
          <a:p>
            <a:pPr marL="0" indent="0" algn="ctr">
              <a:buNone/>
            </a:pPr>
            <a:r>
              <a:rPr lang="en-US" altLang="en-US" sz="2000" dirty="0"/>
              <a:t>A Number of Tools exist to help in the development of some stages of the compiler e.g.</a:t>
            </a:r>
          </a:p>
          <a:p>
            <a:pPr marL="457200" indent="-457200">
              <a:buFont typeface="+mj-lt"/>
              <a:buAutoNum type="arabicParenR"/>
            </a:pPr>
            <a:r>
              <a:rPr lang="en-US" sz="2000" b="1" dirty="0"/>
              <a:t>Scanner Generator </a:t>
            </a:r>
            <a:r>
              <a:rPr lang="en-US" sz="2000" dirty="0"/>
              <a:t>– Lex, Flex. It generates lexical analyzers from the input (in regular expressions) based on tokens of a language. It generates code for a finite automaton to recognize the regular expression.</a:t>
            </a:r>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r>
              <a:rPr lang="en-US" sz="2000" dirty="0"/>
              <a:t>Lex is a </a:t>
            </a:r>
            <a:r>
              <a:rPr lang="en-US" sz="2000" dirty="0" err="1"/>
              <a:t>unix</a:t>
            </a:r>
            <a:r>
              <a:rPr lang="en-US" sz="2000" dirty="0"/>
              <a:t> utility since early 70’s.</a:t>
            </a:r>
          </a:p>
          <a:p>
            <a:r>
              <a:rPr lang="en-US" sz="2000" dirty="0"/>
              <a:t>It takes a specification for tokens/patterns of a </a:t>
            </a:r>
            <a:br>
              <a:rPr lang="en-US" sz="2000" dirty="0"/>
            </a:br>
            <a:r>
              <a:rPr lang="en-US" sz="2000" dirty="0"/>
              <a:t>language as a source</a:t>
            </a:r>
          </a:p>
          <a:p>
            <a:r>
              <a:rPr lang="en-US" sz="2000" dirty="0"/>
              <a:t>And generates a C lexical analyzer program.</a:t>
            </a:r>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p:txBody>
      </p:sp>
      <p:pic>
        <p:nvPicPr>
          <p:cNvPr id="2054" name="Picture 6"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039" y="2209800"/>
            <a:ext cx="3594533" cy="1581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9555">
                                            <p:txEl>
                                              <p:pRg st="8" end="8"/>
                                            </p:txEl>
                                          </p:spTgt>
                                        </p:tgtEl>
                                        <p:attrNameLst>
                                          <p:attrName>style.visibility</p:attrName>
                                        </p:attrNameLst>
                                      </p:cBhvr>
                                      <p:to>
                                        <p:strVal val="visible"/>
                                      </p:to>
                                    </p:set>
                                    <p:anim calcmode="lin" valueType="num">
                                      <p:cBhvr additive="base">
                                        <p:cTn id="19" dur="500" fill="hold"/>
                                        <p:tgtEl>
                                          <p:spTgt spid="2795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9555">
                                            <p:txEl>
                                              <p:pRg st="9" end="9"/>
                                            </p:txEl>
                                          </p:spTgt>
                                        </p:tgtEl>
                                        <p:attrNameLst>
                                          <p:attrName>style.visibility</p:attrName>
                                        </p:attrNameLst>
                                      </p:cBhvr>
                                      <p:to>
                                        <p:strVal val="visible"/>
                                      </p:to>
                                    </p:set>
                                    <p:anim calcmode="lin" valueType="num">
                                      <p:cBhvr additive="base">
                                        <p:cTn id="25" dur="500" fill="hold"/>
                                        <p:tgtEl>
                                          <p:spTgt spid="279555">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95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9555">
                                            <p:txEl>
                                              <p:pRg st="10" end="10"/>
                                            </p:txEl>
                                          </p:spTgt>
                                        </p:tgtEl>
                                        <p:attrNameLst>
                                          <p:attrName>style.visibility</p:attrName>
                                        </p:attrNameLst>
                                      </p:cBhvr>
                                      <p:to>
                                        <p:strVal val="visible"/>
                                      </p:to>
                                    </p:set>
                                    <p:anim calcmode="lin" valueType="num">
                                      <p:cBhvr additive="base">
                                        <p:cTn id="31" dur="500" fill="hold"/>
                                        <p:tgtEl>
                                          <p:spTgt spid="27955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 calcmode="lin" valueType="num">
                                      <p:cBhvr additive="base">
                                        <p:cTn id="37" dur="500" fill="hold"/>
                                        <p:tgtEl>
                                          <p:spTgt spid="2054"/>
                                        </p:tgtEl>
                                        <p:attrNameLst>
                                          <p:attrName>ppt_x</p:attrName>
                                        </p:attrNameLst>
                                      </p:cBhvr>
                                      <p:tavLst>
                                        <p:tav tm="0">
                                          <p:val>
                                            <p:strVal val="#ppt_x"/>
                                          </p:val>
                                        </p:tav>
                                        <p:tav tm="100000">
                                          <p:val>
                                            <p:strVal val="#ppt_x"/>
                                          </p:val>
                                        </p:tav>
                                      </p:tavLst>
                                    </p:anim>
                                    <p:anim calcmode="lin" valueType="num">
                                      <p:cBhvr additive="base">
                                        <p:cTn id="38"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04800" y="26443"/>
            <a:ext cx="9371012" cy="525463"/>
          </a:xfrm>
        </p:spPr>
        <p:txBody>
          <a:bodyPr/>
          <a:lstStyle/>
          <a:p>
            <a:r>
              <a:rPr lang="en-US" altLang="en-US" dirty="0"/>
              <a:t>Compiler Construction Toolkits</a:t>
            </a:r>
          </a:p>
        </p:txBody>
      </p:sp>
      <p:sp>
        <p:nvSpPr>
          <p:cNvPr id="279555" name="Rectangle 3"/>
          <p:cNvSpPr>
            <a:spLocks noGrp="1" noChangeArrowheads="1"/>
          </p:cNvSpPr>
          <p:nvPr>
            <p:ph type="body" idx="1"/>
          </p:nvPr>
        </p:nvSpPr>
        <p:spPr>
          <a:xfrm>
            <a:off x="15240" y="551906"/>
            <a:ext cx="9906000" cy="6153694"/>
          </a:xfrm>
        </p:spPr>
        <p:txBody>
          <a:bodyPr/>
          <a:lstStyle/>
          <a:p>
            <a:pPr marL="457200" indent="-457200">
              <a:buFont typeface="+mj-lt"/>
              <a:buAutoNum type="arabicPeriod"/>
            </a:pPr>
            <a:r>
              <a:rPr lang="en-US" sz="2000" b="1" dirty="0"/>
              <a:t>Parser Generator </a:t>
            </a:r>
            <a:r>
              <a:rPr lang="en-US" sz="2000" dirty="0"/>
              <a:t>– </a:t>
            </a:r>
            <a:r>
              <a:rPr lang="en-US" sz="2000" dirty="0" err="1"/>
              <a:t>Yacc</a:t>
            </a:r>
            <a:r>
              <a:rPr lang="en-US" sz="2000" dirty="0"/>
              <a:t>, Bison. Generates parsers from the input that is based on a grammatical description of programming language (a CFG).</a:t>
            </a:r>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a:p>
            <a:pPr marL="457200" indent="-457200">
              <a:buFont typeface="+mj-lt"/>
              <a:buAutoNum type="arabicParenR"/>
            </a:pPr>
            <a:r>
              <a:rPr lang="en-US" sz="2000" b="1" dirty="0"/>
              <a:t>Syntax Directed Translator</a:t>
            </a:r>
            <a:r>
              <a:rPr lang="en-US" sz="2000" dirty="0"/>
              <a:t> - It generates intermediate code (in 3-address format) from the input that consists of a parse tree. These engines have routines to traverse the parse tree and then produces the intermediate code. In this, each node of the parse tree is associated with one or more translations.</a:t>
            </a:r>
          </a:p>
        </p:txBody>
      </p:sp>
      <p:pic>
        <p:nvPicPr>
          <p:cNvPr id="2052" name="Picture 4" descr="https://media.geeksforgeeks.org/wp-content/uploads/com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24000"/>
            <a:ext cx="3429000" cy="158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3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9555">
                                            <p:txEl>
                                              <p:pRg st="7" end="7"/>
                                            </p:txEl>
                                          </p:spTgt>
                                        </p:tgtEl>
                                        <p:attrNameLst>
                                          <p:attrName>style.visibility</p:attrName>
                                        </p:attrNameLst>
                                      </p:cBhvr>
                                      <p:to>
                                        <p:strVal val="visible"/>
                                      </p:to>
                                    </p:set>
                                    <p:anim calcmode="lin" valueType="num">
                                      <p:cBhvr additive="base">
                                        <p:cTn id="19" dur="500" fill="hold"/>
                                        <p:tgtEl>
                                          <p:spTgt spid="27955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2588" y="0"/>
            <a:ext cx="9371012" cy="457200"/>
          </a:xfrm>
        </p:spPr>
        <p:txBody>
          <a:bodyPr/>
          <a:lstStyle/>
          <a:p>
            <a:r>
              <a:rPr lang="en-US" altLang="en-US" dirty="0"/>
              <a:t>Compiler Construction Toolkits</a:t>
            </a:r>
          </a:p>
        </p:txBody>
      </p:sp>
      <p:sp>
        <p:nvSpPr>
          <p:cNvPr id="279555" name="Rectangle 3"/>
          <p:cNvSpPr>
            <a:spLocks noGrp="1" noChangeArrowheads="1"/>
          </p:cNvSpPr>
          <p:nvPr>
            <p:ph type="body" idx="1"/>
          </p:nvPr>
        </p:nvSpPr>
        <p:spPr>
          <a:xfrm>
            <a:off x="15240" y="609600"/>
            <a:ext cx="9906000" cy="3810000"/>
          </a:xfrm>
        </p:spPr>
        <p:txBody>
          <a:bodyPr/>
          <a:lstStyle/>
          <a:p>
            <a:pPr marL="457200" indent="-457200">
              <a:buFont typeface="+mj-lt"/>
              <a:buAutoNum type="arabicParenR" startAt="4"/>
            </a:pPr>
            <a:r>
              <a:rPr lang="en-US" b="1" dirty="0"/>
              <a:t>Automatic Target Code Generator </a:t>
            </a:r>
            <a:r>
              <a:rPr lang="en-US" dirty="0"/>
              <a:t>- It generates the machine language for a target machine. Each operation of the intermediate language is translated using a collection of rules and then is taken as an input by the code generator. A template matching process is used. An intermediate language statement is replaced by its equivalent machine language statement using templates.</a:t>
            </a:r>
          </a:p>
          <a:p>
            <a:pPr marL="457200" indent="-457200">
              <a:buFont typeface="+mj-lt"/>
              <a:buAutoNum type="arabicParenR" startAt="4"/>
            </a:pPr>
            <a:r>
              <a:rPr lang="en-US" b="1" dirty="0"/>
              <a:t>Data-flow Analyzer</a:t>
            </a:r>
            <a:r>
              <a:rPr lang="en-US" dirty="0"/>
              <a:t> - It is used in code optimization. Data flow analysis is a key part of the code optimization that gathers the information, that is the values that flow from one part of a program to another. </a:t>
            </a:r>
          </a:p>
          <a:p>
            <a:pPr marL="457200" indent="-457200">
              <a:buFont typeface="+mj-lt"/>
              <a:buAutoNum type="arabicParenR" startAt="4"/>
            </a:pPr>
            <a:r>
              <a:rPr lang="en-US" b="1" dirty="0"/>
              <a:t>Compiler Construction</a:t>
            </a:r>
            <a:r>
              <a:rPr lang="en-US" dirty="0"/>
              <a:t> </a:t>
            </a:r>
            <a:r>
              <a:rPr lang="en-US" b="1" dirty="0"/>
              <a:t>Toolkits </a:t>
            </a:r>
            <a:r>
              <a:rPr lang="en-US" dirty="0"/>
              <a:t>– Cocktail, ELI, GENTLE, PCCTS. A compiler design prototyping suite that has an integrated set of routines that aids in building compiler components or in the construction of various phases of compiler.</a:t>
            </a:r>
            <a:endParaRPr lang="en-US" altLang="en-US" sz="3200" dirty="0"/>
          </a:p>
        </p:txBody>
      </p:sp>
    </p:spTree>
    <p:extLst>
      <p:ext uri="{BB962C8B-B14F-4D97-AF65-F5344CB8AC3E}">
        <p14:creationId xmlns:p14="http://schemas.microsoft.com/office/powerpoint/2010/main" val="30462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9555">
                                            <p:txEl>
                                              <p:pRg st="2" end="2"/>
                                            </p:txEl>
                                          </p:spTgt>
                                        </p:tgtEl>
                                        <p:attrNameLst>
                                          <p:attrName>style.visibility</p:attrName>
                                        </p:attrNameLst>
                                      </p:cBhvr>
                                      <p:to>
                                        <p:strVal val="visible"/>
                                      </p:to>
                                    </p:set>
                                    <p:anim calcmode="lin" valueType="num">
                                      <p:cBhvr additive="base">
                                        <p:cTn id="19"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C6D6-1727-4190-A3D8-2D7218CA9EC6}"/>
              </a:ext>
            </a:extLst>
          </p:cNvPr>
          <p:cNvSpPr>
            <a:spLocks noGrp="1"/>
          </p:cNvSpPr>
          <p:nvPr>
            <p:ph type="title"/>
          </p:nvPr>
        </p:nvSpPr>
        <p:spPr>
          <a:xfrm>
            <a:off x="381000" y="0"/>
            <a:ext cx="9372600" cy="701040"/>
          </a:xfrm>
        </p:spPr>
        <p:txBody>
          <a:bodyPr/>
          <a:lstStyle/>
          <a:p>
            <a:r>
              <a:rPr lang="en-US" dirty="0"/>
              <a:t>C++ Profiler Tool</a:t>
            </a:r>
          </a:p>
        </p:txBody>
      </p:sp>
      <p:sp>
        <p:nvSpPr>
          <p:cNvPr id="3" name="Content Placeholder 2">
            <a:extLst>
              <a:ext uri="{FF2B5EF4-FFF2-40B4-BE49-F238E27FC236}">
                <a16:creationId xmlns:a16="http://schemas.microsoft.com/office/drawing/2014/main" id="{37EBDE30-DCA0-4DDE-BD00-A738B0EC5CFC}"/>
              </a:ext>
            </a:extLst>
          </p:cNvPr>
          <p:cNvSpPr>
            <a:spLocks noGrp="1"/>
          </p:cNvSpPr>
          <p:nvPr>
            <p:ph idx="1"/>
          </p:nvPr>
        </p:nvSpPr>
        <p:spPr>
          <a:xfrm>
            <a:off x="0" y="701040"/>
            <a:ext cx="9753600" cy="1158300"/>
          </a:xfrm>
        </p:spPr>
        <p:txBody>
          <a:bodyPr/>
          <a:lstStyle/>
          <a:p>
            <a:pPr marL="0" indent="0" algn="ctr">
              <a:buNone/>
            </a:pPr>
            <a:r>
              <a:rPr lang="en-US" dirty="0"/>
              <a:t>A form of dynamic program analyzer that measures, e.g., space or time complexity of a program, usage of particular instructions, or the frequency and duration of function calls.</a:t>
            </a:r>
            <a:endParaRPr lang="en-US" b="0" i="0" dirty="0">
              <a:effectLst/>
            </a:endParaRPr>
          </a:p>
          <a:p>
            <a:pPr marL="0" indent="0" algn="ctr">
              <a:buNone/>
            </a:pPr>
            <a:endParaRPr lang="en-US" sz="2000" dirty="0"/>
          </a:p>
        </p:txBody>
      </p:sp>
      <p:pic>
        <p:nvPicPr>
          <p:cNvPr id="1026" name="Picture 2" descr="C++ Profiler Display screen shot">
            <a:extLst>
              <a:ext uri="{FF2B5EF4-FFF2-40B4-BE49-F238E27FC236}">
                <a16:creationId xmlns:a16="http://schemas.microsoft.com/office/drawing/2014/main" id="{A94EDC31-F667-4392-8DB3-C43B909782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 y="3429000"/>
            <a:ext cx="4815840" cy="3210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38E8DD5-6245-47A0-A227-5802B2846F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429000"/>
            <a:ext cx="4953000" cy="3210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43E810-815F-4AC3-B543-44D63E2F2F28}"/>
              </a:ext>
            </a:extLst>
          </p:cNvPr>
          <p:cNvSpPr txBox="1"/>
          <p:nvPr/>
        </p:nvSpPr>
        <p:spPr>
          <a:xfrm>
            <a:off x="0" y="1859340"/>
            <a:ext cx="4953000" cy="1569660"/>
          </a:xfrm>
          <a:prstGeom prst="rect">
            <a:avLst/>
          </a:prstGeom>
          <a:solidFill>
            <a:schemeClr val="accent1">
              <a:lumMod val="20000"/>
              <a:lumOff val="80000"/>
            </a:schemeClr>
          </a:solidFill>
          <a:ln>
            <a:solidFill>
              <a:schemeClr val="accent1"/>
            </a:solidFill>
          </a:ln>
        </p:spPr>
        <p:txBody>
          <a:bodyPr wrap="square" rtlCol="0">
            <a:spAutoFit/>
          </a:bodyPr>
          <a:lstStyle/>
          <a:p>
            <a:r>
              <a:rPr lang="en-US" sz="1600" b="0" i="0" dirty="0">
                <a:effectLst/>
              </a:rPr>
              <a:t>The Semantic Design C++ Profiler tool enables collection and display of execution profile data on C++ software source code bases of arbitrary size. It Provides execution counts on basic blocks, or timing profiles on methods.</a:t>
            </a:r>
            <a:endParaRPr lang="en-US" sz="1600" dirty="0"/>
          </a:p>
          <a:p>
            <a:r>
              <a:rPr lang="en-US" sz="1600" dirty="0"/>
              <a:t>http://www.semdesigns.com/Products/Profilers/CppProfiler.html</a:t>
            </a:r>
          </a:p>
        </p:txBody>
      </p:sp>
      <p:sp>
        <p:nvSpPr>
          <p:cNvPr id="5" name="TextBox 4">
            <a:extLst>
              <a:ext uri="{FF2B5EF4-FFF2-40B4-BE49-F238E27FC236}">
                <a16:creationId xmlns:a16="http://schemas.microsoft.com/office/drawing/2014/main" id="{9D844A2E-2D75-42C7-A30E-25FCBD7A5D91}"/>
              </a:ext>
            </a:extLst>
          </p:cNvPr>
          <p:cNvSpPr txBox="1"/>
          <p:nvPr/>
        </p:nvSpPr>
        <p:spPr>
          <a:xfrm>
            <a:off x="4953000" y="1859340"/>
            <a:ext cx="4953000" cy="1569660"/>
          </a:xfrm>
          <a:prstGeom prst="rect">
            <a:avLst/>
          </a:prstGeom>
          <a:solidFill>
            <a:schemeClr val="bg2">
              <a:lumMod val="20000"/>
              <a:lumOff val="80000"/>
            </a:schemeClr>
          </a:solidFill>
          <a:ln>
            <a:solidFill>
              <a:schemeClr val="accent1"/>
            </a:solidFill>
          </a:ln>
        </p:spPr>
        <p:txBody>
          <a:bodyPr wrap="square" rtlCol="0">
            <a:spAutoFit/>
          </a:bodyPr>
          <a:lstStyle/>
          <a:p>
            <a:r>
              <a:rPr lang="en-US" sz="1600" b="0" i="0" dirty="0" err="1">
                <a:solidFill>
                  <a:srgbClr val="24292E"/>
                </a:solidFill>
                <a:effectLst/>
                <a:latin typeface="+mn-lt"/>
              </a:rPr>
              <a:t>Optick</a:t>
            </a:r>
            <a:r>
              <a:rPr lang="en-US" sz="1600" b="0" i="0" dirty="0">
                <a:solidFill>
                  <a:srgbClr val="24292E"/>
                </a:solidFill>
                <a:effectLst/>
                <a:latin typeface="+mn-lt"/>
              </a:rPr>
              <a:t> is a C++ profiler for Games. </a:t>
            </a:r>
          </a:p>
          <a:p>
            <a:r>
              <a:rPr lang="en-US" sz="1600" b="0" i="0" dirty="0">
                <a:solidFill>
                  <a:srgbClr val="24292E"/>
                </a:solidFill>
                <a:effectLst/>
                <a:latin typeface="+mn-lt"/>
              </a:rPr>
              <a:t>It provides access for all the necessary tools required for efficient performance analysis and optimization: instrumentation, switch-contexts, sampling, GPU counters.</a:t>
            </a:r>
            <a:endParaRPr lang="en-US" sz="1600" dirty="0">
              <a:latin typeface="+mn-lt"/>
            </a:endParaRPr>
          </a:p>
          <a:p>
            <a:r>
              <a:rPr lang="en-US" sz="1600" dirty="0">
                <a:latin typeface="+mn-lt"/>
              </a:rPr>
              <a:t>https://github.com/bombomby/optick</a:t>
            </a:r>
          </a:p>
        </p:txBody>
      </p:sp>
    </p:spTree>
    <p:extLst>
      <p:ext uri="{BB962C8B-B14F-4D97-AF65-F5344CB8AC3E}">
        <p14:creationId xmlns:p14="http://schemas.microsoft.com/office/powerpoint/2010/main" val="96601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DA0-8517-4FE7-8AFA-D330B9928B7B}"/>
              </a:ext>
            </a:extLst>
          </p:cNvPr>
          <p:cNvSpPr>
            <a:spLocks noGrp="1"/>
          </p:cNvSpPr>
          <p:nvPr>
            <p:ph type="title"/>
          </p:nvPr>
        </p:nvSpPr>
        <p:spPr>
          <a:xfrm>
            <a:off x="266700" y="38100"/>
            <a:ext cx="9372600" cy="685800"/>
          </a:xfrm>
        </p:spPr>
        <p:txBody>
          <a:bodyPr/>
          <a:lstStyle/>
          <a:p>
            <a:r>
              <a:rPr lang="en-US" dirty="0"/>
              <a:t>Pre-Requisite Concepts</a:t>
            </a:r>
            <a:endParaRPr lang="en-PK" dirty="0"/>
          </a:p>
        </p:txBody>
      </p:sp>
      <p:sp>
        <p:nvSpPr>
          <p:cNvPr id="3" name="Content Placeholder 2">
            <a:extLst>
              <a:ext uri="{FF2B5EF4-FFF2-40B4-BE49-F238E27FC236}">
                <a16:creationId xmlns:a16="http://schemas.microsoft.com/office/drawing/2014/main" id="{3B20FE8A-02B6-4452-89B3-2C1D657CFCAA}"/>
              </a:ext>
            </a:extLst>
          </p:cNvPr>
          <p:cNvSpPr>
            <a:spLocks noGrp="1"/>
          </p:cNvSpPr>
          <p:nvPr>
            <p:ph idx="1"/>
          </p:nvPr>
        </p:nvSpPr>
        <p:spPr>
          <a:xfrm>
            <a:off x="0" y="838200"/>
            <a:ext cx="9753600" cy="5486400"/>
          </a:xfrm>
        </p:spPr>
        <p:txBody>
          <a:bodyPr/>
          <a:lstStyle/>
          <a:p>
            <a:pPr marL="0" indent="0">
              <a:buNone/>
            </a:pPr>
            <a:r>
              <a:rPr lang="en-US" b="1" dirty="0"/>
              <a:t>Core Concepts from</a:t>
            </a:r>
          </a:p>
          <a:p>
            <a:r>
              <a:rPr lang="en-US" dirty="0"/>
              <a:t>Good Programming skills in a High Level Programming Language</a:t>
            </a:r>
          </a:p>
          <a:p>
            <a:r>
              <a:rPr lang="en-US" dirty="0"/>
              <a:t>Grip on different Data Structures implementation</a:t>
            </a:r>
          </a:p>
          <a:p>
            <a:r>
              <a:rPr lang="en-US" dirty="0"/>
              <a:t>Strong background from Theory of Automata</a:t>
            </a:r>
          </a:p>
          <a:p>
            <a:endParaRPr lang="en-US" dirty="0"/>
          </a:p>
          <a:p>
            <a:pPr marL="0" indent="0">
              <a:buNone/>
            </a:pPr>
            <a:r>
              <a:rPr lang="en-US" b="1" dirty="0"/>
              <a:t>Additional Concepts from</a:t>
            </a:r>
          </a:p>
          <a:p>
            <a:r>
              <a:rPr lang="en-US" dirty="0"/>
              <a:t>Programming Languages Design</a:t>
            </a:r>
          </a:p>
          <a:p>
            <a:r>
              <a:rPr lang="en-US" dirty="0"/>
              <a:t>Computer Architecture</a:t>
            </a:r>
          </a:p>
          <a:p>
            <a:r>
              <a:rPr lang="en-US" dirty="0"/>
              <a:t>Assembly Language</a:t>
            </a:r>
          </a:p>
          <a:p>
            <a:r>
              <a:rPr lang="en-US" dirty="0"/>
              <a:t>Software Design (e.g. OOAD)</a:t>
            </a:r>
          </a:p>
          <a:p>
            <a:r>
              <a:rPr lang="en-US" dirty="0"/>
              <a:t>Software Engineering </a:t>
            </a:r>
          </a:p>
          <a:p>
            <a:r>
              <a:rPr lang="en-US" dirty="0"/>
              <a:t>Algorithm Design</a:t>
            </a:r>
          </a:p>
          <a:p>
            <a:endParaRPr lang="en-US" dirty="0"/>
          </a:p>
          <a:p>
            <a:endParaRPr lang="en-PK" dirty="0"/>
          </a:p>
        </p:txBody>
      </p:sp>
      <p:pic>
        <p:nvPicPr>
          <p:cNvPr id="274434" name="Picture 2">
            <a:extLst>
              <a:ext uri="{FF2B5EF4-FFF2-40B4-BE49-F238E27FC236}">
                <a16:creationId xmlns:a16="http://schemas.microsoft.com/office/drawing/2014/main" id="{B22F32BF-C7E9-4C5C-88A1-B62A627B4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2654776"/>
            <a:ext cx="4953000" cy="35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4563-0C0D-4D16-9280-FADE3C7C6D1B}"/>
              </a:ext>
            </a:extLst>
          </p:cNvPr>
          <p:cNvSpPr>
            <a:spLocks noGrp="1"/>
          </p:cNvSpPr>
          <p:nvPr>
            <p:ph type="title"/>
          </p:nvPr>
        </p:nvSpPr>
        <p:spPr/>
        <p:txBody>
          <a:bodyPr/>
          <a:lstStyle/>
          <a:p>
            <a:r>
              <a:rPr lang="en-US" dirty="0"/>
              <a:t>Cross Compiler</a:t>
            </a:r>
          </a:p>
        </p:txBody>
      </p:sp>
      <p:sp>
        <p:nvSpPr>
          <p:cNvPr id="3" name="Content Placeholder 2">
            <a:extLst>
              <a:ext uri="{FF2B5EF4-FFF2-40B4-BE49-F238E27FC236}">
                <a16:creationId xmlns:a16="http://schemas.microsoft.com/office/drawing/2014/main" id="{BB0469D8-0E41-4513-803D-5B1CA49DC27E}"/>
              </a:ext>
            </a:extLst>
          </p:cNvPr>
          <p:cNvSpPr>
            <a:spLocks noGrp="1"/>
          </p:cNvSpPr>
          <p:nvPr>
            <p:ph idx="1"/>
          </p:nvPr>
        </p:nvSpPr>
        <p:spPr>
          <a:xfrm>
            <a:off x="381000" y="1219200"/>
            <a:ext cx="9372600" cy="1524000"/>
          </a:xfrm>
        </p:spPr>
        <p:txBody>
          <a:bodyPr/>
          <a:lstStyle/>
          <a:p>
            <a:r>
              <a:rPr lang="en-US" b="0" i="0" dirty="0">
                <a:effectLst/>
              </a:rPr>
              <a:t>3 Types of Compilers – Native, Source to Source, Cross Compiler</a:t>
            </a:r>
          </a:p>
          <a:p>
            <a:r>
              <a:rPr lang="en-US" b="0" i="0" dirty="0">
                <a:effectLst/>
              </a:rPr>
              <a:t>A </a:t>
            </a:r>
            <a:r>
              <a:rPr lang="en-US" b="1" i="0" dirty="0">
                <a:effectLst/>
              </a:rPr>
              <a:t>cross compiler</a:t>
            </a:r>
            <a:r>
              <a:rPr lang="en-US" b="0" i="0" dirty="0">
                <a:effectLst/>
              </a:rPr>
              <a:t> is a </a:t>
            </a:r>
            <a:r>
              <a:rPr lang="en-US" b="1" i="0" dirty="0">
                <a:effectLst/>
              </a:rPr>
              <a:t>compiler</a:t>
            </a:r>
            <a:r>
              <a:rPr lang="en-US" b="0" i="0" dirty="0">
                <a:effectLst/>
              </a:rPr>
              <a:t> capable of creating executable code for a platform other than the one on which the </a:t>
            </a:r>
            <a:r>
              <a:rPr lang="en-US" b="1" i="0" dirty="0">
                <a:effectLst/>
              </a:rPr>
              <a:t>compiler</a:t>
            </a:r>
            <a:r>
              <a:rPr lang="en-US" b="0" i="0" dirty="0">
                <a:effectLst/>
              </a:rPr>
              <a:t> is running</a:t>
            </a:r>
            <a:endParaRPr lang="en-US" dirty="0"/>
          </a:p>
        </p:txBody>
      </p:sp>
      <p:pic>
        <p:nvPicPr>
          <p:cNvPr id="2050" name="Picture 2" descr="Setting-up cross compiler and build tools for STM32 | Free Electron">
            <a:extLst>
              <a:ext uri="{FF2B5EF4-FFF2-40B4-BE49-F238E27FC236}">
                <a16:creationId xmlns:a16="http://schemas.microsoft.com/office/drawing/2014/main" id="{42D3FF29-0ECD-4924-B48B-F5F506CA3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547" y="3070860"/>
            <a:ext cx="4548203" cy="24917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ross Compilation Toolchain for ARM - Example with Raspberry Pi">
            <a:extLst>
              <a:ext uri="{FF2B5EF4-FFF2-40B4-BE49-F238E27FC236}">
                <a16:creationId xmlns:a16="http://schemas.microsoft.com/office/drawing/2014/main" id="{793E9FCC-310B-4F45-B6DC-9CCD2B53B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50" y="2895600"/>
            <a:ext cx="3671164" cy="286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6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67AACD-B0BE-4E33-BD09-4989AE734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99" y="685800"/>
            <a:ext cx="8047175" cy="5501640"/>
          </a:xfrm>
        </p:spPr>
      </p:pic>
    </p:spTree>
    <p:extLst>
      <p:ext uri="{BB962C8B-B14F-4D97-AF65-F5344CB8AC3E}">
        <p14:creationId xmlns:p14="http://schemas.microsoft.com/office/powerpoint/2010/main" val="3072243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4B8B-4111-4433-8B38-A14D4DF781E8}"/>
              </a:ext>
            </a:extLst>
          </p:cNvPr>
          <p:cNvSpPr>
            <a:spLocks noGrp="1"/>
          </p:cNvSpPr>
          <p:nvPr>
            <p:ph type="title"/>
          </p:nvPr>
        </p:nvSpPr>
        <p:spPr>
          <a:xfrm>
            <a:off x="152400" y="2438400"/>
            <a:ext cx="4114800" cy="1905000"/>
          </a:xfrm>
        </p:spPr>
        <p:txBody>
          <a:bodyPr/>
          <a:lstStyle/>
          <a:p>
            <a:r>
              <a:rPr lang="en-US"/>
              <a:t>Translation of an Assignment Statement</a:t>
            </a:r>
            <a:endParaRPr lang="en-PK" dirty="0"/>
          </a:p>
        </p:txBody>
      </p:sp>
      <p:sp>
        <p:nvSpPr>
          <p:cNvPr id="5" name="TextBox 4">
            <a:extLst>
              <a:ext uri="{FF2B5EF4-FFF2-40B4-BE49-F238E27FC236}">
                <a16:creationId xmlns:a16="http://schemas.microsoft.com/office/drawing/2014/main" id="{FE1561D8-3668-4713-B8EF-AD718C7D48BC}"/>
              </a:ext>
            </a:extLst>
          </p:cNvPr>
          <p:cNvSpPr txBox="1"/>
          <p:nvPr/>
        </p:nvSpPr>
        <p:spPr>
          <a:xfrm>
            <a:off x="5189990" y="55685"/>
            <a:ext cx="2590800" cy="400110"/>
          </a:xfrm>
          <a:prstGeom prst="rect">
            <a:avLst/>
          </a:prstGeom>
          <a:noFill/>
        </p:spPr>
        <p:txBody>
          <a:bodyPr wrap="square" rtlCol="0">
            <a:spAutoFit/>
          </a:bodyPr>
          <a:lstStyle/>
          <a:p>
            <a:r>
              <a:rPr lang="en-US" sz="2000" dirty="0">
                <a:solidFill>
                  <a:srgbClr val="FF0000"/>
                </a:solidFill>
              </a:rPr>
              <a:t>Input</a:t>
            </a:r>
            <a:endParaRPr lang="en-PK" dirty="0">
              <a:solidFill>
                <a:srgbClr val="FF0000"/>
              </a:solidFill>
            </a:endParaRPr>
          </a:p>
        </p:txBody>
      </p:sp>
      <p:sp>
        <p:nvSpPr>
          <p:cNvPr id="6" name="Arrow: Right 5">
            <a:extLst>
              <a:ext uri="{FF2B5EF4-FFF2-40B4-BE49-F238E27FC236}">
                <a16:creationId xmlns:a16="http://schemas.microsoft.com/office/drawing/2014/main" id="{EA7981A9-BFE9-4575-A395-A248370CCD2B}"/>
              </a:ext>
            </a:extLst>
          </p:cNvPr>
          <p:cNvSpPr/>
          <p:nvPr/>
        </p:nvSpPr>
        <p:spPr bwMode="auto">
          <a:xfrm>
            <a:off x="6019800" y="76200"/>
            <a:ext cx="1219200" cy="762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E2431FAB-9A74-4697-8E38-87F54F95FAE7}"/>
              </a:ext>
            </a:extLst>
          </p:cNvPr>
          <p:cNvSpPr txBox="1"/>
          <p:nvPr/>
        </p:nvSpPr>
        <p:spPr>
          <a:xfrm>
            <a:off x="5189990" y="6324600"/>
            <a:ext cx="1058410" cy="400110"/>
          </a:xfrm>
          <a:prstGeom prst="rect">
            <a:avLst/>
          </a:prstGeom>
          <a:noFill/>
        </p:spPr>
        <p:txBody>
          <a:bodyPr wrap="square" rtlCol="0">
            <a:spAutoFit/>
          </a:bodyPr>
          <a:lstStyle/>
          <a:p>
            <a:r>
              <a:rPr lang="en-US" sz="2000" dirty="0">
                <a:solidFill>
                  <a:srgbClr val="FF0000"/>
                </a:solidFill>
              </a:rPr>
              <a:t>Output</a:t>
            </a:r>
            <a:endParaRPr lang="en-PK" dirty="0">
              <a:solidFill>
                <a:srgbClr val="FF0000"/>
              </a:solidFill>
            </a:endParaRPr>
          </a:p>
        </p:txBody>
      </p:sp>
      <p:sp>
        <p:nvSpPr>
          <p:cNvPr id="8" name="Arrow: Right 7">
            <a:extLst>
              <a:ext uri="{FF2B5EF4-FFF2-40B4-BE49-F238E27FC236}">
                <a16:creationId xmlns:a16="http://schemas.microsoft.com/office/drawing/2014/main" id="{CFC575D3-FA0C-4A88-8A7F-74BD509CCA7E}"/>
              </a:ext>
            </a:extLst>
          </p:cNvPr>
          <p:cNvSpPr/>
          <p:nvPr/>
        </p:nvSpPr>
        <p:spPr bwMode="auto">
          <a:xfrm>
            <a:off x="6172200" y="6477000"/>
            <a:ext cx="1219200" cy="762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PK" sz="2400" b="0" i="0" u="none" strike="noStrike" cap="none" normalizeH="0" baseline="0">
              <a:ln>
                <a:noFill/>
              </a:ln>
              <a:solidFill>
                <a:schemeClr val="tx1"/>
              </a:solidFill>
              <a:effectLst/>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368948" y="0"/>
            <a:ext cx="2371725" cy="619125"/>
          </a:xfrm>
          <a:prstGeom prst="rect">
            <a:avLst/>
          </a:prstGeom>
        </p:spPr>
      </p:pic>
      <p:pic>
        <p:nvPicPr>
          <p:cNvPr id="9" name="Picture 8"/>
          <p:cNvPicPr>
            <a:picLocks noChangeAspect="1"/>
          </p:cNvPicPr>
          <p:nvPr/>
        </p:nvPicPr>
        <p:blipFill>
          <a:blip r:embed="rId3"/>
          <a:stretch>
            <a:fillRect/>
          </a:stretch>
        </p:blipFill>
        <p:spPr>
          <a:xfrm>
            <a:off x="7368948" y="685800"/>
            <a:ext cx="2428875" cy="723900"/>
          </a:xfrm>
          <a:prstGeom prst="rect">
            <a:avLst/>
          </a:prstGeom>
        </p:spPr>
      </p:pic>
      <p:pic>
        <p:nvPicPr>
          <p:cNvPr id="10" name="Picture 9"/>
          <p:cNvPicPr>
            <a:picLocks noChangeAspect="1"/>
          </p:cNvPicPr>
          <p:nvPr/>
        </p:nvPicPr>
        <p:blipFill>
          <a:blip r:embed="rId4"/>
          <a:stretch>
            <a:fillRect/>
          </a:stretch>
        </p:blipFill>
        <p:spPr>
          <a:xfrm>
            <a:off x="7410450" y="1295400"/>
            <a:ext cx="2266950" cy="1219200"/>
          </a:xfrm>
          <a:prstGeom prst="rect">
            <a:avLst/>
          </a:prstGeom>
        </p:spPr>
      </p:pic>
      <p:pic>
        <p:nvPicPr>
          <p:cNvPr id="12" name="Picture 11"/>
          <p:cNvPicPr>
            <a:picLocks noChangeAspect="1"/>
          </p:cNvPicPr>
          <p:nvPr/>
        </p:nvPicPr>
        <p:blipFill>
          <a:blip r:embed="rId5"/>
          <a:stretch>
            <a:fillRect/>
          </a:stretch>
        </p:blipFill>
        <p:spPr>
          <a:xfrm>
            <a:off x="7467600" y="2438400"/>
            <a:ext cx="2409825" cy="1343025"/>
          </a:xfrm>
          <a:prstGeom prst="rect">
            <a:avLst/>
          </a:prstGeom>
        </p:spPr>
      </p:pic>
      <p:pic>
        <p:nvPicPr>
          <p:cNvPr id="13" name="Picture 12"/>
          <p:cNvPicPr>
            <a:picLocks noChangeAspect="1"/>
          </p:cNvPicPr>
          <p:nvPr/>
        </p:nvPicPr>
        <p:blipFill>
          <a:blip r:embed="rId6"/>
          <a:stretch>
            <a:fillRect/>
          </a:stretch>
        </p:blipFill>
        <p:spPr>
          <a:xfrm>
            <a:off x="7543800" y="3810000"/>
            <a:ext cx="2190750" cy="1219200"/>
          </a:xfrm>
          <a:prstGeom prst="rect">
            <a:avLst/>
          </a:prstGeom>
        </p:spPr>
      </p:pic>
      <p:pic>
        <p:nvPicPr>
          <p:cNvPr id="14" name="Picture 13"/>
          <p:cNvPicPr>
            <a:picLocks noChangeAspect="1"/>
          </p:cNvPicPr>
          <p:nvPr/>
        </p:nvPicPr>
        <p:blipFill>
          <a:blip r:embed="rId7"/>
          <a:stretch>
            <a:fillRect/>
          </a:stretch>
        </p:blipFill>
        <p:spPr>
          <a:xfrm>
            <a:off x="7562850" y="4953000"/>
            <a:ext cx="2190750" cy="914400"/>
          </a:xfrm>
          <a:prstGeom prst="rect">
            <a:avLst/>
          </a:prstGeom>
        </p:spPr>
      </p:pic>
      <p:pic>
        <p:nvPicPr>
          <p:cNvPr id="15" name="Picture 14"/>
          <p:cNvPicPr>
            <a:picLocks noChangeAspect="1"/>
          </p:cNvPicPr>
          <p:nvPr/>
        </p:nvPicPr>
        <p:blipFill>
          <a:blip r:embed="rId8"/>
          <a:stretch>
            <a:fillRect/>
          </a:stretch>
        </p:blipFill>
        <p:spPr>
          <a:xfrm>
            <a:off x="7620000" y="5915025"/>
            <a:ext cx="2057400" cy="866775"/>
          </a:xfrm>
          <a:prstGeom prst="rect">
            <a:avLst/>
          </a:prstGeom>
        </p:spPr>
      </p:pic>
      <p:pic>
        <p:nvPicPr>
          <p:cNvPr id="16" name="Picture 15"/>
          <p:cNvPicPr>
            <a:picLocks noChangeAspect="1"/>
          </p:cNvPicPr>
          <p:nvPr/>
        </p:nvPicPr>
        <p:blipFill>
          <a:blip r:embed="rId9"/>
          <a:stretch>
            <a:fillRect/>
          </a:stretch>
        </p:blipFill>
        <p:spPr>
          <a:xfrm>
            <a:off x="4966720" y="1852612"/>
            <a:ext cx="1504950" cy="1257300"/>
          </a:xfrm>
          <a:prstGeom prst="rect">
            <a:avLst/>
          </a:prstGeom>
        </p:spPr>
      </p:pic>
    </p:spTree>
    <p:extLst>
      <p:ext uri="{BB962C8B-B14F-4D97-AF65-F5344CB8AC3E}">
        <p14:creationId xmlns:p14="http://schemas.microsoft.com/office/powerpoint/2010/main" val="422593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A79-E3EE-40FD-871E-65EF44979F2E}"/>
              </a:ext>
            </a:extLst>
          </p:cNvPr>
          <p:cNvSpPr>
            <a:spLocks noGrp="1"/>
          </p:cNvSpPr>
          <p:nvPr>
            <p:ph type="title"/>
          </p:nvPr>
        </p:nvSpPr>
        <p:spPr/>
        <p:txBody>
          <a:bodyPr/>
          <a:lstStyle/>
          <a:p>
            <a:r>
              <a:rPr lang="en-US" dirty="0"/>
              <a:t>Chomsky Hierarchy of Formal Languages</a:t>
            </a:r>
            <a:endParaRPr lang="en-PK" dirty="0"/>
          </a:p>
        </p:txBody>
      </p:sp>
      <p:pic>
        <p:nvPicPr>
          <p:cNvPr id="275458" name="Picture 2" descr="Chomsky Hierarchy">
            <a:extLst>
              <a:ext uri="{FF2B5EF4-FFF2-40B4-BE49-F238E27FC236}">
                <a16:creationId xmlns:a16="http://schemas.microsoft.com/office/drawing/2014/main" id="{D7C1E098-3C5C-4727-A3DC-E4EC31DAE5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2427" y="3886200"/>
            <a:ext cx="4561973"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75460" name="Picture 4" descr="Chomsky Hierarchy in Theory of Computation - GeeksforGeeks">
            <a:extLst>
              <a:ext uri="{FF2B5EF4-FFF2-40B4-BE49-F238E27FC236}">
                <a16:creationId xmlns:a16="http://schemas.microsoft.com/office/drawing/2014/main" id="{315C3493-B90C-4CB1-A50E-495BE25AD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4617493"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640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3495-55B3-4AE7-B844-F45D7E9E1526}"/>
              </a:ext>
            </a:extLst>
          </p:cNvPr>
          <p:cNvSpPr>
            <a:spLocks noGrp="1"/>
          </p:cNvSpPr>
          <p:nvPr>
            <p:ph type="title"/>
          </p:nvPr>
        </p:nvSpPr>
        <p:spPr>
          <a:xfrm>
            <a:off x="381000" y="152400"/>
            <a:ext cx="4876800" cy="914400"/>
          </a:xfrm>
        </p:spPr>
        <p:txBody>
          <a:bodyPr/>
          <a:lstStyle/>
          <a:p>
            <a:r>
              <a:rPr lang="en-US" dirty="0"/>
              <a:t>Grammars</a:t>
            </a:r>
            <a:endParaRPr lang="en-PK" dirty="0"/>
          </a:p>
        </p:txBody>
      </p:sp>
      <p:pic>
        <p:nvPicPr>
          <p:cNvPr id="277506" name="Picture 2" descr="Syntax Sudeshna Sarkar 25 Aug ppt download">
            <a:extLst>
              <a:ext uri="{FF2B5EF4-FFF2-40B4-BE49-F238E27FC236}">
                <a16:creationId xmlns:a16="http://schemas.microsoft.com/office/drawing/2014/main" id="{8185FF29-2655-499F-8770-3FF8505FF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45720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277508" name="Picture 4" descr="Chomsky Hierarchy - TechBlogMU">
            <a:extLst>
              <a:ext uri="{FF2B5EF4-FFF2-40B4-BE49-F238E27FC236}">
                <a16:creationId xmlns:a16="http://schemas.microsoft.com/office/drawing/2014/main" id="{84AA8ABC-CF70-4271-B11F-ADABA944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297" y="0"/>
            <a:ext cx="3838938" cy="2271712"/>
          </a:xfrm>
          <a:prstGeom prst="rect">
            <a:avLst/>
          </a:prstGeom>
          <a:noFill/>
          <a:extLst>
            <a:ext uri="{909E8E84-426E-40DD-AFC4-6F175D3DCCD1}">
              <a14:hiddenFill xmlns:a14="http://schemas.microsoft.com/office/drawing/2010/main">
                <a:solidFill>
                  <a:srgbClr val="FFFFFF"/>
                </a:solidFill>
              </a14:hiddenFill>
            </a:ext>
          </a:extLst>
        </p:spPr>
      </p:pic>
      <p:pic>
        <p:nvPicPr>
          <p:cNvPr id="277510" name="Picture 6" descr="The Chomsky Hirarchy">
            <a:extLst>
              <a:ext uri="{FF2B5EF4-FFF2-40B4-BE49-F238E27FC236}">
                <a16:creationId xmlns:a16="http://schemas.microsoft.com/office/drawing/2014/main" id="{D2F5ABB5-9E4A-45D1-A78C-E74B66B24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14600"/>
            <a:ext cx="5391935" cy="4124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5DF38A-953C-41DE-A902-B96075A8B0E1}"/>
              </a:ext>
            </a:extLst>
          </p:cNvPr>
          <p:cNvSpPr txBox="1"/>
          <p:nvPr/>
        </p:nvSpPr>
        <p:spPr>
          <a:xfrm>
            <a:off x="304800" y="921603"/>
            <a:ext cx="4960697" cy="830997"/>
          </a:xfrm>
          <a:prstGeom prst="rect">
            <a:avLst/>
          </a:prstGeom>
          <a:noFill/>
        </p:spPr>
        <p:txBody>
          <a:bodyPr wrap="square" rtlCol="0">
            <a:spAutoFit/>
          </a:bodyPr>
          <a:lstStyle/>
          <a:p>
            <a:r>
              <a:rPr lang="en-US" dirty="0"/>
              <a:t>Chomsky Hierarchy binds Grammars, Languages, and Automatons</a:t>
            </a:r>
            <a:endParaRPr lang="en-PK" dirty="0"/>
          </a:p>
        </p:txBody>
      </p:sp>
    </p:spTree>
    <p:extLst>
      <p:ext uri="{BB962C8B-B14F-4D97-AF65-F5344CB8AC3E}">
        <p14:creationId xmlns:p14="http://schemas.microsoft.com/office/powerpoint/2010/main" val="293724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DE8B-448A-4334-BCB7-0499416F382A}"/>
              </a:ext>
            </a:extLst>
          </p:cNvPr>
          <p:cNvSpPr>
            <a:spLocks noGrp="1"/>
          </p:cNvSpPr>
          <p:nvPr>
            <p:ph type="title"/>
          </p:nvPr>
        </p:nvSpPr>
        <p:spPr/>
        <p:txBody>
          <a:bodyPr/>
          <a:lstStyle/>
          <a:p>
            <a:endParaRPr lang="en-PK"/>
          </a:p>
        </p:txBody>
      </p:sp>
      <p:pic>
        <p:nvPicPr>
          <p:cNvPr id="276482" name="Picture 2" descr="Chomsky Hierarchy">
            <a:extLst>
              <a:ext uri="{FF2B5EF4-FFF2-40B4-BE49-F238E27FC236}">
                <a16:creationId xmlns:a16="http://schemas.microsoft.com/office/drawing/2014/main" id="{30A4935C-AA1F-4F32-A331-412D22B2E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5187067" cy="5334000"/>
          </a:xfrm>
          <a:prstGeom prst="rect">
            <a:avLst/>
          </a:prstGeom>
          <a:noFill/>
          <a:extLst>
            <a:ext uri="{909E8E84-426E-40DD-AFC4-6F175D3DCCD1}">
              <a14:hiddenFill xmlns:a14="http://schemas.microsoft.com/office/drawing/2010/main">
                <a:solidFill>
                  <a:srgbClr val="FFFFFF"/>
                </a:solidFill>
              </a14:hiddenFill>
            </a:ext>
          </a:extLst>
        </p:spPr>
      </p:pic>
      <p:pic>
        <p:nvPicPr>
          <p:cNvPr id="276484" name="Picture 4" descr="Questions from Theory of Computation &amp; Compiler design P-III">
            <a:extLst>
              <a:ext uri="{FF2B5EF4-FFF2-40B4-BE49-F238E27FC236}">
                <a16:creationId xmlns:a16="http://schemas.microsoft.com/office/drawing/2014/main" id="{8E652AC9-C7B6-4AC7-A2BF-51ECC1A2F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14550"/>
            <a:ext cx="48006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592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F15D-5CA4-44D1-B447-EA1DD16E151E}"/>
              </a:ext>
            </a:extLst>
          </p:cNvPr>
          <p:cNvSpPr>
            <a:spLocks noGrp="1"/>
          </p:cNvSpPr>
          <p:nvPr>
            <p:ph type="title"/>
          </p:nvPr>
        </p:nvSpPr>
        <p:spPr/>
        <p:txBody>
          <a:bodyPr/>
          <a:lstStyle/>
          <a:p>
            <a:r>
              <a:rPr lang="en-US" dirty="0"/>
              <a:t>Compilation Phases and Chomsky Hierarchy</a:t>
            </a:r>
          </a:p>
        </p:txBody>
      </p:sp>
      <p:graphicFrame>
        <p:nvGraphicFramePr>
          <p:cNvPr id="3" name="Table 3">
            <a:extLst>
              <a:ext uri="{FF2B5EF4-FFF2-40B4-BE49-F238E27FC236}">
                <a16:creationId xmlns:a16="http://schemas.microsoft.com/office/drawing/2014/main" id="{47F3CB6C-8ACF-41FB-946F-183D019FDB7E}"/>
              </a:ext>
            </a:extLst>
          </p:cNvPr>
          <p:cNvGraphicFramePr>
            <a:graphicFrameLocks noGrp="1"/>
          </p:cNvGraphicFramePr>
          <p:nvPr>
            <p:extLst>
              <p:ext uri="{D42A27DB-BD31-4B8C-83A1-F6EECF244321}">
                <p14:modId xmlns:p14="http://schemas.microsoft.com/office/powerpoint/2010/main" val="3710951121"/>
              </p:ext>
            </p:extLst>
          </p:nvPr>
        </p:nvGraphicFramePr>
        <p:xfrm>
          <a:off x="609600" y="1295400"/>
          <a:ext cx="8839200" cy="4724401"/>
        </p:xfrm>
        <a:graphic>
          <a:graphicData uri="http://schemas.openxmlformats.org/drawingml/2006/table">
            <a:tbl>
              <a:tblPr firstRow="1" bandRow="1">
                <a:tableStyleId>{00A15C55-8517-42AA-B614-E9B94910E393}</a:tableStyleId>
              </a:tblPr>
              <a:tblGrid>
                <a:gridCol w="2209800">
                  <a:extLst>
                    <a:ext uri="{9D8B030D-6E8A-4147-A177-3AD203B41FA5}">
                      <a16:colId xmlns:a16="http://schemas.microsoft.com/office/drawing/2014/main" val="2250990903"/>
                    </a:ext>
                  </a:extLst>
                </a:gridCol>
                <a:gridCol w="2209800">
                  <a:extLst>
                    <a:ext uri="{9D8B030D-6E8A-4147-A177-3AD203B41FA5}">
                      <a16:colId xmlns:a16="http://schemas.microsoft.com/office/drawing/2014/main" val="4025798491"/>
                    </a:ext>
                  </a:extLst>
                </a:gridCol>
                <a:gridCol w="2209800">
                  <a:extLst>
                    <a:ext uri="{9D8B030D-6E8A-4147-A177-3AD203B41FA5}">
                      <a16:colId xmlns:a16="http://schemas.microsoft.com/office/drawing/2014/main" val="2053185988"/>
                    </a:ext>
                  </a:extLst>
                </a:gridCol>
                <a:gridCol w="2209800">
                  <a:extLst>
                    <a:ext uri="{9D8B030D-6E8A-4147-A177-3AD203B41FA5}">
                      <a16:colId xmlns:a16="http://schemas.microsoft.com/office/drawing/2014/main" val="2427603426"/>
                    </a:ext>
                  </a:extLst>
                </a:gridCol>
              </a:tblGrid>
              <a:tr h="806605">
                <a:tc>
                  <a:txBody>
                    <a:bodyPr/>
                    <a:lstStyle/>
                    <a:p>
                      <a:r>
                        <a:rPr lang="en-US" dirty="0"/>
                        <a:t>Language</a:t>
                      </a:r>
                    </a:p>
                  </a:txBody>
                  <a:tcPr/>
                </a:tc>
                <a:tc>
                  <a:txBody>
                    <a:bodyPr/>
                    <a:lstStyle/>
                    <a:p>
                      <a:r>
                        <a:rPr lang="en-US" dirty="0"/>
                        <a:t>Generator</a:t>
                      </a:r>
                    </a:p>
                  </a:txBody>
                  <a:tcPr/>
                </a:tc>
                <a:tc>
                  <a:txBody>
                    <a:bodyPr/>
                    <a:lstStyle/>
                    <a:p>
                      <a:r>
                        <a:rPr lang="en-US" dirty="0"/>
                        <a:t>Acceptor</a:t>
                      </a:r>
                    </a:p>
                  </a:txBody>
                  <a:tcPr/>
                </a:tc>
                <a:tc>
                  <a:txBody>
                    <a:bodyPr/>
                    <a:lstStyle/>
                    <a:p>
                      <a:r>
                        <a:rPr lang="en-US" dirty="0"/>
                        <a:t>Compilation Phase</a:t>
                      </a:r>
                    </a:p>
                  </a:txBody>
                  <a:tcPr/>
                </a:tc>
                <a:extLst>
                  <a:ext uri="{0D108BD9-81ED-4DB2-BD59-A6C34878D82A}">
                    <a16:rowId xmlns:a16="http://schemas.microsoft.com/office/drawing/2014/main" val="1954494348"/>
                  </a:ext>
                </a:extLst>
              </a:tr>
              <a:tr h="1152293">
                <a:tc>
                  <a:txBody>
                    <a:bodyPr/>
                    <a:lstStyle/>
                    <a:p>
                      <a:r>
                        <a:rPr lang="en-US" dirty="0"/>
                        <a:t>Regular</a:t>
                      </a:r>
                    </a:p>
                  </a:txBody>
                  <a:tcPr/>
                </a:tc>
                <a:tc>
                  <a:txBody>
                    <a:bodyPr/>
                    <a:lstStyle/>
                    <a:p>
                      <a:r>
                        <a:rPr lang="en-US" dirty="0"/>
                        <a:t>Regular Grammar/Expression</a:t>
                      </a:r>
                    </a:p>
                  </a:txBody>
                  <a:tcPr/>
                </a:tc>
                <a:tc>
                  <a:txBody>
                    <a:bodyPr/>
                    <a:lstStyle/>
                    <a:p>
                      <a:r>
                        <a:rPr lang="en-US" dirty="0"/>
                        <a:t>Finite Automata</a:t>
                      </a:r>
                    </a:p>
                  </a:txBody>
                  <a:tcPr/>
                </a:tc>
                <a:tc>
                  <a:txBody>
                    <a:bodyPr/>
                    <a:lstStyle/>
                    <a:p>
                      <a:r>
                        <a:rPr lang="en-US" dirty="0"/>
                        <a:t>Lexical Analysis</a:t>
                      </a:r>
                    </a:p>
                  </a:txBody>
                  <a:tcPr/>
                </a:tc>
                <a:extLst>
                  <a:ext uri="{0D108BD9-81ED-4DB2-BD59-A6C34878D82A}">
                    <a16:rowId xmlns:a16="http://schemas.microsoft.com/office/drawing/2014/main" val="2018441770"/>
                  </a:ext>
                </a:extLst>
              </a:tr>
              <a:tr h="806605">
                <a:tc>
                  <a:txBody>
                    <a:bodyPr/>
                    <a:lstStyle/>
                    <a:p>
                      <a:r>
                        <a:rPr lang="en-US" dirty="0"/>
                        <a:t>Context Free</a:t>
                      </a:r>
                    </a:p>
                  </a:txBody>
                  <a:tcPr/>
                </a:tc>
                <a:tc>
                  <a:txBody>
                    <a:bodyPr/>
                    <a:lstStyle/>
                    <a:p>
                      <a:r>
                        <a:rPr lang="en-US" dirty="0"/>
                        <a:t>CFG</a:t>
                      </a:r>
                    </a:p>
                  </a:txBody>
                  <a:tcPr/>
                </a:tc>
                <a:tc>
                  <a:txBody>
                    <a:bodyPr/>
                    <a:lstStyle/>
                    <a:p>
                      <a:r>
                        <a:rPr lang="en-US" dirty="0"/>
                        <a:t>Pushdown Automata</a:t>
                      </a:r>
                    </a:p>
                  </a:txBody>
                  <a:tcPr/>
                </a:tc>
                <a:tc>
                  <a:txBody>
                    <a:bodyPr/>
                    <a:lstStyle/>
                    <a:p>
                      <a:r>
                        <a:rPr lang="en-US" dirty="0"/>
                        <a:t>Syntax Analysis</a:t>
                      </a:r>
                    </a:p>
                  </a:txBody>
                  <a:tcPr/>
                </a:tc>
                <a:extLst>
                  <a:ext uri="{0D108BD9-81ED-4DB2-BD59-A6C34878D82A}">
                    <a16:rowId xmlns:a16="http://schemas.microsoft.com/office/drawing/2014/main" val="1515424716"/>
                  </a:ext>
                </a:extLst>
              </a:tr>
              <a:tr h="806605">
                <a:tc>
                  <a:txBody>
                    <a:bodyPr/>
                    <a:lstStyle/>
                    <a:p>
                      <a:r>
                        <a:rPr lang="en-US" dirty="0"/>
                        <a:t>Context Sensitive</a:t>
                      </a:r>
                    </a:p>
                  </a:txBody>
                  <a:tcPr/>
                </a:tc>
                <a:tc>
                  <a:txBody>
                    <a:bodyPr/>
                    <a:lstStyle/>
                    <a:p>
                      <a:r>
                        <a:rPr lang="en-US" dirty="0"/>
                        <a:t>CSG</a:t>
                      </a:r>
                    </a:p>
                  </a:txBody>
                  <a:tcPr/>
                </a:tc>
                <a:tc>
                  <a:txBody>
                    <a:bodyPr/>
                    <a:lstStyle/>
                    <a:p>
                      <a:r>
                        <a:rPr lang="en-US" dirty="0"/>
                        <a:t>LBA</a:t>
                      </a:r>
                    </a:p>
                  </a:txBody>
                  <a:tcPr/>
                </a:tc>
                <a:tc>
                  <a:txBody>
                    <a:bodyPr/>
                    <a:lstStyle/>
                    <a:p>
                      <a:r>
                        <a:rPr lang="en-US" dirty="0"/>
                        <a:t>??</a:t>
                      </a:r>
                    </a:p>
                  </a:txBody>
                  <a:tcPr/>
                </a:tc>
                <a:extLst>
                  <a:ext uri="{0D108BD9-81ED-4DB2-BD59-A6C34878D82A}">
                    <a16:rowId xmlns:a16="http://schemas.microsoft.com/office/drawing/2014/main" val="1539392212"/>
                  </a:ext>
                </a:extLst>
              </a:tr>
              <a:tr h="1152293">
                <a:tc>
                  <a:txBody>
                    <a:bodyPr/>
                    <a:lstStyle/>
                    <a:p>
                      <a:r>
                        <a:rPr lang="en-US" dirty="0"/>
                        <a:t>Type 0 Languages</a:t>
                      </a:r>
                    </a:p>
                  </a:txBody>
                  <a:tcPr/>
                </a:tc>
                <a:tc>
                  <a:txBody>
                    <a:bodyPr/>
                    <a:lstStyle/>
                    <a:p>
                      <a:r>
                        <a:rPr lang="en-US" dirty="0"/>
                        <a:t>Type 0 Grammar</a:t>
                      </a:r>
                    </a:p>
                  </a:txBody>
                  <a:tcPr/>
                </a:tc>
                <a:tc>
                  <a:txBody>
                    <a:bodyPr/>
                    <a:lstStyle/>
                    <a:p>
                      <a:r>
                        <a:rPr lang="en-US" dirty="0"/>
                        <a:t>Turing Machine (Algorithm)</a:t>
                      </a:r>
                    </a:p>
                  </a:txBody>
                  <a:tcPr/>
                </a:tc>
                <a:tc>
                  <a:txBody>
                    <a:bodyPr/>
                    <a:lstStyle/>
                    <a:p>
                      <a:r>
                        <a:rPr lang="en-US" dirty="0"/>
                        <a:t>??</a:t>
                      </a:r>
                    </a:p>
                  </a:txBody>
                  <a:tcPr/>
                </a:tc>
                <a:extLst>
                  <a:ext uri="{0D108BD9-81ED-4DB2-BD59-A6C34878D82A}">
                    <a16:rowId xmlns:a16="http://schemas.microsoft.com/office/drawing/2014/main" val="3097809911"/>
                  </a:ext>
                </a:extLst>
              </a:tr>
            </a:tbl>
          </a:graphicData>
        </a:graphic>
      </p:graphicFrame>
    </p:spTree>
    <p:extLst>
      <p:ext uri="{BB962C8B-B14F-4D97-AF65-F5344CB8AC3E}">
        <p14:creationId xmlns:p14="http://schemas.microsoft.com/office/powerpoint/2010/main" val="306205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6C7E-FD8C-4221-9DD8-B4972D110A88}"/>
              </a:ext>
            </a:extLst>
          </p:cNvPr>
          <p:cNvSpPr>
            <a:spLocks noGrp="1"/>
          </p:cNvSpPr>
          <p:nvPr>
            <p:ph type="title"/>
          </p:nvPr>
        </p:nvSpPr>
        <p:spPr/>
        <p:txBody>
          <a:bodyPr/>
          <a:lstStyle/>
          <a:p>
            <a:r>
              <a:rPr lang="en-US" dirty="0" err="1"/>
              <a:t>Sotwares</a:t>
            </a:r>
            <a:r>
              <a:rPr lang="en-US" dirty="0"/>
              <a:t> and Apps are Everywhere</a:t>
            </a:r>
            <a:endParaRPr lang="en-PK" dirty="0"/>
          </a:p>
        </p:txBody>
      </p:sp>
      <p:sp>
        <p:nvSpPr>
          <p:cNvPr id="3" name="Content Placeholder 2">
            <a:extLst>
              <a:ext uri="{FF2B5EF4-FFF2-40B4-BE49-F238E27FC236}">
                <a16:creationId xmlns:a16="http://schemas.microsoft.com/office/drawing/2014/main" id="{24856F68-6B06-412C-AF11-591CACF6649E}"/>
              </a:ext>
            </a:extLst>
          </p:cNvPr>
          <p:cNvSpPr>
            <a:spLocks noGrp="1"/>
          </p:cNvSpPr>
          <p:nvPr>
            <p:ph idx="1"/>
          </p:nvPr>
        </p:nvSpPr>
        <p:spPr>
          <a:xfrm>
            <a:off x="-1" y="914400"/>
            <a:ext cx="5296589" cy="5334000"/>
          </a:xfrm>
        </p:spPr>
        <p:txBody>
          <a:bodyPr/>
          <a:lstStyle/>
          <a:p>
            <a:r>
              <a:rPr lang="en-US" dirty="0"/>
              <a:t>Now computers and mobile apps are everywhere around us.</a:t>
            </a:r>
          </a:p>
          <a:p>
            <a:pPr lvl="1"/>
            <a:r>
              <a:rPr lang="en-US" dirty="0"/>
              <a:t>Operating Systems: Windows, Android, Linux</a:t>
            </a:r>
          </a:p>
          <a:p>
            <a:pPr lvl="1"/>
            <a:r>
              <a:rPr lang="en-US" dirty="0"/>
              <a:t>Office Automation: MS Office, </a:t>
            </a:r>
          </a:p>
          <a:p>
            <a:pPr lvl="1"/>
            <a:r>
              <a:rPr lang="en-US" dirty="0"/>
              <a:t>Social Media Apps: </a:t>
            </a:r>
            <a:r>
              <a:rPr lang="en-US" dirty="0" err="1"/>
              <a:t>Whatsapp</a:t>
            </a:r>
            <a:r>
              <a:rPr lang="en-US" dirty="0"/>
              <a:t>, Facebook, Instagram</a:t>
            </a:r>
          </a:p>
          <a:p>
            <a:pPr lvl="1"/>
            <a:r>
              <a:rPr lang="en-US" dirty="0"/>
              <a:t>Audio/Video Players, Games, Engineering/ Medical Apps, etc.</a:t>
            </a:r>
          </a:p>
          <a:p>
            <a:r>
              <a:rPr lang="en-US" dirty="0"/>
              <a:t>All the software applications are written in some programming language.</a:t>
            </a:r>
          </a:p>
          <a:p>
            <a:pPr lvl="1"/>
            <a:r>
              <a:rPr lang="en-US" dirty="0"/>
              <a:t>How many programming languages are there </a:t>
            </a:r>
            <a:r>
              <a:rPr lang="en-US" dirty="0" err="1"/>
              <a:t>uptil</a:t>
            </a:r>
            <a:r>
              <a:rPr lang="en-US" dirty="0"/>
              <a:t> now?</a:t>
            </a:r>
          </a:p>
          <a:p>
            <a:r>
              <a:rPr lang="en-US" dirty="0"/>
              <a:t>Before a program can be run, it must be translated into a form that can be executed by a computer.</a:t>
            </a:r>
            <a:endParaRPr lang="en-PK" dirty="0"/>
          </a:p>
        </p:txBody>
      </p:sp>
      <p:pic>
        <p:nvPicPr>
          <p:cNvPr id="2056" name="Picture 8" descr="Mobile applications apps word text tag cloud illustration - Buy this stock  illustration and explore similar illustrations at Adobe Stock | Adobe Stock">
            <a:extLst>
              <a:ext uri="{FF2B5EF4-FFF2-40B4-BE49-F238E27FC236}">
                <a16:creationId xmlns:a16="http://schemas.microsoft.com/office/drawing/2014/main" id="{57DCB0AE-A9FD-4170-837F-2536D530B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635" y="1184910"/>
            <a:ext cx="4724400" cy="247269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86778B2-4EB4-4818-9A20-868FE75B5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299" y="4191000"/>
            <a:ext cx="4861073" cy="2362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99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81000" y="0"/>
            <a:ext cx="9372600" cy="609600"/>
          </a:xfrm>
        </p:spPr>
        <p:txBody>
          <a:bodyPr/>
          <a:lstStyle/>
          <a:p>
            <a:r>
              <a:rPr lang="en-US" altLang="en-US" dirty="0"/>
              <a:t>COMPILER</a:t>
            </a:r>
          </a:p>
        </p:txBody>
      </p:sp>
      <p:sp>
        <p:nvSpPr>
          <p:cNvPr id="243715" name="Rectangle 3"/>
          <p:cNvSpPr>
            <a:spLocks noGrp="1" noChangeArrowheads="1"/>
          </p:cNvSpPr>
          <p:nvPr>
            <p:ph type="body" idx="1"/>
          </p:nvPr>
        </p:nvSpPr>
        <p:spPr>
          <a:xfrm>
            <a:off x="0" y="533400"/>
            <a:ext cx="9906000" cy="5029200"/>
          </a:xfrm>
        </p:spPr>
        <p:txBody>
          <a:bodyPr/>
          <a:lstStyle/>
          <a:p>
            <a:pPr marL="0" indent="0" algn="ctr">
              <a:buNone/>
            </a:pPr>
            <a:r>
              <a:rPr lang="en-US" altLang="en-US" dirty="0"/>
              <a:t>General Definition: A software application that translates a program written </a:t>
            </a:r>
            <a:br>
              <a:rPr lang="en-US" altLang="en-US" dirty="0"/>
            </a:br>
            <a:r>
              <a:rPr lang="en-US" altLang="en-US" dirty="0"/>
              <a:t>in one language or form (i.e. </a:t>
            </a:r>
            <a:r>
              <a:rPr lang="en-US" altLang="en-US" dirty="0">
                <a:solidFill>
                  <a:srgbClr val="CC3300"/>
                </a:solidFill>
              </a:rPr>
              <a:t>source)</a:t>
            </a:r>
            <a:r>
              <a:rPr lang="en-US" altLang="en-US" dirty="0"/>
              <a:t> into an equivalent program </a:t>
            </a:r>
            <a:br>
              <a:rPr lang="en-US" altLang="en-US" dirty="0"/>
            </a:br>
            <a:r>
              <a:rPr lang="en-US" altLang="en-US" dirty="0"/>
              <a:t>in another language or form (i.e. </a:t>
            </a:r>
            <a:r>
              <a:rPr lang="en-US" altLang="en-US" dirty="0">
                <a:solidFill>
                  <a:srgbClr val="CC3300"/>
                </a:solidFill>
              </a:rPr>
              <a:t>target)</a:t>
            </a:r>
            <a:r>
              <a:rPr lang="en-US" altLang="en-US" dirty="0"/>
              <a:t>.</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r>
              <a:rPr lang="en-US" altLang="en-US" sz="2000" b="1" dirty="0"/>
              <a:t>Source Languages:</a:t>
            </a:r>
            <a:r>
              <a:rPr lang="en-US" altLang="en-US" sz="2000" dirty="0"/>
              <a:t> (</a:t>
            </a:r>
            <a:r>
              <a:rPr lang="en-US" altLang="en-US" sz="2000" dirty="0">
                <a:solidFill>
                  <a:srgbClr val="FF0000"/>
                </a:solidFill>
              </a:rPr>
              <a:t>General Purpose, Human Oriented</a:t>
            </a:r>
            <a:r>
              <a:rPr lang="en-US" altLang="en-US" sz="2000" dirty="0"/>
              <a:t>) - C/C++, Java, Python, Pascal, Fortran </a:t>
            </a:r>
            <a:r>
              <a:rPr lang="en-US" altLang="en-US" sz="2000" dirty="0" err="1"/>
              <a:t>etc</a:t>
            </a:r>
            <a:r>
              <a:rPr lang="en-US" altLang="en-US" sz="2000" dirty="0"/>
              <a:t> … (</a:t>
            </a:r>
            <a:r>
              <a:rPr lang="en-US" altLang="en-US" sz="2000" dirty="0">
                <a:solidFill>
                  <a:srgbClr val="FF0000"/>
                </a:solidFill>
              </a:rPr>
              <a:t>Special Purpose</a:t>
            </a:r>
            <a:r>
              <a:rPr lang="en-US" altLang="en-US" sz="2000" dirty="0"/>
              <a:t>) – Mathematica, </a:t>
            </a:r>
            <a:r>
              <a:rPr lang="en-US" altLang="en-US" sz="2000" dirty="0" err="1"/>
              <a:t>Matlab</a:t>
            </a:r>
            <a:r>
              <a:rPr lang="en-US" altLang="en-US" sz="2000" dirty="0"/>
              <a:t>, Postscript, </a:t>
            </a:r>
            <a:r>
              <a:rPr lang="en-US" altLang="en-US" sz="2000" dirty="0" err="1"/>
              <a:t>Tex</a:t>
            </a:r>
            <a:r>
              <a:rPr lang="en-US" altLang="en-US" sz="2000" dirty="0"/>
              <a:t> …</a:t>
            </a:r>
          </a:p>
          <a:p>
            <a:pPr>
              <a:buFontTx/>
              <a:buNone/>
            </a:pPr>
            <a:r>
              <a:rPr lang="en-US" altLang="en-US" sz="2000" b="1" dirty="0"/>
              <a:t>Target Languages</a:t>
            </a:r>
            <a:r>
              <a:rPr lang="en-US" altLang="en-US" sz="2000" dirty="0"/>
              <a:t>: (</a:t>
            </a:r>
            <a:r>
              <a:rPr lang="en-US" altLang="en-US" sz="2000"/>
              <a:t>Machine oriented) Machine </a:t>
            </a:r>
            <a:r>
              <a:rPr lang="en-US" altLang="en-US" sz="2000" dirty="0"/>
              <a:t>Languages of various architectures: intel, </a:t>
            </a:r>
            <a:r>
              <a:rPr lang="en-US" altLang="en-US" sz="2000" dirty="0" err="1"/>
              <a:t>amd</a:t>
            </a:r>
            <a:r>
              <a:rPr lang="en-US" altLang="en-US" sz="2000" dirty="0"/>
              <a:t>, raspberry pi, arm </a:t>
            </a:r>
          </a:p>
          <a:p>
            <a:pPr>
              <a:buFontTx/>
              <a:buNone/>
            </a:pPr>
            <a:endParaRPr lang="en-US" altLang="en-US" dirty="0"/>
          </a:p>
        </p:txBody>
      </p:sp>
      <p:grpSp>
        <p:nvGrpSpPr>
          <p:cNvPr id="243722" name="Group 10"/>
          <p:cNvGrpSpPr>
            <a:grpSpLocks/>
          </p:cNvGrpSpPr>
          <p:nvPr/>
        </p:nvGrpSpPr>
        <p:grpSpPr bwMode="auto">
          <a:xfrm>
            <a:off x="33338" y="1905000"/>
            <a:ext cx="9898064" cy="2133600"/>
            <a:chOff x="19" y="1680"/>
            <a:chExt cx="6235" cy="1344"/>
          </a:xfrm>
        </p:grpSpPr>
        <p:sp>
          <p:nvSpPr>
            <p:cNvPr id="243723" name="Rectangle 11"/>
            <p:cNvSpPr>
              <a:spLocks noChangeArrowheads="1"/>
            </p:cNvSpPr>
            <p:nvPr/>
          </p:nvSpPr>
          <p:spPr bwMode="auto">
            <a:xfrm>
              <a:off x="2304" y="1680"/>
              <a:ext cx="1536"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COMPILER</a:t>
              </a:r>
            </a:p>
          </p:txBody>
        </p:sp>
        <p:sp>
          <p:nvSpPr>
            <p:cNvPr id="243724" name="Line 12"/>
            <p:cNvSpPr>
              <a:spLocks noChangeShapeType="1"/>
            </p:cNvSpPr>
            <p:nvPr/>
          </p:nvSpPr>
          <p:spPr bwMode="auto">
            <a:xfrm>
              <a:off x="2112" y="20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25" name="Line 13"/>
            <p:cNvSpPr>
              <a:spLocks noChangeShapeType="1"/>
            </p:cNvSpPr>
            <p:nvPr/>
          </p:nvSpPr>
          <p:spPr bwMode="auto">
            <a:xfrm>
              <a:off x="3840" y="20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26" name="Text Box 14"/>
            <p:cNvSpPr txBox="1">
              <a:spLocks noChangeArrowheads="1"/>
            </p:cNvSpPr>
            <p:nvPr/>
          </p:nvSpPr>
          <p:spPr bwMode="auto">
            <a:xfrm>
              <a:off x="19" y="1745"/>
              <a:ext cx="2245"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t>Source Program</a:t>
              </a:r>
            </a:p>
            <a:p>
              <a:pPr algn="ctr"/>
              <a:r>
                <a:rPr lang="en-US" altLang="en-US" sz="1800" dirty="0"/>
                <a:t>( Normally a program written in </a:t>
              </a:r>
            </a:p>
            <a:p>
              <a:pPr algn="ctr"/>
              <a:r>
                <a:rPr lang="en-US" altLang="en-US" sz="1800" dirty="0"/>
                <a:t>a high-level programming language)</a:t>
              </a:r>
            </a:p>
          </p:txBody>
        </p:sp>
        <p:sp>
          <p:nvSpPr>
            <p:cNvPr id="243727" name="Text Box 15"/>
            <p:cNvSpPr txBox="1">
              <a:spLocks noChangeArrowheads="1"/>
            </p:cNvSpPr>
            <p:nvPr/>
          </p:nvSpPr>
          <p:spPr bwMode="auto">
            <a:xfrm>
              <a:off x="3924" y="1763"/>
              <a:ext cx="233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dirty="0"/>
                <a:t>Target Program</a:t>
              </a:r>
            </a:p>
            <a:p>
              <a:pPr algn="ctr"/>
              <a:r>
                <a:rPr lang="en-US" altLang="en-US" sz="1800" dirty="0"/>
                <a:t>( Normally the equivalent program in</a:t>
              </a:r>
            </a:p>
            <a:p>
              <a:pPr algn="ctr"/>
              <a:r>
                <a:rPr lang="en-US" altLang="en-US" sz="1800" dirty="0"/>
                <a:t>assembly or relocatable object file)</a:t>
              </a:r>
            </a:p>
          </p:txBody>
        </p:sp>
        <p:sp>
          <p:nvSpPr>
            <p:cNvPr id="243728" name="Line 16"/>
            <p:cNvSpPr>
              <a:spLocks noChangeShapeType="1"/>
            </p:cNvSpPr>
            <p:nvPr/>
          </p:nvSpPr>
          <p:spPr bwMode="auto">
            <a:xfrm>
              <a:off x="3024" y="230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3729" name="Text Box 17"/>
            <p:cNvSpPr txBox="1">
              <a:spLocks noChangeArrowheads="1"/>
            </p:cNvSpPr>
            <p:nvPr/>
          </p:nvSpPr>
          <p:spPr bwMode="auto">
            <a:xfrm>
              <a:off x="2304" y="2736"/>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dirty="0"/>
                <a:t>Error Messages</a:t>
              </a:r>
            </a:p>
          </p:txBody>
        </p:sp>
      </p:grpSp>
      <p:pic>
        <p:nvPicPr>
          <p:cNvPr id="3076" name="Picture 4" descr="Compiler - HPC Wiki">
            <a:extLst>
              <a:ext uri="{FF2B5EF4-FFF2-40B4-BE49-F238E27FC236}">
                <a16:creationId xmlns:a16="http://schemas.microsoft.com/office/drawing/2014/main" id="{02DF0166-69AF-4563-866C-E611E8C31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40" y="5334000"/>
            <a:ext cx="5756271" cy="1479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2"/>
                                        </p:tgtEl>
                                        <p:attrNameLst>
                                          <p:attrName>style.visibility</p:attrName>
                                        </p:attrNameLst>
                                      </p:cBhvr>
                                      <p:to>
                                        <p:strVal val="visible"/>
                                      </p:to>
                                    </p:set>
                                    <p:animEffect transition="in" filter="dissolve">
                                      <p:cBhvr>
                                        <p:cTn id="7" dur="500"/>
                                        <p:tgtEl>
                                          <p:spTgt spid="243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1AF-4157-4162-80B8-73359CB59C7E}"/>
              </a:ext>
            </a:extLst>
          </p:cNvPr>
          <p:cNvSpPr>
            <a:spLocks noGrp="1"/>
          </p:cNvSpPr>
          <p:nvPr>
            <p:ph type="title"/>
          </p:nvPr>
        </p:nvSpPr>
        <p:spPr>
          <a:xfrm>
            <a:off x="381000" y="152400"/>
            <a:ext cx="9372600" cy="609600"/>
          </a:xfrm>
        </p:spPr>
        <p:txBody>
          <a:bodyPr/>
          <a:lstStyle/>
          <a:p>
            <a:r>
              <a:rPr lang="en-US" dirty="0"/>
              <a:t>History</a:t>
            </a:r>
            <a:endParaRPr lang="en-PK" dirty="0"/>
          </a:p>
        </p:txBody>
      </p:sp>
      <p:sp>
        <p:nvSpPr>
          <p:cNvPr id="3" name="Content Placeholder 2">
            <a:extLst>
              <a:ext uri="{FF2B5EF4-FFF2-40B4-BE49-F238E27FC236}">
                <a16:creationId xmlns:a16="http://schemas.microsoft.com/office/drawing/2014/main" id="{703A6A1D-B75B-497C-ADF0-E903CA0D213A}"/>
              </a:ext>
            </a:extLst>
          </p:cNvPr>
          <p:cNvSpPr>
            <a:spLocks noGrp="1"/>
          </p:cNvSpPr>
          <p:nvPr>
            <p:ph idx="1"/>
          </p:nvPr>
        </p:nvSpPr>
        <p:spPr>
          <a:xfrm>
            <a:off x="76200" y="762000"/>
            <a:ext cx="9677400" cy="2514600"/>
          </a:xfrm>
        </p:spPr>
        <p:txBody>
          <a:bodyPr/>
          <a:lstStyle/>
          <a:p>
            <a:r>
              <a:rPr lang="en-US" dirty="0"/>
              <a:t>First compiler for arithmetic </a:t>
            </a:r>
            <a:r>
              <a:rPr lang="en-US" dirty="0" err="1"/>
              <a:t>FORmula</a:t>
            </a:r>
            <a:r>
              <a:rPr lang="en-US" dirty="0"/>
              <a:t> </a:t>
            </a:r>
            <a:r>
              <a:rPr lang="en-US" dirty="0" err="1"/>
              <a:t>TRANslation</a:t>
            </a:r>
            <a:r>
              <a:rPr lang="en-US" dirty="0"/>
              <a:t> (Fortran Language) into machine code</a:t>
            </a:r>
          </a:p>
          <a:p>
            <a:r>
              <a:rPr lang="en-US" dirty="0"/>
              <a:t>Implementation Effort (roughly 6 hours/day * 300 days * 18 years) </a:t>
            </a:r>
          </a:p>
          <a:p>
            <a:r>
              <a:rPr lang="en-US" dirty="0"/>
              <a:t>Now good formalisms, implementation languages, programming environments and software toolkits are available that makes task very easy</a:t>
            </a:r>
            <a:endParaRPr lang="en-PK" dirty="0"/>
          </a:p>
        </p:txBody>
      </p:sp>
      <p:sp>
        <p:nvSpPr>
          <p:cNvPr id="4" name="Title 1">
            <a:extLst>
              <a:ext uri="{FF2B5EF4-FFF2-40B4-BE49-F238E27FC236}">
                <a16:creationId xmlns:a16="http://schemas.microsoft.com/office/drawing/2014/main" id="{2EA43869-8CF9-40F1-881B-A8C0DA6CD9C6}"/>
              </a:ext>
            </a:extLst>
          </p:cNvPr>
          <p:cNvSpPr txBox="1">
            <a:spLocks/>
          </p:cNvSpPr>
          <p:nvPr/>
        </p:nvSpPr>
        <p:spPr bwMode="auto">
          <a:xfrm>
            <a:off x="376604" y="3048000"/>
            <a:ext cx="9372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anose="020B0604030504040204" pitchFamily="34" charset="0"/>
              </a:defRPr>
            </a:lvl2pPr>
            <a:lvl3pPr algn="ctr" rtl="0" eaLnBrk="0" fontAlgn="base" hangingPunct="0">
              <a:spcBef>
                <a:spcPct val="0"/>
              </a:spcBef>
              <a:spcAft>
                <a:spcPct val="0"/>
              </a:spcAft>
              <a:defRPr sz="3200" b="1">
                <a:solidFill>
                  <a:schemeClr val="tx2"/>
                </a:solidFill>
                <a:latin typeface="Tahoma" panose="020B0604030504040204" pitchFamily="34" charset="0"/>
              </a:defRPr>
            </a:lvl3pPr>
            <a:lvl4pPr algn="ctr" rtl="0" eaLnBrk="0" fontAlgn="base" hangingPunct="0">
              <a:spcBef>
                <a:spcPct val="0"/>
              </a:spcBef>
              <a:spcAft>
                <a:spcPct val="0"/>
              </a:spcAft>
              <a:defRPr sz="3200" b="1">
                <a:solidFill>
                  <a:schemeClr val="tx2"/>
                </a:solidFill>
                <a:latin typeface="Tahoma" panose="020B0604030504040204" pitchFamily="34" charset="0"/>
              </a:defRPr>
            </a:lvl4pPr>
            <a:lvl5pPr algn="ctr" rtl="0" eaLnBrk="0" fontAlgn="base" hangingPunct="0">
              <a:spcBef>
                <a:spcPct val="0"/>
              </a:spcBef>
              <a:spcAft>
                <a:spcPct val="0"/>
              </a:spcAft>
              <a:defRPr sz="3200" b="1">
                <a:solidFill>
                  <a:schemeClr val="tx2"/>
                </a:solidFill>
                <a:latin typeface="Tahoma" panose="020B0604030504040204" pitchFamily="34" charset="0"/>
              </a:defRPr>
            </a:lvl5pPr>
            <a:lvl6pPr marL="457200" algn="ctr" rtl="0" eaLnBrk="0" fontAlgn="base" hangingPunct="0">
              <a:spcBef>
                <a:spcPct val="0"/>
              </a:spcBef>
              <a:spcAft>
                <a:spcPct val="0"/>
              </a:spcAft>
              <a:defRPr sz="3200" b="1">
                <a:solidFill>
                  <a:schemeClr val="tx2"/>
                </a:solidFill>
                <a:latin typeface="Tahoma" panose="020B0604030504040204" pitchFamily="34" charset="0"/>
              </a:defRPr>
            </a:lvl6pPr>
            <a:lvl7pPr marL="914400" algn="ctr" rtl="0" eaLnBrk="0" fontAlgn="base" hangingPunct="0">
              <a:spcBef>
                <a:spcPct val="0"/>
              </a:spcBef>
              <a:spcAft>
                <a:spcPct val="0"/>
              </a:spcAft>
              <a:defRPr sz="3200" b="1">
                <a:solidFill>
                  <a:schemeClr val="tx2"/>
                </a:solidFill>
                <a:latin typeface="Tahoma" panose="020B0604030504040204" pitchFamily="34" charset="0"/>
              </a:defRPr>
            </a:lvl7pPr>
            <a:lvl8pPr marL="1371600" algn="ctr" rtl="0" eaLnBrk="0" fontAlgn="base" hangingPunct="0">
              <a:spcBef>
                <a:spcPct val="0"/>
              </a:spcBef>
              <a:spcAft>
                <a:spcPct val="0"/>
              </a:spcAft>
              <a:defRPr sz="3200" b="1">
                <a:solidFill>
                  <a:schemeClr val="tx2"/>
                </a:solidFill>
                <a:latin typeface="Tahoma" panose="020B0604030504040204" pitchFamily="34" charset="0"/>
              </a:defRPr>
            </a:lvl8pPr>
            <a:lvl9pPr marL="1828800" algn="ctr" rtl="0" eaLnBrk="0" fontAlgn="base" hangingPunct="0">
              <a:spcBef>
                <a:spcPct val="0"/>
              </a:spcBef>
              <a:spcAft>
                <a:spcPct val="0"/>
              </a:spcAft>
              <a:defRPr sz="3200" b="1">
                <a:solidFill>
                  <a:schemeClr val="tx2"/>
                </a:solidFill>
                <a:latin typeface="Tahoma" panose="020B0604030504040204" pitchFamily="34" charset="0"/>
              </a:defRPr>
            </a:lvl9pPr>
          </a:lstStyle>
          <a:p>
            <a:r>
              <a:rPr lang="en-US" dirty="0"/>
              <a:t>Classifications</a:t>
            </a:r>
            <a:endParaRPr lang="en-PK" dirty="0"/>
          </a:p>
        </p:txBody>
      </p:sp>
      <p:sp>
        <p:nvSpPr>
          <p:cNvPr id="5" name="Content Placeholder 2">
            <a:extLst>
              <a:ext uri="{FF2B5EF4-FFF2-40B4-BE49-F238E27FC236}">
                <a16:creationId xmlns:a16="http://schemas.microsoft.com/office/drawing/2014/main" id="{F964C989-6C2F-42FD-98C7-23EB2F5C1F58}"/>
              </a:ext>
            </a:extLst>
          </p:cNvPr>
          <p:cNvSpPr txBox="1">
            <a:spLocks/>
          </p:cNvSpPr>
          <p:nvPr/>
        </p:nvSpPr>
        <p:spPr bwMode="auto">
          <a:xfrm>
            <a:off x="0" y="4038600"/>
            <a:ext cx="9982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On the basis of Functionality</a:t>
            </a:r>
          </a:p>
          <a:p>
            <a:r>
              <a:rPr lang="en-US" dirty="0"/>
              <a:t>Debugging Compiler, Optimizing Compiler</a:t>
            </a:r>
          </a:p>
          <a:p>
            <a:pPr marL="0" indent="0">
              <a:buNone/>
            </a:pPr>
            <a:r>
              <a:rPr lang="en-US" dirty="0"/>
              <a:t>On the basis of Execution Style</a:t>
            </a:r>
          </a:p>
          <a:p>
            <a:r>
              <a:rPr lang="en-US" dirty="0"/>
              <a:t>Interpreter vs Compiler</a:t>
            </a:r>
          </a:p>
          <a:p>
            <a:pPr marL="0" indent="0">
              <a:buNone/>
            </a:pPr>
            <a:r>
              <a:rPr lang="en-US" dirty="0"/>
              <a:t>On the basis of structure</a:t>
            </a:r>
          </a:p>
          <a:p>
            <a:r>
              <a:rPr lang="en-US" dirty="0"/>
              <a:t>Single Pass vs. Multi-Pass (Don’t confuse pass with phases of compiler)</a:t>
            </a:r>
            <a:endParaRPr lang="en-PK" dirty="0"/>
          </a:p>
        </p:txBody>
      </p:sp>
    </p:spTree>
    <p:extLst>
      <p:ext uri="{BB962C8B-B14F-4D97-AF65-F5344CB8AC3E}">
        <p14:creationId xmlns:p14="http://schemas.microsoft.com/office/powerpoint/2010/main" val="28762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1000"/>
                                        <p:tgtEl>
                                          <p:spTgt spid="5">
                                            <p:txEl>
                                              <p:pRg st="0" end="0"/>
                                            </p:txEl>
                                          </p:spTgt>
                                        </p:tgtEl>
                                      </p:cBhvr>
                                    </p:animEffect>
                                    <p:anim calcmode="lin" valueType="num">
                                      <p:cBhvr>
                                        <p:cTn id="3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 calcmode="lin" valueType="num">
                                      <p:cBhvr additive="base">
                                        <p:cTn id="6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81000" y="0"/>
            <a:ext cx="9372600" cy="533400"/>
          </a:xfrm>
        </p:spPr>
        <p:txBody>
          <a:bodyPr/>
          <a:lstStyle/>
          <a:p>
            <a:r>
              <a:rPr lang="en-US" altLang="en-US" dirty="0"/>
              <a:t>Applications of Compiler in CS</a:t>
            </a:r>
          </a:p>
        </p:txBody>
      </p:sp>
      <p:sp>
        <p:nvSpPr>
          <p:cNvPr id="244739" name="Rectangle 3"/>
          <p:cNvSpPr>
            <a:spLocks noGrp="1" noChangeArrowheads="1"/>
          </p:cNvSpPr>
          <p:nvPr>
            <p:ph type="body" idx="1"/>
          </p:nvPr>
        </p:nvSpPr>
        <p:spPr>
          <a:xfrm>
            <a:off x="228600" y="1219200"/>
            <a:ext cx="9525000" cy="5105400"/>
          </a:xfrm>
        </p:spPr>
        <p:txBody>
          <a:bodyPr/>
          <a:lstStyle/>
          <a:p>
            <a:r>
              <a:rPr lang="en-US" altLang="en-US" dirty="0"/>
              <a:t>The basic principles and techniques used in compiler design can be applicable to almost every applied area of computer science. E.g. </a:t>
            </a:r>
          </a:p>
          <a:p>
            <a:pPr lvl="1"/>
            <a:r>
              <a:rPr lang="en-US" altLang="en-US" sz="2400" dirty="0"/>
              <a:t>Techniques used in a lexical analyzer can be used in </a:t>
            </a:r>
            <a:r>
              <a:rPr lang="en-US" altLang="en-US" sz="2400" dirty="0">
                <a:solidFill>
                  <a:srgbClr val="FF0000"/>
                </a:solidFill>
              </a:rPr>
              <a:t>text editors, information retrieval system</a:t>
            </a:r>
            <a:r>
              <a:rPr lang="en-US" altLang="en-US" sz="2400" dirty="0"/>
              <a:t>, and </a:t>
            </a:r>
            <a:r>
              <a:rPr lang="en-US" altLang="en-US" sz="2400" dirty="0">
                <a:solidFill>
                  <a:srgbClr val="FF0000"/>
                </a:solidFill>
              </a:rPr>
              <a:t>pattern recognition </a:t>
            </a:r>
            <a:r>
              <a:rPr lang="en-US" altLang="en-US" sz="2400" dirty="0"/>
              <a:t>programs.</a:t>
            </a:r>
          </a:p>
          <a:p>
            <a:pPr lvl="1"/>
            <a:r>
              <a:rPr lang="en-US" altLang="en-US" sz="2400" dirty="0"/>
              <a:t>Techniques used in a parser can be used in a query processing system such as </a:t>
            </a:r>
            <a:r>
              <a:rPr lang="en-US" altLang="en-US" sz="2400" dirty="0">
                <a:solidFill>
                  <a:srgbClr val="FF0000"/>
                </a:solidFill>
              </a:rPr>
              <a:t>SQL</a:t>
            </a:r>
            <a:r>
              <a:rPr lang="en-US" altLang="en-US" sz="2400" dirty="0"/>
              <a:t>.</a:t>
            </a:r>
          </a:p>
          <a:p>
            <a:pPr lvl="1"/>
            <a:r>
              <a:rPr lang="en-US" altLang="en-US" sz="2400" dirty="0"/>
              <a:t>Many software having a complex </a:t>
            </a:r>
            <a:r>
              <a:rPr lang="en-US" altLang="en-US" sz="2400" dirty="0">
                <a:solidFill>
                  <a:srgbClr val="FF0000"/>
                </a:solidFill>
              </a:rPr>
              <a:t>front-end</a:t>
            </a:r>
            <a:r>
              <a:rPr lang="en-US" altLang="en-US" sz="2400" dirty="0"/>
              <a:t> may need techniques used  in compiler design.</a:t>
            </a:r>
          </a:p>
          <a:p>
            <a:pPr lvl="2"/>
            <a:r>
              <a:rPr lang="en-US" altLang="en-US" sz="2400" dirty="0"/>
              <a:t>A symbolic equation solver which takes an equation as input. That program should parse the given input equation.</a:t>
            </a:r>
          </a:p>
          <a:p>
            <a:pPr lvl="1"/>
            <a:r>
              <a:rPr lang="en-US" altLang="en-US" sz="2400" dirty="0"/>
              <a:t>Most of the techniques used in compiler design  can be used in Natural Language Processing (</a:t>
            </a:r>
            <a:r>
              <a:rPr lang="en-US" altLang="en-US" sz="2400" dirty="0">
                <a:solidFill>
                  <a:srgbClr val="FF0000"/>
                </a:solidFill>
              </a:rPr>
              <a:t>NLP</a:t>
            </a:r>
            <a:r>
              <a:rPr lang="en-US" altLang="en-US" sz="2400" dirty="0"/>
              <a:t>)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47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473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4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9809-853E-424F-AE89-A1A83C62B7B5}"/>
              </a:ext>
            </a:extLst>
          </p:cNvPr>
          <p:cNvSpPr>
            <a:spLocks noGrp="1"/>
          </p:cNvSpPr>
          <p:nvPr>
            <p:ph type="title"/>
          </p:nvPr>
        </p:nvSpPr>
        <p:spPr/>
        <p:txBody>
          <a:bodyPr/>
          <a:lstStyle/>
          <a:p>
            <a:r>
              <a:rPr lang="en-US" dirty="0"/>
              <a:t>Applications of Compilers</a:t>
            </a:r>
          </a:p>
        </p:txBody>
      </p:sp>
      <p:sp>
        <p:nvSpPr>
          <p:cNvPr id="3" name="Content Placeholder 2">
            <a:extLst>
              <a:ext uri="{FF2B5EF4-FFF2-40B4-BE49-F238E27FC236}">
                <a16:creationId xmlns:a16="http://schemas.microsoft.com/office/drawing/2014/main" id="{03382D87-945B-4691-A248-150907CC880D}"/>
              </a:ext>
            </a:extLst>
          </p:cNvPr>
          <p:cNvSpPr>
            <a:spLocks noGrp="1"/>
          </p:cNvSpPr>
          <p:nvPr>
            <p:ph idx="1"/>
          </p:nvPr>
        </p:nvSpPr>
        <p:spPr/>
        <p:txBody>
          <a:bodyPr/>
          <a:lstStyle/>
          <a:p>
            <a:r>
              <a:rPr lang="en-US" dirty="0"/>
              <a:t>Implementation of High Level Programming Languages</a:t>
            </a:r>
          </a:p>
          <a:p>
            <a:r>
              <a:rPr lang="en-US" dirty="0"/>
              <a:t>Program Analysis Tools, IDEs</a:t>
            </a:r>
          </a:p>
          <a:p>
            <a:r>
              <a:rPr lang="en-US" dirty="0"/>
              <a:t>Design of New Computer Architecture</a:t>
            </a:r>
          </a:p>
          <a:p>
            <a:r>
              <a:rPr lang="en-US" dirty="0"/>
              <a:t>Optimization of Computer Architecture</a:t>
            </a:r>
          </a:p>
          <a:p>
            <a:r>
              <a:rPr lang="en-US" dirty="0"/>
              <a:t>Software Productivity Tools (CASE Tools, Memory checkers)</a:t>
            </a:r>
          </a:p>
          <a:p>
            <a:r>
              <a:rPr lang="en-US" dirty="0"/>
              <a:t>Processing XML to generate docs</a:t>
            </a:r>
          </a:p>
          <a:p>
            <a:r>
              <a:rPr lang="en-US" dirty="0"/>
              <a:t>Natural Language Processing: Translation, Search (Information Retrieval), Document Comprehension, Summary Generation </a:t>
            </a:r>
          </a:p>
          <a:p>
            <a:r>
              <a:rPr lang="en-US" dirty="0"/>
              <a:t>Automatic Graph Layout (e.g. </a:t>
            </a:r>
            <a:r>
              <a:rPr lang="en-US" dirty="0" err="1"/>
              <a:t>Graphviz</a:t>
            </a:r>
            <a:r>
              <a:rPr lang="en-US" dirty="0"/>
              <a:t>)</a:t>
            </a:r>
          </a:p>
          <a:p>
            <a:r>
              <a:rPr lang="en-US" dirty="0"/>
              <a:t>Image Processing (Pattern Recognition)</a:t>
            </a:r>
          </a:p>
          <a:p>
            <a:r>
              <a:rPr lang="en-US" dirty="0"/>
              <a:t>Symbolic equation solver (graph plotting)</a:t>
            </a:r>
          </a:p>
          <a:p>
            <a:r>
              <a:rPr lang="en-US" dirty="0"/>
              <a:t>Compiler Simulation for Engineering Applications (</a:t>
            </a:r>
            <a:r>
              <a:rPr lang="en-US" dirty="0" err="1"/>
              <a:t>Matlab</a:t>
            </a:r>
            <a:r>
              <a:rPr lang="en-US" dirty="0"/>
              <a:t> </a:t>
            </a:r>
            <a:r>
              <a:rPr lang="en-US" dirty="0" err="1"/>
              <a:t>simulink</a:t>
            </a:r>
            <a:r>
              <a:rPr lang="en-US" dirty="0"/>
              <a:t>)</a:t>
            </a:r>
          </a:p>
          <a:p>
            <a:r>
              <a:rPr lang="en-US" dirty="0"/>
              <a:t>Implementing a server protocol (http or </a:t>
            </a:r>
            <a:r>
              <a:rPr lang="en-US" dirty="0" err="1"/>
              <a:t>imap</a:t>
            </a:r>
            <a:r>
              <a:rPr lang="en-US" dirty="0"/>
              <a:t>)</a:t>
            </a:r>
          </a:p>
        </p:txBody>
      </p:sp>
    </p:spTree>
    <p:extLst>
      <p:ext uri="{BB962C8B-B14F-4D97-AF65-F5344CB8AC3E}">
        <p14:creationId xmlns:p14="http://schemas.microsoft.com/office/powerpoint/2010/main" val="823662414"/>
      </p:ext>
    </p:extLst>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4282</TotalTime>
  <Words>2927</Words>
  <Application>Microsoft Office PowerPoint</Application>
  <PresentationFormat>A4 Paper (210x297 mm)</PresentationFormat>
  <Paragraphs>381</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CS411-Compiler Construction</vt:lpstr>
      <vt:lpstr>Course Learning Objectives</vt:lpstr>
      <vt:lpstr>Introduction and Overview</vt:lpstr>
      <vt:lpstr>Pre-Requisite Concepts</vt:lpstr>
      <vt:lpstr>Sotwares and Apps are Everywhere</vt:lpstr>
      <vt:lpstr>COMPILER</vt:lpstr>
      <vt:lpstr>History</vt:lpstr>
      <vt:lpstr>Applications of Compiler in CS</vt:lpstr>
      <vt:lpstr>Applications of Compilers</vt:lpstr>
      <vt:lpstr>Compiler Applications - Symbolic Equation Solver</vt:lpstr>
      <vt:lpstr>Compiler Applications - Few Verilog Source and Output Examples</vt:lpstr>
      <vt:lpstr>Two Major Parts of Compilers</vt:lpstr>
      <vt:lpstr>Quick Review - Phases of Compilation</vt:lpstr>
      <vt:lpstr>Overall Context of Compiler in a Language Processing System</vt:lpstr>
      <vt:lpstr>Modern Compilers Implementation</vt:lpstr>
      <vt:lpstr>Modern  Compilers</vt:lpstr>
      <vt:lpstr>LLVM Project by University of Illinois at Urbana Champaign</vt:lpstr>
      <vt:lpstr>Lexical Analyzer</vt:lpstr>
      <vt:lpstr>Tokens</vt:lpstr>
      <vt:lpstr>Syntax Analyzer</vt:lpstr>
      <vt:lpstr>Syntax Analyzer (A CFG Example)</vt:lpstr>
      <vt:lpstr>Syntax Analyzer</vt:lpstr>
      <vt:lpstr>PowerPoint Presentation</vt:lpstr>
      <vt:lpstr>Parsing Techniques</vt:lpstr>
      <vt:lpstr>Symbol Table Management</vt:lpstr>
      <vt:lpstr>Symbol Table</vt:lpstr>
      <vt:lpstr>Semantic Analysis</vt:lpstr>
      <vt:lpstr>Semantic Analyzer</vt:lpstr>
      <vt:lpstr>Error Handling</vt:lpstr>
      <vt:lpstr>Intermediate Code Generation</vt:lpstr>
      <vt:lpstr>Intermediate Code</vt:lpstr>
      <vt:lpstr>Optimization</vt:lpstr>
      <vt:lpstr>Code Optimizer  (for Intermediate Code Generator)</vt:lpstr>
      <vt:lpstr>Code Generation</vt:lpstr>
      <vt:lpstr>Target Code Generator</vt:lpstr>
      <vt:lpstr>Compiler Construction Toolkits</vt:lpstr>
      <vt:lpstr>Compiler Construction Toolkits</vt:lpstr>
      <vt:lpstr>Compiler Construction Toolkits</vt:lpstr>
      <vt:lpstr>C++ Profiler Tool</vt:lpstr>
      <vt:lpstr>Cross Compiler</vt:lpstr>
      <vt:lpstr>PowerPoint Presentation</vt:lpstr>
      <vt:lpstr>Translation of an Assignment Statement</vt:lpstr>
      <vt:lpstr>Chomsky Hierarchy of Formal Languages</vt:lpstr>
      <vt:lpstr>Grammars</vt:lpstr>
      <vt:lpstr>PowerPoint Presentation</vt:lpstr>
      <vt:lpstr>Compilation Phases and Chomsky Hierarchy</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and the Humanities</dc:title>
  <dc:creator>IBM_USER</dc:creator>
  <cp:lastModifiedBy>Sulemani Herbals</cp:lastModifiedBy>
  <cp:revision>345</cp:revision>
  <cp:lastPrinted>1999-09-09T03:15:50Z</cp:lastPrinted>
  <dcterms:created xsi:type="dcterms:W3CDTF">1999-01-20T19:57:44Z</dcterms:created>
  <dcterms:modified xsi:type="dcterms:W3CDTF">2023-10-24T10:37:32Z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